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7" r:id="rId3"/>
    <p:sldId id="384" r:id="rId4"/>
    <p:sldId id="389" r:id="rId5"/>
    <p:sldId id="394" r:id="rId6"/>
    <p:sldId id="390" r:id="rId7"/>
    <p:sldId id="391" r:id="rId8"/>
    <p:sldId id="392" r:id="rId9"/>
    <p:sldId id="393" r:id="rId10"/>
    <p:sldId id="259" r:id="rId11"/>
    <p:sldId id="260"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4660"/>
  </p:normalViewPr>
  <p:slideViewPr>
    <p:cSldViewPr snapToGrid="0" showGuides="1">
      <p:cViewPr varScale="1">
        <p:scale>
          <a:sx n="89" d="100"/>
          <a:sy n="8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19.07.2022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19.07.2022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19.07.2022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78423" y="2030506"/>
            <a:ext cx="9286803" cy="3657600"/>
          </a:xfrm>
        </p:spPr>
        <p:txBody>
          <a:bodyPr>
            <a:normAutofit fontScale="25000" lnSpcReduction="20000"/>
          </a:bodyPr>
          <a:lstStyle/>
          <a:p>
            <a:endParaRPr lang="en-US" sz="5000" b="1" dirty="0">
              <a:solidFill>
                <a:srgbClr val="00B050"/>
              </a:solidFill>
              <a:latin typeface="Arial" panose="020B0604020202020204" pitchFamily="34" charset="0"/>
              <a:cs typeface="Arial" panose="020B0604020202020204" pitchFamily="34" charset="0"/>
            </a:endParaRPr>
          </a:p>
          <a:p>
            <a:r>
              <a:rPr lang="en-US" sz="19200" b="1" dirty="0">
                <a:solidFill>
                  <a:srgbClr val="00B050"/>
                </a:solidFill>
                <a:latin typeface="Arial" panose="020B0604020202020204" pitchFamily="34" charset="0"/>
                <a:cs typeface="Arial" panose="020B0604020202020204" pitchFamily="34" charset="0"/>
              </a:rPr>
              <a:t>DAS </a:t>
            </a:r>
            <a:r>
              <a:rPr lang="de-DE" sz="19200" b="1" dirty="0">
                <a:solidFill>
                  <a:srgbClr val="00B050"/>
                </a:solidFill>
                <a:latin typeface="Arial" panose="020B0604020202020204" pitchFamily="34" charset="0"/>
                <a:cs typeface="Arial" panose="020B0604020202020204" pitchFamily="34" charset="0"/>
              </a:rPr>
              <a:t>THEMA DER STUNDE</a:t>
            </a:r>
          </a:p>
          <a:p>
            <a:r>
              <a:rPr lang="de-DE" sz="14800" b="1" dirty="0">
                <a:solidFill>
                  <a:schemeClr val="accent5">
                    <a:lumMod val="75000"/>
                  </a:schemeClr>
                </a:solidFill>
                <a:latin typeface="Arial" panose="020B0604020202020204" pitchFamily="34" charset="0"/>
                <a:cs typeface="Arial" panose="020B0604020202020204" pitchFamily="34" charset="0"/>
              </a:rPr>
              <a:t>          </a:t>
            </a:r>
          </a:p>
          <a:p>
            <a:r>
              <a:rPr lang="de-AT" sz="21600" b="1" dirty="0">
                <a:solidFill>
                  <a:schemeClr val="accent5">
                    <a:lumMod val="75000"/>
                  </a:schemeClr>
                </a:solidFill>
                <a:latin typeface="Arial" panose="020B0604020202020204" pitchFamily="34" charset="0"/>
                <a:cs typeface="Arial" panose="020B0604020202020204" pitchFamily="34" charset="0"/>
              </a:rPr>
              <a:t>„Formelle und informelle Texte“</a:t>
            </a:r>
            <a:endParaRPr lang="de-DE" sz="216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r>
              <a:rPr lang="de-DE" sz="6500" b="1" dirty="0">
                <a:solidFill>
                  <a:schemeClr val="accent5">
                    <a:lumMod val="75000"/>
                  </a:schemeClr>
                </a:solidFill>
                <a:latin typeface="Arial" panose="020B0604020202020204" pitchFamily="34" charset="0"/>
                <a:cs typeface="Arial" panose="020B0604020202020204" pitchFamily="34" charset="0"/>
              </a:rPr>
              <a:t> </a:t>
            </a:r>
          </a:p>
          <a:p>
            <a:r>
              <a:rPr lang="de-DE" sz="6500" b="1" dirty="0">
                <a:solidFill>
                  <a:schemeClr val="accent5">
                    <a:lumMod val="75000"/>
                  </a:schemeClr>
                </a:solidFill>
                <a:latin typeface="Arial" panose="020B0604020202020204" pitchFamily="34" charset="0"/>
                <a:cs typeface="Arial" panose="020B0604020202020204" pitchFamily="34" charset="0"/>
              </a:rPr>
              <a:t>               </a:t>
            </a:r>
            <a:r>
              <a:rPr lang="de-DE" sz="4600" b="1" dirty="0">
                <a:solidFill>
                  <a:srgbClr val="00B050"/>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endParaRPr lang="de-DE" sz="4600" dirty="0">
              <a:latin typeface="Arial" panose="020B0604020202020204" pitchFamily="34" charset="0"/>
              <a:cs typeface="Arial" panose="020B0604020202020204" pitchFamily="34" charset="0"/>
            </a:endParaRPr>
          </a:p>
          <a:p>
            <a:r>
              <a:rPr lang="de-DE" sz="3600" dirty="0">
                <a:latin typeface="Arial" panose="020B0604020202020204" pitchFamily="34" charset="0"/>
                <a:cs typeface="Arial" panose="020B0604020202020204" pitchFamily="34" charset="0"/>
              </a:rPr>
              <a:t>                            </a:t>
            </a:r>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10.</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645459" y="2062891"/>
            <a:ext cx="1332395" cy="338316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884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solidFill>
            <a:srgbClr val="0070C0"/>
          </a:solidFill>
        </p:spPr>
        <p:txBody>
          <a:bodyPr>
            <a:normAutofit/>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sz="half" idx="1"/>
          </p:nvPr>
        </p:nvSpPr>
        <p:spPr>
          <a:xfrm>
            <a:off x="318310" y="3080824"/>
            <a:ext cx="11627892" cy="2236763"/>
          </a:xfrm>
        </p:spPr>
        <p:txBody>
          <a:bodyPr>
            <a:normAutofit/>
          </a:bodyPr>
          <a:lstStyle/>
          <a:p>
            <a:pPr marL="0" indent="0" algn="ctr">
              <a:buNone/>
            </a:pPr>
            <a:r>
              <a:rPr lang="de-AT" sz="4000" b="1" dirty="0">
                <a:solidFill>
                  <a:srgbClr val="002060"/>
                </a:solidFill>
              </a:rPr>
              <a:t>Finden Sie Unterschiede zwischen den Briefen </a:t>
            </a:r>
          </a:p>
          <a:p>
            <a:pPr marL="0" indent="0" algn="ctr">
              <a:buNone/>
            </a:pPr>
            <a:r>
              <a:rPr lang="de-AT" sz="4000" b="1">
                <a:solidFill>
                  <a:srgbClr val="002060"/>
                </a:solidFill>
              </a:rPr>
              <a:t>S.115 Üb 7</a:t>
            </a:r>
            <a:endParaRPr lang="de-AT" sz="4000" b="1" dirty="0">
              <a:solidFill>
                <a:srgbClr val="002060"/>
              </a:solidFill>
            </a:endParaRPr>
          </a:p>
        </p:txBody>
      </p:sp>
    </p:spTree>
    <p:extLst>
      <p:ext uri="{BB962C8B-B14F-4D97-AF65-F5344CB8AC3E}">
        <p14:creationId xmlns:p14="http://schemas.microsoft.com/office/powerpoint/2010/main" val="365436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400493814"/>
              </p:ext>
            </p:extLst>
          </p:nvPr>
        </p:nvGraphicFramePr>
        <p:xfrm>
          <a:off x="242047" y="991908"/>
          <a:ext cx="11833413" cy="3929715"/>
        </p:xfrm>
        <a:graphic>
          <a:graphicData uri="http://schemas.openxmlformats.org/drawingml/2006/table">
            <a:tbl>
              <a:tblPr firstRow="1" bandRow="1">
                <a:tableStyleId>{C4B1156A-380E-4F78-BDF5-A606A8083BF9}</a:tableStyleId>
              </a:tblPr>
              <a:tblGrid>
                <a:gridCol w="3944471">
                  <a:extLst>
                    <a:ext uri="{9D8B030D-6E8A-4147-A177-3AD203B41FA5}">
                      <a16:colId xmlns:a16="http://schemas.microsoft.com/office/drawing/2014/main" val="20000"/>
                    </a:ext>
                  </a:extLst>
                </a:gridCol>
                <a:gridCol w="3944471">
                  <a:extLst>
                    <a:ext uri="{9D8B030D-6E8A-4147-A177-3AD203B41FA5}">
                      <a16:colId xmlns:a16="http://schemas.microsoft.com/office/drawing/2014/main" val="20001"/>
                    </a:ext>
                  </a:extLst>
                </a:gridCol>
                <a:gridCol w="3944471">
                  <a:extLst>
                    <a:ext uri="{9D8B030D-6E8A-4147-A177-3AD203B41FA5}">
                      <a16:colId xmlns:a16="http://schemas.microsoft.com/office/drawing/2014/main" val="20002"/>
                    </a:ext>
                  </a:extLst>
                </a:gridCol>
              </a:tblGrid>
              <a:tr h="785943">
                <a:tc>
                  <a:txBody>
                    <a:bodyPr/>
                    <a:lstStyle/>
                    <a:p>
                      <a:pPr algn="ctr"/>
                      <a:r>
                        <a:rPr lang="de-AT" sz="3200" dirty="0"/>
                        <a:t>Formelles Schreiben </a:t>
                      </a:r>
                      <a:endParaRPr lang="ru-RU" sz="3200" dirty="0"/>
                    </a:p>
                  </a:txBody>
                  <a:tcPr>
                    <a:solidFill>
                      <a:schemeClr val="accent2">
                        <a:lumMod val="40000"/>
                        <a:lumOff val="60000"/>
                      </a:schemeClr>
                    </a:solidFill>
                  </a:tcPr>
                </a:tc>
                <a:tc>
                  <a:txBody>
                    <a:bodyPr/>
                    <a:lstStyle/>
                    <a:p>
                      <a:pPr algn="ctr"/>
                      <a:r>
                        <a:rPr lang="de-AT" sz="3200" dirty="0"/>
                        <a:t>Beide </a:t>
                      </a:r>
                      <a:endParaRPr lang="ru-RU" sz="3200" dirty="0"/>
                    </a:p>
                  </a:txBody>
                  <a:tcPr>
                    <a:solidFill>
                      <a:schemeClr val="accent2">
                        <a:lumMod val="40000"/>
                        <a:lumOff val="60000"/>
                      </a:schemeClr>
                    </a:solidFill>
                  </a:tcPr>
                </a:tc>
                <a:tc>
                  <a:txBody>
                    <a:bodyPr/>
                    <a:lstStyle/>
                    <a:p>
                      <a:pPr algn="ctr"/>
                      <a:r>
                        <a:rPr lang="de-AT" sz="3200" dirty="0"/>
                        <a:t>Informelles</a:t>
                      </a:r>
                      <a:r>
                        <a:rPr lang="de-AT" sz="3200" baseline="0" dirty="0"/>
                        <a:t> Schreiben</a:t>
                      </a:r>
                      <a:endParaRPr lang="ru-RU" sz="3200" dirty="0"/>
                    </a:p>
                  </a:txBody>
                  <a:tcPr>
                    <a:solidFill>
                      <a:schemeClr val="accent2">
                        <a:lumMod val="40000"/>
                        <a:lumOff val="60000"/>
                      </a:schemeClr>
                    </a:solidFill>
                  </a:tcPr>
                </a:tc>
                <a:extLst>
                  <a:ext uri="{0D108BD9-81ED-4DB2-BD59-A6C34878D82A}">
                    <a16:rowId xmlns:a16="http://schemas.microsoft.com/office/drawing/2014/main" val="10000"/>
                  </a:ext>
                </a:extLst>
              </a:tr>
              <a:tr h="785943">
                <a:tc>
                  <a:txBody>
                    <a:bodyPr/>
                    <a:lstStyle/>
                    <a:p>
                      <a:endParaRPr lang="ru-RU" dirty="0"/>
                    </a:p>
                  </a:txBody>
                  <a:tcPr>
                    <a:solidFill>
                      <a:schemeClr val="bg1"/>
                    </a:solidFill>
                  </a:tcPr>
                </a:tc>
                <a:tc>
                  <a:txBody>
                    <a:bodyPr/>
                    <a:lstStyle/>
                    <a:p>
                      <a:endParaRPr lang="ru-RU" dirty="0"/>
                    </a:p>
                  </a:txBody>
                  <a:tcPr>
                    <a:solidFill>
                      <a:schemeClr val="bg1"/>
                    </a:solidFill>
                  </a:tcPr>
                </a:tc>
                <a:tc>
                  <a:txBody>
                    <a:bodyPr/>
                    <a:lstStyle/>
                    <a:p>
                      <a:endParaRPr lang="ru-RU"/>
                    </a:p>
                  </a:txBody>
                  <a:tcPr>
                    <a:solidFill>
                      <a:schemeClr val="bg1"/>
                    </a:solidFill>
                  </a:tcPr>
                </a:tc>
                <a:extLst>
                  <a:ext uri="{0D108BD9-81ED-4DB2-BD59-A6C34878D82A}">
                    <a16:rowId xmlns:a16="http://schemas.microsoft.com/office/drawing/2014/main" val="10001"/>
                  </a:ext>
                </a:extLst>
              </a:tr>
              <a:tr h="785943">
                <a:tc>
                  <a:txBody>
                    <a:bodyPr/>
                    <a:lstStyle/>
                    <a:p>
                      <a:endParaRPr lang="ru-RU" dirty="0"/>
                    </a:p>
                  </a:txBody>
                  <a:tcPr>
                    <a:solidFill>
                      <a:schemeClr val="bg1"/>
                    </a:solidFill>
                  </a:tcPr>
                </a:tc>
                <a:tc>
                  <a:txBody>
                    <a:bodyPr/>
                    <a:lstStyle/>
                    <a:p>
                      <a:endParaRPr lang="ru-RU" dirty="0"/>
                    </a:p>
                  </a:txBody>
                  <a:tcPr>
                    <a:solidFill>
                      <a:schemeClr val="bg1"/>
                    </a:solidFill>
                  </a:tcPr>
                </a:tc>
                <a:tc>
                  <a:txBody>
                    <a:bodyPr/>
                    <a:lstStyle/>
                    <a:p>
                      <a:endParaRPr lang="ru-RU"/>
                    </a:p>
                  </a:txBody>
                  <a:tcPr>
                    <a:solidFill>
                      <a:schemeClr val="bg1"/>
                    </a:solidFill>
                  </a:tcPr>
                </a:tc>
                <a:extLst>
                  <a:ext uri="{0D108BD9-81ED-4DB2-BD59-A6C34878D82A}">
                    <a16:rowId xmlns:a16="http://schemas.microsoft.com/office/drawing/2014/main" val="10002"/>
                  </a:ext>
                </a:extLst>
              </a:tr>
              <a:tr h="785943">
                <a:tc>
                  <a:txBody>
                    <a:bodyPr/>
                    <a:lstStyle/>
                    <a:p>
                      <a:endParaRPr lang="ru-RU"/>
                    </a:p>
                  </a:txBody>
                  <a:tcPr>
                    <a:solidFill>
                      <a:schemeClr val="bg1"/>
                    </a:solidFill>
                  </a:tcPr>
                </a:tc>
                <a:tc>
                  <a:txBody>
                    <a:bodyPr/>
                    <a:lstStyle/>
                    <a:p>
                      <a:endParaRPr lang="ru-RU" dirty="0"/>
                    </a:p>
                  </a:txBody>
                  <a:tcPr>
                    <a:solidFill>
                      <a:schemeClr val="bg1"/>
                    </a:solidFill>
                  </a:tcPr>
                </a:tc>
                <a:tc>
                  <a:txBody>
                    <a:bodyPr/>
                    <a:lstStyle/>
                    <a:p>
                      <a:endParaRPr lang="ru-RU" dirty="0"/>
                    </a:p>
                  </a:txBody>
                  <a:tcPr>
                    <a:solidFill>
                      <a:schemeClr val="bg1"/>
                    </a:solidFill>
                  </a:tcPr>
                </a:tc>
                <a:extLst>
                  <a:ext uri="{0D108BD9-81ED-4DB2-BD59-A6C34878D82A}">
                    <a16:rowId xmlns:a16="http://schemas.microsoft.com/office/drawing/2014/main" val="10003"/>
                  </a:ext>
                </a:extLst>
              </a:tr>
              <a:tr h="785943">
                <a:tc>
                  <a:txBody>
                    <a:bodyPr/>
                    <a:lstStyle/>
                    <a:p>
                      <a:endParaRPr lang="ru-RU" dirty="0"/>
                    </a:p>
                  </a:txBody>
                  <a:tcPr>
                    <a:solidFill>
                      <a:schemeClr val="bg1"/>
                    </a:solidFill>
                  </a:tcPr>
                </a:tc>
                <a:tc>
                  <a:txBody>
                    <a:bodyPr/>
                    <a:lstStyle/>
                    <a:p>
                      <a:endParaRPr lang="ru-RU" dirty="0"/>
                    </a:p>
                  </a:txBody>
                  <a:tcPr>
                    <a:solidFill>
                      <a:schemeClr val="bg1"/>
                    </a:solidFill>
                  </a:tcPr>
                </a:tc>
                <a:tc>
                  <a:txBody>
                    <a:bodyPr/>
                    <a:lstStyle/>
                    <a:p>
                      <a:endParaRPr lang="ru-RU" dirty="0"/>
                    </a:p>
                  </a:txBody>
                  <a:tcPr>
                    <a:solidFill>
                      <a:schemeClr val="bg1"/>
                    </a:solidFill>
                  </a:tcPr>
                </a:tc>
                <a:extLst>
                  <a:ext uri="{0D108BD9-81ED-4DB2-BD59-A6C34878D82A}">
                    <a16:rowId xmlns:a16="http://schemas.microsoft.com/office/drawing/2014/main" val="10004"/>
                  </a:ext>
                </a:extLst>
              </a:tr>
            </a:tbl>
          </a:graphicData>
        </a:graphic>
      </p:graphicFrame>
      <p:sp>
        <p:nvSpPr>
          <p:cNvPr id="6" name="Прямоугольник 5"/>
          <p:cNvSpPr/>
          <p:nvPr/>
        </p:nvSpPr>
        <p:spPr>
          <a:xfrm>
            <a:off x="268941" y="1801906"/>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Grammatisch richtig</a:t>
            </a:r>
            <a:endParaRPr lang="ru-RU" sz="3200" b="1" dirty="0">
              <a:solidFill>
                <a:schemeClr val="tx1"/>
              </a:solidFill>
            </a:endParaRPr>
          </a:p>
        </p:txBody>
      </p:sp>
      <p:sp>
        <p:nvSpPr>
          <p:cNvPr id="8" name="Прямоугольник 7"/>
          <p:cNvSpPr/>
          <p:nvPr/>
        </p:nvSpPr>
        <p:spPr>
          <a:xfrm>
            <a:off x="259977" y="2545977"/>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Sehr geehrte(r) …</a:t>
            </a:r>
            <a:endParaRPr lang="ru-RU" sz="3200" b="1" dirty="0">
              <a:solidFill>
                <a:schemeClr val="tx1"/>
              </a:solidFill>
            </a:endParaRPr>
          </a:p>
        </p:txBody>
      </p:sp>
      <p:sp>
        <p:nvSpPr>
          <p:cNvPr id="9" name="Прямоугольник 8"/>
          <p:cNvSpPr/>
          <p:nvPr/>
        </p:nvSpPr>
        <p:spPr>
          <a:xfrm>
            <a:off x="264458" y="3357282"/>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solidFill>
                  <a:schemeClr val="tx1"/>
                </a:solidFill>
              </a:rPr>
              <a:t>Mit freundlichen Grüßen</a:t>
            </a:r>
            <a:endParaRPr lang="ru-RU" sz="2800" b="1" dirty="0">
              <a:solidFill>
                <a:schemeClr val="tx1"/>
              </a:solidFill>
            </a:endParaRPr>
          </a:p>
        </p:txBody>
      </p:sp>
      <p:sp>
        <p:nvSpPr>
          <p:cNvPr id="10" name="Прямоугольник 9"/>
          <p:cNvSpPr/>
          <p:nvPr/>
        </p:nvSpPr>
        <p:spPr>
          <a:xfrm>
            <a:off x="268940" y="4141694"/>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solidFill>
                  <a:schemeClr val="tx1"/>
                </a:solidFill>
              </a:rPr>
              <a:t>Der zusammengesetzte Satz</a:t>
            </a:r>
            <a:endParaRPr lang="ru-RU" sz="2800" b="1" dirty="0">
              <a:solidFill>
                <a:schemeClr val="tx1"/>
              </a:solidFill>
            </a:endParaRPr>
          </a:p>
        </p:txBody>
      </p:sp>
      <p:sp>
        <p:nvSpPr>
          <p:cNvPr id="12" name="Прямоугольник 11"/>
          <p:cNvSpPr/>
          <p:nvPr/>
        </p:nvSpPr>
        <p:spPr>
          <a:xfrm>
            <a:off x="8153400" y="1806389"/>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Abkürzungen</a:t>
            </a:r>
            <a:endParaRPr lang="ru-RU" sz="3200" b="1" dirty="0">
              <a:solidFill>
                <a:schemeClr val="tx1"/>
              </a:solidFill>
            </a:endParaRPr>
          </a:p>
        </p:txBody>
      </p:sp>
      <p:sp>
        <p:nvSpPr>
          <p:cNvPr id="13" name="Прямоугольник 12"/>
          <p:cNvSpPr/>
          <p:nvPr/>
        </p:nvSpPr>
        <p:spPr>
          <a:xfrm>
            <a:off x="8139953" y="2586318"/>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Slang</a:t>
            </a:r>
            <a:endParaRPr lang="ru-RU" sz="3200" b="1" dirty="0">
              <a:solidFill>
                <a:schemeClr val="tx1"/>
              </a:solidFill>
            </a:endParaRPr>
          </a:p>
        </p:txBody>
      </p:sp>
      <p:sp>
        <p:nvSpPr>
          <p:cNvPr id="14" name="Прямоугольник 13"/>
          <p:cNvSpPr/>
          <p:nvPr/>
        </p:nvSpPr>
        <p:spPr>
          <a:xfrm>
            <a:off x="8193741" y="3366247"/>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solidFill>
                  <a:schemeClr val="tx1"/>
                </a:solidFill>
              </a:rPr>
              <a:t>Mit herzlichen Grüßen</a:t>
            </a:r>
            <a:endParaRPr lang="ru-RU" sz="2800" b="1" dirty="0">
              <a:solidFill>
                <a:schemeClr val="tx1"/>
              </a:solidFill>
            </a:endParaRPr>
          </a:p>
        </p:txBody>
      </p:sp>
      <p:sp>
        <p:nvSpPr>
          <p:cNvPr id="15" name="Прямоугольник 14"/>
          <p:cNvSpPr/>
          <p:nvPr/>
        </p:nvSpPr>
        <p:spPr>
          <a:xfrm>
            <a:off x="8180294" y="4119283"/>
            <a:ext cx="3886200" cy="7261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Anmerkung</a:t>
            </a:r>
            <a:endParaRPr lang="ru-RU" sz="3200" b="1" dirty="0">
              <a:solidFill>
                <a:schemeClr val="tx1"/>
              </a:solidFill>
            </a:endParaRPr>
          </a:p>
        </p:txBody>
      </p:sp>
      <p:sp>
        <p:nvSpPr>
          <p:cNvPr id="16" name="Прямоугольник 15"/>
          <p:cNvSpPr/>
          <p:nvPr/>
        </p:nvSpPr>
        <p:spPr>
          <a:xfrm>
            <a:off x="4213412" y="1792942"/>
            <a:ext cx="3886200" cy="72614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Information</a:t>
            </a:r>
            <a:endParaRPr lang="ru-RU" sz="3200" b="1" dirty="0">
              <a:solidFill>
                <a:schemeClr val="tx1"/>
              </a:solidFill>
            </a:endParaRPr>
          </a:p>
        </p:txBody>
      </p:sp>
      <p:sp>
        <p:nvSpPr>
          <p:cNvPr id="18" name="Прямоугольник 17"/>
          <p:cNvSpPr/>
          <p:nvPr/>
        </p:nvSpPr>
        <p:spPr>
          <a:xfrm>
            <a:off x="4204447" y="2590802"/>
            <a:ext cx="3886200" cy="72614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Empfänger</a:t>
            </a:r>
            <a:r>
              <a:rPr lang="uz-Cyrl-UZ" sz="3200" b="1" dirty="0">
                <a:solidFill>
                  <a:schemeClr val="tx1"/>
                </a:solidFill>
              </a:rPr>
              <a:t>\</a:t>
            </a:r>
            <a:r>
              <a:rPr lang="en-US" sz="3200" b="1" dirty="0" err="1">
                <a:solidFill>
                  <a:schemeClr val="tx1"/>
                </a:solidFill>
              </a:rPr>
              <a:t>Absender</a:t>
            </a:r>
            <a:endParaRPr lang="ru-RU" sz="3200" b="1" dirty="0">
              <a:solidFill>
                <a:schemeClr val="tx1"/>
              </a:solidFill>
            </a:endParaRPr>
          </a:p>
        </p:txBody>
      </p:sp>
      <p:sp>
        <p:nvSpPr>
          <p:cNvPr id="19" name="Прямоугольник 18"/>
          <p:cNvSpPr/>
          <p:nvPr/>
        </p:nvSpPr>
        <p:spPr>
          <a:xfrm>
            <a:off x="4217895" y="3357284"/>
            <a:ext cx="3886200" cy="72614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Der große Buchstabe</a:t>
            </a:r>
            <a:endParaRPr lang="ru-RU" sz="3200" b="1" dirty="0">
              <a:solidFill>
                <a:schemeClr val="tx1"/>
              </a:solidFill>
            </a:endParaRPr>
          </a:p>
        </p:txBody>
      </p:sp>
      <p:sp>
        <p:nvSpPr>
          <p:cNvPr id="20" name="Прямоугольник 19"/>
          <p:cNvSpPr/>
          <p:nvPr/>
        </p:nvSpPr>
        <p:spPr>
          <a:xfrm>
            <a:off x="4258236" y="4150660"/>
            <a:ext cx="3886200" cy="72614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err="1">
                <a:solidFill>
                  <a:schemeClr val="tx1"/>
                </a:solidFill>
              </a:rPr>
              <a:t>Punktuation</a:t>
            </a:r>
            <a:endParaRPr lang="ru-RU" sz="3200" b="1" dirty="0">
              <a:solidFill>
                <a:schemeClr val="tx1"/>
              </a:solidFill>
            </a:endParaRPr>
          </a:p>
        </p:txBody>
      </p:sp>
      <p:pic>
        <p:nvPicPr>
          <p:cNvPr id="7" name="Рисунок 6"/>
          <p:cNvPicPr>
            <a:picLocks noChangeAspect="1"/>
          </p:cNvPicPr>
          <p:nvPr/>
        </p:nvPicPr>
        <p:blipFill>
          <a:blip r:embed="rId2"/>
          <a:stretch>
            <a:fillRect/>
          </a:stretch>
        </p:blipFill>
        <p:spPr>
          <a:xfrm>
            <a:off x="591671" y="4950759"/>
            <a:ext cx="4474228" cy="1702813"/>
          </a:xfrm>
          <a:prstGeom prst="rect">
            <a:avLst/>
          </a:prstGeom>
        </p:spPr>
      </p:pic>
      <p:pic>
        <p:nvPicPr>
          <p:cNvPr id="21" name="Рисунок 20"/>
          <p:cNvPicPr>
            <a:picLocks noChangeAspect="1"/>
          </p:cNvPicPr>
          <p:nvPr/>
        </p:nvPicPr>
        <p:blipFill>
          <a:blip r:embed="rId3"/>
          <a:stretch>
            <a:fillRect/>
          </a:stretch>
        </p:blipFill>
        <p:spPr>
          <a:xfrm>
            <a:off x="7530352" y="5000198"/>
            <a:ext cx="4554071" cy="1750226"/>
          </a:xfrm>
          <a:prstGeom prst="rect">
            <a:avLst/>
          </a:prstGeom>
        </p:spPr>
      </p:pic>
    </p:spTree>
    <p:extLst>
      <p:ext uri="{BB962C8B-B14F-4D97-AF65-F5344CB8AC3E}">
        <p14:creationId xmlns:p14="http://schemas.microsoft.com/office/powerpoint/2010/main" val="315093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p:cTn id="49" dur="500" fill="hold"/>
                                        <p:tgtEl>
                                          <p:spTgt spid="14"/>
                                        </p:tgtEl>
                                        <p:attrNameLst>
                                          <p:attrName>ppt_w</p:attrName>
                                        </p:attrNameLst>
                                      </p:cBhvr>
                                      <p:tavLst>
                                        <p:tav tm="0">
                                          <p:val>
                                            <p:fltVal val="0"/>
                                          </p:val>
                                        </p:tav>
                                        <p:tav tm="100000">
                                          <p:val>
                                            <p:strVal val="#ppt_w"/>
                                          </p:val>
                                        </p:tav>
                                      </p:tavLst>
                                    </p:anim>
                                    <p:anim calcmode="lin" valueType="num">
                                      <p:cBhvr>
                                        <p:cTn id="50" dur="500" fill="hold"/>
                                        <p:tgtEl>
                                          <p:spTgt spid="14"/>
                                        </p:tgtEl>
                                        <p:attrNameLst>
                                          <p:attrName>ppt_h</p:attrName>
                                        </p:attrNameLst>
                                      </p:cBhvr>
                                      <p:tavLst>
                                        <p:tav tm="0">
                                          <p:val>
                                            <p:fltVal val="0"/>
                                          </p:val>
                                        </p:tav>
                                        <p:tav tm="100000">
                                          <p:val>
                                            <p:strVal val="#ppt_h"/>
                                          </p:val>
                                        </p:tav>
                                      </p:tavLst>
                                    </p:anim>
                                    <p:animEffect transition="in" filter="fade">
                                      <p:cBhvr>
                                        <p:cTn id="51" dur="5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 calcmode="lin" valueType="num">
                                      <p:cBhvr>
                                        <p:cTn id="56" dur="500" fill="hold"/>
                                        <p:tgtEl>
                                          <p:spTgt spid="15"/>
                                        </p:tgtEl>
                                        <p:attrNameLst>
                                          <p:attrName>ppt_w</p:attrName>
                                        </p:attrNameLst>
                                      </p:cBhvr>
                                      <p:tavLst>
                                        <p:tav tm="0">
                                          <p:val>
                                            <p:fltVal val="0"/>
                                          </p:val>
                                        </p:tav>
                                        <p:tav tm="100000">
                                          <p:val>
                                            <p:strVal val="#ppt_w"/>
                                          </p:val>
                                        </p:tav>
                                      </p:tavLst>
                                    </p:anim>
                                    <p:anim calcmode="lin" valueType="num">
                                      <p:cBhvr>
                                        <p:cTn id="57" dur="500" fill="hold"/>
                                        <p:tgtEl>
                                          <p:spTgt spid="15"/>
                                        </p:tgtEl>
                                        <p:attrNameLst>
                                          <p:attrName>ppt_h</p:attrName>
                                        </p:attrNameLst>
                                      </p:cBhvr>
                                      <p:tavLst>
                                        <p:tav tm="0">
                                          <p:val>
                                            <p:fltVal val="0"/>
                                          </p:val>
                                        </p:tav>
                                        <p:tav tm="100000">
                                          <p:val>
                                            <p:strVal val="#ppt_h"/>
                                          </p:val>
                                        </p:tav>
                                      </p:tavLst>
                                    </p:anim>
                                    <p:animEffect transition="in" filter="fade">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p:cTn id="63" dur="500" fill="hold"/>
                                        <p:tgtEl>
                                          <p:spTgt spid="16"/>
                                        </p:tgtEl>
                                        <p:attrNameLst>
                                          <p:attrName>ppt_w</p:attrName>
                                        </p:attrNameLst>
                                      </p:cBhvr>
                                      <p:tavLst>
                                        <p:tav tm="0">
                                          <p:val>
                                            <p:fltVal val="0"/>
                                          </p:val>
                                        </p:tav>
                                        <p:tav tm="100000">
                                          <p:val>
                                            <p:strVal val="#ppt_w"/>
                                          </p:val>
                                        </p:tav>
                                      </p:tavLst>
                                    </p:anim>
                                    <p:anim calcmode="lin" valueType="num">
                                      <p:cBhvr>
                                        <p:cTn id="64" dur="500" fill="hold"/>
                                        <p:tgtEl>
                                          <p:spTgt spid="16"/>
                                        </p:tgtEl>
                                        <p:attrNameLst>
                                          <p:attrName>ppt_h</p:attrName>
                                        </p:attrNameLst>
                                      </p:cBhvr>
                                      <p:tavLst>
                                        <p:tav tm="0">
                                          <p:val>
                                            <p:fltVal val="0"/>
                                          </p:val>
                                        </p:tav>
                                        <p:tav tm="100000">
                                          <p:val>
                                            <p:strVal val="#ppt_h"/>
                                          </p:val>
                                        </p:tav>
                                      </p:tavLst>
                                    </p:anim>
                                    <p:animEffect transition="in" filter="fade">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anim calcmode="lin" valueType="num">
                                      <p:cBhvr>
                                        <p:cTn id="70" dur="500" fill="hold"/>
                                        <p:tgtEl>
                                          <p:spTgt spid="18"/>
                                        </p:tgtEl>
                                        <p:attrNameLst>
                                          <p:attrName>ppt_w</p:attrName>
                                        </p:attrNameLst>
                                      </p:cBhvr>
                                      <p:tavLst>
                                        <p:tav tm="0">
                                          <p:val>
                                            <p:fltVal val="0"/>
                                          </p:val>
                                        </p:tav>
                                        <p:tav tm="100000">
                                          <p:val>
                                            <p:strVal val="#ppt_w"/>
                                          </p:val>
                                        </p:tav>
                                      </p:tavLst>
                                    </p:anim>
                                    <p:anim calcmode="lin" valueType="num">
                                      <p:cBhvr>
                                        <p:cTn id="71" dur="500" fill="hold"/>
                                        <p:tgtEl>
                                          <p:spTgt spid="18"/>
                                        </p:tgtEl>
                                        <p:attrNameLst>
                                          <p:attrName>ppt_h</p:attrName>
                                        </p:attrNameLst>
                                      </p:cBhvr>
                                      <p:tavLst>
                                        <p:tav tm="0">
                                          <p:val>
                                            <p:fltVal val="0"/>
                                          </p:val>
                                        </p:tav>
                                        <p:tav tm="100000">
                                          <p:val>
                                            <p:strVal val="#ppt_h"/>
                                          </p:val>
                                        </p:tav>
                                      </p:tavLst>
                                    </p:anim>
                                    <p:animEffect transition="in" filter="fade">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p:cTn id="77" dur="500" fill="hold"/>
                                        <p:tgtEl>
                                          <p:spTgt spid="19"/>
                                        </p:tgtEl>
                                        <p:attrNameLst>
                                          <p:attrName>ppt_w</p:attrName>
                                        </p:attrNameLst>
                                      </p:cBhvr>
                                      <p:tavLst>
                                        <p:tav tm="0">
                                          <p:val>
                                            <p:fltVal val="0"/>
                                          </p:val>
                                        </p:tav>
                                        <p:tav tm="100000">
                                          <p:val>
                                            <p:strVal val="#ppt_w"/>
                                          </p:val>
                                        </p:tav>
                                      </p:tavLst>
                                    </p:anim>
                                    <p:anim calcmode="lin" valueType="num">
                                      <p:cBhvr>
                                        <p:cTn id="78" dur="500" fill="hold"/>
                                        <p:tgtEl>
                                          <p:spTgt spid="19"/>
                                        </p:tgtEl>
                                        <p:attrNameLst>
                                          <p:attrName>ppt_h</p:attrName>
                                        </p:attrNameLst>
                                      </p:cBhvr>
                                      <p:tavLst>
                                        <p:tav tm="0">
                                          <p:val>
                                            <p:fltVal val="0"/>
                                          </p:val>
                                        </p:tav>
                                        <p:tav tm="100000">
                                          <p:val>
                                            <p:strVal val="#ppt_h"/>
                                          </p:val>
                                        </p:tav>
                                      </p:tavLst>
                                    </p:anim>
                                    <p:animEffect transition="in" filter="fade">
                                      <p:cBhvr>
                                        <p:cTn id="79" dur="500"/>
                                        <p:tgtEl>
                                          <p:spTgt spid="19"/>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20"/>
                                        </p:tgtEl>
                                        <p:attrNameLst>
                                          <p:attrName>style.visibility</p:attrName>
                                        </p:attrNameLst>
                                      </p:cBhvr>
                                      <p:to>
                                        <p:strVal val="visible"/>
                                      </p:to>
                                    </p:set>
                                    <p:anim calcmode="lin" valueType="num">
                                      <p:cBhvr>
                                        <p:cTn id="84" dur="500" fill="hold"/>
                                        <p:tgtEl>
                                          <p:spTgt spid="20"/>
                                        </p:tgtEl>
                                        <p:attrNameLst>
                                          <p:attrName>ppt_w</p:attrName>
                                        </p:attrNameLst>
                                      </p:cBhvr>
                                      <p:tavLst>
                                        <p:tav tm="0">
                                          <p:val>
                                            <p:fltVal val="0"/>
                                          </p:val>
                                        </p:tav>
                                        <p:tav tm="100000">
                                          <p:val>
                                            <p:strVal val="#ppt_w"/>
                                          </p:val>
                                        </p:tav>
                                      </p:tavLst>
                                    </p:anim>
                                    <p:anim calcmode="lin" valueType="num">
                                      <p:cBhvr>
                                        <p:cTn id="85" dur="500" fill="hold"/>
                                        <p:tgtEl>
                                          <p:spTgt spid="20"/>
                                        </p:tgtEl>
                                        <p:attrNameLst>
                                          <p:attrName>ppt_h</p:attrName>
                                        </p:attrNameLst>
                                      </p:cBhvr>
                                      <p:tavLst>
                                        <p:tav tm="0">
                                          <p:val>
                                            <p:fltVal val="0"/>
                                          </p:val>
                                        </p:tav>
                                        <p:tav tm="100000">
                                          <p:val>
                                            <p:strVal val="#ppt_h"/>
                                          </p:val>
                                        </p:tav>
                                      </p:tavLst>
                                    </p:anim>
                                    <p:animEffect transition="in" filter="fade">
                                      <p:cBhvr>
                                        <p:cTn id="86" dur="500"/>
                                        <p:tgtEl>
                                          <p:spTgt spid="20"/>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7"/>
                                        </p:tgtEl>
                                        <p:attrNameLst>
                                          <p:attrName>style.visibility</p:attrName>
                                        </p:attrNameLst>
                                      </p:cBhvr>
                                      <p:to>
                                        <p:strVal val="visible"/>
                                      </p:to>
                                    </p:set>
                                    <p:anim calcmode="lin" valueType="num">
                                      <p:cBhvr>
                                        <p:cTn id="91" dur="500" fill="hold"/>
                                        <p:tgtEl>
                                          <p:spTgt spid="7"/>
                                        </p:tgtEl>
                                        <p:attrNameLst>
                                          <p:attrName>ppt_w</p:attrName>
                                        </p:attrNameLst>
                                      </p:cBhvr>
                                      <p:tavLst>
                                        <p:tav tm="0">
                                          <p:val>
                                            <p:fltVal val="0"/>
                                          </p:val>
                                        </p:tav>
                                        <p:tav tm="100000">
                                          <p:val>
                                            <p:strVal val="#ppt_w"/>
                                          </p:val>
                                        </p:tav>
                                      </p:tavLst>
                                    </p:anim>
                                    <p:anim calcmode="lin" valueType="num">
                                      <p:cBhvr>
                                        <p:cTn id="92" dur="500" fill="hold"/>
                                        <p:tgtEl>
                                          <p:spTgt spid="7"/>
                                        </p:tgtEl>
                                        <p:attrNameLst>
                                          <p:attrName>ppt_h</p:attrName>
                                        </p:attrNameLst>
                                      </p:cBhvr>
                                      <p:tavLst>
                                        <p:tav tm="0">
                                          <p:val>
                                            <p:fltVal val="0"/>
                                          </p:val>
                                        </p:tav>
                                        <p:tav tm="100000">
                                          <p:val>
                                            <p:strVal val="#ppt_h"/>
                                          </p:val>
                                        </p:tav>
                                      </p:tavLst>
                                    </p:anim>
                                    <p:animEffect transition="in" filter="fade">
                                      <p:cBhvr>
                                        <p:cTn id="93" dur="500"/>
                                        <p:tgtEl>
                                          <p:spTgt spid="7"/>
                                        </p:tgtEl>
                                      </p:cBhvr>
                                    </p:animEffect>
                                  </p:childTnLst>
                                </p:cTn>
                              </p:par>
                              <p:par>
                                <p:cTn id="94" presetID="53" presetClass="entr" presetSubtype="16" fill="hold" nodeType="withEffect">
                                  <p:stCondLst>
                                    <p:cond delay="0"/>
                                  </p:stCondLst>
                                  <p:childTnLst>
                                    <p:set>
                                      <p:cBhvr>
                                        <p:cTn id="95" dur="1" fill="hold">
                                          <p:stCondLst>
                                            <p:cond delay="0"/>
                                          </p:stCondLst>
                                        </p:cTn>
                                        <p:tgtEl>
                                          <p:spTgt spid="21"/>
                                        </p:tgtEl>
                                        <p:attrNameLst>
                                          <p:attrName>style.visibility</p:attrName>
                                        </p:attrNameLst>
                                      </p:cBhvr>
                                      <p:to>
                                        <p:strVal val="visible"/>
                                      </p:to>
                                    </p:set>
                                    <p:anim calcmode="lin" valueType="num">
                                      <p:cBhvr>
                                        <p:cTn id="96" dur="500" fill="hold"/>
                                        <p:tgtEl>
                                          <p:spTgt spid="21"/>
                                        </p:tgtEl>
                                        <p:attrNameLst>
                                          <p:attrName>ppt_w</p:attrName>
                                        </p:attrNameLst>
                                      </p:cBhvr>
                                      <p:tavLst>
                                        <p:tav tm="0">
                                          <p:val>
                                            <p:fltVal val="0"/>
                                          </p:val>
                                        </p:tav>
                                        <p:tav tm="100000">
                                          <p:val>
                                            <p:strVal val="#ppt_w"/>
                                          </p:val>
                                        </p:tav>
                                      </p:tavLst>
                                    </p:anim>
                                    <p:anim calcmode="lin" valueType="num">
                                      <p:cBhvr>
                                        <p:cTn id="97" dur="500" fill="hold"/>
                                        <p:tgtEl>
                                          <p:spTgt spid="21"/>
                                        </p:tgtEl>
                                        <p:attrNameLst>
                                          <p:attrName>ppt_h</p:attrName>
                                        </p:attrNameLst>
                                      </p:cBhvr>
                                      <p:tavLst>
                                        <p:tav tm="0">
                                          <p:val>
                                            <p:fltVal val="0"/>
                                          </p:val>
                                        </p:tav>
                                        <p:tav tm="100000">
                                          <p:val>
                                            <p:strVal val="#ppt_h"/>
                                          </p:val>
                                        </p:tav>
                                      </p:tavLst>
                                    </p:anim>
                                    <p:animEffect transition="in" filter="fade">
                                      <p:cBhvr>
                                        <p:cTn id="9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2" grpId="0" animBg="1"/>
      <p:bldP spid="13" grpId="0" animBg="1"/>
      <p:bldP spid="14" grpId="0" animBg="1"/>
      <p:bldP spid="15" grpId="0" animBg="1"/>
      <p:bldP spid="16" grpId="0" animBg="1"/>
      <p:bldP spid="18" grpId="0" animBg="1"/>
      <p:bldP spid="19"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2" name="Скругленный прямоугольник 1"/>
          <p:cNvSpPr/>
          <p:nvPr/>
        </p:nvSpPr>
        <p:spPr>
          <a:xfrm>
            <a:off x="0" y="995083"/>
            <a:ext cx="6427694" cy="469302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err="1">
                <a:solidFill>
                  <a:schemeClr val="tx1"/>
                </a:solidFill>
              </a:rPr>
              <a:t>Briefe</a:t>
            </a:r>
            <a:r>
              <a:rPr lang="ru-RU" sz="2800" dirty="0">
                <a:solidFill>
                  <a:schemeClr val="tx1"/>
                </a:solidFill>
              </a:rPr>
              <a:t> </a:t>
            </a:r>
            <a:r>
              <a:rPr lang="ru-RU" sz="2800" dirty="0" err="1">
                <a:solidFill>
                  <a:schemeClr val="tx1"/>
                </a:solidFill>
              </a:rPr>
              <a:t>oder</a:t>
            </a:r>
            <a:r>
              <a:rPr lang="ru-RU" sz="2800" dirty="0">
                <a:solidFill>
                  <a:schemeClr val="tx1"/>
                </a:solidFill>
              </a:rPr>
              <a:t> E-</a:t>
            </a:r>
            <a:r>
              <a:rPr lang="ru-RU" sz="2800" dirty="0" err="1">
                <a:solidFill>
                  <a:schemeClr val="tx1"/>
                </a:solidFill>
              </a:rPr>
              <a:t>Mails</a:t>
            </a:r>
            <a:r>
              <a:rPr lang="ru-RU" sz="2800" dirty="0">
                <a:solidFill>
                  <a:schemeClr val="tx1"/>
                </a:solidFill>
              </a:rPr>
              <a:t> </a:t>
            </a:r>
            <a:r>
              <a:rPr lang="ru-RU" sz="2800" dirty="0" err="1">
                <a:solidFill>
                  <a:schemeClr val="tx1"/>
                </a:solidFill>
              </a:rPr>
              <a:t>an</a:t>
            </a:r>
            <a:r>
              <a:rPr lang="ru-RU" sz="2800" dirty="0">
                <a:solidFill>
                  <a:schemeClr val="tx1"/>
                </a:solidFill>
              </a:rPr>
              <a:t> </a:t>
            </a:r>
            <a:r>
              <a:rPr lang="ru-RU" sz="2800" dirty="0" err="1">
                <a:solidFill>
                  <a:schemeClr val="tx1"/>
                </a:solidFill>
              </a:rPr>
              <a:t>Personen</a:t>
            </a:r>
            <a:r>
              <a:rPr lang="ru-RU" sz="2800" dirty="0">
                <a:solidFill>
                  <a:schemeClr val="tx1"/>
                </a:solidFill>
              </a:rPr>
              <a:t>, </a:t>
            </a:r>
            <a:r>
              <a:rPr lang="ru-RU" sz="2800" dirty="0" err="1">
                <a:solidFill>
                  <a:schemeClr val="tx1"/>
                </a:solidFill>
              </a:rPr>
              <a:t>die</a:t>
            </a:r>
            <a:r>
              <a:rPr lang="ru-RU" sz="2800" dirty="0">
                <a:solidFill>
                  <a:schemeClr val="tx1"/>
                </a:solidFill>
              </a:rPr>
              <a:t> </a:t>
            </a:r>
            <a:r>
              <a:rPr lang="ru-RU" sz="2800" dirty="0" err="1">
                <a:solidFill>
                  <a:schemeClr val="tx1"/>
                </a:solidFill>
              </a:rPr>
              <a:t>dem</a:t>
            </a:r>
            <a:r>
              <a:rPr lang="ru-RU" sz="2800" dirty="0">
                <a:solidFill>
                  <a:schemeClr val="tx1"/>
                </a:solidFill>
              </a:rPr>
              <a:t> </a:t>
            </a:r>
            <a:r>
              <a:rPr lang="ru-RU" sz="2800" dirty="0" err="1">
                <a:solidFill>
                  <a:schemeClr val="tx1"/>
                </a:solidFill>
              </a:rPr>
              <a:t>Absender</a:t>
            </a:r>
            <a:r>
              <a:rPr lang="ru-RU" sz="2800" dirty="0">
                <a:solidFill>
                  <a:schemeClr val="tx1"/>
                </a:solidFill>
              </a:rPr>
              <a:t> </a:t>
            </a:r>
            <a:r>
              <a:rPr lang="ru-RU" sz="2800" dirty="0" err="1">
                <a:solidFill>
                  <a:schemeClr val="tx1"/>
                </a:solidFill>
              </a:rPr>
              <a:t>nicht</a:t>
            </a:r>
            <a:r>
              <a:rPr lang="ru-RU" sz="2800" dirty="0">
                <a:solidFill>
                  <a:schemeClr val="tx1"/>
                </a:solidFill>
              </a:rPr>
              <a:t> </a:t>
            </a:r>
            <a:r>
              <a:rPr lang="ru-RU" sz="2800" dirty="0" err="1">
                <a:solidFill>
                  <a:schemeClr val="tx1"/>
                </a:solidFill>
              </a:rPr>
              <a:t>persönlich</a:t>
            </a:r>
            <a:r>
              <a:rPr lang="ru-RU" sz="2800" dirty="0">
                <a:solidFill>
                  <a:schemeClr val="tx1"/>
                </a:solidFill>
              </a:rPr>
              <a:t> </a:t>
            </a:r>
            <a:r>
              <a:rPr lang="ru-RU" sz="2800" dirty="0" err="1">
                <a:solidFill>
                  <a:schemeClr val="tx1"/>
                </a:solidFill>
              </a:rPr>
              <a:t>bekannt</a:t>
            </a:r>
            <a:r>
              <a:rPr lang="ru-RU" sz="2800" dirty="0">
                <a:solidFill>
                  <a:schemeClr val="tx1"/>
                </a:solidFill>
              </a:rPr>
              <a:t> </a:t>
            </a:r>
            <a:r>
              <a:rPr lang="ru-RU" sz="2800" dirty="0" err="1">
                <a:solidFill>
                  <a:schemeClr val="tx1"/>
                </a:solidFill>
              </a:rPr>
              <a:t>sind</a:t>
            </a:r>
            <a:r>
              <a:rPr lang="ru-RU" sz="2800" dirty="0">
                <a:solidFill>
                  <a:schemeClr val="tx1"/>
                </a:solidFill>
              </a:rPr>
              <a:t>, </a:t>
            </a:r>
            <a:r>
              <a:rPr lang="ru-RU" sz="2800" dirty="0" err="1">
                <a:solidFill>
                  <a:schemeClr val="tx1"/>
                </a:solidFill>
              </a:rPr>
              <a:t>beginnen</a:t>
            </a:r>
            <a:r>
              <a:rPr lang="ru-RU" sz="2800" dirty="0">
                <a:solidFill>
                  <a:schemeClr val="tx1"/>
                </a:solidFill>
              </a:rPr>
              <a:t> </a:t>
            </a:r>
            <a:r>
              <a:rPr lang="ru-RU" sz="2800" dirty="0" err="1">
                <a:solidFill>
                  <a:schemeClr val="tx1"/>
                </a:solidFill>
              </a:rPr>
              <a:t>im</a:t>
            </a:r>
            <a:r>
              <a:rPr lang="ru-RU" sz="2800" dirty="0">
                <a:solidFill>
                  <a:schemeClr val="tx1"/>
                </a:solidFill>
              </a:rPr>
              <a:t> </a:t>
            </a:r>
            <a:r>
              <a:rPr lang="ru-RU" sz="2800" dirty="0" err="1">
                <a:solidFill>
                  <a:schemeClr val="tx1"/>
                </a:solidFill>
              </a:rPr>
              <a:t>Deutschen</a:t>
            </a:r>
            <a:r>
              <a:rPr lang="ru-RU" sz="2800" dirty="0">
                <a:solidFill>
                  <a:schemeClr val="tx1"/>
                </a:solidFill>
              </a:rPr>
              <a:t> </a:t>
            </a:r>
            <a:r>
              <a:rPr lang="ru-RU" sz="2800" dirty="0" err="1">
                <a:solidFill>
                  <a:schemeClr val="tx1"/>
                </a:solidFill>
              </a:rPr>
              <a:t>in</a:t>
            </a:r>
            <a:r>
              <a:rPr lang="ru-RU" sz="2800" dirty="0">
                <a:solidFill>
                  <a:schemeClr val="tx1"/>
                </a:solidFill>
              </a:rPr>
              <a:t> </a:t>
            </a:r>
            <a:r>
              <a:rPr lang="ru-RU" sz="2800" dirty="0" err="1">
                <a:solidFill>
                  <a:schemeClr val="tx1"/>
                </a:solidFill>
              </a:rPr>
              <a:t>den</a:t>
            </a:r>
            <a:r>
              <a:rPr lang="ru-RU" sz="2800" dirty="0">
                <a:solidFill>
                  <a:schemeClr val="tx1"/>
                </a:solidFill>
              </a:rPr>
              <a:t> </a:t>
            </a:r>
            <a:r>
              <a:rPr lang="ru-RU" sz="2800" dirty="0" err="1">
                <a:solidFill>
                  <a:schemeClr val="tx1"/>
                </a:solidFill>
              </a:rPr>
              <a:t>meisten</a:t>
            </a:r>
            <a:r>
              <a:rPr lang="ru-RU" sz="2800" dirty="0">
                <a:solidFill>
                  <a:schemeClr val="tx1"/>
                </a:solidFill>
              </a:rPr>
              <a:t> </a:t>
            </a:r>
            <a:r>
              <a:rPr lang="ru-RU" sz="2800" dirty="0" err="1">
                <a:solidFill>
                  <a:schemeClr val="tx1"/>
                </a:solidFill>
              </a:rPr>
              <a:t>Fällen</a:t>
            </a:r>
            <a:r>
              <a:rPr lang="ru-RU" sz="2800" dirty="0">
                <a:solidFill>
                  <a:schemeClr val="tx1"/>
                </a:solidFill>
              </a:rPr>
              <a:t> </a:t>
            </a:r>
            <a:r>
              <a:rPr lang="ru-RU" sz="2800" dirty="0" err="1">
                <a:solidFill>
                  <a:schemeClr val="tx1"/>
                </a:solidFill>
              </a:rPr>
              <a:t>mit</a:t>
            </a:r>
            <a:r>
              <a:rPr lang="ru-RU" sz="2800" dirty="0">
                <a:solidFill>
                  <a:schemeClr val="tx1"/>
                </a:solidFill>
              </a:rPr>
              <a:t> </a:t>
            </a:r>
            <a:r>
              <a:rPr lang="ru-RU" sz="2800" i="1" u="sng" dirty="0" err="1">
                <a:solidFill>
                  <a:schemeClr val="tx1"/>
                </a:solidFill>
                <a:effectLst>
                  <a:outerShdw blurRad="38100" dist="38100" dir="2700000" algn="tl">
                    <a:srgbClr val="000000">
                      <a:alpha val="43137"/>
                    </a:srgbClr>
                  </a:outerShdw>
                </a:effectLst>
              </a:rPr>
              <a:t>Sehr</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geehrter</a:t>
            </a:r>
            <a:r>
              <a:rPr lang="ru-RU" sz="2800"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Herr</a:t>
            </a:r>
            <a:r>
              <a:rPr lang="ru-RU" sz="2800" i="1" u="sng" dirty="0">
                <a:solidFill>
                  <a:schemeClr val="tx1"/>
                </a:solidFill>
                <a:effectLst>
                  <a:outerShdw blurRad="38100" dist="38100" dir="2700000" algn="tl">
                    <a:srgbClr val="000000">
                      <a:alpha val="43137"/>
                    </a:srgbClr>
                  </a:outerShdw>
                </a:effectLst>
              </a:rPr>
              <a:t> </a:t>
            </a:r>
            <a:r>
              <a:rPr lang="ru-RU" sz="2800" i="1" dirty="0">
                <a:solidFill>
                  <a:schemeClr val="tx1"/>
                </a:solidFill>
              </a:rPr>
              <a:t>[</a:t>
            </a:r>
            <a:r>
              <a:rPr lang="ru-RU" sz="2800" i="1" dirty="0" err="1">
                <a:solidFill>
                  <a:schemeClr val="tx1"/>
                </a:solidFill>
              </a:rPr>
              <a:t>Name</a:t>
            </a:r>
            <a:r>
              <a:rPr lang="ru-RU" sz="2800" i="1" dirty="0">
                <a:solidFill>
                  <a:schemeClr val="tx1"/>
                </a:solidFill>
              </a:rPr>
              <a:t>] </a:t>
            </a:r>
            <a:r>
              <a:rPr lang="ru-RU" sz="2800" dirty="0" err="1">
                <a:solidFill>
                  <a:schemeClr val="tx1"/>
                </a:solidFill>
              </a:rPr>
              <a:t>oder</a:t>
            </a:r>
            <a:r>
              <a:rPr lang="ru-RU" sz="2800" i="1" dirty="0">
                <a:solidFill>
                  <a:schemeClr val="tx1"/>
                </a:solidFill>
              </a:rPr>
              <a:t> </a:t>
            </a:r>
            <a:r>
              <a:rPr lang="ru-RU" sz="2800" i="1" u="sng" dirty="0" err="1">
                <a:solidFill>
                  <a:schemeClr val="tx1"/>
                </a:solidFill>
                <a:effectLst>
                  <a:outerShdw blurRad="38100" dist="38100" dir="2700000" algn="tl">
                    <a:srgbClr val="000000">
                      <a:alpha val="43137"/>
                    </a:srgbClr>
                  </a:outerShdw>
                </a:effectLst>
              </a:rPr>
              <a:t>Sehr</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geehrte</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Frau</a:t>
            </a:r>
            <a:r>
              <a:rPr lang="ru-RU" sz="2800" i="1" u="sng" dirty="0">
                <a:solidFill>
                  <a:schemeClr val="tx1"/>
                </a:solidFill>
                <a:effectLst>
                  <a:outerShdw blurRad="38100" dist="38100" dir="2700000" algn="tl">
                    <a:srgbClr val="000000">
                      <a:alpha val="43137"/>
                    </a:srgbClr>
                  </a:outerShdw>
                </a:effectLst>
              </a:rPr>
              <a:t> </a:t>
            </a:r>
            <a:r>
              <a:rPr lang="ru-RU" sz="2800" i="1" dirty="0">
                <a:solidFill>
                  <a:schemeClr val="tx1"/>
                </a:solidFill>
              </a:rPr>
              <a:t>[</a:t>
            </a:r>
            <a:r>
              <a:rPr lang="ru-RU" sz="2800" i="1" dirty="0" err="1">
                <a:solidFill>
                  <a:schemeClr val="tx1"/>
                </a:solidFill>
              </a:rPr>
              <a:t>Name</a:t>
            </a:r>
            <a:r>
              <a:rPr lang="ru-RU" sz="2800" i="1" dirty="0">
                <a:solidFill>
                  <a:schemeClr val="tx1"/>
                </a:solidFill>
              </a:rPr>
              <a:t>].</a:t>
            </a:r>
            <a:endParaRPr lang="ru-RU" sz="2800" dirty="0">
              <a:solidFill>
                <a:schemeClr val="tx1"/>
              </a:solidFill>
            </a:endParaRPr>
          </a:p>
          <a:p>
            <a:r>
              <a:rPr lang="ru-RU" sz="2800" dirty="0">
                <a:solidFill>
                  <a:schemeClr val="tx1"/>
                </a:solidFill>
              </a:rPr>
              <a:t> </a:t>
            </a:r>
          </a:p>
          <a:p>
            <a:r>
              <a:rPr lang="ru-RU" sz="2800" dirty="0" err="1">
                <a:solidFill>
                  <a:schemeClr val="tx1"/>
                </a:solidFill>
              </a:rPr>
              <a:t>Bei</a:t>
            </a:r>
            <a:r>
              <a:rPr lang="ru-RU" sz="2800" dirty="0">
                <a:solidFill>
                  <a:schemeClr val="tx1"/>
                </a:solidFill>
              </a:rPr>
              <a:t> </a:t>
            </a:r>
            <a:r>
              <a:rPr lang="ru-RU" sz="2800" dirty="0" err="1">
                <a:solidFill>
                  <a:schemeClr val="tx1"/>
                </a:solidFill>
              </a:rPr>
              <a:t>der</a:t>
            </a:r>
            <a:r>
              <a:rPr lang="ru-RU" sz="2800" dirty="0">
                <a:solidFill>
                  <a:schemeClr val="tx1"/>
                </a:solidFill>
              </a:rPr>
              <a:t> </a:t>
            </a:r>
            <a:r>
              <a:rPr lang="ru-RU" sz="2800" dirty="0" err="1">
                <a:solidFill>
                  <a:schemeClr val="tx1"/>
                </a:solidFill>
              </a:rPr>
              <a:t>Adressierung</a:t>
            </a:r>
            <a:r>
              <a:rPr lang="ru-RU" sz="2800" dirty="0">
                <a:solidFill>
                  <a:schemeClr val="tx1"/>
                </a:solidFill>
              </a:rPr>
              <a:t> </a:t>
            </a:r>
            <a:r>
              <a:rPr lang="ru-RU" sz="2800" dirty="0" err="1">
                <a:solidFill>
                  <a:schemeClr val="tx1"/>
                </a:solidFill>
              </a:rPr>
              <a:t>einer</a:t>
            </a:r>
            <a:r>
              <a:rPr lang="ru-RU" sz="2800" dirty="0">
                <a:solidFill>
                  <a:schemeClr val="tx1"/>
                </a:solidFill>
              </a:rPr>
              <a:t> </a:t>
            </a:r>
            <a:r>
              <a:rPr lang="ru-RU" sz="2800" dirty="0" err="1">
                <a:solidFill>
                  <a:schemeClr val="tx1"/>
                </a:solidFill>
              </a:rPr>
              <a:t>oder</a:t>
            </a:r>
            <a:r>
              <a:rPr lang="ru-RU" sz="2800" dirty="0">
                <a:solidFill>
                  <a:schemeClr val="tx1"/>
                </a:solidFill>
              </a:rPr>
              <a:t> </a:t>
            </a:r>
            <a:r>
              <a:rPr lang="ru-RU" sz="2800" dirty="0" err="1">
                <a:solidFill>
                  <a:schemeClr val="tx1"/>
                </a:solidFill>
              </a:rPr>
              <a:t>mehrerer</a:t>
            </a:r>
            <a:r>
              <a:rPr lang="ru-RU" sz="2800" dirty="0">
                <a:solidFill>
                  <a:schemeClr val="tx1"/>
                </a:solidFill>
              </a:rPr>
              <a:t> </a:t>
            </a:r>
            <a:r>
              <a:rPr lang="ru-RU" sz="2800" dirty="0" err="1">
                <a:solidFill>
                  <a:schemeClr val="tx1"/>
                </a:solidFill>
              </a:rPr>
              <a:t>Personen</a:t>
            </a:r>
            <a:r>
              <a:rPr lang="ru-RU" sz="2800" dirty="0">
                <a:solidFill>
                  <a:schemeClr val="tx1"/>
                </a:solidFill>
              </a:rPr>
              <a:t>, </a:t>
            </a:r>
            <a:r>
              <a:rPr lang="ru-RU" sz="2800" dirty="0" err="1">
                <a:solidFill>
                  <a:schemeClr val="tx1"/>
                </a:solidFill>
              </a:rPr>
              <a:t>deren</a:t>
            </a:r>
            <a:r>
              <a:rPr lang="ru-RU" sz="2800" dirty="0">
                <a:solidFill>
                  <a:schemeClr val="tx1"/>
                </a:solidFill>
              </a:rPr>
              <a:t> </a:t>
            </a:r>
            <a:r>
              <a:rPr lang="ru-RU" sz="2800" dirty="0" err="1">
                <a:solidFill>
                  <a:schemeClr val="tx1"/>
                </a:solidFill>
              </a:rPr>
              <a:t>Namen</a:t>
            </a:r>
            <a:r>
              <a:rPr lang="ru-RU" sz="2800" dirty="0">
                <a:solidFill>
                  <a:schemeClr val="tx1"/>
                </a:solidFill>
              </a:rPr>
              <a:t> </a:t>
            </a:r>
            <a:r>
              <a:rPr lang="ru-RU" sz="2800" dirty="0" err="1">
                <a:solidFill>
                  <a:schemeClr val="tx1"/>
                </a:solidFill>
              </a:rPr>
              <a:t>nicht</a:t>
            </a:r>
            <a:r>
              <a:rPr lang="ru-RU" sz="2800" dirty="0">
                <a:solidFill>
                  <a:schemeClr val="tx1"/>
                </a:solidFill>
              </a:rPr>
              <a:t> </a:t>
            </a:r>
            <a:r>
              <a:rPr lang="ru-RU" sz="2800" dirty="0" err="1">
                <a:solidFill>
                  <a:schemeClr val="tx1"/>
                </a:solidFill>
              </a:rPr>
              <a:t>bekannt</a:t>
            </a:r>
            <a:r>
              <a:rPr lang="ru-RU" sz="2800" dirty="0">
                <a:solidFill>
                  <a:schemeClr val="tx1"/>
                </a:solidFill>
              </a:rPr>
              <a:t> </a:t>
            </a:r>
            <a:r>
              <a:rPr lang="ru-RU" sz="2800" dirty="0" err="1">
                <a:solidFill>
                  <a:schemeClr val="tx1"/>
                </a:solidFill>
              </a:rPr>
              <a:t>sind</a:t>
            </a:r>
            <a:r>
              <a:rPr lang="ru-RU" sz="2800" dirty="0">
                <a:solidFill>
                  <a:schemeClr val="tx1"/>
                </a:solidFill>
              </a:rPr>
              <a:t>, </a:t>
            </a:r>
            <a:r>
              <a:rPr lang="ru-RU" sz="2800" dirty="0" err="1">
                <a:solidFill>
                  <a:schemeClr val="tx1"/>
                </a:solidFill>
              </a:rPr>
              <a:t>ist</a:t>
            </a:r>
            <a:r>
              <a:rPr lang="ru-RU" sz="2800" dirty="0">
                <a:solidFill>
                  <a:schemeClr val="tx1"/>
                </a:solidFill>
              </a:rPr>
              <a:t> </a:t>
            </a:r>
            <a:r>
              <a:rPr lang="ru-RU" sz="2800" i="1" u="sng" dirty="0" err="1">
                <a:solidFill>
                  <a:schemeClr val="tx1"/>
                </a:solidFill>
                <a:effectLst>
                  <a:outerShdw blurRad="38100" dist="38100" dir="2700000" algn="tl">
                    <a:srgbClr val="000000">
                      <a:alpha val="43137"/>
                    </a:srgbClr>
                  </a:outerShdw>
                </a:effectLst>
              </a:rPr>
              <a:t>Sehr</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geehrte</a:t>
            </a:r>
            <a:r>
              <a:rPr lang="ru-RU" sz="2800"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Damen</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und</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Herren</a:t>
            </a:r>
            <a:r>
              <a:rPr lang="ru-RU" sz="2800" i="1" dirty="0">
                <a:solidFill>
                  <a:schemeClr val="tx1"/>
                </a:solidFill>
              </a:rPr>
              <a:t> </a:t>
            </a:r>
            <a:r>
              <a:rPr lang="ru-RU" sz="2800" dirty="0" err="1">
                <a:solidFill>
                  <a:schemeClr val="tx1"/>
                </a:solidFill>
              </a:rPr>
              <a:t>üblich</a:t>
            </a:r>
            <a:r>
              <a:rPr lang="ru-RU" sz="2800" dirty="0">
                <a:solidFill>
                  <a:schemeClr val="tx1"/>
                </a:solidFill>
              </a:rPr>
              <a:t>. </a:t>
            </a:r>
          </a:p>
        </p:txBody>
      </p:sp>
      <p:sp>
        <p:nvSpPr>
          <p:cNvPr id="5" name="Скругленный прямоугольник 4"/>
          <p:cNvSpPr/>
          <p:nvPr/>
        </p:nvSpPr>
        <p:spPr>
          <a:xfrm>
            <a:off x="6360459" y="1035424"/>
            <a:ext cx="5831541" cy="570603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i="1" u="sng" dirty="0" err="1">
                <a:solidFill>
                  <a:schemeClr val="tx1"/>
                </a:solidFill>
                <a:effectLst>
                  <a:outerShdw blurRad="38100" dist="38100" dir="2700000" algn="tl">
                    <a:srgbClr val="000000">
                      <a:alpha val="43137"/>
                    </a:srgbClr>
                  </a:outerShdw>
                </a:effectLst>
              </a:rPr>
              <a:t>Hallo</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Guten</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Tag</a:t>
            </a:r>
            <a:r>
              <a:rPr lang="ru-RU" sz="2800" i="1" u="sng" dirty="0">
                <a:solidFill>
                  <a:schemeClr val="tx1"/>
                </a:solidFill>
                <a:effectLst>
                  <a:outerShdw blurRad="38100" dist="38100" dir="2700000" algn="tl">
                    <a:srgbClr val="000000">
                      <a:alpha val="43137"/>
                    </a:srgbClr>
                  </a:outerShdw>
                </a:effectLst>
              </a:rPr>
              <a:t> </a:t>
            </a:r>
            <a:r>
              <a:rPr lang="ru-RU" sz="2800" u="sng" dirty="0" err="1">
                <a:solidFill>
                  <a:schemeClr val="tx1"/>
                </a:solidFill>
                <a:effectLst>
                  <a:outerShdw blurRad="38100" dist="38100" dir="2700000" algn="tl">
                    <a:srgbClr val="000000">
                      <a:alpha val="43137"/>
                    </a:srgbClr>
                  </a:outerShdw>
                </a:effectLst>
              </a:rPr>
              <a:t>oder</a:t>
            </a:r>
            <a:r>
              <a:rPr lang="ru-RU" sz="2800" i="1" u="sng" dirty="0">
                <a:solidFill>
                  <a:schemeClr val="tx1"/>
                </a:solidFill>
                <a:effectLst>
                  <a:outerShdw blurRad="38100" dist="38100" dir="2700000" algn="tl">
                    <a:srgbClr val="000000">
                      <a:alpha val="43137"/>
                    </a:srgbClr>
                  </a:outerShdw>
                </a:effectLst>
              </a:rPr>
              <a:t> </a:t>
            </a:r>
            <a:r>
              <a:rPr lang="ru-RU" sz="2800" i="1" u="sng" dirty="0" err="1">
                <a:solidFill>
                  <a:schemeClr val="tx1"/>
                </a:solidFill>
                <a:effectLst>
                  <a:outerShdw blurRad="38100" dist="38100" dir="2700000" algn="tl">
                    <a:srgbClr val="000000">
                      <a:alpha val="43137"/>
                    </a:srgbClr>
                  </a:outerShdw>
                </a:effectLst>
              </a:rPr>
              <a:t>liebe</a:t>
            </a:r>
            <a:r>
              <a:rPr lang="ru-RU" sz="2800" i="1" u="sng" dirty="0">
                <a:solidFill>
                  <a:schemeClr val="tx1"/>
                </a:solidFill>
                <a:effectLst>
                  <a:outerShdw blurRad="38100" dist="38100" dir="2700000" algn="tl">
                    <a:srgbClr val="000000">
                      <a:alpha val="43137"/>
                    </a:srgbClr>
                  </a:outerShdw>
                </a:effectLst>
              </a:rPr>
              <a:t>/</a:t>
            </a:r>
            <a:r>
              <a:rPr lang="ru-RU" sz="2800" i="1" u="sng" dirty="0" err="1">
                <a:solidFill>
                  <a:schemeClr val="tx1"/>
                </a:solidFill>
                <a:effectLst>
                  <a:outerShdw blurRad="38100" dist="38100" dir="2700000" algn="tl">
                    <a:srgbClr val="000000">
                      <a:alpha val="43137"/>
                    </a:srgbClr>
                  </a:outerShdw>
                </a:effectLst>
              </a:rPr>
              <a:t>lieber</a:t>
            </a:r>
            <a:r>
              <a:rPr lang="ru-RU" sz="2800" i="1" u="sng" dirty="0">
                <a:solidFill>
                  <a:schemeClr val="tx1"/>
                </a:solidFill>
                <a:effectLst>
                  <a:outerShdw blurRad="38100" dist="38100" dir="2700000" algn="tl">
                    <a:srgbClr val="000000">
                      <a:alpha val="43137"/>
                    </a:srgbClr>
                  </a:outerShdw>
                </a:effectLst>
              </a:rPr>
              <a:t> </a:t>
            </a:r>
            <a:r>
              <a:rPr lang="ru-RU" sz="2800" dirty="0">
                <a:solidFill>
                  <a:schemeClr val="tx1"/>
                </a:solidFill>
              </a:rPr>
              <a:t>– </a:t>
            </a:r>
            <a:r>
              <a:rPr lang="ru-RU" sz="2800" dirty="0" err="1">
                <a:solidFill>
                  <a:schemeClr val="tx1"/>
                </a:solidFill>
              </a:rPr>
              <a:t>jeweils</a:t>
            </a:r>
            <a:r>
              <a:rPr lang="ru-RU" sz="2800" dirty="0">
                <a:solidFill>
                  <a:schemeClr val="tx1"/>
                </a:solidFill>
              </a:rPr>
              <a:t> </a:t>
            </a:r>
            <a:r>
              <a:rPr lang="ru-RU" sz="2800" dirty="0" err="1">
                <a:solidFill>
                  <a:schemeClr val="tx1"/>
                </a:solidFill>
              </a:rPr>
              <a:t>in</a:t>
            </a:r>
            <a:r>
              <a:rPr lang="ru-RU" sz="2800" i="1" dirty="0">
                <a:solidFill>
                  <a:schemeClr val="tx1"/>
                </a:solidFill>
              </a:rPr>
              <a:t> </a:t>
            </a:r>
            <a:r>
              <a:rPr lang="ru-RU" sz="2800" dirty="0" err="1">
                <a:solidFill>
                  <a:schemeClr val="tx1"/>
                </a:solidFill>
              </a:rPr>
              <a:t>Verbindung</a:t>
            </a:r>
            <a:r>
              <a:rPr lang="ru-RU" sz="2800" dirty="0">
                <a:solidFill>
                  <a:schemeClr val="tx1"/>
                </a:solidFill>
              </a:rPr>
              <a:t> </a:t>
            </a:r>
            <a:r>
              <a:rPr lang="ru-RU" sz="2800" dirty="0" err="1">
                <a:solidFill>
                  <a:schemeClr val="tx1"/>
                </a:solidFill>
              </a:rPr>
              <a:t>mit</a:t>
            </a:r>
            <a:r>
              <a:rPr lang="ru-RU" sz="2800" dirty="0">
                <a:solidFill>
                  <a:schemeClr val="tx1"/>
                </a:solidFill>
              </a:rPr>
              <a:t> </a:t>
            </a:r>
            <a:r>
              <a:rPr lang="ru-RU" sz="2800" i="1" u="sng" dirty="0" err="1">
                <a:solidFill>
                  <a:schemeClr val="tx1"/>
                </a:solidFill>
                <a:effectLst>
                  <a:outerShdw blurRad="38100" dist="38100" dir="2700000" algn="tl">
                    <a:srgbClr val="000000">
                      <a:alpha val="43137"/>
                    </a:srgbClr>
                  </a:outerShdw>
                </a:effectLst>
              </a:rPr>
              <a:t>Herr</a:t>
            </a:r>
            <a:r>
              <a:rPr lang="ru-RU" sz="2800" i="1" u="sng" dirty="0">
                <a:solidFill>
                  <a:schemeClr val="tx1"/>
                </a:solidFill>
                <a:effectLst>
                  <a:outerShdw blurRad="38100" dist="38100" dir="2700000" algn="tl">
                    <a:srgbClr val="000000">
                      <a:alpha val="43137"/>
                    </a:srgbClr>
                  </a:outerShdw>
                </a:effectLst>
              </a:rPr>
              <a:t>/</a:t>
            </a:r>
            <a:r>
              <a:rPr lang="ru-RU" sz="2800" i="1" u="sng" dirty="0" err="1">
                <a:solidFill>
                  <a:schemeClr val="tx1"/>
                </a:solidFill>
                <a:effectLst>
                  <a:outerShdw blurRad="38100" dist="38100" dir="2700000" algn="tl">
                    <a:srgbClr val="000000">
                      <a:alpha val="43137"/>
                    </a:srgbClr>
                  </a:outerShdw>
                </a:effectLst>
              </a:rPr>
              <a:t>Frau</a:t>
            </a:r>
            <a:r>
              <a:rPr lang="ru-RU" sz="2800" i="1" dirty="0">
                <a:solidFill>
                  <a:schemeClr val="tx1"/>
                </a:solidFill>
              </a:rPr>
              <a:t> [</a:t>
            </a:r>
            <a:r>
              <a:rPr lang="ru-RU" sz="2800" i="1" dirty="0" err="1">
                <a:solidFill>
                  <a:schemeClr val="tx1"/>
                </a:solidFill>
              </a:rPr>
              <a:t>Name</a:t>
            </a:r>
            <a:r>
              <a:rPr lang="ru-RU" sz="2800" i="1" dirty="0">
                <a:solidFill>
                  <a:schemeClr val="tx1"/>
                </a:solidFill>
              </a:rPr>
              <a:t>]</a:t>
            </a:r>
            <a:r>
              <a:rPr lang="ru-RU" sz="2800" dirty="0">
                <a:solidFill>
                  <a:schemeClr val="tx1"/>
                </a:solidFill>
              </a:rPr>
              <a:t> – </a:t>
            </a:r>
            <a:r>
              <a:rPr lang="ru-RU" sz="2800" dirty="0" err="1">
                <a:solidFill>
                  <a:schemeClr val="tx1"/>
                </a:solidFill>
              </a:rPr>
              <a:t>möglich</a:t>
            </a:r>
            <a:r>
              <a:rPr lang="ru-RU" sz="2800" dirty="0">
                <a:solidFill>
                  <a:schemeClr val="tx1"/>
                </a:solidFill>
              </a:rPr>
              <a:t>. </a:t>
            </a:r>
            <a:r>
              <a:rPr lang="ru-RU" sz="2800" dirty="0" err="1">
                <a:solidFill>
                  <a:schemeClr val="tx1"/>
                </a:solidFill>
              </a:rPr>
              <a:t>Nach</a:t>
            </a:r>
            <a:r>
              <a:rPr lang="ru-RU" sz="2800" dirty="0">
                <a:solidFill>
                  <a:schemeClr val="tx1"/>
                </a:solidFill>
              </a:rPr>
              <a:t> </a:t>
            </a:r>
            <a:r>
              <a:rPr lang="ru-RU" sz="2800" dirty="0" err="1">
                <a:solidFill>
                  <a:schemeClr val="tx1"/>
                </a:solidFill>
              </a:rPr>
              <a:t>der</a:t>
            </a:r>
            <a:r>
              <a:rPr lang="ru-RU" sz="2800" dirty="0">
                <a:solidFill>
                  <a:schemeClr val="tx1"/>
                </a:solidFill>
              </a:rPr>
              <a:t> </a:t>
            </a:r>
            <a:r>
              <a:rPr lang="ru-RU" sz="2800" dirty="0" err="1">
                <a:solidFill>
                  <a:schemeClr val="tx1"/>
                </a:solidFill>
              </a:rPr>
              <a:t>Anrede</a:t>
            </a:r>
            <a:r>
              <a:rPr lang="ru-RU" sz="2800" dirty="0">
                <a:solidFill>
                  <a:schemeClr val="tx1"/>
                </a:solidFill>
              </a:rPr>
              <a:t> </a:t>
            </a:r>
            <a:r>
              <a:rPr lang="ru-RU" sz="2800" dirty="0" err="1">
                <a:solidFill>
                  <a:schemeClr val="tx1"/>
                </a:solidFill>
              </a:rPr>
              <a:t>steht</a:t>
            </a:r>
            <a:r>
              <a:rPr lang="ru-RU" sz="2800" dirty="0">
                <a:solidFill>
                  <a:schemeClr val="tx1"/>
                </a:solidFill>
              </a:rPr>
              <a:t> </a:t>
            </a:r>
            <a:r>
              <a:rPr lang="ru-RU" sz="2800" dirty="0" err="1">
                <a:solidFill>
                  <a:schemeClr val="tx1"/>
                </a:solidFill>
              </a:rPr>
              <a:t>in</a:t>
            </a:r>
            <a:r>
              <a:rPr lang="ru-RU" sz="2800" dirty="0">
                <a:solidFill>
                  <a:schemeClr val="tx1"/>
                </a:solidFill>
              </a:rPr>
              <a:t> </a:t>
            </a:r>
            <a:r>
              <a:rPr lang="ru-RU" sz="2800" dirty="0" err="1">
                <a:solidFill>
                  <a:schemeClr val="tx1"/>
                </a:solidFill>
              </a:rPr>
              <a:t>allen</a:t>
            </a:r>
            <a:r>
              <a:rPr lang="ru-RU" sz="2800" dirty="0">
                <a:solidFill>
                  <a:schemeClr val="tx1"/>
                </a:solidFill>
              </a:rPr>
              <a:t> </a:t>
            </a:r>
            <a:r>
              <a:rPr lang="ru-RU" sz="2800" dirty="0" err="1">
                <a:solidFill>
                  <a:schemeClr val="tx1"/>
                </a:solidFill>
              </a:rPr>
              <a:t>Fällen</a:t>
            </a:r>
            <a:r>
              <a:rPr lang="ru-RU" sz="2800" dirty="0">
                <a:solidFill>
                  <a:schemeClr val="tx1"/>
                </a:solidFill>
              </a:rPr>
              <a:t> </a:t>
            </a:r>
            <a:r>
              <a:rPr lang="ru-RU" sz="2800" dirty="0" err="1">
                <a:solidFill>
                  <a:schemeClr val="tx1"/>
                </a:solidFill>
              </a:rPr>
              <a:t>ein</a:t>
            </a:r>
            <a:r>
              <a:rPr lang="ru-RU" sz="2800" dirty="0">
                <a:solidFill>
                  <a:schemeClr val="tx1"/>
                </a:solidFill>
              </a:rPr>
              <a:t> </a:t>
            </a:r>
            <a:r>
              <a:rPr lang="ru-RU" sz="2800" dirty="0" err="1">
                <a:solidFill>
                  <a:srgbClr val="FF0000"/>
                </a:solidFill>
              </a:rPr>
              <a:t>Komma</a:t>
            </a:r>
            <a:r>
              <a:rPr lang="ru-RU" sz="2800" dirty="0">
                <a:solidFill>
                  <a:schemeClr val="tx1"/>
                </a:solidFill>
              </a:rPr>
              <a:t>.</a:t>
            </a:r>
            <a:r>
              <a:rPr lang="de-AT" sz="2800" dirty="0">
                <a:solidFill>
                  <a:schemeClr val="tx1"/>
                </a:solidFill>
              </a:rPr>
              <a:t> </a:t>
            </a:r>
            <a:r>
              <a:rPr lang="ru-RU" sz="2800" dirty="0">
                <a:solidFill>
                  <a:schemeClr val="tx1"/>
                </a:solidFill>
              </a:rPr>
              <a:t> </a:t>
            </a:r>
          </a:p>
          <a:p>
            <a:endParaRPr lang="de-AT" sz="2800" i="1" dirty="0">
              <a:solidFill>
                <a:srgbClr val="002060"/>
              </a:solidFill>
            </a:endParaRPr>
          </a:p>
          <a:p>
            <a:r>
              <a:rPr lang="ru-RU" sz="2800" i="1" dirty="0" err="1">
                <a:solidFill>
                  <a:srgbClr val="002060"/>
                </a:solidFill>
              </a:rPr>
              <a:t>Sehr</a:t>
            </a:r>
            <a:r>
              <a:rPr lang="ru-RU" sz="2800" i="1" dirty="0">
                <a:solidFill>
                  <a:srgbClr val="002060"/>
                </a:solidFill>
              </a:rPr>
              <a:t> </a:t>
            </a:r>
            <a:r>
              <a:rPr lang="ru-RU" sz="2800" i="1" dirty="0" err="1">
                <a:solidFill>
                  <a:srgbClr val="002060"/>
                </a:solidFill>
              </a:rPr>
              <a:t>geehrte</a:t>
            </a:r>
            <a:r>
              <a:rPr lang="ru-RU" sz="2800" i="1" dirty="0">
                <a:solidFill>
                  <a:srgbClr val="002060"/>
                </a:solidFill>
              </a:rPr>
              <a:t> </a:t>
            </a:r>
            <a:r>
              <a:rPr lang="ru-RU" sz="2800" i="1" dirty="0" err="1">
                <a:solidFill>
                  <a:srgbClr val="002060"/>
                </a:solidFill>
              </a:rPr>
              <a:t>Frau</a:t>
            </a:r>
            <a:r>
              <a:rPr lang="ru-RU" sz="2800" i="1" dirty="0">
                <a:solidFill>
                  <a:srgbClr val="002060"/>
                </a:solidFill>
              </a:rPr>
              <a:t> </a:t>
            </a:r>
            <a:r>
              <a:rPr lang="ru-RU" sz="2800" i="1" dirty="0" err="1">
                <a:solidFill>
                  <a:srgbClr val="002060"/>
                </a:solidFill>
              </a:rPr>
              <a:t>Pittner</a:t>
            </a:r>
            <a:r>
              <a:rPr lang="ru-RU" sz="2800" i="1" dirty="0">
                <a:solidFill>
                  <a:srgbClr val="002060"/>
                </a:solidFill>
              </a:rPr>
              <a:t>,</a:t>
            </a:r>
            <a:endParaRPr lang="ru-RU" sz="2800" dirty="0">
              <a:solidFill>
                <a:srgbClr val="002060"/>
              </a:solidFill>
            </a:endParaRPr>
          </a:p>
          <a:p>
            <a:r>
              <a:rPr lang="ru-RU" sz="2800" i="1" dirty="0" err="1">
                <a:solidFill>
                  <a:srgbClr val="002060"/>
                </a:solidFill>
              </a:rPr>
              <a:t>Sehr</a:t>
            </a:r>
            <a:r>
              <a:rPr lang="ru-RU" sz="2800" i="1" dirty="0">
                <a:solidFill>
                  <a:srgbClr val="002060"/>
                </a:solidFill>
              </a:rPr>
              <a:t> </a:t>
            </a:r>
            <a:r>
              <a:rPr lang="ru-RU" sz="2800" i="1" dirty="0" err="1">
                <a:solidFill>
                  <a:srgbClr val="002060"/>
                </a:solidFill>
              </a:rPr>
              <a:t>geehrte</a:t>
            </a:r>
            <a:r>
              <a:rPr lang="ru-RU" sz="2800" i="1" dirty="0">
                <a:solidFill>
                  <a:srgbClr val="002060"/>
                </a:solidFill>
              </a:rPr>
              <a:t> </a:t>
            </a:r>
            <a:r>
              <a:rPr lang="ru-RU" sz="2800" i="1" dirty="0" err="1">
                <a:solidFill>
                  <a:srgbClr val="002060"/>
                </a:solidFill>
              </a:rPr>
              <a:t>Kunden</a:t>
            </a:r>
            <a:r>
              <a:rPr lang="ru-RU" sz="2800" i="1" dirty="0">
                <a:solidFill>
                  <a:srgbClr val="002060"/>
                </a:solidFill>
              </a:rPr>
              <a:t>,</a:t>
            </a:r>
            <a:r>
              <a:rPr lang="ru-RU" sz="2800" dirty="0">
                <a:solidFill>
                  <a:srgbClr val="002060"/>
                </a:solidFill>
              </a:rPr>
              <a:t> </a:t>
            </a:r>
          </a:p>
          <a:p>
            <a:r>
              <a:rPr lang="ru-RU" sz="2800" i="1" dirty="0" err="1">
                <a:solidFill>
                  <a:srgbClr val="002060"/>
                </a:solidFill>
              </a:rPr>
              <a:t>Sehr</a:t>
            </a:r>
            <a:r>
              <a:rPr lang="ru-RU" sz="2800" i="1" dirty="0">
                <a:solidFill>
                  <a:srgbClr val="002060"/>
                </a:solidFill>
              </a:rPr>
              <a:t> </a:t>
            </a:r>
            <a:r>
              <a:rPr lang="ru-RU" sz="2800" i="1" dirty="0" err="1">
                <a:solidFill>
                  <a:srgbClr val="002060"/>
                </a:solidFill>
              </a:rPr>
              <a:t>geehrte</a:t>
            </a:r>
            <a:r>
              <a:rPr lang="ru-RU" sz="2800" i="1" dirty="0">
                <a:solidFill>
                  <a:srgbClr val="002060"/>
                </a:solidFill>
              </a:rPr>
              <a:t> </a:t>
            </a:r>
            <a:r>
              <a:rPr lang="ru-RU" sz="2800" i="1" dirty="0" err="1">
                <a:solidFill>
                  <a:srgbClr val="002060"/>
                </a:solidFill>
              </a:rPr>
              <a:t>Frau</a:t>
            </a:r>
            <a:r>
              <a:rPr lang="ru-RU" sz="2800" i="1" dirty="0">
                <a:solidFill>
                  <a:srgbClr val="002060"/>
                </a:solidFill>
              </a:rPr>
              <a:t> </a:t>
            </a:r>
            <a:r>
              <a:rPr lang="ru-RU" sz="2800" i="1" dirty="0" err="1">
                <a:solidFill>
                  <a:srgbClr val="002060"/>
                </a:solidFill>
              </a:rPr>
              <a:t>Professorin</a:t>
            </a:r>
            <a:r>
              <a:rPr lang="ru-RU" sz="2800" i="1" dirty="0">
                <a:solidFill>
                  <a:srgbClr val="002060"/>
                </a:solidFill>
              </a:rPr>
              <a:t> </a:t>
            </a:r>
            <a:r>
              <a:rPr lang="ru-RU" sz="2800" i="1" dirty="0" err="1">
                <a:solidFill>
                  <a:srgbClr val="002060"/>
                </a:solidFill>
              </a:rPr>
              <a:t>Müller</a:t>
            </a:r>
            <a:r>
              <a:rPr lang="ru-RU" sz="2800" i="1" dirty="0">
                <a:solidFill>
                  <a:srgbClr val="002060"/>
                </a:solidFill>
              </a:rPr>
              <a:t>,</a:t>
            </a:r>
            <a:endParaRPr lang="ru-RU" sz="2800" dirty="0">
              <a:solidFill>
                <a:srgbClr val="002060"/>
              </a:solidFill>
            </a:endParaRPr>
          </a:p>
          <a:p>
            <a:r>
              <a:rPr lang="ru-RU" sz="2800" i="1" dirty="0" err="1">
                <a:solidFill>
                  <a:srgbClr val="002060"/>
                </a:solidFill>
              </a:rPr>
              <a:t>Sehr</a:t>
            </a:r>
            <a:r>
              <a:rPr lang="ru-RU" sz="2800" i="1" dirty="0">
                <a:solidFill>
                  <a:srgbClr val="002060"/>
                </a:solidFill>
              </a:rPr>
              <a:t> </a:t>
            </a:r>
            <a:r>
              <a:rPr lang="ru-RU" sz="2800" i="1" dirty="0" err="1">
                <a:solidFill>
                  <a:srgbClr val="002060"/>
                </a:solidFill>
              </a:rPr>
              <a:t>geehrter</a:t>
            </a:r>
            <a:r>
              <a:rPr lang="ru-RU" sz="2800" i="1" dirty="0">
                <a:solidFill>
                  <a:srgbClr val="002060"/>
                </a:solidFill>
              </a:rPr>
              <a:t> </a:t>
            </a:r>
            <a:r>
              <a:rPr lang="ru-RU" sz="2800" i="1" dirty="0" err="1">
                <a:solidFill>
                  <a:srgbClr val="002060"/>
                </a:solidFill>
              </a:rPr>
              <a:t>Herr</a:t>
            </a:r>
            <a:r>
              <a:rPr lang="ru-RU" sz="2800" i="1" dirty="0">
                <a:solidFill>
                  <a:srgbClr val="002060"/>
                </a:solidFill>
              </a:rPr>
              <a:t> </a:t>
            </a:r>
            <a:r>
              <a:rPr lang="ru-RU" sz="2800" i="1" dirty="0" err="1">
                <a:solidFill>
                  <a:srgbClr val="002060"/>
                </a:solidFill>
              </a:rPr>
              <a:t>Dr</a:t>
            </a:r>
            <a:r>
              <a:rPr lang="ru-RU" sz="2800" i="1" dirty="0">
                <a:solidFill>
                  <a:srgbClr val="002060"/>
                </a:solidFill>
              </a:rPr>
              <a:t>. </a:t>
            </a:r>
            <a:r>
              <a:rPr lang="ru-RU" sz="2800" i="1" dirty="0" err="1">
                <a:solidFill>
                  <a:srgbClr val="002060"/>
                </a:solidFill>
              </a:rPr>
              <a:t>Meyer</a:t>
            </a:r>
            <a:r>
              <a:rPr lang="ru-RU" sz="2800" i="1" dirty="0">
                <a:solidFill>
                  <a:srgbClr val="002060"/>
                </a:solidFill>
              </a:rPr>
              <a:t>,</a:t>
            </a:r>
            <a:endParaRPr lang="ru-RU" sz="2800" dirty="0">
              <a:solidFill>
                <a:srgbClr val="002060"/>
              </a:solidFill>
            </a:endParaRPr>
          </a:p>
          <a:p>
            <a:r>
              <a:rPr lang="ru-RU" sz="2800" i="1" dirty="0" err="1">
                <a:solidFill>
                  <a:srgbClr val="002060"/>
                </a:solidFill>
              </a:rPr>
              <a:t>Hallo</a:t>
            </a:r>
            <a:r>
              <a:rPr lang="ru-RU" sz="2800" i="1" dirty="0">
                <a:solidFill>
                  <a:srgbClr val="002060"/>
                </a:solidFill>
              </a:rPr>
              <a:t> </a:t>
            </a:r>
            <a:r>
              <a:rPr lang="ru-RU" sz="2800" i="1" dirty="0" err="1">
                <a:solidFill>
                  <a:srgbClr val="002060"/>
                </a:solidFill>
              </a:rPr>
              <a:t>Herr</a:t>
            </a:r>
            <a:r>
              <a:rPr lang="ru-RU" sz="2800" i="1" dirty="0">
                <a:solidFill>
                  <a:srgbClr val="002060"/>
                </a:solidFill>
              </a:rPr>
              <a:t> </a:t>
            </a:r>
            <a:r>
              <a:rPr lang="ru-RU" sz="2800" i="1" dirty="0" err="1">
                <a:solidFill>
                  <a:srgbClr val="002060"/>
                </a:solidFill>
              </a:rPr>
              <a:t>Küster</a:t>
            </a:r>
            <a:r>
              <a:rPr lang="ru-RU" sz="2800" i="1" dirty="0">
                <a:solidFill>
                  <a:srgbClr val="002060"/>
                </a:solidFill>
              </a:rPr>
              <a:t>,</a:t>
            </a:r>
            <a:endParaRPr lang="ru-RU" sz="2800" dirty="0">
              <a:solidFill>
                <a:srgbClr val="002060"/>
              </a:solidFill>
            </a:endParaRPr>
          </a:p>
          <a:p>
            <a:r>
              <a:rPr lang="ru-RU" sz="2800" i="1" dirty="0" err="1">
                <a:solidFill>
                  <a:srgbClr val="002060"/>
                </a:solidFill>
              </a:rPr>
              <a:t>Liebe</a:t>
            </a:r>
            <a:r>
              <a:rPr lang="de-AT" sz="2800" i="1" dirty="0">
                <a:solidFill>
                  <a:srgbClr val="002060"/>
                </a:solidFill>
              </a:rPr>
              <a:t>r</a:t>
            </a:r>
            <a:r>
              <a:rPr lang="ru-RU" sz="2800" i="1" dirty="0">
                <a:solidFill>
                  <a:srgbClr val="002060"/>
                </a:solidFill>
              </a:rPr>
              <a:t> </a:t>
            </a:r>
            <a:r>
              <a:rPr lang="ru-RU" sz="2800" i="1" dirty="0" err="1">
                <a:solidFill>
                  <a:srgbClr val="002060"/>
                </a:solidFill>
              </a:rPr>
              <a:t>Münchhausen</a:t>
            </a:r>
            <a:r>
              <a:rPr lang="ru-RU" sz="2800" i="1" dirty="0">
                <a:solidFill>
                  <a:srgbClr val="002060"/>
                </a:solidFill>
              </a:rPr>
              <a:t>, ...</a:t>
            </a:r>
            <a:endParaRPr lang="ru-RU" sz="2800" dirty="0">
              <a:solidFill>
                <a:srgbClr val="002060"/>
              </a:solidFill>
            </a:endParaRPr>
          </a:p>
          <a:p>
            <a:r>
              <a:rPr lang="ru-RU" sz="2400" dirty="0">
                <a:solidFill>
                  <a:schemeClr val="tx1"/>
                </a:solidFill>
              </a:rPr>
              <a:t> </a:t>
            </a:r>
          </a:p>
        </p:txBody>
      </p:sp>
      <p:sp>
        <p:nvSpPr>
          <p:cNvPr id="3" name="Овал 2"/>
          <p:cNvSpPr/>
          <p:nvPr/>
        </p:nvSpPr>
        <p:spPr>
          <a:xfrm>
            <a:off x="10811435" y="2891118"/>
            <a:ext cx="1277471"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800" dirty="0">
                <a:solidFill>
                  <a:schemeClr val="tx1"/>
                </a:solidFill>
              </a:rPr>
              <a:t>                  </a:t>
            </a:r>
            <a:r>
              <a:rPr lang="de-AT" sz="8000" b="1" dirty="0">
                <a:solidFill>
                  <a:srgbClr val="FF0000"/>
                </a:solidFill>
              </a:rPr>
              <a:t>,</a:t>
            </a:r>
            <a:endParaRPr lang="ru-RU" sz="8000" b="1" dirty="0">
              <a:solidFill>
                <a:srgbClr val="FF0000"/>
              </a:solidFill>
            </a:endParaRPr>
          </a:p>
        </p:txBody>
      </p:sp>
    </p:spTree>
    <p:extLst>
      <p:ext uri="{BB962C8B-B14F-4D97-AF65-F5344CB8AC3E}">
        <p14:creationId xmlns:p14="http://schemas.microsoft.com/office/powerpoint/2010/main" val="368324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p:cTn id="35"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 calcmode="lin" valueType="num">
                                      <p:cBhvr>
                                        <p:cTn id="42"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5">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5" end="5"/>
                                            </p:txEl>
                                          </p:spTgt>
                                        </p:tgtEl>
                                        <p:attrNameLst>
                                          <p:attrName>style.visibility</p:attrName>
                                        </p:attrNameLst>
                                      </p:cBhvr>
                                      <p:to>
                                        <p:strVal val="visible"/>
                                      </p:to>
                                    </p:set>
                                    <p:anim calcmode="lin" valueType="num">
                                      <p:cBhvr>
                                        <p:cTn id="49"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5">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6" end="6"/>
                                            </p:txEl>
                                          </p:spTgt>
                                        </p:tgtEl>
                                        <p:attrNameLst>
                                          <p:attrName>style.visibility</p:attrName>
                                        </p:attrNameLst>
                                      </p:cBhvr>
                                      <p:to>
                                        <p:strVal val="visible"/>
                                      </p:to>
                                    </p:set>
                                    <p:anim calcmode="lin" valueType="num">
                                      <p:cBhvr>
                                        <p:cTn id="56"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8" dur="500"/>
                                        <p:tgtEl>
                                          <p:spTgt spid="5">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7" end="7"/>
                                            </p:txEl>
                                          </p:spTgt>
                                        </p:tgtEl>
                                        <p:attrNameLst>
                                          <p:attrName>style.visibility</p:attrName>
                                        </p:attrNameLst>
                                      </p:cBhvr>
                                      <p:to>
                                        <p:strVal val="visible"/>
                                      </p:to>
                                    </p:set>
                                    <p:anim calcmode="lin" valueType="num">
                                      <p:cBhvr>
                                        <p:cTn id="63"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2" name="Скругленный прямоугольник 1"/>
          <p:cNvSpPr/>
          <p:nvPr/>
        </p:nvSpPr>
        <p:spPr>
          <a:xfrm>
            <a:off x="-1" y="3428999"/>
            <a:ext cx="8767483" cy="342900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r>
              <a:rPr lang="de-AT" sz="2800" u="sng" dirty="0">
                <a:solidFill>
                  <a:schemeClr val="tx1"/>
                </a:solidFill>
                <a:effectLst>
                  <a:outerShdw blurRad="38100" dist="38100" dir="2700000" algn="tl">
                    <a:srgbClr val="000000">
                      <a:alpha val="43137"/>
                    </a:srgbClr>
                  </a:outerShdw>
                </a:effectLst>
              </a:rPr>
              <a:t>Die formellen Briefe:</a:t>
            </a:r>
          </a:p>
          <a:p>
            <a:r>
              <a:rPr lang="de-AT" sz="2400" i="1" dirty="0">
                <a:solidFill>
                  <a:srgbClr val="002060"/>
                </a:solidFill>
                <a:effectLst>
                  <a:outerShdw blurRad="38100" dist="38100" dir="2700000" algn="tl">
                    <a:srgbClr val="000000">
                      <a:alpha val="43137"/>
                    </a:srgbClr>
                  </a:outerShdw>
                </a:effectLst>
              </a:rPr>
              <a:t>Falls Sie noch weitere Fragen haben, stehen wir Ihnen gerne zur Verfügung!</a:t>
            </a:r>
          </a:p>
          <a:p>
            <a:r>
              <a:rPr lang="de-AT" sz="2400" i="1" dirty="0">
                <a:solidFill>
                  <a:srgbClr val="002060"/>
                </a:solidFill>
                <a:effectLst>
                  <a:outerShdw blurRad="38100" dist="38100" dir="2700000" algn="tl">
                    <a:srgbClr val="000000">
                      <a:alpha val="43137"/>
                    </a:srgbClr>
                  </a:outerShdw>
                </a:effectLst>
              </a:rPr>
              <a:t>Sehr geehrte Frau </a:t>
            </a:r>
            <a:r>
              <a:rPr lang="de-AT" sz="2400" i="1" dirty="0" err="1">
                <a:solidFill>
                  <a:srgbClr val="002060"/>
                </a:solidFill>
                <a:effectLst>
                  <a:outerShdw blurRad="38100" dist="38100" dir="2700000" algn="tl">
                    <a:srgbClr val="000000">
                      <a:alpha val="43137"/>
                    </a:srgbClr>
                  </a:outerShdw>
                </a:effectLst>
              </a:rPr>
              <a:t>Pittner</a:t>
            </a:r>
            <a:endParaRPr lang="de-AT" sz="2400" i="1" dirty="0">
              <a:solidFill>
                <a:srgbClr val="002060"/>
              </a:solidFill>
              <a:effectLst>
                <a:outerShdw blurRad="38100" dist="38100" dir="2700000" algn="tl">
                  <a:srgbClr val="000000">
                    <a:alpha val="43137"/>
                  </a:srgbClr>
                </a:outerShdw>
              </a:effectLst>
            </a:endParaRPr>
          </a:p>
          <a:p>
            <a:r>
              <a:rPr lang="de-AT" sz="2400" i="1" dirty="0">
                <a:solidFill>
                  <a:srgbClr val="002060"/>
                </a:solidFill>
                <a:effectLst>
                  <a:outerShdw blurRad="38100" dist="38100" dir="2700000" algn="tl">
                    <a:srgbClr val="000000">
                      <a:alpha val="43137"/>
                    </a:srgbClr>
                  </a:outerShdw>
                </a:effectLst>
              </a:rPr>
              <a:t>Ich schreibe über Ihr Bankkonto</a:t>
            </a:r>
          </a:p>
          <a:p>
            <a:r>
              <a:rPr lang="de-AT" sz="2400" i="1" dirty="0">
                <a:solidFill>
                  <a:srgbClr val="002060"/>
                </a:solidFill>
                <a:effectLst>
                  <a:outerShdw blurRad="38100" dist="38100" dir="2700000" algn="tl">
                    <a:srgbClr val="000000">
                      <a:alpha val="43137"/>
                    </a:srgbClr>
                  </a:outerShdw>
                </a:effectLst>
              </a:rPr>
              <a:t>Wenn Sie Interesse an unserem Angebot gefunden haben, bitte nehmen Sie Kontakt mit uns auf.</a:t>
            </a:r>
          </a:p>
          <a:p>
            <a:r>
              <a:rPr lang="de-AT" sz="2400" i="1" dirty="0">
                <a:solidFill>
                  <a:srgbClr val="002060"/>
                </a:solidFill>
                <a:effectLst>
                  <a:outerShdw blurRad="38100" dist="38100" dir="2700000" algn="tl">
                    <a:srgbClr val="000000">
                      <a:alpha val="43137"/>
                    </a:srgbClr>
                  </a:outerShdw>
                </a:effectLst>
              </a:rPr>
              <a:t>Mit freundlichen Grüßen</a:t>
            </a:r>
          </a:p>
          <a:p>
            <a:r>
              <a:rPr lang="de-AT" sz="2400" i="1" dirty="0">
                <a:solidFill>
                  <a:srgbClr val="002060"/>
                </a:solidFill>
                <a:effectLst>
                  <a:outerShdw blurRad="38100" dist="38100" dir="2700000" algn="tl">
                    <a:srgbClr val="000000">
                      <a:alpha val="43137"/>
                    </a:srgbClr>
                  </a:outerShdw>
                </a:effectLst>
              </a:rPr>
              <a:t>Sehr geehrter Herr </a:t>
            </a:r>
            <a:r>
              <a:rPr lang="de-AT" sz="2400" i="1" dirty="0" err="1">
                <a:solidFill>
                  <a:srgbClr val="002060"/>
                </a:solidFill>
                <a:effectLst>
                  <a:outerShdw blurRad="38100" dist="38100" dir="2700000" algn="tl">
                    <a:srgbClr val="000000">
                      <a:alpha val="43137"/>
                    </a:srgbClr>
                  </a:outerShdw>
                </a:effectLst>
              </a:rPr>
              <a:t>Dr.Meyer</a:t>
            </a:r>
            <a:endParaRPr lang="de-AT" sz="2400" i="1" dirty="0">
              <a:solidFill>
                <a:srgbClr val="002060"/>
              </a:solidFill>
              <a:effectLst>
                <a:outerShdw blurRad="38100" dist="38100" dir="2700000" algn="tl">
                  <a:srgbClr val="000000">
                    <a:alpha val="43137"/>
                  </a:srgbClr>
                </a:outerShdw>
              </a:effectLst>
            </a:endParaRPr>
          </a:p>
          <a:p>
            <a:r>
              <a:rPr lang="de-AT" sz="2800" u="sng" dirty="0">
                <a:solidFill>
                  <a:schemeClr val="tx1"/>
                </a:solidFill>
                <a:effectLst>
                  <a:outerShdw blurRad="38100" dist="38100" dir="2700000" algn="tl">
                    <a:srgbClr val="000000">
                      <a:alpha val="43137"/>
                    </a:srgbClr>
                  </a:outerShdw>
                </a:effectLst>
              </a:rPr>
              <a:t> </a:t>
            </a: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ru-RU" sz="2400" dirty="0">
              <a:solidFill>
                <a:schemeClr val="tx1"/>
              </a:solidFill>
            </a:endParaRPr>
          </a:p>
        </p:txBody>
      </p:sp>
      <p:sp>
        <p:nvSpPr>
          <p:cNvPr id="5" name="Скругленный прямоугольник 4"/>
          <p:cNvSpPr/>
          <p:nvPr/>
        </p:nvSpPr>
        <p:spPr>
          <a:xfrm>
            <a:off x="8834718" y="3402105"/>
            <a:ext cx="3357282" cy="345589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r>
              <a:rPr lang="de-AT" sz="2800" u="sng" dirty="0">
                <a:solidFill>
                  <a:schemeClr val="tx1"/>
                </a:solidFill>
                <a:effectLst>
                  <a:outerShdw blurRad="38100" dist="38100" dir="2700000" algn="tl">
                    <a:srgbClr val="000000">
                      <a:alpha val="43137"/>
                    </a:srgbClr>
                  </a:outerShdw>
                </a:effectLst>
              </a:rPr>
              <a:t>Die informellen Briefe: </a:t>
            </a:r>
          </a:p>
          <a:p>
            <a:r>
              <a:rPr lang="de-AT" sz="2800" i="1" dirty="0">
                <a:solidFill>
                  <a:srgbClr val="002060"/>
                </a:solidFill>
                <a:effectLst>
                  <a:outerShdw blurRad="38100" dist="38100" dir="2700000" algn="tl">
                    <a:srgbClr val="000000">
                      <a:alpha val="43137"/>
                    </a:srgbClr>
                  </a:outerShdw>
                </a:effectLst>
              </a:rPr>
              <a:t>Liebe Grüße</a:t>
            </a:r>
          </a:p>
          <a:p>
            <a:r>
              <a:rPr lang="de-AT" sz="2800" i="1" dirty="0">
                <a:solidFill>
                  <a:srgbClr val="002060"/>
                </a:solidFill>
                <a:effectLst>
                  <a:outerShdw blurRad="38100" dist="38100" dir="2700000" algn="tl">
                    <a:srgbClr val="000000">
                      <a:alpha val="43137"/>
                    </a:srgbClr>
                  </a:outerShdw>
                </a:effectLst>
              </a:rPr>
              <a:t>Lieber Ahmed</a:t>
            </a:r>
          </a:p>
          <a:p>
            <a:r>
              <a:rPr lang="de-AT" sz="2800" i="1" dirty="0">
                <a:solidFill>
                  <a:srgbClr val="002060"/>
                </a:solidFill>
                <a:effectLst>
                  <a:outerShdw blurRad="38100" dist="38100" dir="2700000" algn="tl">
                    <a:srgbClr val="000000">
                      <a:alpha val="43137"/>
                    </a:srgbClr>
                  </a:outerShdw>
                </a:effectLst>
              </a:rPr>
              <a:t>Wie geht es dir?</a:t>
            </a:r>
          </a:p>
          <a:p>
            <a:r>
              <a:rPr lang="de-AT" sz="2800" i="1" dirty="0">
                <a:solidFill>
                  <a:srgbClr val="002060"/>
                </a:solidFill>
                <a:effectLst>
                  <a:outerShdw blurRad="38100" dist="38100" dir="2700000" algn="tl">
                    <a:srgbClr val="000000">
                      <a:alpha val="43137"/>
                    </a:srgbClr>
                  </a:outerShdw>
                </a:effectLst>
              </a:rPr>
              <a:t>Liebe Fatima</a:t>
            </a:r>
          </a:p>
          <a:p>
            <a:r>
              <a:rPr lang="de-AT" sz="2800" i="1" dirty="0">
                <a:solidFill>
                  <a:srgbClr val="002060"/>
                </a:solidFill>
                <a:effectLst>
                  <a:outerShdw blurRad="38100" dist="38100" dir="2700000" algn="tl">
                    <a:srgbClr val="000000">
                      <a:alpha val="43137"/>
                    </a:srgbClr>
                  </a:outerShdw>
                </a:effectLst>
              </a:rPr>
              <a:t>Bis bald</a:t>
            </a:r>
            <a:endParaRPr lang="de-AT" sz="2800" i="1" dirty="0">
              <a:solidFill>
                <a:srgbClr val="002060"/>
              </a:solidFill>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p:txBody>
      </p:sp>
      <p:pic>
        <p:nvPicPr>
          <p:cNvPr id="7" name="Рисунок 6"/>
          <p:cNvPicPr>
            <a:picLocks noChangeAspect="1"/>
          </p:cNvPicPr>
          <p:nvPr/>
        </p:nvPicPr>
        <p:blipFill>
          <a:blip r:embed="rId2"/>
          <a:stretch>
            <a:fillRect/>
          </a:stretch>
        </p:blipFill>
        <p:spPr>
          <a:xfrm>
            <a:off x="618564" y="1019422"/>
            <a:ext cx="11129683" cy="2344759"/>
          </a:xfrm>
          <a:prstGeom prst="rect">
            <a:avLst/>
          </a:prstGeom>
        </p:spPr>
      </p:pic>
    </p:spTree>
    <p:extLst>
      <p:ext uri="{BB962C8B-B14F-4D97-AF65-F5344CB8AC3E}">
        <p14:creationId xmlns:p14="http://schemas.microsoft.com/office/powerpoint/2010/main" val="330235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7" end="7"/>
                                            </p:txEl>
                                          </p:spTgt>
                                        </p:tgtEl>
                                        <p:attrNameLst>
                                          <p:attrName>style.visibility</p:attrName>
                                        </p:attrNameLst>
                                      </p:cBhvr>
                                      <p:to>
                                        <p:strVal val="visible"/>
                                      </p:to>
                                    </p:set>
                                    <p:anim calcmode="lin" valueType="num">
                                      <p:cBhvr>
                                        <p:cTn id="14"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2">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 calcmode="lin" valueType="num">
                                      <p:cBhvr>
                                        <p:cTn id="2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5">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p:cTn id="28" dur="500" fill="hold"/>
                                        <p:tgtEl>
                                          <p:spTgt spid="2"/>
                                        </p:tgtEl>
                                        <p:attrNameLst>
                                          <p:attrName>ppt_w</p:attrName>
                                        </p:attrNameLst>
                                      </p:cBhvr>
                                      <p:tavLst>
                                        <p:tav tm="0">
                                          <p:val>
                                            <p:fltVal val="0"/>
                                          </p:val>
                                        </p:tav>
                                        <p:tav tm="100000">
                                          <p:val>
                                            <p:strVal val="#ppt_w"/>
                                          </p:val>
                                        </p:tav>
                                      </p:tavLst>
                                    </p:anim>
                                    <p:anim calcmode="lin" valueType="num">
                                      <p:cBhvr>
                                        <p:cTn id="29" dur="500" fill="hold"/>
                                        <p:tgtEl>
                                          <p:spTgt spid="2"/>
                                        </p:tgtEl>
                                        <p:attrNameLst>
                                          <p:attrName>ppt_h</p:attrName>
                                        </p:attrNameLst>
                                      </p:cBhvr>
                                      <p:tavLst>
                                        <p:tav tm="0">
                                          <p:val>
                                            <p:fltVal val="0"/>
                                          </p:val>
                                        </p:tav>
                                        <p:tav tm="100000">
                                          <p:val>
                                            <p:strVal val="#ppt_h"/>
                                          </p:val>
                                        </p:tav>
                                      </p:tavLst>
                                    </p:anim>
                                    <p:animEffect transition="in" filter="fade">
                                      <p:cBhvr>
                                        <p:cTn id="30" dur="500"/>
                                        <p:tgtEl>
                                          <p:spTgt spid="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500" fill="hold"/>
                                        <p:tgtEl>
                                          <p:spTgt spid="5"/>
                                        </p:tgtEl>
                                        <p:attrNameLst>
                                          <p:attrName>ppt_w</p:attrName>
                                        </p:attrNameLst>
                                      </p:cBhvr>
                                      <p:tavLst>
                                        <p:tav tm="0">
                                          <p:val>
                                            <p:fltVal val="0"/>
                                          </p:val>
                                        </p:tav>
                                        <p:tav tm="100000">
                                          <p:val>
                                            <p:strVal val="#ppt_w"/>
                                          </p:val>
                                        </p:tav>
                                      </p:tavLst>
                                    </p:anim>
                                    <p:anim calcmode="lin" valueType="num">
                                      <p:cBhvr>
                                        <p:cTn id="36" dur="500" fill="hold"/>
                                        <p:tgtEl>
                                          <p:spTgt spid="5"/>
                                        </p:tgtEl>
                                        <p:attrNameLst>
                                          <p:attrName>ppt_h</p:attrName>
                                        </p:attrNameLst>
                                      </p:cBhvr>
                                      <p:tavLst>
                                        <p:tav tm="0">
                                          <p:val>
                                            <p:fltVal val="0"/>
                                          </p:val>
                                        </p:tav>
                                        <p:tav tm="100000">
                                          <p:val>
                                            <p:strVal val="#ppt_h"/>
                                          </p:val>
                                        </p:tav>
                                      </p:tavLst>
                                    </p:anim>
                                    <p:animEffect transition="in" filter="fade">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 calcmode="lin" valueType="num">
                                      <p:cBhvr>
                                        <p:cTn id="42"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2">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9" end="9"/>
                                            </p:txEl>
                                          </p:spTgt>
                                        </p:tgtEl>
                                        <p:attrNameLst>
                                          <p:attrName>style.visibility</p:attrName>
                                        </p:attrNameLst>
                                      </p:cBhvr>
                                      <p:to>
                                        <p:strVal val="visible"/>
                                      </p:to>
                                    </p:set>
                                    <p:anim calcmode="lin" valueType="num">
                                      <p:cBhvr>
                                        <p:cTn id="56"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2">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7" end="7"/>
                                            </p:txEl>
                                          </p:spTgt>
                                        </p:tgtEl>
                                        <p:attrNameLst>
                                          <p:attrName>style.visibility</p:attrName>
                                        </p:attrNameLst>
                                      </p:cBhvr>
                                      <p:to>
                                        <p:strVal val="visible"/>
                                      </p:to>
                                    </p:set>
                                    <p:anim calcmode="lin" valueType="num">
                                      <p:cBhvr>
                                        <p:cTn id="63"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5">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 calcmode="lin" valueType="num">
                                      <p:cBhvr>
                                        <p:cTn id="70"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2">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5">
                                            <p:txEl>
                                              <p:pRg st="8" end="8"/>
                                            </p:txEl>
                                          </p:spTgt>
                                        </p:tgtEl>
                                        <p:attrNameLst>
                                          <p:attrName>style.visibility</p:attrName>
                                        </p:attrNameLst>
                                      </p:cBhvr>
                                      <p:to>
                                        <p:strVal val="visible"/>
                                      </p:to>
                                    </p:set>
                                    <p:anim calcmode="lin" valueType="num">
                                      <p:cBhvr>
                                        <p:cTn id="77"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78"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79" dur="500"/>
                                        <p:tgtEl>
                                          <p:spTgt spid="5">
                                            <p:txEl>
                                              <p:pRg st="8" end="8"/>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2">
                                            <p:txEl>
                                              <p:pRg st="11" end="11"/>
                                            </p:txEl>
                                          </p:spTgt>
                                        </p:tgtEl>
                                        <p:attrNameLst>
                                          <p:attrName>style.visibility</p:attrName>
                                        </p:attrNameLst>
                                      </p:cBhvr>
                                      <p:to>
                                        <p:strVal val="visible"/>
                                      </p:to>
                                    </p:set>
                                    <p:anim calcmode="lin" valueType="num">
                                      <p:cBhvr>
                                        <p:cTn id="84"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2">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5">
                                            <p:txEl>
                                              <p:pRg st="9" end="9"/>
                                            </p:txEl>
                                          </p:spTgt>
                                        </p:tgtEl>
                                        <p:attrNameLst>
                                          <p:attrName>style.visibility</p:attrName>
                                        </p:attrNameLst>
                                      </p:cBhvr>
                                      <p:to>
                                        <p:strVal val="visible"/>
                                      </p:to>
                                    </p:set>
                                    <p:anim calcmode="lin" valueType="num">
                                      <p:cBhvr>
                                        <p:cTn id="91"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92"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93" dur="500"/>
                                        <p:tgtEl>
                                          <p:spTgt spid="5">
                                            <p:txEl>
                                              <p:pRg st="9" end="9"/>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2">
                                            <p:txEl>
                                              <p:pRg st="12" end="12"/>
                                            </p:txEl>
                                          </p:spTgt>
                                        </p:tgtEl>
                                        <p:attrNameLst>
                                          <p:attrName>style.visibility</p:attrName>
                                        </p:attrNameLst>
                                      </p:cBhvr>
                                      <p:to>
                                        <p:strVal val="visible"/>
                                      </p:to>
                                    </p:set>
                                    <p:anim calcmode="lin" valueType="num">
                                      <p:cBhvr>
                                        <p:cTn id="98" dur="500" fill="hold"/>
                                        <p:tgtEl>
                                          <p:spTgt spid="2">
                                            <p:txEl>
                                              <p:pRg st="12" end="12"/>
                                            </p:txEl>
                                          </p:spTgt>
                                        </p:tgtEl>
                                        <p:attrNameLst>
                                          <p:attrName>ppt_w</p:attrName>
                                        </p:attrNameLst>
                                      </p:cBhvr>
                                      <p:tavLst>
                                        <p:tav tm="0">
                                          <p:val>
                                            <p:fltVal val="0"/>
                                          </p:val>
                                        </p:tav>
                                        <p:tav tm="100000">
                                          <p:val>
                                            <p:strVal val="#ppt_w"/>
                                          </p:val>
                                        </p:tav>
                                      </p:tavLst>
                                    </p:anim>
                                    <p:anim calcmode="lin" valueType="num">
                                      <p:cBhvr>
                                        <p:cTn id="99" dur="500" fill="hold"/>
                                        <p:tgtEl>
                                          <p:spTgt spid="2">
                                            <p:txEl>
                                              <p:pRg st="12" end="12"/>
                                            </p:txEl>
                                          </p:spTgt>
                                        </p:tgtEl>
                                        <p:attrNameLst>
                                          <p:attrName>ppt_h</p:attrName>
                                        </p:attrNameLst>
                                      </p:cBhvr>
                                      <p:tavLst>
                                        <p:tav tm="0">
                                          <p:val>
                                            <p:fltVal val="0"/>
                                          </p:val>
                                        </p:tav>
                                        <p:tav tm="100000">
                                          <p:val>
                                            <p:strVal val="#ppt_h"/>
                                          </p:val>
                                        </p:tav>
                                      </p:tavLst>
                                    </p:anim>
                                    <p:animEffect transition="in" filter="fade">
                                      <p:cBhvr>
                                        <p:cTn id="100" dur="500"/>
                                        <p:tgtEl>
                                          <p:spTgt spid="2">
                                            <p:txEl>
                                              <p:pRg st="12" end="12"/>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nodeType="clickEffect">
                                  <p:stCondLst>
                                    <p:cond delay="0"/>
                                  </p:stCondLst>
                                  <p:childTnLst>
                                    <p:set>
                                      <p:cBhvr>
                                        <p:cTn id="104" dur="1" fill="hold">
                                          <p:stCondLst>
                                            <p:cond delay="0"/>
                                          </p:stCondLst>
                                        </p:cTn>
                                        <p:tgtEl>
                                          <p:spTgt spid="5">
                                            <p:txEl>
                                              <p:pRg st="10" end="10"/>
                                            </p:txEl>
                                          </p:spTgt>
                                        </p:tgtEl>
                                        <p:attrNameLst>
                                          <p:attrName>style.visibility</p:attrName>
                                        </p:attrNameLst>
                                      </p:cBhvr>
                                      <p:to>
                                        <p:strVal val="visible"/>
                                      </p:to>
                                    </p:set>
                                    <p:anim calcmode="lin" valueType="num">
                                      <p:cBhvr>
                                        <p:cTn id="105" dur="500" fill="hold"/>
                                        <p:tgtEl>
                                          <p:spTgt spid="5">
                                            <p:txEl>
                                              <p:pRg st="10" end="10"/>
                                            </p:txEl>
                                          </p:spTgt>
                                        </p:tgtEl>
                                        <p:attrNameLst>
                                          <p:attrName>ppt_w</p:attrName>
                                        </p:attrNameLst>
                                      </p:cBhvr>
                                      <p:tavLst>
                                        <p:tav tm="0">
                                          <p:val>
                                            <p:fltVal val="0"/>
                                          </p:val>
                                        </p:tav>
                                        <p:tav tm="100000">
                                          <p:val>
                                            <p:strVal val="#ppt_w"/>
                                          </p:val>
                                        </p:tav>
                                      </p:tavLst>
                                    </p:anim>
                                    <p:anim calcmode="lin" valueType="num">
                                      <p:cBhvr>
                                        <p:cTn id="106" dur="500" fill="hold"/>
                                        <p:tgtEl>
                                          <p:spTgt spid="5">
                                            <p:txEl>
                                              <p:pRg st="10" end="10"/>
                                            </p:txEl>
                                          </p:spTgt>
                                        </p:tgtEl>
                                        <p:attrNameLst>
                                          <p:attrName>ppt_h</p:attrName>
                                        </p:attrNameLst>
                                      </p:cBhvr>
                                      <p:tavLst>
                                        <p:tav tm="0">
                                          <p:val>
                                            <p:fltVal val="0"/>
                                          </p:val>
                                        </p:tav>
                                        <p:tav tm="100000">
                                          <p:val>
                                            <p:strVal val="#ppt_h"/>
                                          </p:val>
                                        </p:tav>
                                      </p:tavLst>
                                    </p:anim>
                                    <p:animEffect transition="in" filter="fade">
                                      <p:cBhvr>
                                        <p:cTn id="107" dur="500"/>
                                        <p:tgtEl>
                                          <p:spTgt spid="5">
                                            <p:txEl>
                                              <p:pRg st="10" end="1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2">
                                            <p:txEl>
                                              <p:pRg st="13" end="13"/>
                                            </p:txEl>
                                          </p:spTgt>
                                        </p:tgtEl>
                                        <p:attrNameLst>
                                          <p:attrName>style.visibility</p:attrName>
                                        </p:attrNameLst>
                                      </p:cBhvr>
                                      <p:to>
                                        <p:strVal val="visible"/>
                                      </p:to>
                                    </p:set>
                                    <p:anim calcmode="lin" valueType="num">
                                      <p:cBhvr>
                                        <p:cTn id="112" dur="500" fill="hold"/>
                                        <p:tgtEl>
                                          <p:spTgt spid="2">
                                            <p:txEl>
                                              <p:pRg st="13" end="13"/>
                                            </p:txEl>
                                          </p:spTgt>
                                        </p:tgtEl>
                                        <p:attrNameLst>
                                          <p:attrName>ppt_w</p:attrName>
                                        </p:attrNameLst>
                                      </p:cBhvr>
                                      <p:tavLst>
                                        <p:tav tm="0">
                                          <p:val>
                                            <p:fltVal val="0"/>
                                          </p:val>
                                        </p:tav>
                                        <p:tav tm="100000">
                                          <p:val>
                                            <p:strVal val="#ppt_w"/>
                                          </p:val>
                                        </p:tav>
                                      </p:tavLst>
                                    </p:anim>
                                    <p:anim calcmode="lin" valueType="num">
                                      <p:cBhvr>
                                        <p:cTn id="113" dur="500" fill="hold"/>
                                        <p:tgtEl>
                                          <p:spTgt spid="2">
                                            <p:txEl>
                                              <p:pRg st="13" end="13"/>
                                            </p:txEl>
                                          </p:spTgt>
                                        </p:tgtEl>
                                        <p:attrNameLst>
                                          <p:attrName>ppt_h</p:attrName>
                                        </p:attrNameLst>
                                      </p:cBhvr>
                                      <p:tavLst>
                                        <p:tav tm="0">
                                          <p:val>
                                            <p:fltVal val="0"/>
                                          </p:val>
                                        </p:tav>
                                        <p:tav tm="100000">
                                          <p:val>
                                            <p:strVal val="#ppt_h"/>
                                          </p:val>
                                        </p:tav>
                                      </p:tavLst>
                                    </p:anim>
                                    <p:animEffect transition="in" filter="fade">
                                      <p:cBhvr>
                                        <p:cTn id="114"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2" name="Скругленный прямоугольник 1"/>
          <p:cNvSpPr/>
          <p:nvPr/>
        </p:nvSpPr>
        <p:spPr>
          <a:xfrm>
            <a:off x="0" y="970671"/>
            <a:ext cx="12192000" cy="588732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r>
              <a:rPr lang="de-AT" sz="2800" u="sng" dirty="0">
                <a:solidFill>
                  <a:schemeClr val="tx1"/>
                </a:solidFill>
                <a:effectLst>
                  <a:outerShdw blurRad="38100" dist="38100" dir="2700000" algn="tl">
                    <a:srgbClr val="000000">
                      <a:alpha val="43137"/>
                    </a:srgbClr>
                  </a:outerShdw>
                </a:effectLst>
              </a:rPr>
              <a:t>Wortschatz:</a:t>
            </a:r>
          </a:p>
          <a:p>
            <a:r>
              <a:rPr lang="ru-RU" sz="2800" dirty="0" err="1">
                <a:solidFill>
                  <a:schemeClr val="tx1"/>
                </a:solidFill>
              </a:rPr>
              <a:t>die</a:t>
            </a:r>
            <a:r>
              <a:rPr lang="ru-RU" sz="2800" dirty="0">
                <a:solidFill>
                  <a:schemeClr val="tx1"/>
                </a:solidFill>
              </a:rPr>
              <a:t> </a:t>
            </a:r>
            <a:r>
              <a:rPr lang="ru-RU" sz="2800" dirty="0" err="1">
                <a:solidFill>
                  <a:schemeClr val="tx1"/>
                </a:solidFill>
              </a:rPr>
              <a:t>Adresse</a:t>
            </a:r>
            <a:r>
              <a:rPr lang="de-AT" sz="2800" dirty="0">
                <a:solidFill>
                  <a:schemeClr val="tx1"/>
                </a:solidFill>
              </a:rPr>
              <a:t> – die Anschrift</a:t>
            </a:r>
            <a:r>
              <a:rPr lang="ru-RU" sz="2800" dirty="0">
                <a:solidFill>
                  <a:schemeClr val="tx1"/>
                </a:solidFill>
              </a:rPr>
              <a:t> </a:t>
            </a:r>
          </a:p>
          <a:p>
            <a:r>
              <a:rPr lang="en-US" sz="2800" dirty="0">
                <a:solidFill>
                  <a:schemeClr val="tx1"/>
                </a:solidFill>
              </a:rPr>
              <a:t>a</a:t>
            </a:r>
            <a:r>
              <a:rPr lang="ru-RU" sz="2800" dirty="0" err="1">
                <a:solidFill>
                  <a:schemeClr val="tx1"/>
                </a:solidFill>
              </a:rPr>
              <a:t>ngenehm</a:t>
            </a:r>
            <a:r>
              <a:rPr lang="de-AT" sz="2800" dirty="0">
                <a:solidFill>
                  <a:schemeClr val="tx1"/>
                </a:solidFill>
              </a:rPr>
              <a:t> – gut, </a:t>
            </a:r>
            <a:r>
              <a:rPr lang="de-AT" sz="2800" dirty="0" err="1">
                <a:solidFill>
                  <a:schemeClr val="tx1"/>
                </a:solidFill>
              </a:rPr>
              <a:t>sympatisch</a:t>
            </a:r>
            <a:r>
              <a:rPr lang="ru-RU" sz="2800" dirty="0">
                <a:solidFill>
                  <a:schemeClr val="tx1"/>
                </a:solidFill>
              </a:rPr>
              <a:t> </a:t>
            </a:r>
          </a:p>
          <a:p>
            <a:r>
              <a:rPr lang="ru-RU" sz="2800" dirty="0" err="1">
                <a:solidFill>
                  <a:schemeClr val="tx1"/>
                </a:solidFill>
              </a:rPr>
              <a:t>die</a:t>
            </a:r>
            <a:r>
              <a:rPr lang="ru-RU" sz="2800" dirty="0">
                <a:solidFill>
                  <a:schemeClr val="tx1"/>
                </a:solidFill>
              </a:rPr>
              <a:t> </a:t>
            </a:r>
            <a:r>
              <a:rPr lang="ru-RU" sz="2800" dirty="0" err="1">
                <a:solidFill>
                  <a:schemeClr val="tx1"/>
                </a:solidFill>
              </a:rPr>
              <a:t>Ansichtskarte</a:t>
            </a:r>
            <a:r>
              <a:rPr lang="ru-RU" sz="2800" dirty="0">
                <a:solidFill>
                  <a:schemeClr val="tx1"/>
                </a:solidFill>
              </a:rPr>
              <a:t> </a:t>
            </a:r>
            <a:r>
              <a:rPr lang="de-AT" sz="2800" dirty="0">
                <a:solidFill>
                  <a:schemeClr val="tx1"/>
                </a:solidFill>
              </a:rPr>
              <a:t>- schreiben</a:t>
            </a:r>
          </a:p>
          <a:p>
            <a:r>
              <a:rPr lang="de-AT" sz="2800" dirty="0">
                <a:solidFill>
                  <a:schemeClr val="tx1"/>
                </a:solidFill>
              </a:rPr>
              <a:t>b</a:t>
            </a:r>
            <a:r>
              <a:rPr lang="ru-RU" sz="2800" dirty="0" err="1">
                <a:solidFill>
                  <a:schemeClr val="tx1"/>
                </a:solidFill>
              </a:rPr>
              <a:t>eeindruckend</a:t>
            </a:r>
            <a:r>
              <a:rPr lang="ru-RU" sz="2800" dirty="0">
                <a:solidFill>
                  <a:schemeClr val="tx1"/>
                </a:solidFill>
              </a:rPr>
              <a:t> </a:t>
            </a:r>
            <a:r>
              <a:rPr lang="de-AT" sz="2800" dirty="0">
                <a:solidFill>
                  <a:schemeClr val="tx1"/>
                </a:solidFill>
              </a:rPr>
              <a:t>- eindrucksvoll</a:t>
            </a:r>
          </a:p>
          <a:p>
            <a:r>
              <a:rPr lang="en-US" sz="2800" dirty="0">
                <a:solidFill>
                  <a:schemeClr val="tx1"/>
                </a:solidFill>
              </a:rPr>
              <a:t>b</a:t>
            </a:r>
            <a:r>
              <a:rPr lang="ru-RU" sz="2800" dirty="0" err="1">
                <a:solidFill>
                  <a:schemeClr val="tx1"/>
                </a:solidFill>
              </a:rPr>
              <a:t>egeistern</a:t>
            </a:r>
            <a:r>
              <a:rPr lang="de-AT" sz="2800" dirty="0">
                <a:solidFill>
                  <a:schemeClr val="tx1"/>
                </a:solidFill>
              </a:rPr>
              <a:t> - erfreuen</a:t>
            </a:r>
            <a:r>
              <a:rPr lang="ru-RU" sz="2800" dirty="0">
                <a:solidFill>
                  <a:schemeClr val="tx1"/>
                </a:solidFill>
              </a:rPr>
              <a:t> </a:t>
            </a:r>
            <a:endParaRPr lang="de-AT" sz="2800" dirty="0">
              <a:solidFill>
                <a:schemeClr val="tx1"/>
              </a:solidFill>
            </a:endParaRPr>
          </a:p>
          <a:p>
            <a:r>
              <a:rPr lang="ru-RU" sz="2800" dirty="0" err="1">
                <a:solidFill>
                  <a:schemeClr val="tx1"/>
                </a:solidFill>
              </a:rPr>
              <a:t>bekannt</a:t>
            </a:r>
            <a:r>
              <a:rPr lang="ru-RU" sz="2800" dirty="0">
                <a:solidFill>
                  <a:schemeClr val="tx1"/>
                </a:solidFill>
              </a:rPr>
              <a:t> </a:t>
            </a:r>
            <a:r>
              <a:rPr lang="de-AT" sz="2800" dirty="0">
                <a:solidFill>
                  <a:schemeClr val="tx1"/>
                </a:solidFill>
              </a:rPr>
              <a:t>- berühmt</a:t>
            </a:r>
            <a:endParaRPr lang="ru-RU" sz="2800" dirty="0">
              <a:solidFill>
                <a:schemeClr val="tx1"/>
              </a:solidFill>
            </a:endParaRPr>
          </a:p>
          <a:p>
            <a:r>
              <a:rPr lang="ru-RU" sz="2800" dirty="0" err="1">
                <a:solidFill>
                  <a:schemeClr val="tx1"/>
                </a:solidFill>
              </a:rPr>
              <a:t>die</a:t>
            </a:r>
            <a:r>
              <a:rPr lang="ru-RU" sz="2800" dirty="0">
                <a:solidFill>
                  <a:schemeClr val="tx1"/>
                </a:solidFill>
              </a:rPr>
              <a:t> </a:t>
            </a:r>
            <a:r>
              <a:rPr lang="ru-RU" sz="2800" dirty="0" err="1">
                <a:solidFill>
                  <a:schemeClr val="tx1"/>
                </a:solidFill>
              </a:rPr>
              <a:t>Einleitung</a:t>
            </a:r>
            <a:r>
              <a:rPr lang="ru-RU" sz="2800" dirty="0">
                <a:solidFill>
                  <a:schemeClr val="tx1"/>
                </a:solidFill>
              </a:rPr>
              <a:t> </a:t>
            </a:r>
            <a:r>
              <a:rPr lang="de-AT" sz="2800" dirty="0">
                <a:solidFill>
                  <a:schemeClr val="tx1"/>
                </a:solidFill>
              </a:rPr>
              <a:t>– der Anfang</a:t>
            </a:r>
          </a:p>
          <a:p>
            <a:r>
              <a:rPr lang="ru-RU" sz="2800" dirty="0" err="1">
                <a:solidFill>
                  <a:schemeClr val="tx1"/>
                </a:solidFill>
              </a:rPr>
              <a:t>der</a:t>
            </a:r>
            <a:r>
              <a:rPr lang="ru-RU" sz="2800" dirty="0">
                <a:solidFill>
                  <a:schemeClr val="tx1"/>
                </a:solidFill>
              </a:rPr>
              <a:t> </a:t>
            </a:r>
            <a:r>
              <a:rPr lang="ru-RU" sz="2800" dirty="0" err="1">
                <a:solidFill>
                  <a:schemeClr val="tx1"/>
                </a:solidFill>
              </a:rPr>
              <a:t>Geburtstag</a:t>
            </a:r>
            <a:r>
              <a:rPr lang="ru-RU" sz="2800" dirty="0">
                <a:solidFill>
                  <a:schemeClr val="tx1"/>
                </a:solidFill>
              </a:rPr>
              <a:t> </a:t>
            </a:r>
            <a:r>
              <a:rPr lang="de-AT" sz="2800" dirty="0">
                <a:solidFill>
                  <a:schemeClr val="tx1"/>
                </a:solidFill>
              </a:rPr>
              <a:t>– der Tag der Geburt</a:t>
            </a:r>
          </a:p>
          <a:p>
            <a:r>
              <a:rPr lang="ru-RU" sz="2800" dirty="0" err="1">
                <a:solidFill>
                  <a:schemeClr val="tx1"/>
                </a:solidFill>
              </a:rPr>
              <a:t>das</a:t>
            </a:r>
            <a:r>
              <a:rPr lang="ru-RU" sz="2800" dirty="0">
                <a:solidFill>
                  <a:schemeClr val="tx1"/>
                </a:solidFill>
              </a:rPr>
              <a:t> </a:t>
            </a:r>
            <a:r>
              <a:rPr lang="ru-RU" sz="2800" dirty="0" err="1">
                <a:solidFill>
                  <a:schemeClr val="tx1"/>
                </a:solidFill>
              </a:rPr>
              <a:t>Hobby</a:t>
            </a:r>
            <a:r>
              <a:rPr lang="ru-RU" sz="2800" dirty="0">
                <a:solidFill>
                  <a:schemeClr val="tx1"/>
                </a:solidFill>
              </a:rPr>
              <a:t> </a:t>
            </a:r>
            <a:r>
              <a:rPr lang="de-AT" sz="2800" dirty="0">
                <a:solidFill>
                  <a:schemeClr val="tx1"/>
                </a:solidFill>
              </a:rPr>
              <a:t>– die Freizeitbeschäftigung</a:t>
            </a:r>
          </a:p>
          <a:p>
            <a:r>
              <a:rPr lang="ru-RU" sz="2800" dirty="0" err="1">
                <a:solidFill>
                  <a:schemeClr val="tx1"/>
                </a:solidFill>
              </a:rPr>
              <a:t>die</a:t>
            </a:r>
            <a:r>
              <a:rPr lang="ru-RU" sz="2800" dirty="0">
                <a:solidFill>
                  <a:schemeClr val="tx1"/>
                </a:solidFill>
              </a:rPr>
              <a:t> </a:t>
            </a:r>
            <a:r>
              <a:rPr lang="de-AT" sz="2800" dirty="0">
                <a:solidFill>
                  <a:schemeClr val="tx1"/>
                </a:solidFill>
              </a:rPr>
              <a:t>Hochzeit – die Heirat</a:t>
            </a:r>
          </a:p>
          <a:p>
            <a:r>
              <a:rPr lang="de-AT" sz="2800" dirty="0">
                <a:solidFill>
                  <a:schemeClr val="tx1"/>
                </a:solidFill>
              </a:rPr>
              <a:t>der Inhalt –die Füllung</a:t>
            </a:r>
          </a:p>
          <a:p>
            <a:r>
              <a:rPr lang="de-AT" sz="2800" dirty="0">
                <a:solidFill>
                  <a:schemeClr val="tx1"/>
                </a:solidFill>
              </a:rPr>
              <a:t>passend - angemessen</a:t>
            </a: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ru-RU" sz="2400" dirty="0">
              <a:solidFill>
                <a:schemeClr val="tx1"/>
              </a:solidFill>
            </a:endParaRPr>
          </a:p>
        </p:txBody>
      </p:sp>
    </p:spTree>
    <p:extLst>
      <p:ext uri="{BB962C8B-B14F-4D97-AF65-F5344CB8AC3E}">
        <p14:creationId xmlns:p14="http://schemas.microsoft.com/office/powerpoint/2010/main" val="336885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 calcmode="lin" valueType="num">
                                      <p:cBhvr>
                                        <p:cTn id="7"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8"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9" dur="500"/>
                                        <p:tgtEl>
                                          <p:spTgt spid="2">
                                            <p:txEl>
                                              <p:pRg st="7" end="7"/>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8" end="8"/>
                                            </p:txEl>
                                          </p:spTgt>
                                        </p:tgtEl>
                                        <p:attrNameLst>
                                          <p:attrName>style.visibility</p:attrName>
                                        </p:attrNameLst>
                                      </p:cBhvr>
                                      <p:to>
                                        <p:strVal val="visible"/>
                                      </p:to>
                                    </p:set>
                                    <p:anim calcmode="lin" valueType="num">
                                      <p:cBhvr>
                                        <p:cTn id="14"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16" dur="500"/>
                                        <p:tgtEl>
                                          <p:spTgt spid="2">
                                            <p:txEl>
                                              <p:pRg st="8" end="8"/>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anim calcmode="lin" valueType="num">
                                      <p:cBhvr>
                                        <p:cTn id="21"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23" dur="500"/>
                                        <p:tgtEl>
                                          <p:spTgt spid="2">
                                            <p:txEl>
                                              <p:pRg st="9" end="9"/>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10" end="10"/>
                                            </p:txEl>
                                          </p:spTgt>
                                        </p:tgtEl>
                                        <p:attrNameLst>
                                          <p:attrName>style.visibility</p:attrName>
                                        </p:attrNameLst>
                                      </p:cBhvr>
                                      <p:to>
                                        <p:strVal val="visible"/>
                                      </p:to>
                                    </p:set>
                                    <p:anim calcmode="lin" valueType="num">
                                      <p:cBhvr>
                                        <p:cTn id="28"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30" dur="500"/>
                                        <p:tgtEl>
                                          <p:spTgt spid="2">
                                            <p:txEl>
                                              <p:pRg st="10" end="1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11" end="11"/>
                                            </p:txEl>
                                          </p:spTgt>
                                        </p:tgtEl>
                                        <p:attrNameLst>
                                          <p:attrName>style.visibility</p:attrName>
                                        </p:attrNameLst>
                                      </p:cBhvr>
                                      <p:to>
                                        <p:strVal val="visible"/>
                                      </p:to>
                                    </p:set>
                                    <p:anim calcmode="lin" valueType="num">
                                      <p:cBhvr>
                                        <p:cTn id="35"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37" dur="500"/>
                                        <p:tgtEl>
                                          <p:spTgt spid="2">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12" end="12"/>
                                            </p:txEl>
                                          </p:spTgt>
                                        </p:tgtEl>
                                        <p:attrNameLst>
                                          <p:attrName>style.visibility</p:attrName>
                                        </p:attrNameLst>
                                      </p:cBhvr>
                                      <p:to>
                                        <p:strVal val="visible"/>
                                      </p:to>
                                    </p:set>
                                    <p:anim calcmode="lin" valueType="num">
                                      <p:cBhvr>
                                        <p:cTn id="42" dur="500" fill="hold"/>
                                        <p:tgtEl>
                                          <p:spTgt spid="2">
                                            <p:txEl>
                                              <p:pRg st="12" end="12"/>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12" end="12"/>
                                            </p:txEl>
                                          </p:spTgt>
                                        </p:tgtEl>
                                        <p:attrNameLst>
                                          <p:attrName>ppt_h</p:attrName>
                                        </p:attrNameLst>
                                      </p:cBhvr>
                                      <p:tavLst>
                                        <p:tav tm="0">
                                          <p:val>
                                            <p:fltVal val="0"/>
                                          </p:val>
                                        </p:tav>
                                        <p:tav tm="100000">
                                          <p:val>
                                            <p:strVal val="#ppt_h"/>
                                          </p:val>
                                        </p:tav>
                                      </p:tavLst>
                                    </p:anim>
                                    <p:animEffect transition="in" filter="fade">
                                      <p:cBhvr>
                                        <p:cTn id="44" dur="500"/>
                                        <p:tgtEl>
                                          <p:spTgt spid="2">
                                            <p:txEl>
                                              <p:pRg st="12" end="1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anim calcmode="lin" valueType="num">
                                      <p:cBhvr>
                                        <p:cTn id="49" dur="500" fill="hold"/>
                                        <p:tgtEl>
                                          <p:spTgt spid="2">
                                            <p:txEl>
                                              <p:pRg st="13" end="13"/>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13" end="13"/>
                                            </p:txEl>
                                          </p:spTgt>
                                        </p:tgtEl>
                                        <p:attrNameLst>
                                          <p:attrName>ppt_h</p:attrName>
                                        </p:attrNameLst>
                                      </p:cBhvr>
                                      <p:tavLst>
                                        <p:tav tm="0">
                                          <p:val>
                                            <p:fltVal val="0"/>
                                          </p:val>
                                        </p:tav>
                                        <p:tav tm="100000">
                                          <p:val>
                                            <p:strVal val="#ppt_h"/>
                                          </p:val>
                                        </p:tav>
                                      </p:tavLst>
                                    </p:anim>
                                    <p:animEffect transition="in" filter="fade">
                                      <p:cBhvr>
                                        <p:cTn id="51" dur="500"/>
                                        <p:tgtEl>
                                          <p:spTgt spid="2">
                                            <p:txEl>
                                              <p:pRg st="13" end="1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14" end="14"/>
                                            </p:txEl>
                                          </p:spTgt>
                                        </p:tgtEl>
                                        <p:attrNameLst>
                                          <p:attrName>style.visibility</p:attrName>
                                        </p:attrNameLst>
                                      </p:cBhvr>
                                      <p:to>
                                        <p:strVal val="visible"/>
                                      </p:to>
                                    </p:set>
                                    <p:anim calcmode="lin" valueType="num">
                                      <p:cBhvr>
                                        <p:cTn id="56" dur="500" fill="hold"/>
                                        <p:tgtEl>
                                          <p:spTgt spid="2">
                                            <p:txEl>
                                              <p:pRg st="14" end="14"/>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14" end="14"/>
                                            </p:txEl>
                                          </p:spTgt>
                                        </p:tgtEl>
                                        <p:attrNameLst>
                                          <p:attrName>ppt_h</p:attrName>
                                        </p:attrNameLst>
                                      </p:cBhvr>
                                      <p:tavLst>
                                        <p:tav tm="0">
                                          <p:val>
                                            <p:fltVal val="0"/>
                                          </p:val>
                                        </p:tav>
                                        <p:tav tm="100000">
                                          <p:val>
                                            <p:strVal val="#ppt_h"/>
                                          </p:val>
                                        </p:tav>
                                      </p:tavLst>
                                    </p:anim>
                                    <p:animEffect transition="in" filter="fade">
                                      <p:cBhvr>
                                        <p:cTn id="58" dur="500"/>
                                        <p:tgtEl>
                                          <p:spTgt spid="2">
                                            <p:txEl>
                                              <p:pRg st="14" end="1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
                                            <p:txEl>
                                              <p:pRg st="15" end="15"/>
                                            </p:txEl>
                                          </p:spTgt>
                                        </p:tgtEl>
                                        <p:attrNameLst>
                                          <p:attrName>style.visibility</p:attrName>
                                        </p:attrNameLst>
                                      </p:cBhvr>
                                      <p:to>
                                        <p:strVal val="visible"/>
                                      </p:to>
                                    </p:set>
                                    <p:anim calcmode="lin" valueType="num">
                                      <p:cBhvr>
                                        <p:cTn id="63" dur="500" fill="hold"/>
                                        <p:tgtEl>
                                          <p:spTgt spid="2">
                                            <p:txEl>
                                              <p:pRg st="15" end="15"/>
                                            </p:txEl>
                                          </p:spTgt>
                                        </p:tgtEl>
                                        <p:attrNameLst>
                                          <p:attrName>ppt_w</p:attrName>
                                        </p:attrNameLst>
                                      </p:cBhvr>
                                      <p:tavLst>
                                        <p:tav tm="0">
                                          <p:val>
                                            <p:fltVal val="0"/>
                                          </p:val>
                                        </p:tav>
                                        <p:tav tm="100000">
                                          <p:val>
                                            <p:strVal val="#ppt_w"/>
                                          </p:val>
                                        </p:tav>
                                      </p:tavLst>
                                    </p:anim>
                                    <p:anim calcmode="lin" valueType="num">
                                      <p:cBhvr>
                                        <p:cTn id="64" dur="500" fill="hold"/>
                                        <p:tgtEl>
                                          <p:spTgt spid="2">
                                            <p:txEl>
                                              <p:pRg st="15" end="15"/>
                                            </p:txEl>
                                          </p:spTgt>
                                        </p:tgtEl>
                                        <p:attrNameLst>
                                          <p:attrName>ppt_h</p:attrName>
                                        </p:attrNameLst>
                                      </p:cBhvr>
                                      <p:tavLst>
                                        <p:tav tm="0">
                                          <p:val>
                                            <p:fltVal val="0"/>
                                          </p:val>
                                        </p:tav>
                                        <p:tav tm="100000">
                                          <p:val>
                                            <p:strVal val="#ppt_h"/>
                                          </p:val>
                                        </p:tav>
                                      </p:tavLst>
                                    </p:anim>
                                    <p:animEffect transition="in" filter="fade">
                                      <p:cBhvr>
                                        <p:cTn id="65" dur="500"/>
                                        <p:tgtEl>
                                          <p:spTgt spid="2">
                                            <p:txEl>
                                              <p:pRg st="15" end="1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2">
                                            <p:txEl>
                                              <p:pRg st="16" end="16"/>
                                            </p:txEl>
                                          </p:spTgt>
                                        </p:tgtEl>
                                        <p:attrNameLst>
                                          <p:attrName>style.visibility</p:attrName>
                                        </p:attrNameLst>
                                      </p:cBhvr>
                                      <p:to>
                                        <p:strVal val="visible"/>
                                      </p:to>
                                    </p:set>
                                    <p:anim calcmode="lin" valueType="num">
                                      <p:cBhvr>
                                        <p:cTn id="70" dur="500" fill="hold"/>
                                        <p:tgtEl>
                                          <p:spTgt spid="2">
                                            <p:txEl>
                                              <p:pRg st="16" end="16"/>
                                            </p:txEl>
                                          </p:spTgt>
                                        </p:tgtEl>
                                        <p:attrNameLst>
                                          <p:attrName>ppt_w</p:attrName>
                                        </p:attrNameLst>
                                      </p:cBhvr>
                                      <p:tavLst>
                                        <p:tav tm="0">
                                          <p:val>
                                            <p:fltVal val="0"/>
                                          </p:val>
                                        </p:tav>
                                        <p:tav tm="100000">
                                          <p:val>
                                            <p:strVal val="#ppt_w"/>
                                          </p:val>
                                        </p:tav>
                                      </p:tavLst>
                                    </p:anim>
                                    <p:anim calcmode="lin" valueType="num">
                                      <p:cBhvr>
                                        <p:cTn id="71" dur="500" fill="hold"/>
                                        <p:tgtEl>
                                          <p:spTgt spid="2">
                                            <p:txEl>
                                              <p:pRg st="16" end="16"/>
                                            </p:txEl>
                                          </p:spTgt>
                                        </p:tgtEl>
                                        <p:attrNameLst>
                                          <p:attrName>ppt_h</p:attrName>
                                        </p:attrNameLst>
                                      </p:cBhvr>
                                      <p:tavLst>
                                        <p:tav tm="0">
                                          <p:val>
                                            <p:fltVal val="0"/>
                                          </p:val>
                                        </p:tav>
                                        <p:tav tm="100000">
                                          <p:val>
                                            <p:strVal val="#ppt_h"/>
                                          </p:val>
                                        </p:tav>
                                      </p:tavLst>
                                    </p:anim>
                                    <p:animEffect transition="in" filter="fade">
                                      <p:cBhvr>
                                        <p:cTn id="72" dur="500"/>
                                        <p:tgtEl>
                                          <p:spTgt spid="2">
                                            <p:txEl>
                                              <p:pRg st="16" end="1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2">
                                            <p:txEl>
                                              <p:pRg st="17" end="17"/>
                                            </p:txEl>
                                          </p:spTgt>
                                        </p:tgtEl>
                                        <p:attrNameLst>
                                          <p:attrName>style.visibility</p:attrName>
                                        </p:attrNameLst>
                                      </p:cBhvr>
                                      <p:to>
                                        <p:strVal val="visible"/>
                                      </p:to>
                                    </p:set>
                                    <p:anim calcmode="lin" valueType="num">
                                      <p:cBhvr>
                                        <p:cTn id="77" dur="500" fill="hold"/>
                                        <p:tgtEl>
                                          <p:spTgt spid="2">
                                            <p:txEl>
                                              <p:pRg st="17" end="17"/>
                                            </p:txEl>
                                          </p:spTgt>
                                        </p:tgtEl>
                                        <p:attrNameLst>
                                          <p:attrName>ppt_w</p:attrName>
                                        </p:attrNameLst>
                                      </p:cBhvr>
                                      <p:tavLst>
                                        <p:tav tm="0">
                                          <p:val>
                                            <p:fltVal val="0"/>
                                          </p:val>
                                        </p:tav>
                                        <p:tav tm="100000">
                                          <p:val>
                                            <p:strVal val="#ppt_w"/>
                                          </p:val>
                                        </p:tav>
                                      </p:tavLst>
                                    </p:anim>
                                    <p:anim calcmode="lin" valueType="num">
                                      <p:cBhvr>
                                        <p:cTn id="78" dur="500" fill="hold"/>
                                        <p:tgtEl>
                                          <p:spTgt spid="2">
                                            <p:txEl>
                                              <p:pRg st="17" end="17"/>
                                            </p:txEl>
                                          </p:spTgt>
                                        </p:tgtEl>
                                        <p:attrNameLst>
                                          <p:attrName>ppt_h</p:attrName>
                                        </p:attrNameLst>
                                      </p:cBhvr>
                                      <p:tavLst>
                                        <p:tav tm="0">
                                          <p:val>
                                            <p:fltVal val="0"/>
                                          </p:val>
                                        </p:tav>
                                        <p:tav tm="100000">
                                          <p:val>
                                            <p:strVal val="#ppt_h"/>
                                          </p:val>
                                        </p:tav>
                                      </p:tavLst>
                                    </p:anim>
                                    <p:animEffect transition="in" filter="fade">
                                      <p:cBhvr>
                                        <p:cTn id="79" dur="500"/>
                                        <p:tgtEl>
                                          <p:spTgt spid="2">
                                            <p:txEl>
                                              <p:pRg st="17" end="17"/>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2">
                                            <p:txEl>
                                              <p:pRg st="18" end="18"/>
                                            </p:txEl>
                                          </p:spTgt>
                                        </p:tgtEl>
                                        <p:attrNameLst>
                                          <p:attrName>style.visibility</p:attrName>
                                        </p:attrNameLst>
                                      </p:cBhvr>
                                      <p:to>
                                        <p:strVal val="visible"/>
                                      </p:to>
                                    </p:set>
                                    <p:anim calcmode="lin" valueType="num">
                                      <p:cBhvr>
                                        <p:cTn id="84" dur="500" fill="hold"/>
                                        <p:tgtEl>
                                          <p:spTgt spid="2">
                                            <p:txEl>
                                              <p:pRg st="18" end="18"/>
                                            </p:txEl>
                                          </p:spTgt>
                                        </p:tgtEl>
                                        <p:attrNameLst>
                                          <p:attrName>ppt_w</p:attrName>
                                        </p:attrNameLst>
                                      </p:cBhvr>
                                      <p:tavLst>
                                        <p:tav tm="0">
                                          <p:val>
                                            <p:fltVal val="0"/>
                                          </p:val>
                                        </p:tav>
                                        <p:tav tm="100000">
                                          <p:val>
                                            <p:strVal val="#ppt_w"/>
                                          </p:val>
                                        </p:tav>
                                      </p:tavLst>
                                    </p:anim>
                                    <p:anim calcmode="lin" valueType="num">
                                      <p:cBhvr>
                                        <p:cTn id="85" dur="500" fill="hold"/>
                                        <p:tgtEl>
                                          <p:spTgt spid="2">
                                            <p:txEl>
                                              <p:pRg st="18" end="18"/>
                                            </p:txEl>
                                          </p:spTgt>
                                        </p:tgtEl>
                                        <p:attrNameLst>
                                          <p:attrName>ppt_h</p:attrName>
                                        </p:attrNameLst>
                                      </p:cBhvr>
                                      <p:tavLst>
                                        <p:tav tm="0">
                                          <p:val>
                                            <p:fltVal val="0"/>
                                          </p:val>
                                        </p:tav>
                                        <p:tav tm="100000">
                                          <p:val>
                                            <p:strVal val="#ppt_h"/>
                                          </p:val>
                                        </p:tav>
                                      </p:tavLst>
                                    </p:anim>
                                    <p:animEffect transition="in" filter="fade">
                                      <p:cBhvr>
                                        <p:cTn id="86" dur="500"/>
                                        <p:tgtEl>
                                          <p:spTgt spid="2">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2" name="Скругленный прямоугольник 1"/>
          <p:cNvSpPr/>
          <p:nvPr/>
        </p:nvSpPr>
        <p:spPr>
          <a:xfrm>
            <a:off x="0" y="1023424"/>
            <a:ext cx="12191999" cy="583457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800" u="sng" dirty="0">
              <a:solidFill>
                <a:schemeClr val="tx1"/>
              </a:solidFill>
              <a:effectLst>
                <a:outerShdw blurRad="38100" dist="38100" dir="2700000" algn="tl">
                  <a:srgbClr val="000000">
                    <a:alpha val="43137"/>
                  </a:srgbClr>
                </a:outerShdw>
              </a:effectLst>
            </a:endParaRPr>
          </a:p>
          <a:p>
            <a:endParaRPr lang="de-AT" sz="2600" u="sng" dirty="0">
              <a:solidFill>
                <a:schemeClr val="tx1"/>
              </a:solidFill>
              <a:effectLst>
                <a:outerShdw blurRad="38100" dist="38100" dir="2700000" algn="tl">
                  <a:srgbClr val="000000">
                    <a:alpha val="43137"/>
                  </a:srgbClr>
                </a:outerShdw>
              </a:effectLst>
            </a:endParaRPr>
          </a:p>
          <a:p>
            <a:r>
              <a:rPr lang="de-AT" sz="2600" u="sng" dirty="0">
                <a:solidFill>
                  <a:schemeClr val="tx1"/>
                </a:solidFill>
                <a:effectLst>
                  <a:outerShdw blurRad="38100" dist="38100" dir="2700000" algn="tl">
                    <a:srgbClr val="000000">
                      <a:alpha val="43137"/>
                    </a:srgbClr>
                  </a:outerShdw>
                </a:effectLst>
              </a:rPr>
              <a:t>Lesen Sie den folgenden Text und füllen Sie die Lücken aus. </a:t>
            </a:r>
          </a:p>
          <a:p>
            <a:endParaRPr lang="de-AT" sz="2600" b="1" i="1" dirty="0">
              <a:solidFill>
                <a:schemeClr val="tx1"/>
              </a:solidFill>
            </a:endParaRPr>
          </a:p>
          <a:p>
            <a:r>
              <a:rPr lang="de-AT" sz="2600" b="1" i="1" dirty="0">
                <a:solidFill>
                  <a:schemeClr val="tx1"/>
                </a:solidFill>
              </a:rPr>
              <a:t>Liebe Anna,</a:t>
            </a:r>
            <a:endParaRPr lang="de-AT" sz="2600" dirty="0">
              <a:solidFill>
                <a:schemeClr val="tx1"/>
              </a:solidFill>
            </a:endParaRPr>
          </a:p>
          <a:p>
            <a:r>
              <a:rPr lang="de-AT" sz="2600" i="1" dirty="0">
                <a:solidFill>
                  <a:schemeClr val="tx1"/>
                </a:solidFill>
              </a:rPr>
              <a:t>wie geht es dir? Bist du gestern gut nach Hause gekommen? Es war ein …           (1) Abend!</a:t>
            </a:r>
            <a:endParaRPr lang="ru-RU" sz="2600" dirty="0">
              <a:solidFill>
                <a:schemeClr val="tx1"/>
              </a:solidFill>
            </a:endParaRPr>
          </a:p>
          <a:p>
            <a:r>
              <a:rPr lang="de-AT" sz="2600" i="1" dirty="0">
                <a:solidFill>
                  <a:schemeClr val="tx1"/>
                </a:solidFill>
              </a:rPr>
              <a:t>Anna, ich habe versucht, dich telefonisch …              (2) erreichen, leider ohne Erfolg, </a:t>
            </a:r>
          </a:p>
          <a:p>
            <a:r>
              <a:rPr lang="de-AT" sz="2600" i="1" dirty="0">
                <a:solidFill>
                  <a:schemeClr val="tx1"/>
                </a:solidFill>
              </a:rPr>
              <a:t>…       (3) schreibe ich dir schnell. …     (4) ich gestern nach Hause gekommen …    (5),war mein </a:t>
            </a:r>
            <a:r>
              <a:rPr lang="de-AT" sz="2600" i="1" dirty="0" err="1">
                <a:solidFill>
                  <a:schemeClr val="tx1"/>
                </a:solidFill>
              </a:rPr>
              <a:t>Portemonnee</a:t>
            </a:r>
            <a:r>
              <a:rPr lang="de-AT" sz="2600" i="1" dirty="0">
                <a:solidFill>
                  <a:schemeClr val="tx1"/>
                </a:solidFill>
              </a:rPr>
              <a:t> weg. Kannst du …       (6) vielleicht­ noch erinnern, ob ich es in meine Tasche gesteckt habe, nachdem ich bezahlt hatte? Ich war heute schon in der Disco, sie haben nichts …        (7). An …  (8) Bar neben uns standen doch zwei komische Männer. Denkst du, dass einer von …       </a:t>
            </a:r>
            <a:r>
              <a:rPr lang="ru-RU" sz="2600" i="1" dirty="0">
                <a:solidFill>
                  <a:schemeClr val="tx1"/>
                </a:solidFill>
              </a:rPr>
              <a:t>(9) </a:t>
            </a:r>
            <a:r>
              <a:rPr lang="ru-RU" sz="2600" i="1" dirty="0" err="1">
                <a:solidFill>
                  <a:schemeClr val="tx1"/>
                </a:solidFill>
              </a:rPr>
              <a:t>das</a:t>
            </a:r>
            <a:r>
              <a:rPr lang="ru-RU" sz="2600" i="1" dirty="0">
                <a:solidFill>
                  <a:schemeClr val="tx1"/>
                </a:solidFill>
              </a:rPr>
              <a:t> </a:t>
            </a:r>
            <a:r>
              <a:rPr lang="ru-RU" sz="2600" i="1" dirty="0" err="1">
                <a:solidFill>
                  <a:schemeClr val="tx1"/>
                </a:solidFill>
              </a:rPr>
              <a:t>Portemonnaie</a:t>
            </a:r>
            <a:r>
              <a:rPr lang="ru-RU" sz="2600" i="1" dirty="0">
                <a:solidFill>
                  <a:schemeClr val="tx1"/>
                </a:solidFill>
              </a:rPr>
              <a:t> </a:t>
            </a:r>
            <a:r>
              <a:rPr lang="ru-RU" sz="2600" i="1" dirty="0" err="1">
                <a:solidFill>
                  <a:schemeClr val="tx1"/>
                </a:solidFill>
              </a:rPr>
              <a:t>genommen</a:t>
            </a:r>
            <a:r>
              <a:rPr lang="ru-RU" sz="2600" i="1" dirty="0">
                <a:solidFill>
                  <a:schemeClr val="tx1"/>
                </a:solidFill>
              </a:rPr>
              <a:t> </a:t>
            </a:r>
            <a:r>
              <a:rPr lang="ru-RU" sz="2600" i="1" dirty="0" err="1">
                <a:solidFill>
                  <a:schemeClr val="tx1"/>
                </a:solidFill>
              </a:rPr>
              <a:t>haben</a:t>
            </a:r>
            <a:r>
              <a:rPr lang="ru-RU" sz="2600" i="1" dirty="0">
                <a:solidFill>
                  <a:schemeClr val="tx1"/>
                </a:solidFill>
              </a:rPr>
              <a:t> </a:t>
            </a:r>
            <a:r>
              <a:rPr lang="ru-RU" sz="2600" i="1" dirty="0" err="1">
                <a:solidFill>
                  <a:schemeClr val="tx1"/>
                </a:solidFill>
              </a:rPr>
              <a:t>könnte</a:t>
            </a:r>
            <a:r>
              <a:rPr lang="ru-RU" sz="2600" i="1" dirty="0">
                <a:solidFill>
                  <a:schemeClr val="tx1"/>
                </a:solidFill>
              </a:rPr>
              <a:t>?</a:t>
            </a:r>
            <a:endParaRPr lang="ru-RU" sz="2600" dirty="0">
              <a:solidFill>
                <a:schemeClr val="tx1"/>
              </a:solidFill>
            </a:endParaRPr>
          </a:p>
          <a:p>
            <a:r>
              <a:rPr lang="ru-RU" sz="2600" dirty="0">
                <a:solidFill>
                  <a:schemeClr val="tx1"/>
                </a:solidFill>
              </a:rPr>
              <a:t> </a:t>
            </a:r>
            <a:r>
              <a:rPr lang="de-AT" sz="2600" i="1" dirty="0">
                <a:solidFill>
                  <a:schemeClr val="tx1"/>
                </a:solidFill>
              </a:rPr>
              <a:t>Sag mir bitte schnell Bescheid, ob du dich (10) …     irgendetwas erinnern kannst.</a:t>
            </a:r>
            <a:endParaRPr lang="ru-RU" sz="2600" dirty="0">
              <a:solidFill>
                <a:schemeClr val="tx1"/>
              </a:solidFill>
            </a:endParaRPr>
          </a:p>
          <a:p>
            <a:r>
              <a:rPr lang="de-AT" sz="2600" i="1" dirty="0">
                <a:solidFill>
                  <a:schemeClr val="tx1"/>
                </a:solidFill>
              </a:rPr>
              <a:t>Liebe Grüße</a:t>
            </a:r>
            <a:r>
              <a:rPr lang="de-AT" sz="2600" u="sng" dirty="0">
                <a:solidFill>
                  <a:schemeClr val="tx1"/>
                </a:solidFill>
                <a:effectLst>
                  <a:outerShdw blurRad="38100" dist="38100" dir="2700000" algn="tl">
                    <a:srgbClr val="000000">
                      <a:alpha val="43137"/>
                    </a:srgbClr>
                  </a:outerShdw>
                </a:effectLst>
              </a:rPr>
              <a:t> </a:t>
            </a: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de-AT" sz="2400" dirty="0">
              <a:solidFill>
                <a:schemeClr val="tx1"/>
              </a:solidFill>
            </a:endParaRPr>
          </a:p>
          <a:p>
            <a:endParaRPr lang="ru-RU" sz="2400" dirty="0">
              <a:solidFill>
                <a:schemeClr val="tx1"/>
              </a:solidFill>
            </a:endParaRPr>
          </a:p>
        </p:txBody>
      </p:sp>
      <p:sp>
        <p:nvSpPr>
          <p:cNvPr id="8" name="Объект 1"/>
          <p:cNvSpPr txBox="1">
            <a:spLocks/>
          </p:cNvSpPr>
          <p:nvPr/>
        </p:nvSpPr>
        <p:spPr>
          <a:xfrm>
            <a:off x="8398413" y="1702190"/>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an</a:t>
            </a:r>
            <a:endParaRPr lang="ru-RU" b="1" dirty="0">
              <a:solidFill>
                <a:schemeClr val="accent5">
                  <a:lumMod val="75000"/>
                </a:schemeClr>
              </a:solidFill>
            </a:endParaRPr>
          </a:p>
        </p:txBody>
      </p:sp>
      <p:sp>
        <p:nvSpPr>
          <p:cNvPr id="9" name="Объект 1"/>
          <p:cNvSpPr txBox="1">
            <a:spLocks/>
          </p:cNvSpPr>
          <p:nvPr/>
        </p:nvSpPr>
        <p:spPr>
          <a:xfrm>
            <a:off x="6665742" y="1742049"/>
            <a:ext cx="621323"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zu</a:t>
            </a:r>
            <a:endParaRPr lang="ru-RU" b="1" dirty="0">
              <a:solidFill>
                <a:schemeClr val="accent5">
                  <a:lumMod val="75000"/>
                </a:schemeClr>
              </a:solidFill>
            </a:endParaRPr>
          </a:p>
        </p:txBody>
      </p:sp>
      <p:sp>
        <p:nvSpPr>
          <p:cNvPr id="10" name="Объект 1"/>
          <p:cNvSpPr txBox="1">
            <a:spLocks/>
          </p:cNvSpPr>
          <p:nvPr/>
        </p:nvSpPr>
        <p:spPr>
          <a:xfrm>
            <a:off x="3444240" y="1629507"/>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deshalb</a:t>
            </a:r>
            <a:endParaRPr lang="ru-RU" b="1" dirty="0">
              <a:solidFill>
                <a:schemeClr val="accent5">
                  <a:lumMod val="75000"/>
                </a:schemeClr>
              </a:solidFill>
            </a:endParaRPr>
          </a:p>
        </p:txBody>
      </p:sp>
      <p:sp>
        <p:nvSpPr>
          <p:cNvPr id="12" name="Объект 1"/>
          <p:cNvSpPr txBox="1">
            <a:spLocks/>
          </p:cNvSpPr>
          <p:nvPr/>
        </p:nvSpPr>
        <p:spPr>
          <a:xfrm>
            <a:off x="8860302" y="1460695"/>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Als</a:t>
            </a:r>
            <a:endParaRPr lang="ru-RU" b="1" dirty="0">
              <a:solidFill>
                <a:schemeClr val="accent5">
                  <a:lumMod val="75000"/>
                </a:schemeClr>
              </a:solidFill>
            </a:endParaRPr>
          </a:p>
        </p:txBody>
      </p:sp>
      <p:sp>
        <p:nvSpPr>
          <p:cNvPr id="13" name="Объект 1"/>
          <p:cNvSpPr txBox="1">
            <a:spLocks/>
          </p:cNvSpPr>
          <p:nvPr/>
        </p:nvSpPr>
        <p:spPr>
          <a:xfrm>
            <a:off x="1699846" y="1559169"/>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bin</a:t>
            </a:r>
            <a:endParaRPr lang="ru-RU" b="1" dirty="0">
              <a:solidFill>
                <a:schemeClr val="accent5">
                  <a:lumMod val="75000"/>
                </a:schemeClr>
              </a:solidFill>
            </a:endParaRPr>
          </a:p>
        </p:txBody>
      </p:sp>
      <p:sp>
        <p:nvSpPr>
          <p:cNvPr id="14" name="Объект 1"/>
          <p:cNvSpPr txBox="1">
            <a:spLocks/>
          </p:cNvSpPr>
          <p:nvPr/>
        </p:nvSpPr>
        <p:spPr>
          <a:xfrm>
            <a:off x="9465213" y="1109003"/>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dich</a:t>
            </a:r>
            <a:endParaRPr lang="ru-RU" b="1" dirty="0">
              <a:solidFill>
                <a:schemeClr val="accent5">
                  <a:lumMod val="75000"/>
                </a:schemeClr>
              </a:solidFill>
            </a:endParaRPr>
          </a:p>
        </p:txBody>
      </p:sp>
      <p:sp>
        <p:nvSpPr>
          <p:cNvPr id="15" name="Объект 1"/>
          <p:cNvSpPr txBox="1">
            <a:spLocks/>
          </p:cNvSpPr>
          <p:nvPr/>
        </p:nvSpPr>
        <p:spPr>
          <a:xfrm>
            <a:off x="4949483" y="1826455"/>
            <a:ext cx="1350499" cy="39389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gefunden</a:t>
            </a:r>
            <a:endParaRPr lang="ru-RU" b="1" dirty="0">
              <a:solidFill>
                <a:schemeClr val="accent5">
                  <a:lumMod val="75000"/>
                </a:schemeClr>
              </a:solidFill>
            </a:endParaRPr>
          </a:p>
        </p:txBody>
      </p:sp>
      <p:sp>
        <p:nvSpPr>
          <p:cNvPr id="16" name="Объект 1"/>
          <p:cNvSpPr txBox="1">
            <a:spLocks/>
          </p:cNvSpPr>
          <p:nvPr/>
        </p:nvSpPr>
        <p:spPr>
          <a:xfrm>
            <a:off x="7706751" y="1559169"/>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der</a:t>
            </a:r>
            <a:endParaRPr lang="ru-RU" b="1" dirty="0">
              <a:solidFill>
                <a:schemeClr val="accent5">
                  <a:lumMod val="75000"/>
                </a:schemeClr>
              </a:solidFill>
            </a:endParaRPr>
          </a:p>
        </p:txBody>
      </p:sp>
      <p:sp>
        <p:nvSpPr>
          <p:cNvPr id="17" name="Объект 1"/>
          <p:cNvSpPr txBox="1">
            <a:spLocks/>
          </p:cNvSpPr>
          <p:nvPr/>
        </p:nvSpPr>
        <p:spPr>
          <a:xfrm>
            <a:off x="9718431" y="1531034"/>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ihnen</a:t>
            </a:r>
            <a:endParaRPr lang="ru-RU" b="1" dirty="0">
              <a:solidFill>
                <a:schemeClr val="accent5">
                  <a:lumMod val="75000"/>
                </a:schemeClr>
              </a:solidFill>
            </a:endParaRPr>
          </a:p>
        </p:txBody>
      </p:sp>
      <p:sp>
        <p:nvSpPr>
          <p:cNvPr id="18" name="Объект 1"/>
          <p:cNvSpPr txBox="1">
            <a:spLocks/>
          </p:cNvSpPr>
          <p:nvPr/>
        </p:nvSpPr>
        <p:spPr>
          <a:xfrm>
            <a:off x="10646898" y="1840523"/>
            <a:ext cx="1350499" cy="39389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chemeClr val="accent5">
                    <a:lumMod val="75000"/>
                  </a:schemeClr>
                </a:solidFill>
              </a:rPr>
              <a:t>schöner</a:t>
            </a:r>
            <a:endParaRPr lang="ru-RU" b="1" dirty="0">
              <a:solidFill>
                <a:schemeClr val="accent5">
                  <a:lumMod val="75000"/>
                </a:schemeClr>
              </a:solidFill>
            </a:endParaRPr>
          </a:p>
        </p:txBody>
      </p:sp>
    </p:spTree>
    <p:extLst>
      <p:ext uri="{BB962C8B-B14F-4D97-AF65-F5344CB8AC3E}">
        <p14:creationId xmlns:p14="http://schemas.microsoft.com/office/powerpoint/2010/main" val="2529308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8" end="8"/>
                                            </p:txEl>
                                          </p:spTgt>
                                        </p:tgtEl>
                                        <p:attrNameLst>
                                          <p:attrName>style.visibility</p:attrName>
                                        </p:attrNameLst>
                                      </p:cBhvr>
                                      <p:to>
                                        <p:strVal val="visible"/>
                                      </p:to>
                                    </p:set>
                                    <p:anim calcmode="lin" valueType="num">
                                      <p:cBhvr>
                                        <p:cTn id="14"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16" dur="500"/>
                                        <p:tgtEl>
                                          <p:spTgt spid="2">
                                            <p:txEl>
                                              <p:pRg st="8" end="8"/>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anim calcmode="lin" valueType="num">
                                      <p:cBhvr>
                                        <p:cTn id="19"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21" dur="500"/>
                                        <p:tgtEl>
                                          <p:spTgt spid="2">
                                            <p:txEl>
                                              <p:pRg st="9" end="9"/>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2">
                                            <p:txEl>
                                              <p:pRg st="10" end="10"/>
                                            </p:txEl>
                                          </p:spTgt>
                                        </p:tgtEl>
                                        <p:attrNameLst>
                                          <p:attrName>style.visibility</p:attrName>
                                        </p:attrNameLst>
                                      </p:cBhvr>
                                      <p:to>
                                        <p:strVal val="visible"/>
                                      </p:to>
                                    </p:set>
                                    <p:anim calcmode="lin" valueType="num">
                                      <p:cBhvr>
                                        <p:cTn id="24"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25"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26" dur="500"/>
                                        <p:tgtEl>
                                          <p:spTgt spid="2">
                                            <p:txEl>
                                              <p:pRg st="10" end="10"/>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anim calcmode="lin" valueType="num">
                                      <p:cBhvr>
                                        <p:cTn id="29"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31" dur="500"/>
                                        <p:tgtEl>
                                          <p:spTgt spid="2">
                                            <p:txEl>
                                              <p:pRg st="11" end="11"/>
                                            </p:txEl>
                                          </p:spTgt>
                                        </p:tgtEl>
                                      </p:cBhvr>
                                    </p:animEffect>
                                  </p:childTnLst>
                                </p:cTn>
                              </p:par>
                              <p:par>
                                <p:cTn id="32" presetID="53" presetClass="entr" presetSubtype="16" fill="hold" nodeType="withEffect">
                                  <p:stCondLst>
                                    <p:cond delay="0"/>
                                  </p:stCondLst>
                                  <p:childTnLst>
                                    <p:set>
                                      <p:cBhvr>
                                        <p:cTn id="33" dur="1" fill="hold">
                                          <p:stCondLst>
                                            <p:cond delay="0"/>
                                          </p:stCondLst>
                                        </p:cTn>
                                        <p:tgtEl>
                                          <p:spTgt spid="2">
                                            <p:txEl>
                                              <p:pRg st="12" end="12"/>
                                            </p:txEl>
                                          </p:spTgt>
                                        </p:tgtEl>
                                        <p:attrNameLst>
                                          <p:attrName>style.visibility</p:attrName>
                                        </p:attrNameLst>
                                      </p:cBhvr>
                                      <p:to>
                                        <p:strVal val="visible"/>
                                      </p:to>
                                    </p:set>
                                    <p:anim calcmode="lin" valueType="num">
                                      <p:cBhvr>
                                        <p:cTn id="34" dur="500" fill="hold"/>
                                        <p:tgtEl>
                                          <p:spTgt spid="2">
                                            <p:txEl>
                                              <p:pRg st="12" end="12"/>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12" end="12"/>
                                            </p:txEl>
                                          </p:spTgt>
                                        </p:tgtEl>
                                        <p:attrNameLst>
                                          <p:attrName>ppt_h</p:attrName>
                                        </p:attrNameLst>
                                      </p:cBhvr>
                                      <p:tavLst>
                                        <p:tav tm="0">
                                          <p:val>
                                            <p:fltVal val="0"/>
                                          </p:val>
                                        </p:tav>
                                        <p:tav tm="100000">
                                          <p:val>
                                            <p:strVal val="#ppt_h"/>
                                          </p:val>
                                        </p:tav>
                                      </p:tavLst>
                                    </p:anim>
                                    <p:animEffect transition="in" filter="fade">
                                      <p:cBhvr>
                                        <p:cTn id="36" dur="500"/>
                                        <p:tgtEl>
                                          <p:spTgt spid="2">
                                            <p:txEl>
                                              <p:pRg st="12" end="12"/>
                                            </p:txEl>
                                          </p:spTgt>
                                        </p:tgtEl>
                                      </p:cBhvr>
                                    </p:animEffect>
                                  </p:childTnLst>
                                </p:cTn>
                              </p:par>
                              <p:par>
                                <p:cTn id="37" presetID="53" presetClass="entr" presetSubtype="16" fill="hold" nodeType="withEffect">
                                  <p:stCondLst>
                                    <p:cond delay="0"/>
                                  </p:stCondLst>
                                  <p:childTnLst>
                                    <p:set>
                                      <p:cBhvr>
                                        <p:cTn id="38" dur="1" fill="hold">
                                          <p:stCondLst>
                                            <p:cond delay="0"/>
                                          </p:stCondLst>
                                        </p:cTn>
                                        <p:tgtEl>
                                          <p:spTgt spid="2">
                                            <p:txEl>
                                              <p:pRg st="13" end="13"/>
                                            </p:txEl>
                                          </p:spTgt>
                                        </p:tgtEl>
                                        <p:attrNameLst>
                                          <p:attrName>style.visibility</p:attrName>
                                        </p:attrNameLst>
                                      </p:cBhvr>
                                      <p:to>
                                        <p:strVal val="visible"/>
                                      </p:to>
                                    </p:set>
                                    <p:anim calcmode="lin" valueType="num">
                                      <p:cBhvr>
                                        <p:cTn id="39" dur="500" fill="hold"/>
                                        <p:tgtEl>
                                          <p:spTgt spid="2">
                                            <p:txEl>
                                              <p:pRg st="13" end="13"/>
                                            </p:txEl>
                                          </p:spTgt>
                                        </p:tgtEl>
                                        <p:attrNameLst>
                                          <p:attrName>ppt_w</p:attrName>
                                        </p:attrNameLst>
                                      </p:cBhvr>
                                      <p:tavLst>
                                        <p:tav tm="0">
                                          <p:val>
                                            <p:fltVal val="0"/>
                                          </p:val>
                                        </p:tav>
                                        <p:tav tm="100000">
                                          <p:val>
                                            <p:strVal val="#ppt_w"/>
                                          </p:val>
                                        </p:tav>
                                      </p:tavLst>
                                    </p:anim>
                                    <p:anim calcmode="lin" valueType="num">
                                      <p:cBhvr>
                                        <p:cTn id="40" dur="500" fill="hold"/>
                                        <p:tgtEl>
                                          <p:spTgt spid="2">
                                            <p:txEl>
                                              <p:pRg st="13" end="13"/>
                                            </p:txEl>
                                          </p:spTgt>
                                        </p:tgtEl>
                                        <p:attrNameLst>
                                          <p:attrName>ppt_h</p:attrName>
                                        </p:attrNameLst>
                                      </p:cBhvr>
                                      <p:tavLst>
                                        <p:tav tm="0">
                                          <p:val>
                                            <p:fltVal val="0"/>
                                          </p:val>
                                        </p:tav>
                                        <p:tav tm="100000">
                                          <p:val>
                                            <p:strVal val="#ppt_h"/>
                                          </p:val>
                                        </p:tav>
                                      </p:tavLst>
                                    </p:anim>
                                    <p:animEffect transition="in" filter="fade">
                                      <p:cBhvr>
                                        <p:cTn id="41" dur="500"/>
                                        <p:tgtEl>
                                          <p:spTgt spid="2">
                                            <p:txEl>
                                              <p:pRg st="13" end="1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path" presetSubtype="0" accel="50000" decel="50000" fill="hold" grpId="0" nodeType="clickEffect">
                                  <p:stCondLst>
                                    <p:cond delay="0"/>
                                  </p:stCondLst>
                                  <p:childTnLst>
                                    <p:animMotion origin="layout" path="M 4.16667E-6 -7.40741E-7 L -0.06211 0.04144 " pathEditMode="relative" rAng="0" ptsTypes="AA">
                                      <p:cBhvr>
                                        <p:cTn id="45" dur="2000" fill="hold"/>
                                        <p:tgtEl>
                                          <p:spTgt spid="18"/>
                                        </p:tgtEl>
                                        <p:attrNameLst>
                                          <p:attrName>ppt_x</p:attrName>
                                          <p:attrName>ppt_y</p:attrName>
                                        </p:attrNameLst>
                                      </p:cBhvr>
                                      <p:rCtr x="-3112" y="2060"/>
                                    </p:animMotion>
                                  </p:childTnLst>
                                </p:cTn>
                              </p:par>
                            </p:childTnLst>
                          </p:cTn>
                        </p:par>
                      </p:childTnLst>
                    </p:cTn>
                  </p:par>
                  <p:par>
                    <p:cTn id="46" fill="hold">
                      <p:stCondLst>
                        <p:cond delay="indefinite"/>
                      </p:stCondLst>
                      <p:childTnLst>
                        <p:par>
                          <p:cTn id="47" fill="hold">
                            <p:stCondLst>
                              <p:cond delay="0"/>
                            </p:stCondLst>
                            <p:childTnLst>
                              <p:par>
                                <p:cTn id="48" presetID="42" presetClass="path" presetSubtype="0" accel="50000" decel="50000" fill="hold" grpId="0" nodeType="clickEffect">
                                  <p:stCondLst>
                                    <p:cond delay="0"/>
                                  </p:stCondLst>
                                  <p:childTnLst>
                                    <p:animMotion origin="layout" path="M 4.58333E-6 1.11111E-6 L -0.05977 0.1831 " pathEditMode="relative" rAng="0" ptsTypes="AA">
                                      <p:cBhvr>
                                        <p:cTn id="49" dur="2000" fill="hold"/>
                                        <p:tgtEl>
                                          <p:spTgt spid="9"/>
                                        </p:tgtEl>
                                        <p:attrNameLst>
                                          <p:attrName>ppt_x</p:attrName>
                                          <p:attrName>ppt_y</p:attrName>
                                        </p:attrNameLst>
                                      </p:cBhvr>
                                      <p:rCtr x="-2995" y="9144"/>
                                    </p:animMotion>
                                  </p:childTnLst>
                                </p:cTn>
                              </p:par>
                            </p:childTnLst>
                          </p:cTn>
                        </p:par>
                      </p:childTnLst>
                    </p:cTn>
                  </p:par>
                  <p:par>
                    <p:cTn id="50" fill="hold">
                      <p:stCondLst>
                        <p:cond delay="indefinite"/>
                      </p:stCondLst>
                      <p:childTnLst>
                        <p:par>
                          <p:cTn id="51" fill="hold">
                            <p:stCondLst>
                              <p:cond delay="0"/>
                            </p:stCondLst>
                            <p:childTnLst>
                              <p:par>
                                <p:cTn id="52" presetID="42" presetClass="path" presetSubtype="0" accel="50000" decel="50000" fill="hold" grpId="0" nodeType="clickEffect">
                                  <p:stCondLst>
                                    <p:cond delay="0"/>
                                  </p:stCondLst>
                                  <p:childTnLst>
                                    <p:animMotion origin="layout" path="M -6.25E-7 -3.7037E-6 L -0.28372 0.27338 " pathEditMode="relative" rAng="0" ptsTypes="AA">
                                      <p:cBhvr>
                                        <p:cTn id="53" dur="2000" fill="hold"/>
                                        <p:tgtEl>
                                          <p:spTgt spid="10"/>
                                        </p:tgtEl>
                                        <p:attrNameLst>
                                          <p:attrName>ppt_x</p:attrName>
                                          <p:attrName>ppt_y</p:attrName>
                                        </p:attrNameLst>
                                      </p:cBhvr>
                                      <p:rCtr x="-14193" y="13657"/>
                                    </p:animMotion>
                                  </p:childTnLst>
                                </p:cTn>
                              </p:par>
                            </p:childTnLst>
                          </p:cTn>
                        </p:par>
                      </p:childTnLst>
                    </p:cTn>
                  </p:par>
                  <p:par>
                    <p:cTn id="54" fill="hold">
                      <p:stCondLst>
                        <p:cond delay="indefinite"/>
                      </p:stCondLst>
                      <p:childTnLst>
                        <p:par>
                          <p:cTn id="55" fill="hold">
                            <p:stCondLst>
                              <p:cond delay="0"/>
                            </p:stCondLst>
                            <p:childTnLst>
                              <p:par>
                                <p:cTn id="56" presetID="42" presetClass="path" presetSubtype="0" accel="50000" decel="50000" fill="hold" grpId="0" nodeType="clickEffect">
                                  <p:stCondLst>
                                    <p:cond delay="0"/>
                                  </p:stCondLst>
                                  <p:childTnLst>
                                    <p:animMotion origin="layout" path="M -1.25E-6 3.33333E-6 L -0.34245 0.29977 " pathEditMode="relative" rAng="0" ptsTypes="AA">
                                      <p:cBhvr>
                                        <p:cTn id="57" dur="2000" fill="hold"/>
                                        <p:tgtEl>
                                          <p:spTgt spid="12"/>
                                        </p:tgtEl>
                                        <p:attrNameLst>
                                          <p:attrName>ppt_x</p:attrName>
                                          <p:attrName>ppt_y</p:attrName>
                                        </p:attrNameLst>
                                      </p:cBhvr>
                                      <p:rCtr x="-17122" y="14977"/>
                                    </p:animMotion>
                                  </p:childTnLst>
                                </p:cTn>
                              </p:par>
                            </p:childTnLst>
                          </p:cTn>
                        </p:par>
                      </p:childTnLst>
                    </p:cTn>
                  </p:par>
                  <p:par>
                    <p:cTn id="58" fill="hold">
                      <p:stCondLst>
                        <p:cond delay="indefinite"/>
                      </p:stCondLst>
                      <p:childTnLst>
                        <p:par>
                          <p:cTn id="59" fill="hold">
                            <p:stCondLst>
                              <p:cond delay="0"/>
                            </p:stCondLst>
                            <p:childTnLst>
                              <p:par>
                                <p:cTn id="60" presetID="42" presetClass="path" presetSubtype="0" accel="50000" decel="50000" fill="hold" grpId="0" nodeType="clickEffect">
                                  <p:stCondLst>
                                    <p:cond delay="0"/>
                                  </p:stCondLst>
                                  <p:childTnLst>
                                    <p:animMotion origin="layout" path="M -1.66667E-6 1.48148E-6 L 0.72136 0.28958 " pathEditMode="relative" rAng="0" ptsTypes="AA">
                                      <p:cBhvr>
                                        <p:cTn id="61" dur="2000" fill="hold"/>
                                        <p:tgtEl>
                                          <p:spTgt spid="13"/>
                                        </p:tgtEl>
                                        <p:attrNameLst>
                                          <p:attrName>ppt_x</p:attrName>
                                          <p:attrName>ppt_y</p:attrName>
                                        </p:attrNameLst>
                                      </p:cBhvr>
                                      <p:rCtr x="36068" y="14468"/>
                                    </p:animMotion>
                                  </p:childTnLst>
                                </p:cTn>
                              </p:par>
                            </p:childTnLst>
                          </p:cTn>
                        </p:par>
                      </p:childTnLst>
                    </p:cTn>
                  </p:par>
                  <p:par>
                    <p:cTn id="62" fill="hold">
                      <p:stCondLst>
                        <p:cond delay="indefinite"/>
                      </p:stCondLst>
                      <p:childTnLst>
                        <p:par>
                          <p:cTn id="63" fill="hold">
                            <p:stCondLst>
                              <p:cond delay="0"/>
                            </p:stCondLst>
                            <p:childTnLst>
                              <p:par>
                                <p:cTn id="64" presetID="42" presetClass="path" presetSubtype="0" accel="50000" decel="50000" fill="hold" grpId="0" nodeType="clickEffect">
                                  <p:stCondLst>
                                    <p:cond delay="0"/>
                                  </p:stCondLst>
                                  <p:childTnLst>
                                    <p:animMotion origin="layout" path="M -6.25E-7 7.40741E-7 L -0.27552 0.40648 " pathEditMode="relative" rAng="0" ptsTypes="AA">
                                      <p:cBhvr>
                                        <p:cTn id="65" dur="2000" fill="hold"/>
                                        <p:tgtEl>
                                          <p:spTgt spid="14"/>
                                        </p:tgtEl>
                                        <p:attrNameLst>
                                          <p:attrName>ppt_x</p:attrName>
                                          <p:attrName>ppt_y</p:attrName>
                                        </p:attrNameLst>
                                      </p:cBhvr>
                                      <p:rCtr x="-13776" y="20324"/>
                                    </p:animMotion>
                                  </p:childTnLst>
                                </p:cTn>
                              </p:par>
                            </p:childTnLst>
                          </p:cTn>
                        </p:par>
                      </p:childTnLst>
                    </p:cTn>
                  </p:par>
                  <p:par>
                    <p:cTn id="66" fill="hold">
                      <p:stCondLst>
                        <p:cond delay="indefinite"/>
                      </p:stCondLst>
                      <p:childTnLst>
                        <p:par>
                          <p:cTn id="67" fill="hold">
                            <p:stCondLst>
                              <p:cond delay="0"/>
                            </p:stCondLst>
                            <p:childTnLst>
                              <p:par>
                                <p:cTn id="68" presetID="42" presetClass="path" presetSubtype="0" accel="50000" decel="50000" fill="hold" grpId="0" nodeType="clickEffect">
                                  <p:stCondLst>
                                    <p:cond delay="0"/>
                                  </p:stCondLst>
                                  <p:childTnLst>
                                    <p:animMotion origin="layout" path="M 1.875E-6 1.11111E-6 L -0.1013 0.40856 " pathEditMode="relative" rAng="0" ptsTypes="AA">
                                      <p:cBhvr>
                                        <p:cTn id="69" dur="2000" fill="hold"/>
                                        <p:tgtEl>
                                          <p:spTgt spid="15"/>
                                        </p:tgtEl>
                                        <p:attrNameLst>
                                          <p:attrName>ppt_x</p:attrName>
                                          <p:attrName>ppt_y</p:attrName>
                                        </p:attrNameLst>
                                      </p:cBhvr>
                                      <p:rCtr x="-5065" y="20417"/>
                                    </p:animMotion>
                                  </p:childTnLst>
                                </p:cTn>
                              </p:par>
                            </p:childTnLst>
                          </p:cTn>
                        </p:par>
                      </p:childTnLst>
                    </p:cTn>
                  </p:par>
                  <p:par>
                    <p:cTn id="70" fill="hold">
                      <p:stCondLst>
                        <p:cond delay="indefinite"/>
                      </p:stCondLst>
                      <p:childTnLst>
                        <p:par>
                          <p:cTn id="71" fill="hold">
                            <p:stCondLst>
                              <p:cond delay="0"/>
                            </p:stCondLst>
                            <p:childTnLst>
                              <p:par>
                                <p:cTn id="72" presetID="42" presetClass="path" presetSubtype="0" accel="50000" decel="50000" fill="hold" grpId="0" nodeType="clickEffect">
                                  <p:stCondLst>
                                    <p:cond delay="0"/>
                                  </p:stCondLst>
                                  <p:childTnLst>
                                    <p:animMotion origin="layout" path="M 1.11022E-16 1.48148E-6 L -0.17057 0.45995 " pathEditMode="relative" rAng="0" ptsTypes="AA">
                                      <p:cBhvr>
                                        <p:cTn id="73" dur="2000" fill="hold"/>
                                        <p:tgtEl>
                                          <p:spTgt spid="16"/>
                                        </p:tgtEl>
                                        <p:attrNameLst>
                                          <p:attrName>ppt_x</p:attrName>
                                          <p:attrName>ppt_y</p:attrName>
                                        </p:attrNameLst>
                                      </p:cBhvr>
                                      <p:rCtr x="-8529" y="22986"/>
                                    </p:animMotion>
                                  </p:childTnLst>
                                </p:cTn>
                              </p:par>
                            </p:childTnLst>
                          </p:cTn>
                        </p:par>
                      </p:childTnLst>
                    </p:cTn>
                  </p:par>
                  <p:par>
                    <p:cTn id="74" fill="hold">
                      <p:stCondLst>
                        <p:cond delay="indefinite"/>
                      </p:stCondLst>
                      <p:childTnLst>
                        <p:par>
                          <p:cTn id="75" fill="hold">
                            <p:stCondLst>
                              <p:cond delay="0"/>
                            </p:stCondLst>
                            <p:childTnLst>
                              <p:par>
                                <p:cTn id="76" presetID="42" presetClass="path" presetSubtype="0" accel="50000" decel="50000" fill="hold" grpId="0" nodeType="clickEffect">
                                  <p:stCondLst>
                                    <p:cond delay="0"/>
                                  </p:stCondLst>
                                  <p:childTnLst>
                                    <p:animMotion origin="layout" path="M -3.95833E-6 -1.85185E-6 L -0.28711 0.51945 " pathEditMode="relative" rAng="0" ptsTypes="AA">
                                      <p:cBhvr>
                                        <p:cTn id="77" dur="2000" fill="hold"/>
                                        <p:tgtEl>
                                          <p:spTgt spid="17"/>
                                        </p:tgtEl>
                                        <p:attrNameLst>
                                          <p:attrName>ppt_x</p:attrName>
                                          <p:attrName>ppt_y</p:attrName>
                                        </p:attrNameLst>
                                      </p:cBhvr>
                                      <p:rCtr x="-14362" y="25972"/>
                                    </p:animMotion>
                                  </p:childTnLst>
                                </p:cTn>
                              </p:par>
                            </p:childTnLst>
                          </p:cTn>
                        </p:par>
                      </p:childTnLst>
                    </p:cTn>
                  </p:par>
                  <p:par>
                    <p:cTn id="78" fill="hold">
                      <p:stCondLst>
                        <p:cond delay="indefinite"/>
                      </p:stCondLst>
                      <p:childTnLst>
                        <p:par>
                          <p:cTn id="79" fill="hold">
                            <p:stCondLst>
                              <p:cond delay="0"/>
                            </p:stCondLst>
                            <p:childTnLst>
                              <p:par>
                                <p:cTn id="80" presetID="42" presetClass="path" presetSubtype="0" accel="50000" decel="50000" fill="hold" grpId="0" nodeType="clickEffect">
                                  <p:stCondLst>
                                    <p:cond delay="0"/>
                                  </p:stCondLst>
                                  <p:childTnLst>
                                    <p:animMotion origin="layout" path="M -6.25E-7 -1.85185E-6 L -0.15221 0.60324 " pathEditMode="relative" rAng="0" ptsTypes="AA">
                                      <p:cBhvr>
                                        <p:cTn id="81" dur="2000" fill="hold"/>
                                        <p:tgtEl>
                                          <p:spTgt spid="8"/>
                                        </p:tgtEl>
                                        <p:attrNameLst>
                                          <p:attrName>ppt_x</p:attrName>
                                          <p:attrName>ppt_y</p:attrName>
                                        </p:attrNameLst>
                                      </p:cBhvr>
                                      <p:rCtr x="-7617" y="301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p:bldP spid="9" grpId="0"/>
      <p:bldP spid="10" grpId="0"/>
      <p:bldP spid="12" grpId="0"/>
      <p:bldP spid="13" grpId="0"/>
      <p:bldP spid="14" grpId="0"/>
      <p:bldP spid="15" grpId="0"/>
      <p:bldP spid="16"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2" name="Скругленный прямоугольник 1"/>
          <p:cNvSpPr/>
          <p:nvPr/>
        </p:nvSpPr>
        <p:spPr>
          <a:xfrm>
            <a:off x="0" y="1023424"/>
            <a:ext cx="12191999" cy="5834576"/>
          </a:xfrm>
          <a:prstGeom prst="roundRect">
            <a:avLst/>
          </a:prstGeom>
          <a:solidFill>
            <a:schemeClr val="accent4">
              <a:lumMod val="40000"/>
              <a:lumOff val="60000"/>
            </a:schemeClr>
          </a:solidFill>
          <a:ln w="57150">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dirty="0">
                <a:solidFill>
                  <a:schemeClr val="tx1"/>
                </a:solidFill>
              </a:rPr>
              <a:t>Die Nichtbefolgung der Form und die Abwesenheit der Reihe der Angaben auf dem geschäftlichen Brief in der deutschen Schriftführung trifft sich außerordentlich selten und kann davon zeugen, dass das Fax vom Neuling-Amateur übergeben ist, oder ist in den ungewöhnlichen Bedingungen abgesandt. Solches Fax fordert zu sich die Aufmerksamkeit seitens des Empfängers, am meisten wird die Bitte es wahrscheinlicher folgen, zu bestätigen, da er der Forderung der Glaubwürdigkeit nicht antwortet wie das Dokument der Firma-Absenders nicht identifiziert sein kann. Die falsche Erledigung der Korrespondenz – eines Merkmale der Unzuverlässigkeit der Firma oder des fremden, „falschen“ Absenders.</a:t>
            </a:r>
            <a:endParaRPr lang="ru-RU" sz="3200" dirty="0">
              <a:solidFill>
                <a:schemeClr val="tx1"/>
              </a:solidFill>
            </a:endParaRPr>
          </a:p>
        </p:txBody>
      </p:sp>
      <p:sp>
        <p:nvSpPr>
          <p:cNvPr id="3" name="Скругленная прямоугольная выноска 2"/>
          <p:cNvSpPr/>
          <p:nvPr/>
        </p:nvSpPr>
        <p:spPr>
          <a:xfrm rot="1047378">
            <a:off x="10368950" y="5275383"/>
            <a:ext cx="1725636" cy="914399"/>
          </a:xfrm>
          <a:prstGeom prst="wedgeRoundRectCallout">
            <a:avLst/>
          </a:prstGeom>
          <a:solidFill>
            <a:schemeClr val="accent4">
              <a:lumMod val="60000"/>
              <a:lumOff val="40000"/>
            </a:schemeClr>
          </a:solidFill>
          <a:ln w="127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rgbClr val="C00000"/>
                </a:solidFill>
              </a:rPr>
              <a:t>Wissen</a:t>
            </a:r>
            <a:r>
              <a:rPr lang="en-US" sz="3200" b="1" dirty="0">
                <a:solidFill>
                  <a:srgbClr val="C00000"/>
                </a:solidFill>
              </a:rPr>
              <a:t>  </a:t>
            </a:r>
            <a:r>
              <a:rPr lang="en-US" sz="3200" b="1" dirty="0" err="1">
                <a:solidFill>
                  <a:srgbClr val="C00000"/>
                </a:solidFill>
              </a:rPr>
              <a:t>Sie</a:t>
            </a:r>
            <a:r>
              <a:rPr lang="en-US" sz="3200" b="1" dirty="0">
                <a:solidFill>
                  <a:srgbClr val="C00000"/>
                </a:solidFill>
              </a:rPr>
              <a:t> das?</a:t>
            </a:r>
            <a:endParaRPr lang="ru-RU" sz="3200" b="1" dirty="0">
              <a:solidFill>
                <a:srgbClr val="C00000"/>
              </a:solidFill>
            </a:endParaRPr>
          </a:p>
        </p:txBody>
      </p:sp>
    </p:spTree>
    <p:extLst>
      <p:ext uri="{BB962C8B-B14F-4D97-AF65-F5344CB8AC3E}">
        <p14:creationId xmlns:p14="http://schemas.microsoft.com/office/powerpoint/2010/main" val="169423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3" name="Прямоугольник 2"/>
          <p:cNvSpPr/>
          <p:nvPr/>
        </p:nvSpPr>
        <p:spPr>
          <a:xfrm>
            <a:off x="7596554" y="1448972"/>
            <a:ext cx="4595446" cy="91440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solidFill>
                  <a:schemeClr val="tx1"/>
                </a:solidFill>
              </a:rPr>
              <a:t>Außerdem, und zwar, wenn, oft, ob, auch</a:t>
            </a:r>
            <a:endParaRPr lang="ru-RU" sz="2800" b="1" dirty="0">
              <a:solidFill>
                <a:schemeClr val="tx1"/>
              </a:solidFill>
            </a:endParaRPr>
          </a:p>
        </p:txBody>
      </p:sp>
      <p:sp>
        <p:nvSpPr>
          <p:cNvPr id="6" name="Объект 1"/>
          <p:cNvSpPr txBox="1">
            <a:spLocks/>
          </p:cNvSpPr>
          <p:nvPr/>
        </p:nvSpPr>
        <p:spPr>
          <a:xfrm>
            <a:off x="0" y="1038665"/>
            <a:ext cx="12297507" cy="76200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t>Verbinden Sie die Wörter mit den Konjunktionen. Schreiben Sie den Brief neu und verbinden Sie die Sätze. </a:t>
            </a:r>
            <a:endParaRPr lang="ru-RU" b="1" dirty="0"/>
          </a:p>
        </p:txBody>
      </p:sp>
      <p:sp>
        <p:nvSpPr>
          <p:cNvPr id="7" name="Объект 1"/>
          <p:cNvSpPr txBox="1">
            <a:spLocks/>
          </p:cNvSpPr>
          <p:nvPr/>
        </p:nvSpPr>
        <p:spPr>
          <a:xfrm>
            <a:off x="140676" y="2264897"/>
            <a:ext cx="11830929" cy="44151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Hallo Peter,</a:t>
            </a:r>
          </a:p>
          <a:p>
            <a:pPr marL="0" indent="0">
              <a:buFont typeface="Arial" panose="020B0604020202020204" pitchFamily="34" charset="0"/>
              <a:buNone/>
            </a:pPr>
            <a:r>
              <a:rPr lang="de-AT" dirty="0"/>
              <a:t>du fragst mich, was ich in meiner Freizeit mache. Ich lese gern und viel. Ich gehe gern ins Kino. Ich mache viel Sport. Ich schwimme gern und fahre Fahrrad. </a:t>
            </a:r>
          </a:p>
          <a:p>
            <a:pPr marL="0" indent="0">
              <a:buFont typeface="Arial" panose="020B0604020202020204" pitchFamily="34" charset="0"/>
              <a:buNone/>
            </a:pPr>
            <a:r>
              <a:rPr lang="de-AT" dirty="0"/>
              <a:t>Ist das ein Hobby? Ich weiß nicht. Ich fahre auch gern in Urlaub. Ich habe aber nur wenig Zeit.</a:t>
            </a:r>
          </a:p>
          <a:p>
            <a:pPr marL="0" indent="0">
              <a:buFont typeface="Arial" panose="020B0604020202020204" pitchFamily="34" charset="0"/>
              <a:buNone/>
            </a:pPr>
            <a:r>
              <a:rPr lang="de-AT" dirty="0"/>
              <a:t>Wir sehen uns nächste Wochenende. Ich freue mich. Ich kann dir meine Stadt zeigen. Wir können zusammen eine Reise machen. Hast du Lust?</a:t>
            </a:r>
          </a:p>
          <a:p>
            <a:pPr marL="0" indent="0">
              <a:buFont typeface="Arial" panose="020B0604020202020204" pitchFamily="34" charset="0"/>
              <a:buNone/>
            </a:pPr>
            <a:r>
              <a:rPr lang="de-AT" dirty="0"/>
              <a:t>Bis bald und liebe Grüße,</a:t>
            </a:r>
          </a:p>
          <a:p>
            <a:pPr marL="0" indent="0">
              <a:buFont typeface="Arial" panose="020B0604020202020204" pitchFamily="34" charset="0"/>
              <a:buNone/>
            </a:pPr>
            <a:r>
              <a:rPr lang="de-AT" dirty="0"/>
              <a:t>Raschid.</a:t>
            </a:r>
          </a:p>
        </p:txBody>
      </p:sp>
    </p:spTree>
    <p:extLst>
      <p:ext uri="{BB962C8B-B14F-4D97-AF65-F5344CB8AC3E}">
        <p14:creationId xmlns:p14="http://schemas.microsoft.com/office/powerpoint/2010/main" val="198979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Formelle</a:t>
            </a:r>
            <a:r>
              <a:rPr lang="en-GB" sz="8000" b="1" dirty="0">
                <a:solidFill>
                  <a:schemeClr val="bg1"/>
                </a:solidFill>
                <a:latin typeface="Arial" panose="020B0604020202020204" pitchFamily="34" charset="0"/>
                <a:cs typeface="Arial" panose="020B0604020202020204" pitchFamily="34" charset="0"/>
              </a:rPr>
              <a:t> und </a:t>
            </a:r>
            <a:r>
              <a:rPr lang="en-GB" sz="8000" b="1" dirty="0" err="1">
                <a:solidFill>
                  <a:schemeClr val="bg1"/>
                </a:solidFill>
                <a:latin typeface="Arial" panose="020B0604020202020204" pitchFamily="34" charset="0"/>
                <a:cs typeface="Arial" panose="020B0604020202020204" pitchFamily="34" charset="0"/>
              </a:rPr>
              <a:t>informelle</a:t>
            </a:r>
            <a:r>
              <a:rPr lang="en-GB" sz="8000" b="1" dirty="0">
                <a:solidFill>
                  <a:schemeClr val="bg1"/>
                </a:solidFill>
                <a:latin typeface="Arial" panose="020B0604020202020204" pitchFamily="34" charset="0"/>
                <a:cs typeface="Arial" panose="020B0604020202020204" pitchFamily="34" charset="0"/>
              </a:rPr>
              <a:t> </a:t>
            </a:r>
            <a:r>
              <a:rPr lang="en-GB" sz="8000" b="1" dirty="0" err="1">
                <a:solidFill>
                  <a:schemeClr val="bg1"/>
                </a:solidFill>
                <a:latin typeface="Arial" panose="020B0604020202020204" pitchFamily="34" charset="0"/>
                <a:cs typeface="Arial" panose="020B0604020202020204" pitchFamily="34" charset="0"/>
              </a:rPr>
              <a:t>Texte</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11" name="Объект 10"/>
          <p:cNvSpPr>
            <a:spLocks noGrp="1"/>
          </p:cNvSpPr>
          <p:nvPr>
            <p:ph idx="1"/>
          </p:nvPr>
        </p:nvSpPr>
        <p:spPr>
          <a:xfrm>
            <a:off x="201706" y="1452282"/>
            <a:ext cx="11990294" cy="5284693"/>
          </a:xfrm>
        </p:spPr>
        <p:txBody>
          <a:bodyPr>
            <a:normAutofit/>
          </a:bodyPr>
          <a:lstStyle/>
          <a:p>
            <a:pPr marL="0" indent="0">
              <a:buNone/>
            </a:pPr>
            <a:endParaRPr lang="ru-RU" dirty="0"/>
          </a:p>
          <a:p>
            <a:endParaRPr lang="ru-RU" dirty="0"/>
          </a:p>
        </p:txBody>
      </p:sp>
      <p:sp>
        <p:nvSpPr>
          <p:cNvPr id="3" name="Прямоугольник 2"/>
          <p:cNvSpPr/>
          <p:nvPr/>
        </p:nvSpPr>
        <p:spPr>
          <a:xfrm>
            <a:off x="7596554" y="1448972"/>
            <a:ext cx="4595446" cy="91440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solidFill>
                  <a:schemeClr val="tx1"/>
                </a:solidFill>
              </a:rPr>
              <a:t>Außerdem, und zwar, wenn, oft, ob, auch</a:t>
            </a:r>
            <a:endParaRPr lang="ru-RU" sz="2800" b="1" dirty="0">
              <a:solidFill>
                <a:schemeClr val="tx1"/>
              </a:solidFill>
            </a:endParaRPr>
          </a:p>
        </p:txBody>
      </p:sp>
      <p:sp>
        <p:nvSpPr>
          <p:cNvPr id="6" name="Объект 1"/>
          <p:cNvSpPr txBox="1">
            <a:spLocks/>
          </p:cNvSpPr>
          <p:nvPr/>
        </p:nvSpPr>
        <p:spPr>
          <a:xfrm>
            <a:off x="0" y="1038665"/>
            <a:ext cx="12297507" cy="76200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t>Verbinden Sie die Wörter mit den Konjunktionen. Schreiben Sie den Brief neu und verbinden Sie die Sätze. </a:t>
            </a:r>
            <a:endParaRPr lang="ru-RU" b="1" dirty="0"/>
          </a:p>
        </p:txBody>
      </p:sp>
      <p:sp>
        <p:nvSpPr>
          <p:cNvPr id="7" name="Объект 1"/>
          <p:cNvSpPr txBox="1">
            <a:spLocks/>
          </p:cNvSpPr>
          <p:nvPr/>
        </p:nvSpPr>
        <p:spPr>
          <a:xfrm>
            <a:off x="0" y="2264897"/>
            <a:ext cx="11971605" cy="45931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Hallo Peter,</a:t>
            </a:r>
          </a:p>
          <a:p>
            <a:pPr marL="0" indent="0">
              <a:buFont typeface="Arial" panose="020B0604020202020204" pitchFamily="34" charset="0"/>
              <a:buNone/>
            </a:pPr>
            <a:r>
              <a:rPr lang="de-AT" dirty="0"/>
              <a:t>du fragst mich, was ich in meiner Freizeit mache. Ich lese gern und viel. Ich gehe gern ins Kino, </a:t>
            </a:r>
            <a:r>
              <a:rPr lang="de-AT" dirty="0">
                <a:solidFill>
                  <a:srgbClr val="FF0000"/>
                </a:solidFill>
              </a:rPr>
              <a:t>außerdem</a:t>
            </a:r>
            <a:r>
              <a:rPr lang="de-AT" dirty="0"/>
              <a:t> mache ich viel Sport. Ich schwimme gern und fahre </a:t>
            </a:r>
            <a:r>
              <a:rPr lang="de-AT" dirty="0">
                <a:solidFill>
                  <a:srgbClr val="FF0000"/>
                </a:solidFill>
              </a:rPr>
              <a:t>oft</a:t>
            </a:r>
            <a:r>
              <a:rPr lang="de-AT" dirty="0"/>
              <a:t> Fahrrad. </a:t>
            </a:r>
          </a:p>
          <a:p>
            <a:pPr marL="0" indent="0">
              <a:buFont typeface="Arial" panose="020B0604020202020204" pitchFamily="34" charset="0"/>
              <a:buNone/>
            </a:pPr>
            <a:r>
              <a:rPr lang="de-AT" dirty="0"/>
              <a:t>Ich weiß nicht, </a:t>
            </a:r>
            <a:r>
              <a:rPr lang="de-AT" dirty="0">
                <a:solidFill>
                  <a:srgbClr val="FF0000"/>
                </a:solidFill>
              </a:rPr>
              <a:t>ob</a:t>
            </a:r>
            <a:r>
              <a:rPr lang="de-AT" dirty="0"/>
              <a:t> das ein Hobby ist. </a:t>
            </a:r>
            <a:r>
              <a:rPr lang="de-AT" dirty="0">
                <a:solidFill>
                  <a:srgbClr val="FF0000"/>
                </a:solidFill>
              </a:rPr>
              <a:t>Wenn</a:t>
            </a:r>
            <a:r>
              <a:rPr lang="de-AT" dirty="0"/>
              <a:t> ich Zeit habe, fahre ich auch gern in Urlaub. </a:t>
            </a:r>
          </a:p>
          <a:p>
            <a:pPr marL="0" indent="0">
              <a:buFont typeface="Arial" panose="020B0604020202020204" pitchFamily="34" charset="0"/>
              <a:buNone/>
            </a:pPr>
            <a:r>
              <a:rPr lang="de-AT" dirty="0"/>
              <a:t>Wir sehen uns nächste Wochenende. Ich freue mich. </a:t>
            </a:r>
            <a:r>
              <a:rPr lang="de-AT" dirty="0">
                <a:solidFill>
                  <a:srgbClr val="FF0000"/>
                </a:solidFill>
              </a:rPr>
              <a:t>Und zwar </a:t>
            </a:r>
            <a:r>
              <a:rPr lang="de-AT" dirty="0"/>
              <a:t>ich kann dir meine Stadt zeigen. Wir können zusammen eine Reise machen. Hast du </a:t>
            </a:r>
            <a:r>
              <a:rPr lang="de-AT" dirty="0">
                <a:solidFill>
                  <a:srgbClr val="FF0000"/>
                </a:solidFill>
              </a:rPr>
              <a:t>auch </a:t>
            </a:r>
            <a:r>
              <a:rPr lang="de-AT" dirty="0"/>
              <a:t>Lust?</a:t>
            </a:r>
          </a:p>
          <a:p>
            <a:pPr marL="0" indent="0">
              <a:buFont typeface="Arial" panose="020B0604020202020204" pitchFamily="34" charset="0"/>
              <a:buNone/>
            </a:pPr>
            <a:r>
              <a:rPr lang="de-AT" dirty="0"/>
              <a:t>Bis bald und liebe Grüße,</a:t>
            </a:r>
          </a:p>
          <a:p>
            <a:pPr marL="0" indent="0">
              <a:buFont typeface="Arial" panose="020B0604020202020204" pitchFamily="34" charset="0"/>
              <a:buNone/>
            </a:pPr>
            <a:r>
              <a:rPr lang="de-AT" dirty="0"/>
              <a:t>Raschid.</a:t>
            </a:r>
          </a:p>
        </p:txBody>
      </p:sp>
    </p:spTree>
    <p:extLst>
      <p:ext uri="{BB962C8B-B14F-4D97-AF65-F5344CB8AC3E}">
        <p14:creationId xmlns:p14="http://schemas.microsoft.com/office/powerpoint/2010/main" val="90817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1379</TotalTime>
  <Words>921</Words>
  <Application>Microsoft Office PowerPoint</Application>
  <PresentationFormat>Широкоэкранный</PresentationFormat>
  <Paragraphs>166</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Calibri Light</vt:lpstr>
      <vt:lpstr>Тема Office</vt:lpstr>
      <vt:lpstr>DEUTSCH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243</cp:revision>
  <cp:lastPrinted>2020-10-06T17:09:25Z</cp:lastPrinted>
  <dcterms:created xsi:type="dcterms:W3CDTF">2020-09-30T13:15:45Z</dcterms:created>
  <dcterms:modified xsi:type="dcterms:W3CDTF">2022-07-19T07:50:56Z</dcterms:modified>
</cp:coreProperties>
</file>