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42" r:id="rId3"/>
    <p:sldId id="346" r:id="rId4"/>
    <p:sldId id="347" r:id="rId5"/>
    <p:sldId id="348" r:id="rId6"/>
    <p:sldId id="349" r:id="rId7"/>
    <p:sldId id="350" r:id="rId8"/>
    <p:sldId id="351" r:id="rId9"/>
    <p:sldId id="352" r:id="rId10"/>
    <p:sldId id="353" r:id="rId11"/>
    <p:sldId id="354" r:id="rId12"/>
    <p:sldId id="343" r:id="rId13"/>
    <p:sldId id="355" r:id="rId14"/>
    <p:sldId id="356" r:id="rId15"/>
    <p:sldId id="357" r:id="rId16"/>
    <p:sldId id="358" r:id="rId17"/>
    <p:sldId id="359" r:id="rId18"/>
    <p:sldId id="259" r:id="rId19"/>
    <p:sldId id="260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00" autoAdjust="0"/>
    <p:restoredTop sz="94660"/>
  </p:normalViewPr>
  <p:slideViewPr>
    <p:cSldViewPr snapToGrid="0" showGuides="1">
      <p:cViewPr varScale="1">
        <p:scale>
          <a:sx n="89" d="100"/>
          <a:sy n="89" d="100"/>
        </p:scale>
        <p:origin x="96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835D-C732-4F75-B7D2-67D1244CD1C9}" type="datetimeFigureOut">
              <a:rPr lang="ru-RU" smtClean="0"/>
              <a:t>19.07.2022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841A-F634-4A81-BCDA-09F701FE7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8250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835D-C732-4F75-B7D2-67D1244CD1C9}" type="datetimeFigureOut">
              <a:rPr lang="ru-RU" smtClean="0"/>
              <a:t>19.07.2022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841A-F634-4A81-BCDA-09F701FE7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988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835D-C732-4F75-B7D2-67D1244CD1C9}" type="datetimeFigureOut">
              <a:rPr lang="ru-RU" smtClean="0"/>
              <a:t>19.07.2022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841A-F634-4A81-BCDA-09F701FE7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00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835D-C732-4F75-B7D2-67D1244CD1C9}" type="datetimeFigureOut">
              <a:rPr lang="ru-RU" smtClean="0"/>
              <a:t>19.07.2022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841A-F634-4A81-BCDA-09F701FE7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97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835D-C732-4F75-B7D2-67D1244CD1C9}" type="datetimeFigureOut">
              <a:rPr lang="ru-RU" smtClean="0"/>
              <a:t>19.07.2022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841A-F634-4A81-BCDA-09F701FE7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4539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835D-C732-4F75-B7D2-67D1244CD1C9}" type="datetimeFigureOut">
              <a:rPr lang="ru-RU" smtClean="0"/>
              <a:t>19.07.2022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841A-F634-4A81-BCDA-09F701FE7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149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835D-C732-4F75-B7D2-67D1244CD1C9}" type="datetimeFigureOut">
              <a:rPr lang="ru-RU" smtClean="0"/>
              <a:t>19.07.2022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841A-F634-4A81-BCDA-09F701FE7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1763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835D-C732-4F75-B7D2-67D1244CD1C9}" type="datetimeFigureOut">
              <a:rPr lang="ru-RU" smtClean="0"/>
              <a:t>19.07.2022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841A-F634-4A81-BCDA-09F701FE7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982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835D-C732-4F75-B7D2-67D1244CD1C9}" type="datetimeFigureOut">
              <a:rPr lang="ru-RU" smtClean="0"/>
              <a:t>19.07.2022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841A-F634-4A81-BCDA-09F701FE7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353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835D-C732-4F75-B7D2-67D1244CD1C9}" type="datetimeFigureOut">
              <a:rPr lang="ru-RU" smtClean="0"/>
              <a:t>19.07.2022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841A-F634-4A81-BCDA-09F701FE7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4289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835D-C732-4F75-B7D2-67D1244CD1C9}" type="datetimeFigureOut">
              <a:rPr lang="ru-RU" smtClean="0"/>
              <a:t>19.07.2022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841A-F634-4A81-BCDA-09F701FE7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76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E835D-C732-4F75-B7D2-67D1244CD1C9}" type="datetimeFigureOut">
              <a:rPr lang="ru-RU" smtClean="0"/>
              <a:t>19.07.2022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D841A-F634-4A81-BCDA-09F701FE7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4448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e.wikipedia.org/wiki/Englische_Sprach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de.wikipedia.org/wiki/Mitgliedstaaten_der_Vereinten_Nationen" TargetMode="External"/><Relationship Id="rId4" Type="http://schemas.openxmlformats.org/officeDocument/2006/relationships/hyperlink" Target="https://de.wikipedia.org/wiki/Franz%C3%B6sische_Sprache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ortbedeutung.info/Krieg/" TargetMode="External"/><Relationship Id="rId2" Type="http://schemas.openxmlformats.org/officeDocument/2006/relationships/hyperlink" Target="https://www.wortbedeutung.info/Gewalt/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9697" y="1788459"/>
            <a:ext cx="11629624" cy="4975412"/>
          </a:xfrm>
        </p:spPr>
        <p:txBody>
          <a:bodyPr>
            <a:normAutofit fontScale="70000" lnSpcReduction="20000"/>
          </a:bodyPr>
          <a:lstStyle/>
          <a:p>
            <a:endParaRPr lang="en-US" sz="5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65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DAS </a:t>
            </a:r>
            <a:r>
              <a:rPr lang="de-DE" sz="65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 DER STUNDE</a:t>
            </a:r>
          </a:p>
          <a:p>
            <a:r>
              <a:rPr lang="de-DE" sz="65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„Die internationalen Beziehungen“</a:t>
            </a:r>
          </a:p>
          <a:p>
            <a:r>
              <a:rPr lang="de-DE" sz="65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de-DE" sz="65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de-DE" sz="4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</a:p>
          <a:p>
            <a:r>
              <a:rPr lang="de-DE" sz="4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</a:p>
          <a:p>
            <a:r>
              <a:rPr lang="de-DE" sz="4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</a:p>
          <a:p>
            <a:r>
              <a:rPr lang="de-DE" sz="4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endParaRPr lang="de-DE" sz="4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54545" y="115910"/>
            <a:ext cx="11848565" cy="1487980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de-DE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DEUTSCH</a:t>
            </a:r>
            <a:endParaRPr lang="ru-RU" sz="8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44050" y="242887"/>
            <a:ext cx="1559379" cy="1343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10.</a:t>
            </a:r>
            <a:endParaRPr lang="de-DE" sz="5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Klasse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09098" y="2237704"/>
            <a:ext cx="888642" cy="130076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5365" y="4077839"/>
            <a:ext cx="2886635" cy="2780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458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0" y="1"/>
            <a:ext cx="12191999" cy="968187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en-GB" sz="8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internationalen</a:t>
            </a:r>
            <a:r>
              <a:rPr lang="en-GB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Beziehungen</a:t>
            </a:r>
            <a:r>
              <a:rPr lang="en-GB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Usbekistans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>
          <a:xfrm>
            <a:off x="94129" y="1169894"/>
            <a:ext cx="11940989" cy="55670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Usbekistan</a:t>
            </a:r>
            <a:r>
              <a:rPr lang="ru-RU" dirty="0"/>
              <a:t> </a:t>
            </a:r>
            <a:r>
              <a:rPr lang="ru-RU" dirty="0" err="1"/>
              <a:t>befindet</a:t>
            </a:r>
            <a:r>
              <a:rPr lang="ru-RU" dirty="0"/>
              <a:t> </a:t>
            </a:r>
            <a:r>
              <a:rPr lang="ru-RU" dirty="0" err="1"/>
              <a:t>sich</a:t>
            </a:r>
            <a:r>
              <a:rPr lang="ru-RU" dirty="0"/>
              <a:t> </a:t>
            </a:r>
            <a:r>
              <a:rPr lang="ru-RU" dirty="0" err="1"/>
              <a:t>nicht</a:t>
            </a:r>
            <a:r>
              <a:rPr lang="ru-RU" dirty="0"/>
              <a:t> </a:t>
            </a:r>
            <a:r>
              <a:rPr lang="ru-RU" dirty="0" err="1"/>
              <a:t>im</a:t>
            </a:r>
            <a:r>
              <a:rPr lang="ru-RU" dirty="0"/>
              <a:t> </a:t>
            </a:r>
            <a:r>
              <a:rPr lang="ru-RU" dirty="0" err="1"/>
              <a:t>Einflussbereich</a:t>
            </a:r>
            <a:r>
              <a:rPr lang="ru-RU" dirty="0"/>
              <a:t> </a:t>
            </a:r>
            <a:r>
              <a:rPr lang="ru-RU" dirty="0" err="1"/>
              <a:t>eines</a:t>
            </a:r>
            <a:r>
              <a:rPr lang="ru-RU" dirty="0"/>
              <a:t> </a:t>
            </a:r>
            <a:r>
              <a:rPr lang="ru-RU" dirty="0" err="1"/>
              <a:t>anderen</a:t>
            </a:r>
            <a:r>
              <a:rPr lang="ru-RU" dirty="0"/>
              <a:t> </a:t>
            </a:r>
            <a:r>
              <a:rPr lang="ru-RU" dirty="0" err="1"/>
              <a:t>Staates</a:t>
            </a:r>
            <a:r>
              <a:rPr lang="ru-RU" dirty="0"/>
              <a:t>. </a:t>
            </a:r>
            <a:r>
              <a:rPr lang="ru-RU" dirty="0" err="1"/>
              <a:t>Zum</a:t>
            </a:r>
            <a:r>
              <a:rPr lang="ru-RU" dirty="0"/>
              <a:t> </a:t>
            </a:r>
            <a:r>
              <a:rPr lang="ru-RU" dirty="0" err="1"/>
              <a:t>grundlegenden</a:t>
            </a:r>
            <a:r>
              <a:rPr lang="ru-RU" dirty="0"/>
              <a:t> </a:t>
            </a:r>
            <a:r>
              <a:rPr lang="ru-RU" dirty="0" err="1"/>
              <a:t>außenpolitischen</a:t>
            </a:r>
            <a:r>
              <a:rPr lang="ru-RU" dirty="0"/>
              <a:t> </a:t>
            </a:r>
            <a:r>
              <a:rPr lang="ru-RU" dirty="0" err="1"/>
              <a:t>Prinzip</a:t>
            </a:r>
            <a:r>
              <a:rPr lang="ru-RU" dirty="0"/>
              <a:t> </a:t>
            </a:r>
            <a:r>
              <a:rPr lang="ru-RU" dirty="0" err="1"/>
              <a:t>hat</a:t>
            </a:r>
            <a:r>
              <a:rPr lang="ru-RU" dirty="0"/>
              <a:t> </a:t>
            </a:r>
            <a:r>
              <a:rPr lang="ru-RU" dirty="0" err="1"/>
              <a:t>Usbekistan</a:t>
            </a:r>
            <a:r>
              <a:rPr lang="ru-RU" dirty="0"/>
              <a:t> </a:t>
            </a:r>
            <a:r>
              <a:rPr lang="ru-RU" dirty="0" err="1"/>
              <a:t>das</a:t>
            </a:r>
            <a:r>
              <a:rPr lang="ru-RU" dirty="0"/>
              <a:t> </a:t>
            </a:r>
            <a:r>
              <a:rPr lang="ru-RU" dirty="0" err="1"/>
              <a:t>Prinzip</a:t>
            </a:r>
            <a:r>
              <a:rPr lang="ru-RU" dirty="0"/>
              <a:t> </a:t>
            </a:r>
            <a:r>
              <a:rPr lang="ru-RU" dirty="0" err="1"/>
              <a:t>der</a:t>
            </a:r>
            <a:r>
              <a:rPr lang="ru-RU" dirty="0"/>
              <a:t> </a:t>
            </a:r>
            <a:r>
              <a:rPr lang="ru-RU" dirty="0" err="1"/>
              <a:t>souveränen</a:t>
            </a:r>
            <a:r>
              <a:rPr lang="ru-RU" dirty="0"/>
              <a:t> </a:t>
            </a:r>
            <a:r>
              <a:rPr lang="ru-RU" dirty="0" err="1"/>
              <a:t>Gleichheit</a:t>
            </a:r>
            <a:r>
              <a:rPr lang="ru-RU" dirty="0"/>
              <a:t> </a:t>
            </a:r>
            <a:r>
              <a:rPr lang="ru-RU" dirty="0" err="1"/>
              <a:t>aller</a:t>
            </a:r>
            <a:r>
              <a:rPr lang="ru-RU" dirty="0"/>
              <a:t> </a:t>
            </a:r>
            <a:r>
              <a:rPr lang="ru-RU" dirty="0" err="1"/>
              <a:t>Staaten</a:t>
            </a:r>
            <a:r>
              <a:rPr lang="ru-RU" dirty="0"/>
              <a:t> </a:t>
            </a:r>
            <a:r>
              <a:rPr lang="ru-RU" dirty="0" err="1"/>
              <a:t>unabhängig</a:t>
            </a:r>
            <a:r>
              <a:rPr lang="ru-RU" dirty="0"/>
              <a:t> v</a:t>
            </a:r>
            <a:r>
              <a:rPr lang="de-AT" dirty="0"/>
              <a:t>on </a:t>
            </a:r>
            <a:r>
              <a:rPr lang="ru-RU" dirty="0" err="1"/>
              <a:t>ihrer</a:t>
            </a:r>
            <a:r>
              <a:rPr lang="ru-RU" dirty="0"/>
              <a:t> </a:t>
            </a:r>
            <a:r>
              <a:rPr lang="ru-RU" dirty="0" err="1"/>
              <a:t>geopolitischen</a:t>
            </a:r>
            <a:r>
              <a:rPr lang="ru-RU" dirty="0"/>
              <a:t> </a:t>
            </a:r>
            <a:r>
              <a:rPr lang="ru-RU" dirty="0" err="1"/>
              <a:t>und</a:t>
            </a:r>
            <a:r>
              <a:rPr lang="ru-RU" dirty="0"/>
              <a:t> </a:t>
            </a:r>
            <a:r>
              <a:rPr lang="ru-RU" dirty="0" err="1"/>
              <a:t>geographischen</a:t>
            </a:r>
            <a:r>
              <a:rPr lang="ru-RU" dirty="0"/>
              <a:t> </a:t>
            </a:r>
            <a:r>
              <a:rPr lang="ru-RU" dirty="0" err="1"/>
              <a:t>Lage</a:t>
            </a:r>
            <a:r>
              <a:rPr lang="ru-RU" dirty="0"/>
              <a:t>, </a:t>
            </a:r>
            <a:r>
              <a:rPr lang="ru-RU" dirty="0" err="1"/>
              <a:t>ihres</a:t>
            </a:r>
            <a:r>
              <a:rPr lang="ru-RU" dirty="0"/>
              <a:t> </a:t>
            </a:r>
            <a:r>
              <a:rPr lang="ru-RU" dirty="0" err="1"/>
              <a:t>Wirtschaftpotenzials</a:t>
            </a:r>
            <a:r>
              <a:rPr lang="ru-RU" dirty="0"/>
              <a:t> </a:t>
            </a:r>
            <a:r>
              <a:rPr lang="ru-RU" dirty="0" err="1"/>
              <a:t>und</a:t>
            </a:r>
            <a:r>
              <a:rPr lang="ru-RU" dirty="0"/>
              <a:t> </a:t>
            </a:r>
            <a:r>
              <a:rPr lang="ru-RU" dirty="0" err="1"/>
              <a:t>anderer</a:t>
            </a:r>
            <a:r>
              <a:rPr lang="ru-RU" dirty="0"/>
              <a:t> </a:t>
            </a:r>
            <a:r>
              <a:rPr lang="ru-RU" dirty="0" err="1"/>
              <a:t>Faktoren</a:t>
            </a:r>
            <a:r>
              <a:rPr lang="ru-RU" dirty="0"/>
              <a:t> </a:t>
            </a:r>
            <a:r>
              <a:rPr lang="ru-RU" dirty="0" err="1"/>
              <a:t>erklärt</a:t>
            </a:r>
            <a:r>
              <a:rPr lang="ru-RU" dirty="0"/>
              <a:t>. </a:t>
            </a:r>
            <a:endParaRPr lang="de-AT" dirty="0"/>
          </a:p>
          <a:p>
            <a:pPr marL="0" indent="0">
              <a:buNone/>
            </a:pPr>
            <a:r>
              <a:rPr lang="ru-RU" dirty="0" err="1"/>
              <a:t>Usbekistan</a:t>
            </a:r>
            <a:r>
              <a:rPr lang="ru-RU" dirty="0"/>
              <a:t> </a:t>
            </a:r>
            <a:r>
              <a:rPr lang="ru-RU" dirty="0" err="1"/>
              <a:t>hat</a:t>
            </a:r>
            <a:r>
              <a:rPr lang="ru-RU" dirty="0"/>
              <a:t> </a:t>
            </a:r>
            <a:r>
              <a:rPr lang="ru-RU" dirty="0" err="1"/>
              <a:t>diplomatische</a:t>
            </a:r>
            <a:r>
              <a:rPr lang="ru-RU" dirty="0"/>
              <a:t>, </a:t>
            </a:r>
            <a:r>
              <a:rPr lang="ru-RU" dirty="0" err="1"/>
              <a:t>wirtschaftliche</a:t>
            </a:r>
            <a:r>
              <a:rPr lang="ru-RU" dirty="0"/>
              <a:t> </a:t>
            </a:r>
            <a:r>
              <a:rPr lang="ru-RU" dirty="0" err="1"/>
              <a:t>und</a:t>
            </a:r>
            <a:r>
              <a:rPr lang="ru-RU" dirty="0"/>
              <a:t> </a:t>
            </a:r>
            <a:r>
              <a:rPr lang="ru-RU" dirty="0" err="1"/>
              <a:t>andere</a:t>
            </a:r>
            <a:r>
              <a:rPr lang="ru-RU" dirty="0"/>
              <a:t> </a:t>
            </a:r>
            <a:r>
              <a:rPr lang="ru-RU" dirty="0" err="1"/>
              <a:t>Bezihungen</a:t>
            </a:r>
            <a:r>
              <a:rPr lang="ru-RU" dirty="0"/>
              <a:t> </a:t>
            </a:r>
            <a:r>
              <a:rPr lang="ru-RU" dirty="0" err="1"/>
              <a:t>mit</a:t>
            </a:r>
            <a:r>
              <a:rPr lang="ru-RU" dirty="0"/>
              <a:t> </a:t>
            </a:r>
            <a:r>
              <a:rPr lang="ru-RU" dirty="0" err="1"/>
              <a:t>vielen</a:t>
            </a:r>
            <a:r>
              <a:rPr lang="ru-RU" dirty="0"/>
              <a:t> </a:t>
            </a:r>
            <a:r>
              <a:rPr lang="ru-RU" dirty="0" err="1"/>
              <a:t>Ländern</a:t>
            </a:r>
            <a:r>
              <a:rPr lang="ru-RU" dirty="0"/>
              <a:t> </a:t>
            </a:r>
            <a:r>
              <a:rPr lang="ru-RU" dirty="0" err="1"/>
              <a:t>geknüpft</a:t>
            </a:r>
            <a:r>
              <a:rPr lang="ru-RU" dirty="0"/>
              <a:t> </a:t>
            </a:r>
            <a:r>
              <a:rPr lang="ru-RU" dirty="0" err="1"/>
              <a:t>und</a:t>
            </a:r>
            <a:r>
              <a:rPr lang="ru-RU" dirty="0"/>
              <a:t> </a:t>
            </a:r>
            <a:r>
              <a:rPr lang="ru-RU" dirty="0" err="1"/>
              <a:t>baut</a:t>
            </a:r>
            <a:r>
              <a:rPr lang="ru-RU" dirty="0"/>
              <a:t> </a:t>
            </a:r>
            <a:r>
              <a:rPr lang="ru-RU" dirty="0" err="1"/>
              <a:t>diese</a:t>
            </a:r>
            <a:r>
              <a:rPr lang="ru-RU" dirty="0"/>
              <a:t> </a:t>
            </a:r>
            <a:r>
              <a:rPr lang="ru-RU" dirty="0" err="1"/>
              <a:t>weiter</a:t>
            </a:r>
            <a:r>
              <a:rPr lang="ru-RU" dirty="0"/>
              <a:t> </a:t>
            </a:r>
            <a:r>
              <a:rPr lang="ru-RU" dirty="0" err="1"/>
              <a:t>aus</a:t>
            </a:r>
            <a:r>
              <a:rPr lang="ru-RU" dirty="0"/>
              <a:t>. </a:t>
            </a:r>
            <a:r>
              <a:rPr lang="ru-RU" dirty="0" err="1"/>
              <a:t>Mehr</a:t>
            </a:r>
            <a:r>
              <a:rPr lang="ru-RU" dirty="0"/>
              <a:t> </a:t>
            </a:r>
            <a:r>
              <a:rPr lang="ru-RU" dirty="0" err="1"/>
              <a:t>als</a:t>
            </a:r>
            <a:r>
              <a:rPr lang="ru-RU" dirty="0"/>
              <a:t> 180 </a:t>
            </a:r>
            <a:r>
              <a:rPr lang="ru-RU" dirty="0" err="1"/>
              <a:t>Staaten</a:t>
            </a:r>
            <a:r>
              <a:rPr lang="ru-RU" dirty="0"/>
              <a:t> </a:t>
            </a:r>
            <a:r>
              <a:rPr lang="ru-RU" dirty="0" err="1"/>
              <a:t>der</a:t>
            </a:r>
            <a:r>
              <a:rPr lang="ru-RU" dirty="0"/>
              <a:t> </a:t>
            </a:r>
            <a:r>
              <a:rPr lang="ru-RU" dirty="0" err="1"/>
              <a:t>Welt</a:t>
            </a:r>
            <a:r>
              <a:rPr lang="ru-RU" dirty="0"/>
              <a:t> </a:t>
            </a:r>
            <a:r>
              <a:rPr lang="ru-RU" dirty="0" err="1"/>
              <a:t>haben</a:t>
            </a:r>
            <a:r>
              <a:rPr lang="ru-RU" dirty="0"/>
              <a:t> </a:t>
            </a:r>
            <a:r>
              <a:rPr lang="ru-RU" dirty="0" err="1"/>
              <a:t>Usbekistan</a:t>
            </a:r>
            <a:r>
              <a:rPr lang="ru-RU" dirty="0"/>
              <a:t> </a:t>
            </a:r>
            <a:r>
              <a:rPr lang="ru-RU" dirty="0" err="1"/>
              <a:t>als</a:t>
            </a:r>
            <a:r>
              <a:rPr lang="ru-RU" dirty="0"/>
              <a:t> </a:t>
            </a:r>
            <a:r>
              <a:rPr lang="ru-RU" dirty="0" err="1"/>
              <a:t>souveränen</a:t>
            </a:r>
            <a:r>
              <a:rPr lang="ru-RU" dirty="0"/>
              <a:t> </a:t>
            </a:r>
            <a:r>
              <a:rPr lang="ru-RU" dirty="0" err="1"/>
              <a:t>und</a:t>
            </a:r>
            <a:r>
              <a:rPr lang="ru-RU" dirty="0"/>
              <a:t> </a:t>
            </a:r>
            <a:r>
              <a:rPr lang="ru-RU" dirty="0" err="1"/>
              <a:t>unabhängigen</a:t>
            </a:r>
            <a:r>
              <a:rPr lang="ru-RU" dirty="0"/>
              <a:t> </a:t>
            </a:r>
            <a:r>
              <a:rPr lang="ru-RU" dirty="0" err="1"/>
              <a:t>Staat</a:t>
            </a:r>
            <a:r>
              <a:rPr lang="ru-RU" dirty="0"/>
              <a:t> </a:t>
            </a:r>
            <a:r>
              <a:rPr lang="ru-RU" dirty="0" err="1"/>
              <a:t>anerkannt</a:t>
            </a:r>
            <a:r>
              <a:rPr lang="ru-RU" dirty="0"/>
              <a:t>. 42 </a:t>
            </a:r>
            <a:r>
              <a:rPr lang="ru-RU" dirty="0" err="1"/>
              <a:t>der</a:t>
            </a:r>
            <a:r>
              <a:rPr lang="ru-RU" dirty="0"/>
              <a:t> </a:t>
            </a:r>
            <a:r>
              <a:rPr lang="ru-RU" dirty="0" err="1"/>
              <a:t>hundert</a:t>
            </a:r>
            <a:r>
              <a:rPr lang="ru-RU" dirty="0"/>
              <a:t> </a:t>
            </a:r>
            <a:r>
              <a:rPr lang="ru-RU" dirty="0" err="1"/>
              <a:t>Staaten</a:t>
            </a:r>
            <a:r>
              <a:rPr lang="ru-RU" dirty="0"/>
              <a:t>, </a:t>
            </a:r>
            <a:r>
              <a:rPr lang="ru-RU" dirty="0" err="1"/>
              <a:t>zu</a:t>
            </a:r>
            <a:r>
              <a:rPr lang="ru-RU" dirty="0"/>
              <a:t> </a:t>
            </a:r>
            <a:r>
              <a:rPr lang="ru-RU" dirty="0" err="1"/>
              <a:t>denen</a:t>
            </a:r>
            <a:r>
              <a:rPr lang="ru-RU" dirty="0"/>
              <a:t> </a:t>
            </a:r>
            <a:r>
              <a:rPr lang="ru-RU" dirty="0" err="1"/>
              <a:t>Usbekistan</a:t>
            </a:r>
            <a:r>
              <a:rPr lang="ru-RU" dirty="0"/>
              <a:t> </a:t>
            </a:r>
            <a:r>
              <a:rPr lang="ru-RU" dirty="0" err="1"/>
              <a:t>diplomatische</a:t>
            </a:r>
            <a:r>
              <a:rPr lang="ru-RU" dirty="0"/>
              <a:t> </a:t>
            </a:r>
            <a:r>
              <a:rPr lang="ru-RU" dirty="0" err="1"/>
              <a:t>Bezihungen</a:t>
            </a:r>
            <a:r>
              <a:rPr lang="ru-RU" dirty="0"/>
              <a:t> </a:t>
            </a:r>
            <a:r>
              <a:rPr lang="ru-RU" dirty="0" err="1"/>
              <a:t>aufgenommen</a:t>
            </a:r>
            <a:r>
              <a:rPr lang="ru-RU" dirty="0"/>
              <a:t> </a:t>
            </a:r>
            <a:r>
              <a:rPr lang="ru-RU" dirty="0" err="1"/>
              <a:t>hat</a:t>
            </a:r>
            <a:r>
              <a:rPr lang="ru-RU" dirty="0"/>
              <a:t>, </a:t>
            </a:r>
            <a:r>
              <a:rPr lang="ru-RU" dirty="0" err="1"/>
              <a:t>haben</a:t>
            </a:r>
            <a:r>
              <a:rPr lang="ru-RU" dirty="0"/>
              <a:t> </a:t>
            </a:r>
            <a:r>
              <a:rPr lang="ru-RU" dirty="0" err="1"/>
              <a:t>Botschaften</a:t>
            </a:r>
            <a:r>
              <a:rPr lang="ru-RU" dirty="0"/>
              <a:t> </a:t>
            </a:r>
            <a:r>
              <a:rPr lang="ru-RU" dirty="0" err="1"/>
              <a:t>oder</a:t>
            </a:r>
            <a:r>
              <a:rPr lang="ru-RU" dirty="0"/>
              <a:t> </a:t>
            </a:r>
            <a:r>
              <a:rPr lang="ru-RU" dirty="0" err="1"/>
              <a:t>diplomatische</a:t>
            </a:r>
            <a:r>
              <a:rPr lang="ru-RU" dirty="0"/>
              <a:t> </a:t>
            </a:r>
            <a:r>
              <a:rPr lang="ru-RU" dirty="0" err="1"/>
              <a:t>Missionen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Usbekistan</a:t>
            </a:r>
            <a:r>
              <a:rPr lang="ru-RU" dirty="0"/>
              <a:t> </a:t>
            </a:r>
            <a:r>
              <a:rPr lang="ru-RU" dirty="0" err="1"/>
              <a:t>eröffnet</a:t>
            </a:r>
            <a:r>
              <a:rPr lang="ru-RU" dirty="0"/>
              <a:t>. </a:t>
            </a:r>
            <a:r>
              <a:rPr lang="ru-RU" dirty="0" err="1"/>
              <a:t>Usbekistan</a:t>
            </a:r>
            <a:r>
              <a:rPr lang="ru-RU" dirty="0"/>
              <a:t> </a:t>
            </a:r>
            <a:r>
              <a:rPr lang="ru-RU" dirty="0" err="1"/>
              <a:t>hat</a:t>
            </a:r>
            <a:r>
              <a:rPr lang="ru-RU" dirty="0"/>
              <a:t> </a:t>
            </a:r>
            <a:r>
              <a:rPr lang="ru-RU" dirty="0" err="1"/>
              <a:t>Botschaften</a:t>
            </a:r>
            <a:r>
              <a:rPr lang="ru-RU" dirty="0"/>
              <a:t> </a:t>
            </a:r>
            <a:r>
              <a:rPr lang="ru-RU" dirty="0" err="1"/>
              <a:t>und</a:t>
            </a:r>
            <a:r>
              <a:rPr lang="ru-RU" dirty="0"/>
              <a:t> </a:t>
            </a:r>
            <a:r>
              <a:rPr lang="ru-RU" dirty="0" err="1"/>
              <a:t>Generalkonsulate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mehr</a:t>
            </a:r>
            <a:r>
              <a:rPr lang="ru-RU" dirty="0"/>
              <a:t> </a:t>
            </a:r>
            <a:r>
              <a:rPr lang="ru-RU" dirty="0" err="1"/>
              <a:t>als</a:t>
            </a:r>
            <a:r>
              <a:rPr lang="ru-RU" dirty="0"/>
              <a:t> </a:t>
            </a:r>
            <a:r>
              <a:rPr lang="ru-RU" dirty="0" err="1"/>
              <a:t>vierzig</a:t>
            </a:r>
            <a:r>
              <a:rPr lang="ru-RU" dirty="0"/>
              <a:t> </a:t>
            </a:r>
            <a:r>
              <a:rPr lang="ru-RU" dirty="0" err="1"/>
              <a:t>Ländern</a:t>
            </a:r>
            <a:r>
              <a:rPr lang="ru-RU" dirty="0"/>
              <a:t> </a:t>
            </a:r>
            <a:r>
              <a:rPr lang="ru-RU" dirty="0" err="1"/>
              <a:t>eingerichtet</a:t>
            </a:r>
            <a:r>
              <a:rPr lang="ru-RU" dirty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018145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0" y="1"/>
            <a:ext cx="12191999" cy="968187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en-GB" sz="8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internationalen</a:t>
            </a:r>
            <a:r>
              <a:rPr lang="en-GB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Beziehungen</a:t>
            </a:r>
            <a:r>
              <a:rPr lang="en-GB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Usbekistans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>
          <a:xfrm>
            <a:off x="94130" y="1169894"/>
            <a:ext cx="5405718" cy="55670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AT" b="1" dirty="0">
                <a:solidFill>
                  <a:srgbClr val="FF0000"/>
                </a:solidFill>
              </a:rPr>
              <a:t>Beantworten Sie bitte die Fragen:</a:t>
            </a:r>
          </a:p>
          <a:p>
            <a:pPr marL="0" indent="0">
              <a:buNone/>
            </a:pPr>
            <a:r>
              <a:rPr lang="de-AT" dirty="0"/>
              <a:t>Auf welchen Prinzipien gründen die Internationalen Beziehungen Usbekistans?</a:t>
            </a:r>
          </a:p>
          <a:p>
            <a:pPr marL="0" indent="0">
              <a:buNone/>
            </a:pPr>
            <a:r>
              <a:rPr lang="de-AT" dirty="0"/>
              <a:t>Was ist das Ziel der internationalen Beziehungen Usbekistans?</a:t>
            </a:r>
          </a:p>
          <a:p>
            <a:pPr marL="0" indent="0">
              <a:buNone/>
            </a:pPr>
            <a:r>
              <a:rPr lang="de-AT" dirty="0"/>
              <a:t>Wieviel Staaten haben ihre Botschaften oder diplomatische Missionen in Usbekistan eröffnet?</a:t>
            </a:r>
          </a:p>
          <a:p>
            <a:pPr marL="0" indent="0">
              <a:buNone/>
            </a:pPr>
            <a:r>
              <a:rPr lang="de-AT" dirty="0"/>
              <a:t>In wieviel Ländern hat </a:t>
            </a:r>
            <a:r>
              <a:rPr lang="ru-RU" dirty="0" err="1"/>
              <a:t>Usbekistan</a:t>
            </a:r>
            <a:r>
              <a:rPr lang="ru-RU" dirty="0"/>
              <a:t> </a:t>
            </a:r>
            <a:r>
              <a:rPr lang="ru-RU" dirty="0" err="1"/>
              <a:t>Botschaften</a:t>
            </a:r>
            <a:r>
              <a:rPr lang="ru-RU" dirty="0"/>
              <a:t> </a:t>
            </a:r>
            <a:r>
              <a:rPr lang="ru-RU" dirty="0" err="1"/>
              <a:t>und</a:t>
            </a:r>
            <a:r>
              <a:rPr lang="ru-RU" dirty="0"/>
              <a:t> </a:t>
            </a:r>
            <a:r>
              <a:rPr lang="ru-RU" dirty="0" err="1"/>
              <a:t>Generalkonsulate</a:t>
            </a:r>
            <a:r>
              <a:rPr lang="ru-RU" dirty="0"/>
              <a:t> </a:t>
            </a:r>
            <a:r>
              <a:rPr lang="ru-RU" dirty="0" err="1"/>
              <a:t>eingerichtet</a:t>
            </a:r>
            <a:r>
              <a:rPr lang="de-AT" dirty="0"/>
              <a:t>?</a:t>
            </a:r>
            <a:endParaRPr lang="ru-RU" dirty="0"/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endParaRPr lang="ru-RU" b="1" dirty="0" err="1"/>
          </a:p>
        </p:txBody>
      </p:sp>
      <p:sp>
        <p:nvSpPr>
          <p:cNvPr id="5" name="Объект 26"/>
          <p:cNvSpPr txBox="1">
            <a:spLocks/>
          </p:cNvSpPr>
          <p:nvPr/>
        </p:nvSpPr>
        <p:spPr>
          <a:xfrm>
            <a:off x="6028765" y="1134036"/>
            <a:ext cx="5405718" cy="5567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de-AT" b="1" dirty="0"/>
          </a:p>
          <a:p>
            <a:pPr marL="0" indent="0">
              <a:buFont typeface="Arial" panose="020B0604020202020204" pitchFamily="34" charset="0"/>
              <a:buNone/>
            </a:pPr>
            <a:endParaRPr lang="ru-RU" b="1" dirty="0" err="1"/>
          </a:p>
        </p:txBody>
      </p:sp>
      <p:sp>
        <p:nvSpPr>
          <p:cNvPr id="6" name="Объект 26"/>
          <p:cNvSpPr txBox="1">
            <a:spLocks/>
          </p:cNvSpPr>
          <p:nvPr/>
        </p:nvSpPr>
        <p:spPr>
          <a:xfrm>
            <a:off x="6535271" y="1039905"/>
            <a:ext cx="5553634" cy="5567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r>
              <a:rPr lang="de-AT" dirty="0"/>
              <a:t>42</a:t>
            </a:r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r>
              <a:rPr lang="de-AT" dirty="0"/>
              <a:t>die </a:t>
            </a:r>
            <a:r>
              <a:rPr lang="ru-RU" dirty="0"/>
              <a:t> </a:t>
            </a:r>
            <a:r>
              <a:rPr lang="ru-RU" dirty="0" err="1"/>
              <a:t>friedliche</a:t>
            </a:r>
            <a:r>
              <a:rPr lang="ru-RU" dirty="0"/>
              <a:t> </a:t>
            </a:r>
            <a:r>
              <a:rPr lang="ru-RU" dirty="0" err="1"/>
              <a:t>Konfliktlösung</a:t>
            </a:r>
            <a:r>
              <a:rPr lang="ru-RU" dirty="0"/>
              <a:t> </a:t>
            </a:r>
            <a:r>
              <a:rPr lang="ru-RU" dirty="0" err="1"/>
              <a:t>und</a:t>
            </a:r>
            <a:r>
              <a:rPr lang="ru-RU" dirty="0"/>
              <a:t> d</a:t>
            </a:r>
            <a:r>
              <a:rPr lang="de-AT" dirty="0" err="1"/>
              <a:t>ie</a:t>
            </a:r>
            <a:r>
              <a:rPr lang="ru-RU" dirty="0"/>
              <a:t> </a:t>
            </a:r>
            <a:r>
              <a:rPr lang="ru-RU" dirty="0" err="1"/>
              <a:t>Nichteinmischung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die</a:t>
            </a:r>
            <a:r>
              <a:rPr lang="ru-RU" dirty="0"/>
              <a:t> </a:t>
            </a:r>
            <a:r>
              <a:rPr lang="ru-RU" dirty="0" err="1"/>
              <a:t>inneren</a:t>
            </a:r>
            <a:r>
              <a:rPr lang="ru-RU" dirty="0"/>
              <a:t> </a:t>
            </a:r>
            <a:r>
              <a:rPr lang="ru-RU" dirty="0" err="1"/>
              <a:t>Angelegenheiten</a:t>
            </a:r>
            <a:r>
              <a:rPr lang="ru-RU" dirty="0"/>
              <a:t> </a:t>
            </a:r>
            <a:endParaRPr lang="de-AT" dirty="0"/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r>
              <a:rPr lang="ru-RU" dirty="0" err="1"/>
              <a:t>Souveränität</a:t>
            </a:r>
            <a:r>
              <a:rPr lang="ru-RU" dirty="0"/>
              <a:t> </a:t>
            </a:r>
            <a:r>
              <a:rPr lang="ru-RU" dirty="0" err="1"/>
              <a:t>und</a:t>
            </a:r>
            <a:r>
              <a:rPr lang="ru-RU" dirty="0"/>
              <a:t> </a:t>
            </a:r>
            <a:r>
              <a:rPr lang="ru-RU" dirty="0" err="1"/>
              <a:t>Gleichberechtigung</a:t>
            </a:r>
            <a:endParaRPr lang="de-AT" dirty="0"/>
          </a:p>
          <a:p>
            <a:pPr marL="0" indent="0">
              <a:buFont typeface="Arial" panose="020B0604020202020204" pitchFamily="34" charset="0"/>
              <a:buNone/>
            </a:pPr>
            <a:endParaRPr lang="de-AT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de-AT" dirty="0"/>
              <a:t>mehr als 40</a:t>
            </a:r>
            <a:endParaRPr lang="ru-RU" dirty="0" err="1"/>
          </a:p>
        </p:txBody>
      </p:sp>
      <p:cxnSp>
        <p:nvCxnSpPr>
          <p:cNvPr id="3" name="Прямая со стрелкой 2"/>
          <p:cNvCxnSpPr/>
          <p:nvPr/>
        </p:nvCxnSpPr>
        <p:spPr>
          <a:xfrm>
            <a:off x="5163671" y="2259106"/>
            <a:ext cx="1438835" cy="236668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4428565" y="2944906"/>
            <a:ext cx="2160494" cy="67683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5033682" y="1869141"/>
            <a:ext cx="1541930" cy="262217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5136776" y="5611906"/>
            <a:ext cx="1389529" cy="896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682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0" y="1"/>
            <a:ext cx="12191999" cy="968187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Grammatik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0914530" y="0"/>
            <a:ext cx="1277470" cy="87041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S.183 </a:t>
            </a:r>
          </a:p>
          <a:p>
            <a:pPr algn="ctr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Üb.8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4643716" y="1073007"/>
            <a:ext cx="2735753" cy="4509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de-AT" sz="3600" b="1" dirty="0">
                <a:solidFill>
                  <a:srgbClr val="FF0000"/>
                </a:solidFill>
              </a:rPr>
              <a:t>Passiv.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ru-RU" dirty="0"/>
          </a:p>
        </p:txBody>
      </p:sp>
      <p:sp>
        <p:nvSpPr>
          <p:cNvPr id="13" name="Объект 3"/>
          <p:cNvSpPr txBox="1">
            <a:spLocks/>
          </p:cNvSpPr>
          <p:nvPr/>
        </p:nvSpPr>
        <p:spPr>
          <a:xfrm>
            <a:off x="154745" y="1758463"/>
            <a:ext cx="11788725" cy="475488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3200" b="1" dirty="0"/>
              <a:t>Was ist das Passiv?</a:t>
            </a:r>
          </a:p>
          <a:p>
            <a:r>
              <a:rPr lang="de-DE" sz="3200" dirty="0"/>
              <a:t>Im Passiv ist die Handlung das Wichtigste. Die Hauptfrage ist immer:</a:t>
            </a:r>
          </a:p>
          <a:p>
            <a:r>
              <a:rPr lang="de-DE" sz="3200" dirty="0"/>
              <a:t>Was passiert? Das grammatikalische Subjekt handelt nicht selbst. Es wird etwas mit dem Subjekt gemacht.  Die Person, die die Handlung ausführt, ist nicht wichtig.</a:t>
            </a:r>
          </a:p>
          <a:p>
            <a:r>
              <a:rPr lang="de-DE" sz="3200" b="1" dirty="0"/>
              <a:t>Beispiele:</a:t>
            </a:r>
            <a:r>
              <a:rPr lang="de-DE" sz="3200" dirty="0"/>
              <a:t>   </a:t>
            </a:r>
          </a:p>
          <a:p>
            <a:r>
              <a:rPr lang="de-DE" sz="3200" i="1" dirty="0">
                <a:solidFill>
                  <a:schemeClr val="accent6">
                    <a:lumMod val="50000"/>
                  </a:schemeClr>
                </a:solidFill>
              </a:rPr>
              <a:t>„Die Suppe </a:t>
            </a:r>
            <a:r>
              <a:rPr lang="de-DE" sz="3200" b="1" i="1" dirty="0">
                <a:solidFill>
                  <a:schemeClr val="accent6">
                    <a:lumMod val="50000"/>
                  </a:schemeClr>
                </a:solidFill>
              </a:rPr>
              <a:t>wird gekocht</a:t>
            </a:r>
            <a:r>
              <a:rPr lang="de-DE" sz="3200" i="1" dirty="0">
                <a:solidFill>
                  <a:schemeClr val="accent6">
                    <a:lumMod val="50000"/>
                  </a:schemeClr>
                </a:solidFill>
              </a:rPr>
              <a:t>.“</a:t>
            </a:r>
            <a:endParaRPr lang="de-DE" sz="32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de-DE" sz="3200" i="1" dirty="0">
                <a:solidFill>
                  <a:schemeClr val="accent6">
                    <a:lumMod val="50000"/>
                  </a:schemeClr>
                </a:solidFill>
              </a:rPr>
              <a:t>„Die Frau </a:t>
            </a:r>
            <a:r>
              <a:rPr lang="de-DE" sz="3200" b="1" i="1" dirty="0">
                <a:solidFill>
                  <a:schemeClr val="accent6">
                    <a:lumMod val="50000"/>
                  </a:schemeClr>
                </a:solidFill>
              </a:rPr>
              <a:t>wird fotografiert</a:t>
            </a:r>
            <a:r>
              <a:rPr lang="de-DE" sz="3200" i="1" dirty="0">
                <a:solidFill>
                  <a:schemeClr val="accent6">
                    <a:lumMod val="50000"/>
                  </a:schemeClr>
                </a:solidFill>
              </a:rPr>
              <a:t>.“</a:t>
            </a:r>
            <a:endParaRPr lang="de-DE" sz="32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de-DE" sz="3200" i="1" dirty="0">
                <a:solidFill>
                  <a:schemeClr val="accent6">
                    <a:lumMod val="50000"/>
                  </a:schemeClr>
                </a:solidFill>
              </a:rPr>
              <a:t>„Das Haus </a:t>
            </a:r>
            <a:r>
              <a:rPr lang="de-DE" sz="3200" b="1" i="1" dirty="0">
                <a:solidFill>
                  <a:schemeClr val="accent6">
                    <a:lumMod val="50000"/>
                  </a:schemeClr>
                </a:solidFill>
              </a:rPr>
              <a:t>wird gebaut</a:t>
            </a:r>
            <a:r>
              <a:rPr lang="de-DE" sz="3200" i="1" dirty="0">
                <a:solidFill>
                  <a:schemeClr val="accent6">
                    <a:lumMod val="50000"/>
                  </a:schemeClr>
                </a:solidFill>
              </a:rPr>
              <a:t>.“</a:t>
            </a:r>
            <a:endParaRPr lang="de-DE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0" marR="114300" indent="0" algn="just">
              <a:lnSpc>
                <a:spcPct val="115000"/>
              </a:lnSpc>
              <a:buFont typeface="Arial" panose="020B0604020202020204" pitchFamily="34" charset="0"/>
              <a:buNone/>
            </a:pPr>
            <a:endParaRPr lang="ru-RU" sz="32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310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3"/>
          <p:cNvSpPr txBox="1">
            <a:spLocks/>
          </p:cNvSpPr>
          <p:nvPr/>
        </p:nvSpPr>
        <p:spPr>
          <a:xfrm>
            <a:off x="436098" y="1"/>
            <a:ext cx="11619914" cy="914400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Grammatik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Объект 2"/>
          <p:cNvSpPr txBox="1">
            <a:spLocks/>
          </p:cNvSpPr>
          <p:nvPr/>
        </p:nvSpPr>
        <p:spPr>
          <a:xfrm>
            <a:off x="3516923" y="1001289"/>
            <a:ext cx="4812806" cy="8415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de-AT" sz="3600" b="1" dirty="0">
                <a:solidFill>
                  <a:srgbClr val="FF0000"/>
                </a:solidFill>
              </a:rPr>
              <a:t>Passiv.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0" y="1871003"/>
            <a:ext cx="12192001" cy="49869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AT" dirty="0"/>
          </a:p>
          <a:p>
            <a:pPr>
              <a:buFontTx/>
              <a:buChar char="-"/>
            </a:pPr>
            <a:endParaRPr lang="de-AT" sz="2500" dirty="0"/>
          </a:p>
          <a:p>
            <a:pPr marL="0" indent="0">
              <a:buFont typeface="Arial" panose="020B0604020202020204" pitchFamily="34" charset="0"/>
              <a:buNone/>
            </a:pPr>
            <a:endParaRPr lang="de-AT" dirty="0">
              <a:solidFill>
                <a:srgbClr val="C00000"/>
              </a:solidFill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de-AT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ru-RU" dirty="0"/>
          </a:p>
        </p:txBody>
      </p:sp>
      <p:sp>
        <p:nvSpPr>
          <p:cNvPr id="6" name="Объект 3"/>
          <p:cNvSpPr txBox="1">
            <a:spLocks/>
          </p:cNvSpPr>
          <p:nvPr/>
        </p:nvSpPr>
        <p:spPr>
          <a:xfrm>
            <a:off x="1" y="1758462"/>
            <a:ext cx="12192000" cy="509953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b="1" dirty="0"/>
              <a:t>Was ist der Unterschied zw. Passiv und Aktiv</a:t>
            </a:r>
          </a:p>
          <a:p>
            <a:r>
              <a:rPr lang="de-DE" sz="3200" b="1" dirty="0"/>
              <a:t>AKTIV:</a:t>
            </a:r>
            <a:r>
              <a:rPr lang="de-DE" sz="3200" dirty="0"/>
              <a:t> Im Aktiv ist die Person, die etwas tut (das Subjekt) wichtig.</a:t>
            </a:r>
          </a:p>
          <a:p>
            <a:r>
              <a:rPr lang="de-DE" sz="3200" u="sng" dirty="0"/>
              <a:t>Beispiel:</a:t>
            </a:r>
            <a:endParaRPr lang="de-DE" sz="3200" dirty="0"/>
          </a:p>
          <a:p>
            <a:r>
              <a:rPr lang="de-DE" sz="3200" i="1" dirty="0">
                <a:solidFill>
                  <a:schemeClr val="accent1">
                    <a:lumMod val="50000"/>
                  </a:schemeClr>
                </a:solidFill>
              </a:rPr>
              <a:t>„</a:t>
            </a:r>
            <a:r>
              <a:rPr lang="de-DE" sz="3200" b="1" i="1" dirty="0">
                <a:solidFill>
                  <a:schemeClr val="accent1">
                    <a:lumMod val="50000"/>
                  </a:schemeClr>
                </a:solidFill>
              </a:rPr>
              <a:t>Frau Meier</a:t>
            </a:r>
            <a:r>
              <a:rPr lang="de-DE" sz="3200" i="1" dirty="0">
                <a:solidFill>
                  <a:schemeClr val="accent1">
                    <a:lumMod val="50000"/>
                  </a:schemeClr>
                </a:solidFill>
              </a:rPr>
              <a:t> kocht eine Suppe.“</a:t>
            </a:r>
            <a:br>
              <a:rPr lang="de-DE" sz="3200" i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de-DE" sz="3200" dirty="0">
                <a:solidFill>
                  <a:schemeClr val="accent1">
                    <a:lumMod val="50000"/>
                  </a:schemeClr>
                </a:solidFill>
              </a:rPr>
              <a:t>Frage: </a:t>
            </a:r>
            <a:r>
              <a:rPr lang="de-DE" sz="3200" b="1" dirty="0">
                <a:solidFill>
                  <a:schemeClr val="accent1">
                    <a:lumMod val="50000"/>
                  </a:schemeClr>
                </a:solidFill>
              </a:rPr>
              <a:t>Wer</a:t>
            </a:r>
            <a:r>
              <a:rPr lang="de-DE" sz="3200" dirty="0">
                <a:solidFill>
                  <a:schemeClr val="accent1">
                    <a:lumMod val="50000"/>
                  </a:schemeClr>
                </a:solidFill>
              </a:rPr>
              <a:t> kocht die Suppe?</a:t>
            </a:r>
          </a:p>
          <a:p>
            <a:r>
              <a:rPr lang="de-DE" sz="3200" dirty="0"/>
              <a:t>(Hier steht die handelnde Person im Mittelpunkt. Es geht darum, wer die Handlung ausführt.)</a:t>
            </a:r>
          </a:p>
          <a:p>
            <a:r>
              <a:rPr lang="de-DE" sz="3200" b="1" dirty="0"/>
              <a:t>PASSIV:</a:t>
            </a:r>
            <a:r>
              <a:rPr lang="de-DE" sz="3200" dirty="0"/>
              <a:t> Im Passiv steht die Handlung im Vordergrund</a:t>
            </a:r>
          </a:p>
          <a:p>
            <a:r>
              <a:rPr lang="de-DE" sz="3200" u="sng" dirty="0"/>
              <a:t>Beispiel:</a:t>
            </a:r>
            <a:endParaRPr lang="de-DE" sz="3200" dirty="0"/>
          </a:p>
          <a:p>
            <a:r>
              <a:rPr lang="de-DE" sz="3200" i="1" dirty="0">
                <a:solidFill>
                  <a:schemeClr val="accent1">
                    <a:lumMod val="50000"/>
                  </a:schemeClr>
                </a:solidFill>
              </a:rPr>
              <a:t>„Die Suppe </a:t>
            </a:r>
            <a:r>
              <a:rPr lang="de-DE" sz="3200" b="1" i="1" dirty="0">
                <a:solidFill>
                  <a:schemeClr val="accent1">
                    <a:lumMod val="50000"/>
                  </a:schemeClr>
                </a:solidFill>
              </a:rPr>
              <a:t>wird gekocht</a:t>
            </a:r>
            <a:r>
              <a:rPr lang="de-DE" sz="3200" i="1" dirty="0">
                <a:solidFill>
                  <a:schemeClr val="accent1">
                    <a:lumMod val="50000"/>
                  </a:schemeClr>
                </a:solidFill>
              </a:rPr>
              <a:t>.“</a:t>
            </a:r>
            <a:br>
              <a:rPr lang="de-DE" sz="3200" i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de-DE" sz="3200" dirty="0">
                <a:solidFill>
                  <a:schemeClr val="accent1">
                    <a:lumMod val="50000"/>
                  </a:schemeClr>
                </a:solidFill>
              </a:rPr>
              <a:t>Frage: </a:t>
            </a:r>
            <a:r>
              <a:rPr lang="de-DE" sz="3200" b="1" dirty="0">
                <a:solidFill>
                  <a:schemeClr val="accent1">
                    <a:lumMod val="50000"/>
                  </a:schemeClr>
                </a:solidFill>
              </a:rPr>
              <a:t>Was</a:t>
            </a:r>
            <a:r>
              <a:rPr lang="de-DE" sz="3200" dirty="0">
                <a:solidFill>
                  <a:schemeClr val="accent1">
                    <a:lumMod val="50000"/>
                  </a:schemeClr>
                </a:solidFill>
              </a:rPr>
              <a:t> passiert?</a:t>
            </a:r>
          </a:p>
          <a:p>
            <a:r>
              <a:rPr lang="de-DE" sz="3200" dirty="0"/>
              <a:t>(Hier steht die Handlung im Mittelpunkt. Wer die Suppe kocht, ist nicht wichtig oder sogar unbekannt. Es geht darum, dass jemand die Suppe kocht. Wer die Suppe kocht ist egal.)</a:t>
            </a:r>
          </a:p>
          <a:p>
            <a:pPr marL="0" marR="114300" indent="0" algn="just">
              <a:lnSpc>
                <a:spcPct val="115000"/>
              </a:lnSpc>
              <a:buFont typeface="Arial" panose="020B0604020202020204" pitchFamily="34" charset="0"/>
              <a:buNone/>
            </a:pPr>
            <a:endParaRPr lang="ru-RU" sz="32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810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3"/>
          <p:cNvSpPr txBox="1">
            <a:spLocks/>
          </p:cNvSpPr>
          <p:nvPr/>
        </p:nvSpPr>
        <p:spPr>
          <a:xfrm>
            <a:off x="436098" y="1"/>
            <a:ext cx="11619914" cy="914400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Grammatik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Объект 2"/>
          <p:cNvSpPr txBox="1">
            <a:spLocks/>
          </p:cNvSpPr>
          <p:nvPr/>
        </p:nvSpPr>
        <p:spPr>
          <a:xfrm>
            <a:off x="2996418" y="1282642"/>
            <a:ext cx="6879102" cy="8415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de-AT" sz="3600" b="1" dirty="0">
                <a:solidFill>
                  <a:srgbClr val="FF0000"/>
                </a:solidFill>
              </a:rPr>
              <a:t>Passiv in allen Zeitformen.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0" y="1871003"/>
            <a:ext cx="12192001" cy="49869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AT" dirty="0"/>
          </a:p>
          <a:p>
            <a:pPr>
              <a:buFontTx/>
              <a:buChar char="-"/>
            </a:pPr>
            <a:endParaRPr lang="de-AT" sz="2500" dirty="0"/>
          </a:p>
          <a:p>
            <a:pPr marL="0" indent="0">
              <a:buFont typeface="Arial" panose="020B0604020202020204" pitchFamily="34" charset="0"/>
              <a:buNone/>
            </a:pPr>
            <a:endParaRPr lang="de-AT" dirty="0">
              <a:solidFill>
                <a:srgbClr val="C00000"/>
              </a:solidFill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de-AT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ru-RU" dirty="0"/>
          </a:p>
        </p:txBody>
      </p:sp>
      <p:pic>
        <p:nvPicPr>
          <p:cNvPr id="1026" name="Picture 2" descr="Passiv in allen Zeitform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305" y="2242306"/>
            <a:ext cx="12202305" cy="3886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20660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4589929" y="4952999"/>
            <a:ext cx="2662517" cy="779931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4356846" y="3348316"/>
            <a:ext cx="2662517" cy="779931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3"/>
          <p:cNvSpPr txBox="1">
            <a:spLocks/>
          </p:cNvSpPr>
          <p:nvPr/>
        </p:nvSpPr>
        <p:spPr>
          <a:xfrm>
            <a:off x="0" y="1"/>
            <a:ext cx="12191999" cy="968187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Grammatik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0914530" y="0"/>
            <a:ext cx="1277470" cy="87041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S.183 </a:t>
            </a:r>
          </a:p>
          <a:p>
            <a:pPr algn="ctr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Üb.8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4643716" y="1073007"/>
            <a:ext cx="2735753" cy="4509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de-AT" sz="3600" b="1" dirty="0">
                <a:solidFill>
                  <a:srgbClr val="FF0000"/>
                </a:solidFill>
              </a:rPr>
              <a:t>Passiv.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ru-RU" dirty="0"/>
          </a:p>
        </p:txBody>
      </p:sp>
      <p:sp>
        <p:nvSpPr>
          <p:cNvPr id="13" name="Объект 3"/>
          <p:cNvSpPr txBox="1">
            <a:spLocks/>
          </p:cNvSpPr>
          <p:nvPr/>
        </p:nvSpPr>
        <p:spPr>
          <a:xfrm>
            <a:off x="0" y="1758462"/>
            <a:ext cx="11914094" cy="4924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DE" sz="3200" b="1" dirty="0"/>
          </a:p>
          <a:p>
            <a:pPr lvl="0"/>
            <a:r>
              <a:rPr lang="ru-RU" sz="3200" b="1" dirty="0" err="1"/>
              <a:t>Vervollständigen</a:t>
            </a:r>
            <a:r>
              <a:rPr lang="ru-RU" sz="3200" b="1" dirty="0"/>
              <a:t> </a:t>
            </a:r>
            <a:r>
              <a:rPr lang="ru-RU" sz="3200" b="1" dirty="0" err="1"/>
              <a:t>Sie</a:t>
            </a:r>
            <a:r>
              <a:rPr lang="ru-RU" sz="3200" b="1" dirty="0"/>
              <a:t> </a:t>
            </a:r>
            <a:r>
              <a:rPr lang="ru-RU" sz="3200" b="1" dirty="0" err="1"/>
              <a:t>die</a:t>
            </a:r>
            <a:r>
              <a:rPr lang="ru-RU" sz="3200" b="1" dirty="0"/>
              <a:t> </a:t>
            </a:r>
            <a:r>
              <a:rPr lang="ru-RU" sz="3200" b="1" dirty="0" err="1"/>
              <a:t>Sätze</a:t>
            </a:r>
            <a:r>
              <a:rPr lang="ru-RU" sz="3200" b="1" dirty="0"/>
              <a:t> </a:t>
            </a:r>
            <a:r>
              <a:rPr lang="ru-RU" sz="3200" b="1" dirty="0" err="1"/>
              <a:t>im</a:t>
            </a:r>
            <a:r>
              <a:rPr lang="ru-RU" sz="3200" b="1" dirty="0"/>
              <a:t> </a:t>
            </a:r>
            <a:r>
              <a:rPr lang="ru-RU" sz="3200" b="1" dirty="0" err="1"/>
              <a:t>Passiv</a:t>
            </a:r>
            <a:r>
              <a:rPr lang="ru-RU" sz="3200" b="1" dirty="0"/>
              <a:t> </a:t>
            </a:r>
            <a:r>
              <a:rPr lang="ru-RU" sz="3200" b="1" i="1" dirty="0" err="1"/>
              <a:t>Muster</a:t>
            </a:r>
            <a:r>
              <a:rPr lang="ru-RU" sz="3200" dirty="0"/>
              <a:t>:</a:t>
            </a:r>
          </a:p>
          <a:p>
            <a:pPr marL="0" indent="0">
              <a:buNone/>
            </a:pPr>
            <a:endParaRPr lang="ru-RU" sz="3200" dirty="0"/>
          </a:p>
          <a:p>
            <a:pPr marL="0" indent="0">
              <a:buNone/>
            </a:pPr>
            <a:r>
              <a:rPr lang="ru-RU" sz="3200" b="1" i="1" dirty="0" err="1"/>
              <a:t>November</a:t>
            </a:r>
            <a:r>
              <a:rPr lang="ru-RU" sz="3200" b="1" i="1" dirty="0"/>
              <a:t> 2005 </a:t>
            </a:r>
            <a:r>
              <a:rPr lang="ru-RU" sz="3200" dirty="0" err="1"/>
              <a:t>Wahl</a:t>
            </a:r>
            <a:r>
              <a:rPr lang="ru-RU" sz="3200" dirty="0"/>
              <a:t> </a:t>
            </a:r>
            <a:r>
              <a:rPr lang="ru-RU" sz="3200" dirty="0" err="1"/>
              <a:t>von</a:t>
            </a:r>
            <a:r>
              <a:rPr lang="ru-RU" sz="3200" dirty="0"/>
              <a:t> </a:t>
            </a:r>
            <a:r>
              <a:rPr lang="ru-RU" sz="3200" dirty="0" err="1"/>
              <a:t>Angela</a:t>
            </a:r>
            <a:r>
              <a:rPr lang="ru-RU" sz="3200" dirty="0"/>
              <a:t> </a:t>
            </a:r>
            <a:r>
              <a:rPr lang="ru-RU" sz="3200" dirty="0" err="1"/>
              <a:t>Merkel</a:t>
            </a:r>
            <a:r>
              <a:rPr lang="ru-RU" sz="3200" dirty="0"/>
              <a:t> </a:t>
            </a:r>
            <a:r>
              <a:rPr lang="ru-RU" sz="3200" dirty="0" err="1"/>
              <a:t>zur</a:t>
            </a:r>
            <a:r>
              <a:rPr lang="ru-RU" sz="3200" b="1" i="1" dirty="0"/>
              <a:t> </a:t>
            </a:r>
            <a:r>
              <a:rPr lang="ru-RU" sz="3200" dirty="0" err="1"/>
              <a:t>deutschen</a:t>
            </a:r>
            <a:r>
              <a:rPr lang="ru-RU" sz="3200" dirty="0"/>
              <a:t> </a:t>
            </a:r>
            <a:r>
              <a:rPr lang="ru-RU" sz="3200" dirty="0" err="1"/>
              <a:t>Bundeskanzlerin</a:t>
            </a:r>
            <a:r>
              <a:rPr lang="ru-RU" sz="3200" dirty="0"/>
              <a:t>.</a:t>
            </a:r>
            <a:endParaRPr lang="de-AT" sz="3200" dirty="0"/>
          </a:p>
          <a:p>
            <a:pPr marL="0" indent="0" algn="ctr">
              <a:buNone/>
            </a:pPr>
            <a:r>
              <a:rPr lang="de-AT" sz="3200" dirty="0">
                <a:solidFill>
                  <a:srgbClr val="FF0000"/>
                </a:solidFill>
              </a:rPr>
              <a:t>Die Wahl - wählen</a:t>
            </a:r>
            <a:endParaRPr lang="ru-RU" sz="3200" dirty="0">
              <a:solidFill>
                <a:srgbClr val="FF0000"/>
              </a:solidFill>
            </a:endParaRPr>
          </a:p>
          <a:p>
            <a:pPr marL="0" marR="114300" indent="0" algn="just">
              <a:lnSpc>
                <a:spcPct val="115000"/>
              </a:lnSpc>
              <a:buNone/>
            </a:pPr>
            <a:r>
              <a:rPr lang="ru-RU" sz="3200" b="1" i="1" dirty="0" err="1"/>
              <a:t>November</a:t>
            </a:r>
            <a:r>
              <a:rPr lang="ru-RU" sz="3200" b="1" i="1" dirty="0"/>
              <a:t> 2005 </a:t>
            </a:r>
            <a:r>
              <a:rPr lang="ru-RU" sz="3200" dirty="0" err="1">
                <a:solidFill>
                  <a:srgbClr val="FF0000"/>
                </a:solidFill>
              </a:rPr>
              <a:t>wurde</a:t>
            </a:r>
            <a:r>
              <a:rPr lang="ru-RU" sz="3200" dirty="0"/>
              <a:t> </a:t>
            </a:r>
            <a:r>
              <a:rPr lang="ru-RU" sz="3200" dirty="0" err="1"/>
              <a:t>Angela</a:t>
            </a:r>
            <a:r>
              <a:rPr lang="ru-RU" sz="3200" dirty="0"/>
              <a:t> </a:t>
            </a:r>
            <a:r>
              <a:rPr lang="ru-RU" sz="3200" dirty="0" err="1"/>
              <a:t>Merkel</a:t>
            </a:r>
            <a:r>
              <a:rPr lang="ru-RU" sz="3200" dirty="0"/>
              <a:t> </a:t>
            </a:r>
            <a:r>
              <a:rPr lang="ru-RU" sz="3200" dirty="0" err="1"/>
              <a:t>zur</a:t>
            </a:r>
            <a:r>
              <a:rPr lang="ru-RU" sz="3200" b="1" i="1" dirty="0"/>
              <a:t> </a:t>
            </a:r>
            <a:r>
              <a:rPr lang="ru-RU" sz="3200" dirty="0" err="1"/>
              <a:t>deutschen</a:t>
            </a:r>
            <a:r>
              <a:rPr lang="ru-RU" sz="3200" dirty="0"/>
              <a:t> </a:t>
            </a:r>
            <a:r>
              <a:rPr lang="ru-RU" sz="3200" dirty="0" err="1"/>
              <a:t>Kanzlerin</a:t>
            </a:r>
            <a:r>
              <a:rPr lang="ru-RU" sz="3200" dirty="0"/>
              <a:t> </a:t>
            </a:r>
            <a:r>
              <a:rPr lang="ru-RU" sz="3200" dirty="0" err="1">
                <a:solidFill>
                  <a:srgbClr val="FF0000"/>
                </a:solidFill>
              </a:rPr>
              <a:t>gewählt</a:t>
            </a:r>
            <a:r>
              <a:rPr lang="ru-RU" sz="3200" dirty="0">
                <a:solidFill>
                  <a:srgbClr val="FF0000"/>
                </a:solidFill>
              </a:rPr>
              <a:t>.</a:t>
            </a:r>
          </a:p>
          <a:p>
            <a:pPr marL="0" marR="114300" indent="0" algn="just">
              <a:lnSpc>
                <a:spcPct val="115000"/>
              </a:lnSpc>
              <a:buFont typeface="Arial" panose="020B0604020202020204" pitchFamily="34" charset="0"/>
              <a:buNone/>
            </a:pPr>
            <a:endParaRPr lang="ru-RU" sz="32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486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0" y="1"/>
            <a:ext cx="12191999" cy="968187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Grammatik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0914530" y="0"/>
            <a:ext cx="1277470" cy="87041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S.183 </a:t>
            </a:r>
          </a:p>
          <a:p>
            <a:pPr algn="ctr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Üb.8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4643716" y="1073007"/>
            <a:ext cx="2735753" cy="4509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de-AT" sz="3600" b="1" dirty="0">
                <a:solidFill>
                  <a:srgbClr val="FF0000"/>
                </a:solidFill>
              </a:rPr>
              <a:t>Passiv.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ru-RU" dirty="0"/>
          </a:p>
        </p:txBody>
      </p:sp>
      <p:sp>
        <p:nvSpPr>
          <p:cNvPr id="13" name="Объект 3"/>
          <p:cNvSpPr txBox="1">
            <a:spLocks/>
          </p:cNvSpPr>
          <p:nvPr/>
        </p:nvSpPr>
        <p:spPr>
          <a:xfrm>
            <a:off x="0" y="1941342"/>
            <a:ext cx="12192000" cy="462082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ru-RU" sz="3200" b="1" dirty="0" err="1"/>
              <a:t>Vervollständigen</a:t>
            </a:r>
            <a:r>
              <a:rPr lang="ru-RU" sz="3200" b="1" dirty="0"/>
              <a:t> </a:t>
            </a:r>
            <a:r>
              <a:rPr lang="ru-RU" sz="3200" b="1" dirty="0" err="1"/>
              <a:t>Sie</a:t>
            </a:r>
            <a:r>
              <a:rPr lang="ru-RU" sz="3200" b="1" dirty="0"/>
              <a:t> </a:t>
            </a:r>
            <a:r>
              <a:rPr lang="ru-RU" sz="3200" b="1" dirty="0" err="1"/>
              <a:t>die</a:t>
            </a:r>
            <a:r>
              <a:rPr lang="ru-RU" sz="3200" b="1" dirty="0"/>
              <a:t> </a:t>
            </a:r>
            <a:r>
              <a:rPr lang="ru-RU" sz="3200" b="1" dirty="0" err="1"/>
              <a:t>Sätze</a:t>
            </a:r>
            <a:r>
              <a:rPr lang="ru-RU" sz="3200" b="1" dirty="0"/>
              <a:t> </a:t>
            </a:r>
            <a:r>
              <a:rPr lang="ru-RU" sz="3200" b="1" dirty="0" err="1"/>
              <a:t>im</a:t>
            </a:r>
            <a:r>
              <a:rPr lang="ru-RU" sz="3200" b="1" dirty="0"/>
              <a:t> </a:t>
            </a:r>
            <a:r>
              <a:rPr lang="ru-RU" sz="3200" b="1" dirty="0" err="1"/>
              <a:t>Passiv</a:t>
            </a:r>
            <a:r>
              <a:rPr lang="ru-RU" sz="3200" b="1" dirty="0"/>
              <a:t> </a:t>
            </a:r>
            <a:r>
              <a:rPr lang="ru-RU" sz="3200" b="1" i="1" dirty="0" err="1"/>
              <a:t>Muster</a:t>
            </a:r>
            <a:r>
              <a:rPr lang="ru-RU" sz="3200" dirty="0"/>
              <a:t>:</a:t>
            </a:r>
            <a:endParaRPr lang="de-AT" sz="3200" dirty="0"/>
          </a:p>
          <a:p>
            <a:r>
              <a:rPr lang="ru-RU" sz="3200" b="1" i="1" dirty="0" err="1"/>
              <a:t>Oktober</a:t>
            </a:r>
            <a:r>
              <a:rPr lang="ru-RU" sz="3200" b="1" i="1" dirty="0"/>
              <a:t> 2004 </a:t>
            </a:r>
            <a:r>
              <a:rPr lang="ru-RU" sz="3200" dirty="0" err="1"/>
              <a:t>Verleihung</a:t>
            </a:r>
            <a:r>
              <a:rPr lang="ru-RU" sz="3200" dirty="0"/>
              <a:t> </a:t>
            </a:r>
            <a:r>
              <a:rPr lang="ru-RU" sz="3200" dirty="0" err="1"/>
              <a:t>des</a:t>
            </a:r>
            <a:r>
              <a:rPr lang="ru-RU" sz="3200" dirty="0"/>
              <a:t> </a:t>
            </a:r>
            <a:r>
              <a:rPr lang="ru-RU" sz="3200" dirty="0" err="1"/>
              <a:t>Nobelpreises</a:t>
            </a:r>
            <a:r>
              <a:rPr lang="ru-RU" sz="3200" dirty="0"/>
              <a:t> </a:t>
            </a:r>
            <a:r>
              <a:rPr lang="ru-RU" sz="3200" dirty="0" err="1"/>
              <a:t>an</a:t>
            </a:r>
            <a:r>
              <a:rPr lang="ru-RU" sz="3200" dirty="0"/>
              <a:t> </a:t>
            </a:r>
            <a:r>
              <a:rPr lang="ru-RU" sz="3200" dirty="0" err="1"/>
              <a:t>die</a:t>
            </a:r>
            <a:r>
              <a:rPr lang="ru-RU" sz="3200" b="1" i="1" dirty="0"/>
              <a:t> </a:t>
            </a:r>
            <a:r>
              <a:rPr lang="ru-RU" sz="3200" dirty="0" err="1"/>
              <a:t>österreichische</a:t>
            </a:r>
            <a:r>
              <a:rPr lang="ru-RU" sz="3200" dirty="0"/>
              <a:t> </a:t>
            </a:r>
            <a:r>
              <a:rPr lang="ru-RU" sz="3200" dirty="0" err="1"/>
              <a:t>Schriftstellerin</a:t>
            </a:r>
            <a:r>
              <a:rPr lang="ru-RU" sz="3200" dirty="0"/>
              <a:t> </a:t>
            </a:r>
            <a:r>
              <a:rPr lang="ru-RU" sz="3200" dirty="0" err="1"/>
              <a:t>Elfriede</a:t>
            </a:r>
            <a:r>
              <a:rPr lang="ru-RU" sz="3200" dirty="0"/>
              <a:t> </a:t>
            </a:r>
            <a:r>
              <a:rPr lang="ru-RU" sz="3200" dirty="0" err="1"/>
              <a:t>Jelinek</a:t>
            </a:r>
            <a:r>
              <a:rPr lang="ru-RU" sz="3200" dirty="0"/>
              <a:t> </a:t>
            </a:r>
            <a:endParaRPr lang="de-AT" sz="3200" dirty="0"/>
          </a:p>
          <a:p>
            <a:pPr marL="0" indent="0" algn="ctr">
              <a:buNone/>
            </a:pPr>
            <a:r>
              <a:rPr lang="de-AT" sz="3200" dirty="0">
                <a:solidFill>
                  <a:schemeClr val="accent6"/>
                </a:solidFill>
              </a:rPr>
              <a:t>Die Verleihung – verleihen</a:t>
            </a:r>
          </a:p>
          <a:p>
            <a:pPr marL="0" indent="0">
              <a:buNone/>
            </a:pPr>
            <a:r>
              <a:rPr lang="de-AT" sz="3200" i="1" dirty="0"/>
              <a:t>Oktober 2004 wurde der Nobelpreis an die österreichische Schriftstellerin Elfriede Jelinek verleiht.</a:t>
            </a:r>
          </a:p>
          <a:p>
            <a:r>
              <a:rPr lang="ru-RU" sz="3200" b="1" i="1" dirty="0" err="1"/>
              <a:t>Januar</a:t>
            </a:r>
            <a:r>
              <a:rPr lang="ru-RU" sz="3200" b="1" i="1" dirty="0"/>
              <a:t> 2002 </a:t>
            </a:r>
            <a:r>
              <a:rPr lang="ru-RU" sz="3200" dirty="0" err="1"/>
              <a:t>Einführung</a:t>
            </a:r>
            <a:r>
              <a:rPr lang="ru-RU" sz="3200" dirty="0"/>
              <a:t> </a:t>
            </a:r>
            <a:r>
              <a:rPr lang="ru-RU" sz="3200" dirty="0" err="1"/>
              <a:t>des</a:t>
            </a:r>
            <a:r>
              <a:rPr lang="ru-RU" sz="3200" dirty="0"/>
              <a:t> </a:t>
            </a:r>
            <a:r>
              <a:rPr lang="ru-RU" sz="3200" dirty="0" err="1"/>
              <a:t>Euro</a:t>
            </a:r>
            <a:r>
              <a:rPr lang="ru-RU" sz="3200" dirty="0"/>
              <a:t> </a:t>
            </a:r>
            <a:r>
              <a:rPr lang="ru-RU" sz="3200" dirty="0" err="1"/>
              <a:t>als</a:t>
            </a:r>
            <a:r>
              <a:rPr lang="ru-RU" sz="3200" dirty="0"/>
              <a:t> </a:t>
            </a:r>
            <a:r>
              <a:rPr lang="ru-RU" sz="3200" dirty="0" err="1"/>
              <a:t>Bargeld</a:t>
            </a:r>
            <a:r>
              <a:rPr lang="ru-RU" sz="3200" dirty="0"/>
              <a:t> </a:t>
            </a:r>
            <a:r>
              <a:rPr lang="ru-RU" sz="3200" dirty="0" err="1"/>
              <a:t>und</a:t>
            </a:r>
            <a:r>
              <a:rPr lang="ru-RU" sz="3200" b="1" i="1" dirty="0"/>
              <a:t> </a:t>
            </a:r>
            <a:r>
              <a:rPr lang="ru-RU" sz="3200" dirty="0" err="1"/>
              <a:t>gesetzliches</a:t>
            </a:r>
            <a:r>
              <a:rPr lang="ru-RU" sz="3200" dirty="0"/>
              <a:t> </a:t>
            </a:r>
            <a:r>
              <a:rPr lang="ru-RU" sz="3200" dirty="0" err="1"/>
              <a:t>Zahlungsmittel</a:t>
            </a:r>
            <a:r>
              <a:rPr lang="ru-RU" sz="3200" dirty="0"/>
              <a:t> </a:t>
            </a:r>
            <a:r>
              <a:rPr lang="ru-RU" sz="3200" dirty="0" err="1"/>
              <a:t>in</a:t>
            </a:r>
            <a:r>
              <a:rPr lang="ru-RU" sz="3200" dirty="0"/>
              <a:t> </a:t>
            </a:r>
            <a:r>
              <a:rPr lang="ru-RU" sz="3200" dirty="0" err="1"/>
              <a:t>der</a:t>
            </a:r>
            <a:r>
              <a:rPr lang="ru-RU" sz="3200" dirty="0"/>
              <a:t> EU</a:t>
            </a:r>
          </a:p>
          <a:p>
            <a:pPr marL="0" indent="0" algn="ctr">
              <a:buNone/>
            </a:pPr>
            <a:r>
              <a:rPr lang="ru-RU" sz="3200" dirty="0">
                <a:solidFill>
                  <a:schemeClr val="accent6"/>
                </a:solidFill>
              </a:rPr>
              <a:t> </a:t>
            </a:r>
            <a:r>
              <a:rPr lang="de-AT" sz="3200" dirty="0">
                <a:solidFill>
                  <a:schemeClr val="accent6"/>
                </a:solidFill>
              </a:rPr>
              <a:t>Die Einführung – einführen</a:t>
            </a:r>
          </a:p>
          <a:p>
            <a:pPr marL="0" indent="0">
              <a:buNone/>
            </a:pPr>
            <a:r>
              <a:rPr lang="de-AT" sz="3200" i="1" dirty="0"/>
              <a:t>Januar 2002 wurde der Euro als Bargeld und gesetzliches Zahlungsmittel in der EU eingeführt.</a:t>
            </a:r>
            <a:endParaRPr lang="ru-RU" sz="3200" i="1" dirty="0"/>
          </a:p>
          <a:p>
            <a:pPr marL="0" lvl="0" indent="0">
              <a:buNone/>
            </a:pPr>
            <a:endParaRPr lang="ru-RU" sz="3200" dirty="0"/>
          </a:p>
          <a:p>
            <a:pPr marL="0" marR="114300" indent="0" algn="just">
              <a:lnSpc>
                <a:spcPct val="115000"/>
              </a:lnSpc>
              <a:buFont typeface="Arial" panose="020B0604020202020204" pitchFamily="34" charset="0"/>
              <a:buNone/>
            </a:pPr>
            <a:endParaRPr lang="ru-RU" sz="32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V="1">
            <a:off x="2587834" y="2740097"/>
            <a:ext cx="1627095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2338684" y="4718262"/>
            <a:ext cx="1730189" cy="448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965895" y="2757268"/>
            <a:ext cx="1913207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4147624" y="4783015"/>
            <a:ext cx="1310641" cy="11724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097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0" y="1"/>
            <a:ext cx="12191999" cy="968187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Grammatik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0914530" y="0"/>
            <a:ext cx="1277470" cy="87041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S.183 </a:t>
            </a:r>
          </a:p>
          <a:p>
            <a:pPr algn="ctr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Üb.8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4643716" y="1073007"/>
            <a:ext cx="2735753" cy="4509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de-AT" sz="3600" b="1" dirty="0">
                <a:solidFill>
                  <a:srgbClr val="FF0000"/>
                </a:solidFill>
              </a:rPr>
              <a:t>Passiv.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ru-RU" dirty="0"/>
          </a:p>
        </p:txBody>
      </p:sp>
      <p:sp>
        <p:nvSpPr>
          <p:cNvPr id="13" name="Объект 3"/>
          <p:cNvSpPr txBox="1">
            <a:spLocks/>
          </p:cNvSpPr>
          <p:nvPr/>
        </p:nvSpPr>
        <p:spPr>
          <a:xfrm>
            <a:off x="0" y="1589649"/>
            <a:ext cx="12062011" cy="492369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ru-RU" sz="3200" b="1" dirty="0" err="1"/>
              <a:t>Vervollständigen</a:t>
            </a:r>
            <a:r>
              <a:rPr lang="ru-RU" sz="3200" b="1" dirty="0"/>
              <a:t> </a:t>
            </a:r>
            <a:r>
              <a:rPr lang="ru-RU" sz="3200" b="1" dirty="0" err="1"/>
              <a:t>Sie</a:t>
            </a:r>
            <a:r>
              <a:rPr lang="ru-RU" sz="3200" b="1" dirty="0"/>
              <a:t> </a:t>
            </a:r>
            <a:r>
              <a:rPr lang="ru-RU" sz="3200" b="1" dirty="0" err="1"/>
              <a:t>die</a:t>
            </a:r>
            <a:r>
              <a:rPr lang="ru-RU" sz="3200" b="1" dirty="0"/>
              <a:t> </a:t>
            </a:r>
            <a:r>
              <a:rPr lang="ru-RU" sz="3200" b="1" dirty="0" err="1"/>
              <a:t>Sätze</a:t>
            </a:r>
            <a:r>
              <a:rPr lang="ru-RU" sz="3200" b="1" dirty="0"/>
              <a:t> </a:t>
            </a:r>
            <a:r>
              <a:rPr lang="ru-RU" sz="3200" b="1" dirty="0" err="1"/>
              <a:t>im</a:t>
            </a:r>
            <a:r>
              <a:rPr lang="ru-RU" sz="3200" b="1" dirty="0"/>
              <a:t> </a:t>
            </a:r>
            <a:r>
              <a:rPr lang="ru-RU" sz="3200" b="1" dirty="0" err="1"/>
              <a:t>Passiv</a:t>
            </a:r>
            <a:r>
              <a:rPr lang="ru-RU" sz="3200" b="1" dirty="0"/>
              <a:t> </a:t>
            </a:r>
            <a:r>
              <a:rPr lang="ru-RU" sz="3200" b="1" i="1" dirty="0" err="1"/>
              <a:t>Muster</a:t>
            </a:r>
            <a:r>
              <a:rPr lang="ru-RU" sz="3200" dirty="0"/>
              <a:t>:</a:t>
            </a:r>
            <a:endParaRPr lang="de-AT" sz="3200" dirty="0"/>
          </a:p>
          <a:p>
            <a:r>
              <a:rPr lang="ru-RU" sz="3200" b="1" i="1" dirty="0"/>
              <a:t>1999 </a:t>
            </a:r>
            <a:r>
              <a:rPr lang="ru-RU" sz="3200" dirty="0" err="1"/>
              <a:t>Wahl</a:t>
            </a:r>
            <a:r>
              <a:rPr lang="ru-RU" sz="3200" dirty="0"/>
              <a:t> </a:t>
            </a:r>
            <a:r>
              <a:rPr lang="ru-RU" sz="3200" dirty="0" err="1"/>
              <a:t>Gerhard</a:t>
            </a:r>
            <a:r>
              <a:rPr lang="ru-RU" sz="3200" dirty="0"/>
              <a:t> </a:t>
            </a:r>
            <a:r>
              <a:rPr lang="ru-RU" sz="3200" dirty="0" err="1"/>
              <a:t>Schröders</a:t>
            </a:r>
            <a:r>
              <a:rPr lang="ru-RU" sz="3200" dirty="0"/>
              <a:t> </a:t>
            </a:r>
            <a:r>
              <a:rPr lang="ru-RU" sz="3200" dirty="0" err="1"/>
              <a:t>zum</a:t>
            </a:r>
            <a:r>
              <a:rPr lang="ru-RU" sz="3200" dirty="0"/>
              <a:t> </a:t>
            </a:r>
            <a:r>
              <a:rPr lang="ru-RU" sz="3200" dirty="0" err="1"/>
              <a:t>deutschen</a:t>
            </a:r>
            <a:r>
              <a:rPr lang="ru-RU" sz="3200" b="1" i="1" dirty="0"/>
              <a:t> </a:t>
            </a:r>
            <a:r>
              <a:rPr lang="ru-RU" sz="3200" dirty="0" err="1"/>
              <a:t>Bundeskanzler</a:t>
            </a:r>
            <a:r>
              <a:rPr lang="ru-RU" sz="3200" dirty="0"/>
              <a:t>.</a:t>
            </a:r>
          </a:p>
          <a:p>
            <a:pPr marL="0" indent="0" algn="ctr">
              <a:buNone/>
            </a:pPr>
            <a:r>
              <a:rPr lang="ru-RU" sz="3200" dirty="0"/>
              <a:t> </a:t>
            </a:r>
            <a:r>
              <a:rPr lang="de-AT" sz="3200" dirty="0"/>
              <a:t>Die Wahl – wählen</a:t>
            </a:r>
          </a:p>
          <a:p>
            <a:pPr marL="0" indent="0">
              <a:buNone/>
            </a:pPr>
            <a:r>
              <a:rPr lang="de-AT" sz="3200" i="1" dirty="0"/>
              <a:t>1999 wurde Gerhard Schröder zum deutschen Bundeskanzler gewählt.</a:t>
            </a:r>
            <a:endParaRPr lang="ru-RU" sz="3200" i="1" dirty="0"/>
          </a:p>
          <a:p>
            <a:r>
              <a:rPr lang="ru-RU" sz="3200" b="1" i="1" dirty="0"/>
              <a:t>1998 </a:t>
            </a:r>
            <a:r>
              <a:rPr lang="ru-RU" sz="3200" dirty="0" err="1"/>
              <a:t>Eröffnung</a:t>
            </a:r>
            <a:r>
              <a:rPr lang="ru-RU" sz="3200" dirty="0"/>
              <a:t> </a:t>
            </a:r>
            <a:r>
              <a:rPr lang="ru-RU" sz="3200" dirty="0" err="1"/>
              <a:t>der</a:t>
            </a:r>
            <a:r>
              <a:rPr lang="ru-RU" sz="3200" dirty="0"/>
              <a:t> </a:t>
            </a:r>
            <a:r>
              <a:rPr lang="ru-RU" sz="3200" dirty="0" err="1"/>
              <a:t>Europäischen</a:t>
            </a:r>
            <a:r>
              <a:rPr lang="ru-RU" sz="3200" dirty="0"/>
              <a:t> </a:t>
            </a:r>
            <a:r>
              <a:rPr lang="ru-RU" sz="3200" dirty="0" err="1"/>
              <a:t>Zentralbank</a:t>
            </a:r>
            <a:endParaRPr lang="ru-RU" sz="3200" dirty="0"/>
          </a:p>
          <a:p>
            <a:pPr marL="0" indent="0" algn="ctr">
              <a:buNone/>
            </a:pPr>
            <a:r>
              <a:rPr lang="ru-RU" sz="3200" dirty="0"/>
              <a:t> </a:t>
            </a:r>
            <a:r>
              <a:rPr lang="de-AT" sz="3200" dirty="0"/>
              <a:t>Die Eröffnung – eröffnen</a:t>
            </a:r>
          </a:p>
          <a:p>
            <a:pPr marL="0" indent="0">
              <a:buNone/>
            </a:pPr>
            <a:r>
              <a:rPr lang="de-AT" sz="3200" i="1" dirty="0"/>
              <a:t>1998 wurde der Europäischen Zentralbank eröffnet.</a:t>
            </a:r>
            <a:endParaRPr lang="ru-RU" sz="3200" i="1" dirty="0"/>
          </a:p>
          <a:p>
            <a:r>
              <a:rPr lang="ru-RU" sz="3200" b="1" i="1" dirty="0"/>
              <a:t>1998 </a:t>
            </a:r>
            <a:r>
              <a:rPr lang="ru-RU" sz="3200" dirty="0" err="1"/>
              <a:t>Aufbau</a:t>
            </a:r>
            <a:r>
              <a:rPr lang="ru-RU" sz="3200" dirty="0"/>
              <a:t> </a:t>
            </a:r>
            <a:r>
              <a:rPr lang="ru-RU" sz="3200" dirty="0" err="1"/>
              <a:t>der</a:t>
            </a:r>
            <a:r>
              <a:rPr lang="ru-RU" sz="3200" dirty="0"/>
              <a:t> </a:t>
            </a:r>
            <a:r>
              <a:rPr lang="ru-RU" sz="3200" dirty="0" err="1"/>
              <a:t>ersten</a:t>
            </a:r>
            <a:r>
              <a:rPr lang="ru-RU" sz="3200" dirty="0"/>
              <a:t> </a:t>
            </a:r>
            <a:r>
              <a:rPr lang="ru-RU" sz="3200" dirty="0" err="1"/>
              <a:t>internationalen</a:t>
            </a:r>
            <a:r>
              <a:rPr lang="ru-RU" sz="3200" b="1" i="1" dirty="0"/>
              <a:t> </a:t>
            </a:r>
            <a:r>
              <a:rPr lang="ru-RU" sz="3200" dirty="0" err="1"/>
              <a:t>Raumstation</a:t>
            </a:r>
            <a:r>
              <a:rPr lang="ru-RU" sz="3200" dirty="0"/>
              <a:t> ISS</a:t>
            </a:r>
            <a:endParaRPr lang="de-AT" sz="3200" dirty="0"/>
          </a:p>
          <a:p>
            <a:pPr marL="0" indent="0" algn="ctr">
              <a:buNone/>
            </a:pPr>
            <a:r>
              <a:rPr lang="de-AT" sz="3200" dirty="0"/>
              <a:t>Der Aufbau – aufbauen</a:t>
            </a:r>
          </a:p>
          <a:p>
            <a:pPr marL="0" indent="0">
              <a:buNone/>
            </a:pPr>
            <a:r>
              <a:rPr lang="de-AT" sz="3200" i="1" dirty="0"/>
              <a:t>1998 wurde die erste internationale Raumstation ISS aufgebaut.</a:t>
            </a:r>
            <a:endParaRPr lang="ru-RU" sz="3200" i="1" dirty="0"/>
          </a:p>
          <a:p>
            <a:pPr marL="0" lvl="0" indent="0">
              <a:buNone/>
            </a:pPr>
            <a:endParaRPr lang="ru-RU" sz="3200" dirty="0"/>
          </a:p>
          <a:p>
            <a:pPr marL="0" marR="114300" indent="0" algn="just">
              <a:lnSpc>
                <a:spcPct val="115000"/>
              </a:lnSpc>
              <a:buFont typeface="Arial" panose="020B0604020202020204" pitchFamily="34" charset="0"/>
              <a:buNone/>
            </a:pPr>
            <a:endParaRPr lang="ru-RU" sz="32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1143965" y="2417368"/>
            <a:ext cx="896471" cy="448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1209960" y="3970398"/>
            <a:ext cx="1447801" cy="448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1195892" y="5439025"/>
            <a:ext cx="936812" cy="448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0734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Selbständige Arbeit</a:t>
            </a:r>
            <a:r>
              <a:rPr lang="de-DE" sz="80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318310" y="3387706"/>
            <a:ext cx="11627892" cy="14666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AT" sz="4000" b="1" dirty="0">
                <a:solidFill>
                  <a:srgbClr val="002060"/>
                </a:solidFill>
              </a:rPr>
              <a:t>Schreiben Sie kurz über die internationalen Beziehungen Usbekistans zu den anderen Ländern. </a:t>
            </a:r>
          </a:p>
        </p:txBody>
      </p:sp>
    </p:spTree>
    <p:extLst>
      <p:ext uri="{BB962C8B-B14F-4D97-AF65-F5344CB8AC3E}">
        <p14:creationId xmlns:p14="http://schemas.microsoft.com/office/powerpoint/2010/main" val="3654368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71487" y="157164"/>
            <a:ext cx="11215687" cy="844322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de-DE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Ende der Stunde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71487" y="1161143"/>
            <a:ext cx="11215687" cy="5125358"/>
          </a:xfrm>
          <a:ln w="57150"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de-DE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Unsere Stunde ist zu Ende.</a:t>
            </a:r>
          </a:p>
          <a:p>
            <a:endParaRPr lang="de-DE" sz="5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5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Danke für Aufmerksamkeit!</a:t>
            </a:r>
          </a:p>
          <a:p>
            <a:endParaRPr lang="de-DE" sz="5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5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 Wiedersehen!</a:t>
            </a:r>
          </a:p>
        </p:txBody>
      </p:sp>
    </p:spTree>
    <p:extLst>
      <p:ext uri="{BB962C8B-B14F-4D97-AF65-F5344CB8AC3E}">
        <p14:creationId xmlns:p14="http://schemas.microsoft.com/office/powerpoint/2010/main" val="356316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0" y="1"/>
            <a:ext cx="12191999" cy="968187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en-GB" sz="8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internationalen</a:t>
            </a:r>
            <a:r>
              <a:rPr lang="en-GB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Beziehungen</a:t>
            </a:r>
            <a:r>
              <a:rPr lang="en-GB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Usbekistans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271" y="1570223"/>
            <a:ext cx="3398744" cy="3273380"/>
          </a:xfrm>
          <a:prstGeom prst="rect">
            <a:avLst/>
          </a:prstGeom>
        </p:spPr>
      </p:pic>
      <p:sp>
        <p:nvSpPr>
          <p:cNvPr id="18" name="Объект 4"/>
          <p:cNvSpPr>
            <a:spLocks noGrp="1"/>
          </p:cNvSpPr>
          <p:nvPr>
            <p:ph sz="half" idx="2"/>
          </p:nvPr>
        </p:nvSpPr>
        <p:spPr>
          <a:xfrm>
            <a:off x="4625788" y="1825625"/>
            <a:ext cx="6728012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Die </a:t>
            </a:r>
            <a:r>
              <a:rPr lang="de-DE" b="1" dirty="0"/>
              <a:t>Organisation der Vereinten Nationen</a:t>
            </a:r>
            <a:r>
              <a:rPr lang="de-DE" dirty="0"/>
              <a:t> </a:t>
            </a:r>
          </a:p>
          <a:p>
            <a:pPr>
              <a:buFontTx/>
              <a:buChar char="-"/>
            </a:pPr>
            <a:r>
              <a:rPr lang="de-DE" dirty="0"/>
              <a:t>häufig nur </a:t>
            </a:r>
            <a:r>
              <a:rPr lang="de-DE" b="1" dirty="0"/>
              <a:t>Vereinte </a:t>
            </a:r>
            <a:r>
              <a:rPr lang="de-DE" b="1" dirty="0" err="1"/>
              <a:t>Nationen</a:t>
            </a:r>
            <a:r>
              <a:rPr lang="de-DE" dirty="0" err="1"/>
              <a:t>,kurz</a:t>
            </a:r>
            <a:r>
              <a:rPr lang="de-DE" dirty="0"/>
              <a:t> </a:t>
            </a:r>
            <a:r>
              <a:rPr lang="de-DE" i="1" dirty="0"/>
              <a:t>VN</a:t>
            </a:r>
            <a:r>
              <a:rPr lang="de-DE" dirty="0"/>
              <a:t>; </a:t>
            </a:r>
          </a:p>
          <a:p>
            <a:pPr marL="0" indent="0">
              <a:buNone/>
            </a:pPr>
            <a:r>
              <a:rPr lang="de-DE" dirty="0"/>
              <a:t>-</a:t>
            </a:r>
            <a:r>
              <a:rPr lang="de-DE" dirty="0">
                <a:hlinkClick r:id="rId3" tooltip="Englische Sprache"/>
              </a:rPr>
              <a:t>englisch</a:t>
            </a:r>
            <a:r>
              <a:rPr lang="de-DE" dirty="0"/>
              <a:t> </a:t>
            </a:r>
            <a:r>
              <a:rPr lang="de-DE" i="1" dirty="0"/>
              <a:t>United </a:t>
            </a:r>
            <a:r>
              <a:rPr lang="de-DE" i="1" dirty="0" err="1"/>
              <a:t>Nations</a:t>
            </a:r>
            <a:r>
              <a:rPr lang="de-DE" dirty="0"/>
              <a:t>, kurz </a:t>
            </a:r>
            <a:r>
              <a:rPr lang="de-DE" i="1" dirty="0"/>
              <a:t>UN</a:t>
            </a:r>
            <a:r>
              <a:rPr lang="de-DE" dirty="0"/>
              <a:t>, auch </a:t>
            </a:r>
            <a:r>
              <a:rPr lang="de-DE" b="1" dirty="0"/>
              <a:t>UNO</a:t>
            </a:r>
            <a:r>
              <a:rPr lang="de-DE" dirty="0"/>
              <a:t> (von </a:t>
            </a:r>
            <a:r>
              <a:rPr lang="de-DE" i="1" dirty="0"/>
              <a:t>United </a:t>
            </a:r>
            <a:r>
              <a:rPr lang="de-DE" i="1" dirty="0" err="1"/>
              <a:t>Nations</a:t>
            </a:r>
            <a:r>
              <a:rPr lang="de-DE" i="1" dirty="0"/>
              <a:t> </a:t>
            </a:r>
            <a:r>
              <a:rPr lang="de-DE" i="1" dirty="0" err="1"/>
              <a:t>Organization</a:t>
            </a:r>
            <a:r>
              <a:rPr lang="de-DE" dirty="0"/>
              <a:t>, </a:t>
            </a:r>
          </a:p>
          <a:p>
            <a:pPr marL="0" indent="0">
              <a:buNone/>
            </a:pPr>
            <a:r>
              <a:rPr lang="de-DE" dirty="0">
                <a:hlinkClick r:id="rId4" tooltip="Französische Sprache"/>
              </a:rPr>
              <a:t>-französisch</a:t>
            </a:r>
            <a:r>
              <a:rPr lang="de-DE" dirty="0"/>
              <a:t> </a:t>
            </a:r>
            <a:r>
              <a:rPr lang="de-DE" i="1" dirty="0"/>
              <a:t>Organisation des </a:t>
            </a:r>
            <a:r>
              <a:rPr lang="de-DE" i="1" dirty="0" err="1"/>
              <a:t>Nations</a:t>
            </a:r>
            <a:r>
              <a:rPr lang="de-DE" i="1" dirty="0"/>
              <a:t> </a:t>
            </a:r>
            <a:r>
              <a:rPr lang="de-DE" i="1" dirty="0" err="1"/>
              <a:t>unies</a:t>
            </a:r>
            <a:r>
              <a:rPr lang="de-DE" i="1" dirty="0"/>
              <a:t> - ONU</a:t>
            </a:r>
            <a:r>
              <a:rPr lang="de-DE" dirty="0"/>
              <a:t>), </a:t>
            </a:r>
          </a:p>
          <a:p>
            <a:pPr marL="0" indent="0">
              <a:buNone/>
            </a:pPr>
            <a:r>
              <a:rPr lang="de-DE" dirty="0"/>
              <a:t>- sind ein zwischenstaatlicher Zusammenschluss von </a:t>
            </a:r>
            <a:r>
              <a:rPr lang="de-DE" dirty="0">
                <a:hlinkClick r:id="rId5" tooltip="Mitgliedstaaten der Vereinten Nationen"/>
              </a:rPr>
              <a:t>193 Staaten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6028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0" y="1"/>
            <a:ext cx="12191999" cy="968187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en-GB" sz="8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internationalen</a:t>
            </a:r>
            <a:r>
              <a:rPr lang="en-GB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Beziehungen</a:t>
            </a:r>
            <a:r>
              <a:rPr lang="en-GB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Usbekistans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0113" y="4298856"/>
            <a:ext cx="3028950" cy="15144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8630" y="4171109"/>
            <a:ext cx="2619375" cy="174307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8877" y="4090427"/>
            <a:ext cx="2619375" cy="174307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12" y="3982850"/>
            <a:ext cx="2619375" cy="174307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3536" y="1024498"/>
            <a:ext cx="2619375" cy="174307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7534" y="1027020"/>
            <a:ext cx="2762250" cy="165735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5831" y="1031221"/>
            <a:ext cx="3028950" cy="151447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8286"/>
            <a:ext cx="2619375" cy="1743075"/>
          </a:xfrm>
          <a:prstGeom prst="rect">
            <a:avLst/>
          </a:prstGeom>
        </p:spPr>
      </p:pic>
      <p:sp>
        <p:nvSpPr>
          <p:cNvPr id="13" name="Объект 4"/>
          <p:cNvSpPr>
            <a:spLocks noGrp="1"/>
          </p:cNvSpPr>
          <p:nvPr>
            <p:ph sz="half" idx="2"/>
          </p:nvPr>
        </p:nvSpPr>
        <p:spPr>
          <a:xfrm>
            <a:off x="0" y="2882154"/>
            <a:ext cx="2635624" cy="6544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Das </a:t>
            </a:r>
            <a:r>
              <a:rPr lang="en-US" dirty="0" err="1"/>
              <a:t>Russland</a:t>
            </a:r>
            <a:endParaRPr lang="de-DE" dirty="0"/>
          </a:p>
        </p:txBody>
      </p:sp>
      <p:sp>
        <p:nvSpPr>
          <p:cNvPr id="15" name="Объект 4"/>
          <p:cNvSpPr>
            <a:spLocks noGrp="1"/>
          </p:cNvSpPr>
          <p:nvPr>
            <p:ph sz="half" idx="2"/>
          </p:nvPr>
        </p:nvSpPr>
        <p:spPr>
          <a:xfrm>
            <a:off x="2962835" y="2631141"/>
            <a:ext cx="2635624" cy="6544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Das </a:t>
            </a:r>
            <a:r>
              <a:rPr lang="en-US" dirty="0" err="1"/>
              <a:t>Kasachstan</a:t>
            </a:r>
            <a:endParaRPr lang="de-DE" dirty="0"/>
          </a:p>
        </p:txBody>
      </p:sp>
      <p:sp>
        <p:nvSpPr>
          <p:cNvPr id="16" name="Объект 4"/>
          <p:cNvSpPr>
            <a:spLocks noGrp="1"/>
          </p:cNvSpPr>
          <p:nvPr>
            <p:ph sz="half" idx="2"/>
          </p:nvPr>
        </p:nvSpPr>
        <p:spPr>
          <a:xfrm>
            <a:off x="5948083" y="2765612"/>
            <a:ext cx="2635624" cy="6544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Das Deutschland</a:t>
            </a:r>
            <a:endParaRPr lang="de-DE" dirty="0"/>
          </a:p>
        </p:txBody>
      </p:sp>
      <p:sp>
        <p:nvSpPr>
          <p:cNvPr id="17" name="Объект 4"/>
          <p:cNvSpPr>
            <a:spLocks noGrp="1"/>
          </p:cNvSpPr>
          <p:nvPr>
            <p:ph sz="half" idx="2"/>
          </p:nvPr>
        </p:nvSpPr>
        <p:spPr>
          <a:xfrm>
            <a:off x="8852647" y="2819400"/>
            <a:ext cx="2635624" cy="6544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Das Afghanistan</a:t>
            </a:r>
            <a:endParaRPr lang="de-DE" dirty="0"/>
          </a:p>
        </p:txBody>
      </p:sp>
      <p:sp>
        <p:nvSpPr>
          <p:cNvPr id="19" name="Объект 4"/>
          <p:cNvSpPr>
            <a:spLocks noGrp="1"/>
          </p:cNvSpPr>
          <p:nvPr>
            <p:ph sz="half" idx="2"/>
          </p:nvPr>
        </p:nvSpPr>
        <p:spPr>
          <a:xfrm>
            <a:off x="246529" y="5952565"/>
            <a:ext cx="2635624" cy="6544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Das </a:t>
            </a:r>
            <a:r>
              <a:rPr lang="de-AT" dirty="0"/>
              <a:t>Österreich</a:t>
            </a:r>
            <a:endParaRPr lang="de-DE" dirty="0"/>
          </a:p>
        </p:txBody>
      </p:sp>
      <p:sp>
        <p:nvSpPr>
          <p:cNvPr id="20" name="Объект 4"/>
          <p:cNvSpPr>
            <a:spLocks noGrp="1"/>
          </p:cNvSpPr>
          <p:nvPr>
            <p:ph sz="half" idx="2"/>
          </p:nvPr>
        </p:nvSpPr>
        <p:spPr>
          <a:xfrm>
            <a:off x="3083859" y="5952565"/>
            <a:ext cx="2635624" cy="6544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Die </a:t>
            </a:r>
            <a:r>
              <a:rPr lang="en-US" dirty="0" err="1"/>
              <a:t>Türkei</a:t>
            </a:r>
            <a:endParaRPr lang="de-DE" dirty="0"/>
          </a:p>
        </p:txBody>
      </p:sp>
      <p:sp>
        <p:nvSpPr>
          <p:cNvPr id="21" name="Объект 4"/>
          <p:cNvSpPr>
            <a:spLocks noGrp="1"/>
          </p:cNvSpPr>
          <p:nvPr>
            <p:ph sz="half" idx="2"/>
          </p:nvPr>
        </p:nvSpPr>
        <p:spPr>
          <a:xfrm>
            <a:off x="5907741" y="6033247"/>
            <a:ext cx="2635624" cy="6544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Das </a:t>
            </a:r>
            <a:r>
              <a:rPr lang="en-US" dirty="0" err="1"/>
              <a:t>Frankreich</a:t>
            </a:r>
            <a:endParaRPr lang="de-DE" dirty="0"/>
          </a:p>
        </p:txBody>
      </p:sp>
      <p:sp>
        <p:nvSpPr>
          <p:cNvPr id="22" name="Объект 4"/>
          <p:cNvSpPr>
            <a:spLocks noGrp="1"/>
          </p:cNvSpPr>
          <p:nvPr>
            <p:ph sz="half" idx="2"/>
          </p:nvPr>
        </p:nvSpPr>
        <p:spPr>
          <a:xfrm>
            <a:off x="8960224" y="5992906"/>
            <a:ext cx="2635624" cy="6544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Das </a:t>
            </a:r>
            <a:r>
              <a:rPr lang="en-US" dirty="0" err="1"/>
              <a:t>Usbekistan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12419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5" grpId="0" build="p"/>
      <p:bldP spid="16" grpId="0" build="p"/>
      <p:bldP spid="17" grpId="0" build="p"/>
      <p:bldP spid="19" grpId="0" build="p"/>
      <p:bldP spid="20" grpId="0" build="p"/>
      <p:bldP spid="21" grpId="0" build="p"/>
      <p:bldP spid="2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0" y="1"/>
            <a:ext cx="12191999" cy="968187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en-GB" sz="8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internationalen</a:t>
            </a:r>
            <a:r>
              <a:rPr lang="en-GB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Beziehungen</a:t>
            </a:r>
            <a:r>
              <a:rPr lang="en-GB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Usbekistans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483" y="1703575"/>
            <a:ext cx="3988734" cy="1994367"/>
          </a:xfrm>
          <a:prstGeom prst="rect">
            <a:avLst/>
          </a:prstGeom>
        </p:spPr>
      </p:pic>
      <p:sp>
        <p:nvSpPr>
          <p:cNvPr id="12" name="Объект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Объект 1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Объект 1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3" name="Объект 2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4" name="Объект 2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5862918" y="1586190"/>
            <a:ext cx="6104964" cy="4642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4000"/>
              </a:lnSpc>
              <a:spcAft>
                <a:spcPts val="0"/>
              </a:spcAft>
              <a:buFont typeface="Arial" panose="020B0604020202020204" pitchFamily="34" charset="0"/>
              <a:buChar char=""/>
              <a:tabLst>
                <a:tab pos="177800" algn="l"/>
                <a:tab pos="228600" algn="l"/>
              </a:tabLst>
            </a:pP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internationale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Beziehungen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Usbekistans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beruht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auf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Prinzipien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Souveränität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und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5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7800">
              <a:spcAft>
                <a:spcPts val="0"/>
              </a:spcAft>
            </a:pP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Gleichberechtigung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34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1079500" lvl="0" indent="-342900">
              <a:lnSpc>
                <a:spcPct val="108000"/>
              </a:lnSpc>
              <a:spcAft>
                <a:spcPts val="0"/>
              </a:spcAft>
              <a:buFont typeface="Arial" panose="020B0604020202020204" pitchFamily="34" charset="0"/>
              <a:buChar char=""/>
              <a:tabLst>
                <a:tab pos="177800" algn="l"/>
                <a:tab pos="228600" algn="l"/>
              </a:tabLst>
            </a:pP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friedliche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Konfliktlösung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und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Nichteinmischung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inneren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Angelegenheiten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andrer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Staaten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4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"/>
              <a:tabLst>
                <a:tab pos="177800" algn="l"/>
                <a:tab pos="228600" algn="l"/>
              </a:tabLst>
            </a:pP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Orientierung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vor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allem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auf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6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7800">
              <a:spcAft>
                <a:spcPts val="0"/>
              </a:spcAft>
            </a:pP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nationalen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Interessen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des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Landes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Объект 2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932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0" y="1"/>
            <a:ext cx="12191999" cy="968187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en-GB" sz="8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internationalen</a:t>
            </a:r>
            <a:r>
              <a:rPr lang="en-GB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Beziehungen</a:t>
            </a:r>
            <a:r>
              <a:rPr lang="en-GB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Usbekistans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>
          <a:xfrm>
            <a:off x="94129" y="1169894"/>
            <a:ext cx="11940989" cy="556708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dirty="0" err="1"/>
              <a:t>Die</a:t>
            </a:r>
            <a:r>
              <a:rPr lang="ru-RU" b="1" dirty="0"/>
              <a:t> </a:t>
            </a:r>
            <a:r>
              <a:rPr lang="ru-RU" b="1" dirty="0" err="1"/>
              <a:t>internationale</a:t>
            </a:r>
            <a:r>
              <a:rPr lang="ru-RU" b="1" dirty="0"/>
              <a:t> </a:t>
            </a:r>
            <a:r>
              <a:rPr lang="ru-RU" b="1" dirty="0" err="1"/>
              <a:t>wissenschaftliche</a:t>
            </a:r>
            <a:r>
              <a:rPr lang="ru-RU" b="1" dirty="0"/>
              <a:t> </a:t>
            </a:r>
            <a:r>
              <a:rPr lang="ru-RU" b="1" dirty="0" err="1"/>
              <a:t>Konferenz</a:t>
            </a:r>
            <a:r>
              <a:rPr lang="ru-RU" b="1" dirty="0"/>
              <a:t> “</a:t>
            </a:r>
            <a:r>
              <a:rPr lang="ru-RU" b="1" dirty="0" err="1"/>
              <a:t>Mirso</a:t>
            </a:r>
            <a:r>
              <a:rPr lang="ru-RU" b="1" dirty="0"/>
              <a:t> </a:t>
            </a:r>
            <a:r>
              <a:rPr lang="ru-RU" b="1" dirty="0" err="1"/>
              <a:t>Ulugbek</a:t>
            </a:r>
            <a:r>
              <a:rPr lang="ru-RU" b="1" dirty="0"/>
              <a:t> </a:t>
            </a:r>
            <a:r>
              <a:rPr lang="ru-RU" b="1" dirty="0" err="1"/>
              <a:t>und</a:t>
            </a:r>
            <a:r>
              <a:rPr lang="ru-RU" b="1" dirty="0"/>
              <a:t> </a:t>
            </a:r>
            <a:r>
              <a:rPr lang="ru-RU" b="1" dirty="0" err="1"/>
              <a:t>sein</a:t>
            </a:r>
            <a:r>
              <a:rPr lang="ru-RU" b="1" dirty="0"/>
              <a:t> </a:t>
            </a:r>
            <a:r>
              <a:rPr lang="ru-RU" b="1" dirty="0" err="1"/>
              <a:t>Beitrag</a:t>
            </a:r>
            <a:r>
              <a:rPr lang="ru-RU" b="1" dirty="0"/>
              <a:t> </a:t>
            </a:r>
            <a:r>
              <a:rPr lang="ru-RU" b="1" dirty="0" err="1"/>
              <a:t>zur</a:t>
            </a:r>
            <a:r>
              <a:rPr lang="de-AT" dirty="0"/>
              <a:t> </a:t>
            </a:r>
            <a:r>
              <a:rPr lang="ru-RU" b="1" dirty="0" err="1"/>
              <a:t>Entwicklung</a:t>
            </a:r>
            <a:r>
              <a:rPr lang="ru-RU" b="1" dirty="0"/>
              <a:t> </a:t>
            </a:r>
            <a:r>
              <a:rPr lang="ru-RU" b="1" dirty="0" err="1"/>
              <a:t>der</a:t>
            </a:r>
            <a:r>
              <a:rPr lang="ru-RU" b="1" dirty="0"/>
              <a:t> </a:t>
            </a:r>
            <a:r>
              <a:rPr lang="ru-RU" b="1" dirty="0" err="1"/>
              <a:t>weltweiten</a:t>
            </a:r>
            <a:r>
              <a:rPr lang="ru-RU" b="1" dirty="0"/>
              <a:t> </a:t>
            </a:r>
            <a:r>
              <a:rPr lang="ru-RU" b="1" dirty="0" err="1"/>
              <a:t>Wissenschaft</a:t>
            </a:r>
            <a:r>
              <a:rPr lang="ru-RU" b="1" dirty="0"/>
              <a:t>” </a:t>
            </a:r>
            <a:endParaRPr lang="de-AT" b="1" dirty="0"/>
          </a:p>
          <a:p>
            <a:pPr marL="0" indent="0">
              <a:buNone/>
            </a:pPr>
            <a:r>
              <a:rPr lang="ru-RU" dirty="0" err="1"/>
              <a:t>Die</a:t>
            </a:r>
            <a:r>
              <a:rPr lang="ru-RU" dirty="0"/>
              <a:t> </a:t>
            </a:r>
            <a:r>
              <a:rPr lang="ru-RU" dirty="0" err="1"/>
              <a:t>durchgeführte</a:t>
            </a:r>
            <a:r>
              <a:rPr lang="ru-RU" dirty="0"/>
              <a:t> </a:t>
            </a:r>
            <a:r>
              <a:rPr lang="ru-RU" dirty="0" err="1"/>
              <a:t>internationale</a:t>
            </a:r>
            <a:r>
              <a:rPr lang="ru-RU" dirty="0"/>
              <a:t> </a:t>
            </a:r>
            <a:r>
              <a:rPr lang="ru-RU" dirty="0" err="1"/>
              <a:t>Konferenz</a:t>
            </a:r>
            <a:r>
              <a:rPr lang="ru-RU" dirty="0"/>
              <a:t> “</a:t>
            </a:r>
            <a:r>
              <a:rPr lang="ru-RU" dirty="0" err="1"/>
              <a:t>Mirso</a:t>
            </a:r>
            <a:r>
              <a:rPr lang="ru-RU" dirty="0"/>
              <a:t> </a:t>
            </a:r>
            <a:r>
              <a:rPr lang="ru-RU" dirty="0" err="1"/>
              <a:t>Ulugbek</a:t>
            </a:r>
            <a:r>
              <a:rPr lang="ru-RU" dirty="0"/>
              <a:t> </a:t>
            </a:r>
            <a:r>
              <a:rPr lang="ru-RU" dirty="0" err="1"/>
              <a:t>und</a:t>
            </a:r>
            <a:r>
              <a:rPr lang="ru-RU" dirty="0"/>
              <a:t> </a:t>
            </a:r>
            <a:r>
              <a:rPr lang="ru-RU" dirty="0" err="1"/>
              <a:t>sein</a:t>
            </a:r>
            <a:r>
              <a:rPr lang="ru-RU" dirty="0"/>
              <a:t> </a:t>
            </a:r>
            <a:r>
              <a:rPr lang="ru-RU" dirty="0" err="1"/>
              <a:t>Beitrag</a:t>
            </a:r>
            <a:r>
              <a:rPr lang="ru-RU" dirty="0"/>
              <a:t> </a:t>
            </a:r>
            <a:r>
              <a:rPr lang="ru-RU" dirty="0" err="1"/>
              <a:t>zur</a:t>
            </a:r>
            <a:r>
              <a:rPr lang="ru-RU" dirty="0"/>
              <a:t> </a:t>
            </a:r>
            <a:r>
              <a:rPr lang="ru-RU" dirty="0" err="1"/>
              <a:t>Entwicklung</a:t>
            </a:r>
            <a:r>
              <a:rPr lang="ru-RU" dirty="0"/>
              <a:t> </a:t>
            </a:r>
            <a:r>
              <a:rPr lang="ru-RU" dirty="0" err="1"/>
              <a:t>der</a:t>
            </a:r>
            <a:r>
              <a:rPr lang="ru-RU" dirty="0"/>
              <a:t> </a:t>
            </a:r>
            <a:r>
              <a:rPr lang="ru-RU" dirty="0" err="1"/>
              <a:t>weltweiten</a:t>
            </a:r>
            <a:r>
              <a:rPr lang="ru-RU" dirty="0"/>
              <a:t> </a:t>
            </a:r>
            <a:r>
              <a:rPr lang="ru-RU" dirty="0" err="1"/>
              <a:t>Wissenschaft</a:t>
            </a:r>
            <a:r>
              <a:rPr lang="ru-RU" dirty="0"/>
              <a:t>” </a:t>
            </a:r>
            <a:r>
              <a:rPr lang="ru-RU" dirty="0" err="1"/>
              <a:t>wurde</a:t>
            </a:r>
            <a:r>
              <a:rPr lang="ru-RU" dirty="0"/>
              <a:t> </a:t>
            </a:r>
            <a:r>
              <a:rPr lang="ru-RU" dirty="0" err="1"/>
              <a:t>zu</a:t>
            </a:r>
            <a:r>
              <a:rPr lang="ru-RU" dirty="0"/>
              <a:t> </a:t>
            </a:r>
            <a:r>
              <a:rPr lang="ru-RU" dirty="0" err="1"/>
              <a:t>einem</a:t>
            </a:r>
            <a:r>
              <a:rPr lang="ru-RU" dirty="0"/>
              <a:t> </a:t>
            </a:r>
            <a:r>
              <a:rPr lang="ru-RU" dirty="0" err="1"/>
              <a:t>bedeutenden</a:t>
            </a:r>
            <a:r>
              <a:rPr lang="ru-RU" dirty="0"/>
              <a:t> </a:t>
            </a:r>
            <a:r>
              <a:rPr lang="ru-RU" dirty="0" err="1"/>
              <a:t>Ereigniss</a:t>
            </a:r>
            <a:r>
              <a:rPr lang="ru-RU" dirty="0"/>
              <a:t> </a:t>
            </a:r>
            <a:r>
              <a:rPr lang="ru-RU" dirty="0" err="1"/>
              <a:t>im</a:t>
            </a:r>
            <a:r>
              <a:rPr lang="ru-RU" dirty="0"/>
              <a:t> </a:t>
            </a:r>
            <a:r>
              <a:rPr lang="ru-RU" dirty="0" err="1"/>
              <a:t>öffentlichen</a:t>
            </a:r>
            <a:r>
              <a:rPr lang="ru-RU" dirty="0"/>
              <a:t> </a:t>
            </a:r>
            <a:r>
              <a:rPr lang="ru-RU" dirty="0" err="1"/>
              <a:t>und</a:t>
            </a:r>
            <a:r>
              <a:rPr lang="ru-RU" dirty="0"/>
              <a:t> </a:t>
            </a:r>
            <a:r>
              <a:rPr lang="ru-RU" dirty="0" err="1"/>
              <a:t>wissenschaftlichen</a:t>
            </a:r>
            <a:r>
              <a:rPr lang="ru-RU" dirty="0"/>
              <a:t> </a:t>
            </a:r>
            <a:r>
              <a:rPr lang="ru-RU" dirty="0" err="1"/>
              <a:t>Leben</a:t>
            </a:r>
            <a:r>
              <a:rPr lang="ru-RU" dirty="0"/>
              <a:t> </a:t>
            </a:r>
            <a:r>
              <a:rPr lang="ru-RU" dirty="0" err="1"/>
              <a:t>Usbekistans</a:t>
            </a:r>
            <a:r>
              <a:rPr lang="ru-RU" dirty="0"/>
              <a:t> </a:t>
            </a:r>
            <a:r>
              <a:rPr lang="ru-RU" dirty="0" err="1"/>
              <a:t>und</a:t>
            </a:r>
            <a:r>
              <a:rPr lang="ru-RU" dirty="0"/>
              <a:t> </a:t>
            </a:r>
            <a:r>
              <a:rPr lang="ru-RU" dirty="0" err="1"/>
              <a:t>des</a:t>
            </a:r>
            <a:r>
              <a:rPr lang="ru-RU" dirty="0"/>
              <a:t> </a:t>
            </a:r>
            <a:r>
              <a:rPr lang="ru-RU" dirty="0" err="1"/>
              <a:t>Auslandes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Die</a:t>
            </a:r>
            <a:r>
              <a:rPr lang="ru-RU" dirty="0"/>
              <a:t> </a:t>
            </a:r>
            <a:r>
              <a:rPr lang="ru-RU" dirty="0" err="1"/>
              <a:t>Konferenz</a:t>
            </a:r>
            <a:r>
              <a:rPr lang="ru-RU" dirty="0"/>
              <a:t> </a:t>
            </a:r>
            <a:r>
              <a:rPr lang="ru-RU" dirty="0" err="1"/>
              <a:t>wurde</a:t>
            </a:r>
            <a:r>
              <a:rPr lang="ru-RU" dirty="0"/>
              <a:t> </a:t>
            </a:r>
            <a:r>
              <a:rPr lang="ru-RU" dirty="0" err="1"/>
              <a:t>aus</a:t>
            </a:r>
            <a:r>
              <a:rPr lang="ru-RU" dirty="0"/>
              <a:t> </a:t>
            </a:r>
            <a:r>
              <a:rPr lang="ru-RU" dirty="0" err="1"/>
              <a:t>Anlass</a:t>
            </a:r>
            <a:r>
              <a:rPr lang="ru-RU" dirty="0"/>
              <a:t> </a:t>
            </a:r>
            <a:r>
              <a:rPr lang="ru-RU" dirty="0" err="1"/>
              <a:t>des</a:t>
            </a:r>
            <a:r>
              <a:rPr lang="ru-RU" dirty="0"/>
              <a:t> </a:t>
            </a:r>
            <a:r>
              <a:rPr lang="ru-RU" dirty="0" err="1"/>
              <a:t>Geburtstages</a:t>
            </a:r>
            <a:r>
              <a:rPr lang="ru-RU" dirty="0"/>
              <a:t> </a:t>
            </a:r>
            <a:r>
              <a:rPr lang="ru-RU" dirty="0" err="1"/>
              <a:t>des</a:t>
            </a:r>
            <a:r>
              <a:rPr lang="ru-RU" dirty="0"/>
              <a:t> </a:t>
            </a:r>
            <a:r>
              <a:rPr lang="ru-RU" dirty="0" err="1"/>
              <a:t>großen</a:t>
            </a:r>
            <a:r>
              <a:rPr lang="ru-RU" dirty="0"/>
              <a:t> </a:t>
            </a:r>
            <a:r>
              <a:rPr lang="ru-RU" dirty="0" err="1"/>
              <a:t>usbekischen</a:t>
            </a:r>
            <a:r>
              <a:rPr lang="ru-RU" dirty="0"/>
              <a:t> </a:t>
            </a:r>
            <a:r>
              <a:rPr lang="ru-RU" dirty="0" err="1"/>
              <a:t>Astronomen</a:t>
            </a:r>
            <a:r>
              <a:rPr lang="ru-RU" dirty="0"/>
              <a:t> </a:t>
            </a:r>
            <a:r>
              <a:rPr lang="ru-RU" dirty="0" err="1"/>
              <a:t>und</a:t>
            </a:r>
            <a:r>
              <a:rPr lang="ru-RU" dirty="0"/>
              <a:t> </a:t>
            </a:r>
            <a:r>
              <a:rPr lang="ru-RU" dirty="0" err="1"/>
              <a:t>Staatsmannes</a:t>
            </a:r>
            <a:r>
              <a:rPr lang="ru-RU" dirty="0"/>
              <a:t> </a:t>
            </a:r>
            <a:r>
              <a:rPr lang="ru-RU" dirty="0" err="1"/>
              <a:t>Mirso</a:t>
            </a:r>
            <a:r>
              <a:rPr lang="ru-RU" dirty="0"/>
              <a:t> </a:t>
            </a:r>
            <a:r>
              <a:rPr lang="ru-RU" dirty="0" err="1"/>
              <a:t>Ulugbek</a:t>
            </a:r>
            <a:r>
              <a:rPr lang="ru-RU" dirty="0"/>
              <a:t> </a:t>
            </a:r>
            <a:r>
              <a:rPr lang="ru-RU" dirty="0" err="1"/>
              <a:t>veranschaltet</a:t>
            </a:r>
            <a:r>
              <a:rPr lang="ru-RU" dirty="0"/>
              <a:t>. </a:t>
            </a:r>
            <a:r>
              <a:rPr lang="ru-RU" dirty="0" err="1"/>
              <a:t>Das</a:t>
            </a:r>
            <a:r>
              <a:rPr lang="ru-RU" dirty="0"/>
              <a:t> </a:t>
            </a:r>
            <a:r>
              <a:rPr lang="ru-RU" dirty="0" err="1"/>
              <a:t>Jahr</a:t>
            </a:r>
            <a:r>
              <a:rPr lang="ru-RU" dirty="0"/>
              <a:t> 2009 </a:t>
            </a:r>
            <a:r>
              <a:rPr lang="ru-RU" dirty="0" err="1"/>
              <a:t>wur-de</a:t>
            </a:r>
            <a:r>
              <a:rPr lang="ru-RU" dirty="0"/>
              <a:t> </a:t>
            </a:r>
            <a:r>
              <a:rPr lang="ru-RU" dirty="0" err="1"/>
              <a:t>von</a:t>
            </a:r>
            <a:r>
              <a:rPr lang="ru-RU" dirty="0"/>
              <a:t> UNESCO </a:t>
            </a:r>
            <a:r>
              <a:rPr lang="ru-RU" dirty="0" err="1"/>
              <a:t>zum</a:t>
            </a:r>
            <a:r>
              <a:rPr lang="ru-RU" dirty="0"/>
              <a:t> </a:t>
            </a:r>
            <a:r>
              <a:rPr lang="ru-RU" dirty="0" err="1"/>
              <a:t>Internationalen</a:t>
            </a:r>
            <a:r>
              <a:rPr lang="ru-RU" dirty="0"/>
              <a:t> </a:t>
            </a:r>
            <a:r>
              <a:rPr lang="ru-RU" dirty="0" err="1"/>
              <a:t>Jahr</a:t>
            </a:r>
            <a:r>
              <a:rPr lang="ru-RU" dirty="0"/>
              <a:t> </a:t>
            </a:r>
            <a:r>
              <a:rPr lang="ru-RU" dirty="0" err="1"/>
              <a:t>der</a:t>
            </a:r>
            <a:r>
              <a:rPr lang="ru-RU" dirty="0"/>
              <a:t> </a:t>
            </a:r>
            <a:r>
              <a:rPr lang="ru-RU" dirty="0" err="1"/>
              <a:t>Astronomie</a:t>
            </a:r>
            <a:r>
              <a:rPr lang="ru-RU" dirty="0"/>
              <a:t> </a:t>
            </a:r>
            <a:r>
              <a:rPr lang="ru-RU" dirty="0" err="1"/>
              <a:t>genannt</a:t>
            </a:r>
            <a:r>
              <a:rPr lang="ru-RU" dirty="0"/>
              <a:t>.</a:t>
            </a:r>
            <a:endParaRPr lang="de-AT" dirty="0"/>
          </a:p>
          <a:p>
            <a:pPr marL="0" indent="0">
              <a:buNone/>
            </a:pPr>
            <a:r>
              <a:rPr lang="ru-RU" dirty="0" err="1"/>
              <a:t>Das</a:t>
            </a:r>
            <a:r>
              <a:rPr lang="ru-RU" dirty="0"/>
              <a:t> </a:t>
            </a:r>
            <a:r>
              <a:rPr lang="ru-RU" dirty="0" err="1"/>
              <a:t>internationale</a:t>
            </a:r>
            <a:r>
              <a:rPr lang="ru-RU" dirty="0"/>
              <a:t> </a:t>
            </a:r>
            <a:r>
              <a:rPr lang="ru-RU" dirty="0" err="1"/>
              <a:t>wissenschaftliche</a:t>
            </a:r>
            <a:r>
              <a:rPr lang="ru-RU" dirty="0"/>
              <a:t> </a:t>
            </a:r>
            <a:r>
              <a:rPr lang="ru-RU" dirty="0" err="1"/>
              <a:t>Forum</a:t>
            </a:r>
            <a:r>
              <a:rPr lang="ru-RU" dirty="0"/>
              <a:t> </a:t>
            </a:r>
            <a:r>
              <a:rPr lang="ru-RU" dirty="0" err="1"/>
              <a:t>wurde</a:t>
            </a:r>
            <a:r>
              <a:rPr lang="ru-RU" dirty="0"/>
              <a:t> </a:t>
            </a:r>
            <a:r>
              <a:rPr lang="ru-RU" dirty="0" err="1"/>
              <a:t>auf</a:t>
            </a:r>
            <a:r>
              <a:rPr lang="ru-RU" dirty="0"/>
              <a:t> </a:t>
            </a:r>
            <a:r>
              <a:rPr lang="ru-RU" dirty="0" err="1"/>
              <a:t>Initiative</a:t>
            </a:r>
            <a:r>
              <a:rPr lang="ru-RU" dirty="0"/>
              <a:t> </a:t>
            </a:r>
            <a:r>
              <a:rPr lang="ru-RU" dirty="0" err="1"/>
              <a:t>des</a:t>
            </a:r>
            <a:r>
              <a:rPr lang="ru-RU" dirty="0"/>
              <a:t> </a:t>
            </a:r>
            <a:r>
              <a:rPr lang="ru-RU" dirty="0" err="1"/>
              <a:t>Ersten</a:t>
            </a:r>
            <a:r>
              <a:rPr lang="ru-RU" dirty="0"/>
              <a:t> </a:t>
            </a:r>
            <a:r>
              <a:rPr lang="ru-RU" dirty="0" err="1"/>
              <a:t>Präsidenten</a:t>
            </a:r>
            <a:r>
              <a:rPr lang="ru-RU" dirty="0"/>
              <a:t> </a:t>
            </a:r>
            <a:r>
              <a:rPr lang="ru-RU" dirty="0" err="1"/>
              <a:t>der</a:t>
            </a:r>
            <a:r>
              <a:rPr lang="ru-RU" dirty="0"/>
              <a:t> </a:t>
            </a:r>
            <a:r>
              <a:rPr lang="ru-RU" dirty="0" err="1"/>
              <a:t>Republik</a:t>
            </a:r>
            <a:r>
              <a:rPr lang="ru-RU" dirty="0"/>
              <a:t> </a:t>
            </a:r>
            <a:r>
              <a:rPr lang="ru-RU" dirty="0" err="1"/>
              <a:t>Usbekistan</a:t>
            </a:r>
            <a:r>
              <a:rPr lang="ru-RU" dirty="0"/>
              <a:t> </a:t>
            </a:r>
            <a:r>
              <a:rPr lang="ru-RU" dirty="0" err="1"/>
              <a:t>Islam</a:t>
            </a:r>
            <a:r>
              <a:rPr lang="ru-RU" dirty="0"/>
              <a:t> </a:t>
            </a:r>
            <a:r>
              <a:rPr lang="ru-RU" dirty="0" err="1"/>
              <a:t>Karimov</a:t>
            </a:r>
            <a:r>
              <a:rPr lang="ru-RU" dirty="0"/>
              <a:t>, </a:t>
            </a:r>
            <a:r>
              <a:rPr lang="ru-RU" dirty="0" err="1"/>
              <a:t>der</a:t>
            </a:r>
            <a:r>
              <a:rPr lang="ru-RU" dirty="0"/>
              <a:t> </a:t>
            </a:r>
            <a:r>
              <a:rPr lang="ru-RU" dirty="0" err="1"/>
              <a:t>Akademie</a:t>
            </a:r>
            <a:r>
              <a:rPr lang="ru-RU" dirty="0"/>
              <a:t> </a:t>
            </a:r>
            <a:r>
              <a:rPr lang="ru-RU" dirty="0" err="1"/>
              <a:t>der</a:t>
            </a:r>
            <a:r>
              <a:rPr lang="ru-RU" dirty="0"/>
              <a:t> </a:t>
            </a:r>
            <a:r>
              <a:rPr lang="ru-RU" dirty="0" err="1"/>
              <a:t>Wissen-schaften</a:t>
            </a:r>
            <a:r>
              <a:rPr lang="ru-RU" dirty="0"/>
              <a:t> </a:t>
            </a:r>
            <a:r>
              <a:rPr lang="ru-RU" dirty="0" err="1"/>
              <a:t>Usbekistans</a:t>
            </a:r>
            <a:r>
              <a:rPr lang="ru-RU" dirty="0"/>
              <a:t>, </a:t>
            </a:r>
            <a:r>
              <a:rPr lang="ru-RU" dirty="0" err="1"/>
              <a:t>der</a:t>
            </a:r>
            <a:r>
              <a:rPr lang="ru-RU" dirty="0"/>
              <a:t> </a:t>
            </a:r>
            <a:r>
              <a:rPr lang="ru-RU" dirty="0" err="1"/>
              <a:t>nationalen</a:t>
            </a:r>
            <a:r>
              <a:rPr lang="ru-RU" dirty="0"/>
              <a:t> UNESCO-</a:t>
            </a:r>
            <a:r>
              <a:rPr lang="ru-RU" dirty="0" err="1"/>
              <a:t>Kommission</a:t>
            </a:r>
            <a:r>
              <a:rPr lang="ru-RU" dirty="0"/>
              <a:t> </a:t>
            </a:r>
            <a:r>
              <a:rPr lang="ru-RU" dirty="0" err="1"/>
              <a:t>Usbekistans</a:t>
            </a:r>
            <a:r>
              <a:rPr lang="ru-RU" dirty="0"/>
              <a:t>, </a:t>
            </a:r>
            <a:r>
              <a:rPr lang="ru-RU" dirty="0" err="1"/>
              <a:t>des</a:t>
            </a:r>
            <a:r>
              <a:rPr lang="ru-RU" dirty="0"/>
              <a:t> </a:t>
            </a:r>
            <a:r>
              <a:rPr lang="ru-RU" dirty="0" err="1"/>
              <a:t>Internationalen</a:t>
            </a:r>
            <a:r>
              <a:rPr lang="ru-RU" dirty="0"/>
              <a:t> UNESCO-</a:t>
            </a:r>
            <a:r>
              <a:rPr lang="ru-RU" dirty="0" err="1"/>
              <a:t>Instituts</a:t>
            </a:r>
            <a:r>
              <a:rPr lang="ru-RU" dirty="0"/>
              <a:t> </a:t>
            </a:r>
            <a:r>
              <a:rPr lang="ru-RU" dirty="0" err="1"/>
              <a:t>für</a:t>
            </a:r>
            <a:r>
              <a:rPr lang="ru-RU" dirty="0"/>
              <a:t> </a:t>
            </a:r>
            <a:r>
              <a:rPr lang="ru-RU" dirty="0" err="1"/>
              <a:t>zentralasiatische</a:t>
            </a:r>
            <a:r>
              <a:rPr lang="ru-RU" dirty="0"/>
              <a:t> </a:t>
            </a:r>
            <a:r>
              <a:rPr lang="ru-RU" dirty="0" err="1"/>
              <a:t>Forschung</a:t>
            </a:r>
            <a:r>
              <a:rPr lang="ru-RU" dirty="0"/>
              <a:t> </a:t>
            </a:r>
            <a:r>
              <a:rPr lang="ru-RU" dirty="0" err="1"/>
              <a:t>und</a:t>
            </a:r>
            <a:r>
              <a:rPr lang="ru-RU" dirty="0"/>
              <a:t> </a:t>
            </a:r>
            <a:r>
              <a:rPr lang="ru-RU" dirty="0" err="1"/>
              <a:t>der</a:t>
            </a:r>
            <a:r>
              <a:rPr lang="ru-RU" dirty="0"/>
              <a:t> </a:t>
            </a:r>
            <a:r>
              <a:rPr lang="ru-RU" dirty="0" err="1"/>
              <a:t>Administration</a:t>
            </a:r>
            <a:r>
              <a:rPr lang="ru-RU" dirty="0"/>
              <a:t> </a:t>
            </a:r>
            <a:r>
              <a:rPr lang="ru-RU" dirty="0" err="1"/>
              <a:t>des</a:t>
            </a:r>
            <a:r>
              <a:rPr lang="ru-RU" dirty="0"/>
              <a:t> </a:t>
            </a:r>
            <a:r>
              <a:rPr lang="ru-RU" dirty="0" err="1"/>
              <a:t>Verwaltungsgebiets</a:t>
            </a:r>
            <a:r>
              <a:rPr lang="ru-RU" dirty="0"/>
              <a:t> </a:t>
            </a:r>
            <a:r>
              <a:rPr lang="ru-RU" dirty="0" err="1"/>
              <a:t>Samarkand</a:t>
            </a:r>
            <a:r>
              <a:rPr lang="ru-RU" dirty="0"/>
              <a:t> </a:t>
            </a:r>
            <a:r>
              <a:rPr lang="ru-RU" dirty="0" err="1"/>
              <a:t>organisiert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56430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0" y="1"/>
            <a:ext cx="12191999" cy="968187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en-GB" sz="8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internationalen</a:t>
            </a:r>
            <a:r>
              <a:rPr lang="en-GB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Beziehungen</a:t>
            </a:r>
            <a:r>
              <a:rPr lang="en-GB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Usbekistans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>
          <a:xfrm>
            <a:off x="94129" y="1169894"/>
            <a:ext cx="11940989" cy="55670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An</a:t>
            </a:r>
            <a:r>
              <a:rPr lang="ru-RU" dirty="0"/>
              <a:t> </a:t>
            </a:r>
            <a:r>
              <a:rPr lang="ru-RU" dirty="0" err="1"/>
              <a:t>der</a:t>
            </a:r>
            <a:r>
              <a:rPr lang="ru-RU" dirty="0"/>
              <a:t> </a:t>
            </a:r>
            <a:r>
              <a:rPr lang="ru-RU" dirty="0" err="1"/>
              <a:t>Konferenz</a:t>
            </a:r>
            <a:r>
              <a:rPr lang="ru-RU" dirty="0"/>
              <a:t> </a:t>
            </a:r>
            <a:r>
              <a:rPr lang="ru-RU" dirty="0" err="1"/>
              <a:t>haben</a:t>
            </a:r>
            <a:r>
              <a:rPr lang="ru-RU" dirty="0"/>
              <a:t> </a:t>
            </a:r>
            <a:r>
              <a:rPr lang="ru-RU" dirty="0" err="1"/>
              <a:t>mehr</a:t>
            </a:r>
            <a:r>
              <a:rPr lang="ru-RU" dirty="0"/>
              <a:t> </a:t>
            </a:r>
            <a:r>
              <a:rPr lang="ru-RU" dirty="0" err="1"/>
              <a:t>als</a:t>
            </a:r>
            <a:r>
              <a:rPr lang="ru-RU" dirty="0"/>
              <a:t> 100 </a:t>
            </a:r>
            <a:r>
              <a:rPr lang="ru-RU" dirty="0" err="1"/>
              <a:t>einheimische</a:t>
            </a:r>
            <a:r>
              <a:rPr lang="ru-RU" dirty="0"/>
              <a:t> </a:t>
            </a:r>
            <a:r>
              <a:rPr lang="ru-RU" dirty="0" err="1"/>
              <a:t>und</a:t>
            </a:r>
            <a:r>
              <a:rPr lang="ru-RU" dirty="0"/>
              <a:t> 15 </a:t>
            </a:r>
            <a:r>
              <a:rPr lang="ru-RU" dirty="0" err="1"/>
              <a:t>internationale</a:t>
            </a:r>
            <a:r>
              <a:rPr lang="ru-RU" dirty="0"/>
              <a:t> </a:t>
            </a:r>
            <a:r>
              <a:rPr lang="ru-RU" dirty="0" err="1"/>
              <a:t>Orientalisten</a:t>
            </a:r>
            <a:r>
              <a:rPr lang="ru-RU" dirty="0"/>
              <a:t>, </a:t>
            </a:r>
            <a:r>
              <a:rPr lang="ru-RU" dirty="0" err="1"/>
              <a:t>Historiker</a:t>
            </a:r>
            <a:r>
              <a:rPr lang="ru-RU" dirty="0"/>
              <a:t> </a:t>
            </a:r>
            <a:r>
              <a:rPr lang="ru-RU" dirty="0" err="1"/>
              <a:t>und</a:t>
            </a:r>
            <a:r>
              <a:rPr lang="ru-RU" dirty="0"/>
              <a:t> </a:t>
            </a:r>
            <a:r>
              <a:rPr lang="ru-RU" dirty="0" err="1"/>
              <a:t>Astronomen</a:t>
            </a:r>
            <a:r>
              <a:rPr lang="ru-RU" dirty="0"/>
              <a:t> </a:t>
            </a:r>
            <a:r>
              <a:rPr lang="ru-RU" dirty="0" err="1"/>
              <a:t>aus</a:t>
            </a:r>
            <a:r>
              <a:rPr lang="ru-RU" dirty="0"/>
              <a:t> </a:t>
            </a:r>
            <a:r>
              <a:rPr lang="ru-RU" dirty="0" err="1"/>
              <a:t>Aserbaidjan</a:t>
            </a:r>
            <a:r>
              <a:rPr lang="ru-RU" dirty="0"/>
              <a:t>, </a:t>
            </a:r>
            <a:r>
              <a:rPr lang="ru-RU" dirty="0" err="1"/>
              <a:t>Bangladesch</a:t>
            </a:r>
            <a:r>
              <a:rPr lang="ru-RU" dirty="0"/>
              <a:t>, </a:t>
            </a:r>
            <a:r>
              <a:rPr lang="ru-RU" dirty="0" err="1"/>
              <a:t>Indien</a:t>
            </a:r>
            <a:r>
              <a:rPr lang="ru-RU" dirty="0"/>
              <a:t>, </a:t>
            </a:r>
            <a:r>
              <a:rPr lang="ru-RU" dirty="0" err="1"/>
              <a:t>Iran</a:t>
            </a:r>
            <a:r>
              <a:rPr lang="ru-RU" dirty="0"/>
              <a:t>, </a:t>
            </a:r>
            <a:r>
              <a:rPr lang="ru-RU" dirty="0" err="1"/>
              <a:t>Italien</a:t>
            </a:r>
            <a:r>
              <a:rPr lang="ru-RU" dirty="0"/>
              <a:t>, </a:t>
            </a:r>
            <a:r>
              <a:rPr lang="ru-RU" dirty="0" err="1"/>
              <a:t>Russland</a:t>
            </a:r>
            <a:r>
              <a:rPr lang="ru-RU" dirty="0"/>
              <a:t>, </a:t>
            </a:r>
            <a:r>
              <a:rPr lang="ru-RU" dirty="0" err="1"/>
              <a:t>der</a:t>
            </a:r>
            <a:r>
              <a:rPr lang="ru-RU" dirty="0"/>
              <a:t> </a:t>
            </a:r>
            <a:r>
              <a:rPr lang="ru-RU" dirty="0" err="1"/>
              <a:t>Turkei</a:t>
            </a:r>
            <a:r>
              <a:rPr lang="ru-RU" dirty="0"/>
              <a:t>, </a:t>
            </a:r>
            <a:r>
              <a:rPr lang="ru-RU" dirty="0" err="1"/>
              <a:t>Frankreich</a:t>
            </a:r>
            <a:r>
              <a:rPr lang="ru-RU" dirty="0"/>
              <a:t> </a:t>
            </a:r>
            <a:r>
              <a:rPr lang="ru-RU" dirty="0" err="1"/>
              <a:t>und</a:t>
            </a:r>
            <a:r>
              <a:rPr lang="ru-RU" dirty="0"/>
              <a:t> </a:t>
            </a:r>
            <a:r>
              <a:rPr lang="ru-RU" dirty="0" err="1"/>
              <a:t>Japan</a:t>
            </a:r>
            <a:r>
              <a:rPr lang="ru-RU" dirty="0"/>
              <a:t> </a:t>
            </a:r>
            <a:r>
              <a:rPr lang="ru-RU" dirty="0" err="1"/>
              <a:t>sowie</a:t>
            </a:r>
            <a:r>
              <a:rPr lang="ru-RU" dirty="0"/>
              <a:t> </a:t>
            </a:r>
            <a:r>
              <a:rPr lang="ru-RU" dirty="0" err="1"/>
              <a:t>Vertreter</a:t>
            </a:r>
            <a:r>
              <a:rPr lang="ru-RU" dirty="0"/>
              <a:t> </a:t>
            </a:r>
            <a:r>
              <a:rPr lang="ru-RU" dirty="0" err="1"/>
              <a:t>von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Taschkent</a:t>
            </a:r>
            <a:r>
              <a:rPr lang="ru-RU" dirty="0"/>
              <a:t> </a:t>
            </a:r>
            <a:r>
              <a:rPr lang="ru-RU" dirty="0" err="1"/>
              <a:t>akkreditierten</a:t>
            </a:r>
            <a:r>
              <a:rPr lang="ru-RU" dirty="0"/>
              <a:t> </a:t>
            </a:r>
            <a:r>
              <a:rPr lang="ru-RU" dirty="0" err="1"/>
              <a:t>internationalen</a:t>
            </a:r>
            <a:r>
              <a:rPr lang="ru-RU" dirty="0"/>
              <a:t> </a:t>
            </a:r>
            <a:r>
              <a:rPr lang="ru-RU" dirty="0" err="1"/>
              <a:t>Organisationen</a:t>
            </a:r>
            <a:r>
              <a:rPr lang="ru-RU" dirty="0"/>
              <a:t> </a:t>
            </a:r>
            <a:r>
              <a:rPr lang="ru-RU" dirty="0" err="1"/>
              <a:t>teilgenommen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Mirso</a:t>
            </a:r>
            <a:r>
              <a:rPr lang="ru-RU" dirty="0"/>
              <a:t> </a:t>
            </a:r>
            <a:r>
              <a:rPr lang="ru-RU" dirty="0" err="1"/>
              <a:t>Ulugbek</a:t>
            </a:r>
            <a:r>
              <a:rPr lang="ru-RU" dirty="0"/>
              <a:t> </a:t>
            </a:r>
            <a:r>
              <a:rPr lang="ru-RU" dirty="0" err="1"/>
              <a:t>gründete</a:t>
            </a:r>
            <a:r>
              <a:rPr lang="ru-RU" dirty="0"/>
              <a:t> </a:t>
            </a:r>
            <a:r>
              <a:rPr lang="ru-RU" dirty="0" err="1"/>
              <a:t>eine</a:t>
            </a:r>
            <a:r>
              <a:rPr lang="ru-RU" dirty="0"/>
              <a:t> </a:t>
            </a:r>
            <a:r>
              <a:rPr lang="ru-RU" dirty="0" err="1"/>
              <a:t>astronomische</a:t>
            </a:r>
            <a:r>
              <a:rPr lang="ru-RU" dirty="0"/>
              <a:t> </a:t>
            </a:r>
            <a:r>
              <a:rPr lang="ru-RU" dirty="0" err="1"/>
              <a:t>Schule</a:t>
            </a:r>
            <a:r>
              <a:rPr lang="ru-RU" dirty="0"/>
              <a:t>, </a:t>
            </a:r>
            <a:r>
              <a:rPr lang="ru-RU" dirty="0" err="1"/>
              <a:t>errichtete</a:t>
            </a:r>
            <a:r>
              <a:rPr lang="ru-RU" dirty="0"/>
              <a:t> </a:t>
            </a:r>
            <a:r>
              <a:rPr lang="ru-RU" dirty="0" err="1"/>
              <a:t>eine</a:t>
            </a:r>
            <a:r>
              <a:rPr lang="ru-RU" dirty="0"/>
              <a:t> </a:t>
            </a:r>
            <a:r>
              <a:rPr lang="ru-RU" dirty="0" err="1"/>
              <a:t>Medrese</a:t>
            </a:r>
            <a:r>
              <a:rPr lang="ru-RU" dirty="0"/>
              <a:t> </a:t>
            </a:r>
            <a:r>
              <a:rPr lang="ru-RU" dirty="0" err="1"/>
              <a:t>und</a:t>
            </a:r>
            <a:r>
              <a:rPr lang="ru-RU" dirty="0"/>
              <a:t> </a:t>
            </a:r>
            <a:r>
              <a:rPr lang="ru-RU" dirty="0" err="1"/>
              <a:t>ein</a:t>
            </a:r>
            <a:r>
              <a:rPr lang="ru-RU" dirty="0"/>
              <a:t> </a:t>
            </a:r>
            <a:r>
              <a:rPr lang="ru-RU" dirty="0" err="1"/>
              <a:t>Observatorium</a:t>
            </a:r>
            <a:r>
              <a:rPr lang="ru-RU" dirty="0"/>
              <a:t>. </a:t>
            </a:r>
            <a:r>
              <a:rPr lang="ru-RU" dirty="0" err="1"/>
              <a:t>Die</a:t>
            </a:r>
            <a:r>
              <a:rPr lang="ru-RU" dirty="0"/>
              <a:t> </a:t>
            </a:r>
            <a:r>
              <a:rPr lang="ru-RU" dirty="0" err="1"/>
              <a:t>internationale</a:t>
            </a:r>
            <a:r>
              <a:rPr lang="ru-RU" dirty="0"/>
              <a:t> </a:t>
            </a:r>
            <a:r>
              <a:rPr lang="ru-RU" dirty="0" err="1"/>
              <a:t>Konferenz</a:t>
            </a:r>
            <a:r>
              <a:rPr lang="ru-RU" dirty="0"/>
              <a:t> </a:t>
            </a:r>
            <a:r>
              <a:rPr lang="ru-RU" dirty="0" err="1"/>
              <a:t>arbeitete</a:t>
            </a:r>
            <a:r>
              <a:rPr lang="ru-RU" dirty="0"/>
              <a:t> </a:t>
            </a:r>
            <a:r>
              <a:rPr lang="ru-RU" dirty="0" err="1"/>
              <a:t>dann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drei</a:t>
            </a:r>
            <a:r>
              <a:rPr lang="ru-RU" dirty="0"/>
              <a:t> </a:t>
            </a:r>
            <a:r>
              <a:rPr lang="ru-RU" dirty="0" err="1"/>
              <a:t>Sektionen</a:t>
            </a:r>
            <a:r>
              <a:rPr lang="ru-RU" dirty="0"/>
              <a:t> </a:t>
            </a:r>
            <a:r>
              <a:rPr lang="ru-RU" dirty="0" err="1"/>
              <a:t>zu</a:t>
            </a:r>
            <a:r>
              <a:rPr lang="ru-RU" dirty="0"/>
              <a:t> </a:t>
            </a:r>
            <a:r>
              <a:rPr lang="ru-RU" dirty="0" err="1"/>
              <a:t>den</a:t>
            </a:r>
            <a:r>
              <a:rPr lang="ru-RU" dirty="0"/>
              <a:t> </a:t>
            </a:r>
            <a:r>
              <a:rPr lang="ru-RU" dirty="0" err="1"/>
              <a:t>Themen</a:t>
            </a:r>
            <a:r>
              <a:rPr lang="ru-RU" dirty="0"/>
              <a:t>: “</a:t>
            </a:r>
            <a:r>
              <a:rPr lang="ru-RU" dirty="0" err="1"/>
              <a:t>Die</a:t>
            </a:r>
            <a:r>
              <a:rPr lang="ru-RU" dirty="0"/>
              <a:t> </a:t>
            </a:r>
            <a:r>
              <a:rPr lang="ru-RU" dirty="0" err="1"/>
              <a:t>Astronomische</a:t>
            </a:r>
            <a:r>
              <a:rPr lang="ru-RU" dirty="0"/>
              <a:t> </a:t>
            </a:r>
            <a:r>
              <a:rPr lang="ru-RU" dirty="0" err="1"/>
              <a:t>Schule</a:t>
            </a:r>
            <a:r>
              <a:rPr lang="ru-RU" dirty="0"/>
              <a:t> </a:t>
            </a:r>
            <a:r>
              <a:rPr lang="ru-RU" dirty="0" err="1"/>
              <a:t>Ulugbeks</a:t>
            </a:r>
            <a:r>
              <a:rPr lang="ru-RU" dirty="0"/>
              <a:t> </a:t>
            </a:r>
            <a:r>
              <a:rPr lang="ru-RU" dirty="0" err="1"/>
              <a:t>und</a:t>
            </a:r>
            <a:r>
              <a:rPr lang="ru-RU" dirty="0"/>
              <a:t> </a:t>
            </a:r>
            <a:r>
              <a:rPr lang="ru-RU" dirty="0" err="1"/>
              <a:t>ihre</a:t>
            </a:r>
            <a:r>
              <a:rPr lang="ru-RU" dirty="0"/>
              <a:t> </a:t>
            </a:r>
            <a:r>
              <a:rPr lang="ru-RU" dirty="0" err="1"/>
              <a:t>Rolle</a:t>
            </a:r>
            <a:r>
              <a:rPr lang="ru-RU" dirty="0"/>
              <a:t> </a:t>
            </a:r>
            <a:r>
              <a:rPr lang="ru-RU" dirty="0" err="1"/>
              <a:t>für</a:t>
            </a:r>
            <a:r>
              <a:rPr lang="ru-RU" dirty="0"/>
              <a:t> </a:t>
            </a:r>
            <a:r>
              <a:rPr lang="ru-RU" dirty="0" err="1"/>
              <a:t>die</a:t>
            </a:r>
            <a:r>
              <a:rPr lang="ru-RU" dirty="0"/>
              <a:t> </a:t>
            </a:r>
            <a:r>
              <a:rPr lang="ru-RU" dirty="0" err="1"/>
              <a:t>Entwicklung</a:t>
            </a:r>
            <a:r>
              <a:rPr lang="ru-RU" dirty="0"/>
              <a:t> </a:t>
            </a:r>
            <a:r>
              <a:rPr lang="ru-RU" dirty="0" err="1"/>
              <a:t>der</a:t>
            </a:r>
            <a:r>
              <a:rPr lang="ru-RU" dirty="0"/>
              <a:t> </a:t>
            </a:r>
            <a:r>
              <a:rPr lang="ru-RU" dirty="0" err="1"/>
              <a:t>Wissenschaft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der</a:t>
            </a:r>
            <a:r>
              <a:rPr lang="ru-RU" dirty="0"/>
              <a:t> </a:t>
            </a:r>
            <a:r>
              <a:rPr lang="ru-RU" dirty="0" err="1"/>
              <a:t>Welt</a:t>
            </a:r>
            <a:r>
              <a:rPr lang="ru-RU" dirty="0"/>
              <a:t>”, “</a:t>
            </a:r>
            <a:r>
              <a:rPr lang="ru-RU" dirty="0" err="1"/>
              <a:t>Ulugbek</a:t>
            </a:r>
            <a:r>
              <a:rPr lang="ru-RU" dirty="0"/>
              <a:t> </a:t>
            </a:r>
            <a:r>
              <a:rPr lang="ru-RU" dirty="0" err="1"/>
              <a:t>und</a:t>
            </a:r>
            <a:r>
              <a:rPr lang="ru-RU" dirty="0"/>
              <a:t> </a:t>
            </a:r>
            <a:r>
              <a:rPr lang="ru-RU" dirty="0" err="1"/>
              <a:t>seine</a:t>
            </a:r>
            <a:r>
              <a:rPr lang="ru-RU" dirty="0"/>
              <a:t> </a:t>
            </a:r>
            <a:r>
              <a:rPr lang="ru-RU" dirty="0" err="1"/>
              <a:t>Zeit</a:t>
            </a:r>
            <a:r>
              <a:rPr lang="ru-RU" dirty="0"/>
              <a:t>” </a:t>
            </a:r>
            <a:r>
              <a:rPr lang="ru-RU" dirty="0" err="1"/>
              <a:t>und</a:t>
            </a:r>
            <a:r>
              <a:rPr lang="ru-RU" dirty="0"/>
              <a:t> “</a:t>
            </a:r>
            <a:r>
              <a:rPr lang="ru-RU" dirty="0" err="1"/>
              <a:t>Bildung</a:t>
            </a:r>
            <a:r>
              <a:rPr lang="ru-RU" dirty="0"/>
              <a:t> </a:t>
            </a:r>
            <a:r>
              <a:rPr lang="ru-RU" dirty="0" err="1"/>
              <a:t>und</a:t>
            </a:r>
            <a:r>
              <a:rPr lang="ru-RU" dirty="0"/>
              <a:t> </a:t>
            </a:r>
            <a:r>
              <a:rPr lang="ru-RU" dirty="0" err="1"/>
              <a:t>Kultur</a:t>
            </a:r>
            <a:r>
              <a:rPr lang="ru-RU" dirty="0"/>
              <a:t> </a:t>
            </a:r>
            <a:r>
              <a:rPr lang="ru-RU" dirty="0" err="1"/>
              <a:t>der</a:t>
            </a:r>
            <a:r>
              <a:rPr lang="ru-RU" dirty="0"/>
              <a:t> </a:t>
            </a:r>
            <a:r>
              <a:rPr lang="ru-RU" dirty="0" err="1"/>
              <a:t>Ulugbeks</a:t>
            </a:r>
            <a:r>
              <a:rPr lang="ru-RU" dirty="0"/>
              <a:t> </a:t>
            </a:r>
            <a:r>
              <a:rPr lang="ru-RU" dirty="0" err="1"/>
              <a:t>Epoche</a:t>
            </a:r>
            <a:r>
              <a:rPr lang="ru-RU" dirty="0"/>
              <a:t>”. </a:t>
            </a:r>
            <a:r>
              <a:rPr lang="ru-RU" dirty="0" err="1"/>
              <a:t>Die</a:t>
            </a:r>
            <a:r>
              <a:rPr lang="ru-RU" dirty="0"/>
              <a:t> </a:t>
            </a:r>
            <a:r>
              <a:rPr lang="ru-RU" dirty="0" err="1"/>
              <a:t>Sektionen</a:t>
            </a:r>
            <a:r>
              <a:rPr lang="ru-RU" dirty="0"/>
              <a:t> </a:t>
            </a:r>
            <a:r>
              <a:rPr lang="ru-RU" dirty="0" err="1"/>
              <a:t>tagten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der</a:t>
            </a:r>
            <a:r>
              <a:rPr lang="ru-RU" dirty="0"/>
              <a:t> </a:t>
            </a:r>
            <a:r>
              <a:rPr lang="ru-RU" dirty="0" err="1"/>
              <a:t>Ulugbek-Medrese</a:t>
            </a:r>
            <a:r>
              <a:rPr lang="ru-RU" dirty="0"/>
              <a:t>,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der</a:t>
            </a:r>
            <a:r>
              <a:rPr lang="ru-RU" dirty="0"/>
              <a:t> </a:t>
            </a:r>
            <a:r>
              <a:rPr lang="ru-RU" dirty="0" err="1"/>
              <a:t>Medrese</a:t>
            </a:r>
            <a:r>
              <a:rPr lang="ru-RU" dirty="0"/>
              <a:t> </a:t>
            </a:r>
            <a:r>
              <a:rPr lang="ru-RU" dirty="0" err="1"/>
              <a:t>Tillja</a:t>
            </a:r>
            <a:r>
              <a:rPr lang="ru-RU" dirty="0"/>
              <a:t> </a:t>
            </a:r>
            <a:r>
              <a:rPr lang="ru-RU" dirty="0" err="1"/>
              <a:t>Kori</a:t>
            </a:r>
            <a:r>
              <a:rPr lang="ru-RU" dirty="0"/>
              <a:t>.</a:t>
            </a: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6017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0" y="1"/>
            <a:ext cx="12191999" cy="968187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en-GB" sz="8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internationalen</a:t>
            </a:r>
            <a:r>
              <a:rPr lang="en-GB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Beziehungen</a:t>
            </a:r>
            <a:r>
              <a:rPr lang="en-GB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Usbekistans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>
          <a:xfrm>
            <a:off x="121024" y="1358153"/>
            <a:ext cx="11940989" cy="63201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e-AT" sz="4000" dirty="0"/>
              <a:t>Wo liegen die Länder?</a:t>
            </a:r>
            <a:endParaRPr lang="ru-RU" sz="40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3867" y="2214561"/>
            <a:ext cx="10004085" cy="3779321"/>
          </a:xfrm>
          <a:prstGeom prst="rect">
            <a:avLst/>
          </a:prstGeom>
        </p:spPr>
      </p:pic>
      <p:sp>
        <p:nvSpPr>
          <p:cNvPr id="5" name="Объект 26"/>
          <p:cNvSpPr txBox="1">
            <a:spLocks/>
          </p:cNvSpPr>
          <p:nvPr/>
        </p:nvSpPr>
        <p:spPr>
          <a:xfrm>
            <a:off x="4329954" y="4146176"/>
            <a:ext cx="1806388" cy="6275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de-AT" sz="3200" b="1" dirty="0">
                <a:solidFill>
                  <a:srgbClr val="FF0000"/>
                </a:solidFill>
              </a:rPr>
              <a:t>In Asien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6" name="Объект 26"/>
          <p:cNvSpPr txBox="1">
            <a:spLocks/>
          </p:cNvSpPr>
          <p:nvPr/>
        </p:nvSpPr>
        <p:spPr>
          <a:xfrm>
            <a:off x="4316506" y="4728882"/>
            <a:ext cx="2353234" cy="5692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de-AT" sz="3200" b="1" dirty="0">
                <a:solidFill>
                  <a:srgbClr val="FF0000"/>
                </a:solidFill>
              </a:rPr>
              <a:t>In Südasien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7" name="Объект 26"/>
          <p:cNvSpPr txBox="1">
            <a:spLocks/>
          </p:cNvSpPr>
          <p:nvPr/>
        </p:nvSpPr>
        <p:spPr>
          <a:xfrm>
            <a:off x="4442013" y="5387787"/>
            <a:ext cx="1806388" cy="6275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de-AT" sz="3200" b="1" dirty="0">
                <a:solidFill>
                  <a:srgbClr val="FF0000"/>
                </a:solidFill>
              </a:rPr>
              <a:t>In Asien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8" name="Объект 26"/>
          <p:cNvSpPr txBox="1">
            <a:spLocks/>
          </p:cNvSpPr>
          <p:nvPr/>
        </p:nvSpPr>
        <p:spPr>
          <a:xfrm>
            <a:off x="8964707" y="3496234"/>
            <a:ext cx="2142564" cy="6275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de-AT" sz="3200" b="1" dirty="0">
                <a:solidFill>
                  <a:srgbClr val="FF0000"/>
                </a:solidFill>
              </a:rPr>
              <a:t>In </a:t>
            </a:r>
            <a:r>
              <a:rPr lang="de-AT" sz="3200" b="1" dirty="0" err="1">
                <a:solidFill>
                  <a:srgbClr val="FF0000"/>
                </a:solidFill>
              </a:rPr>
              <a:t>Vorasien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9" name="Объект 26"/>
          <p:cNvSpPr txBox="1">
            <a:spLocks/>
          </p:cNvSpPr>
          <p:nvPr/>
        </p:nvSpPr>
        <p:spPr>
          <a:xfrm>
            <a:off x="8982637" y="4119281"/>
            <a:ext cx="2142564" cy="6275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de-AT" sz="3200" b="1" dirty="0">
                <a:solidFill>
                  <a:srgbClr val="FF0000"/>
                </a:solidFill>
              </a:rPr>
              <a:t>In Europa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0" name="Объект 26"/>
          <p:cNvSpPr txBox="1">
            <a:spLocks/>
          </p:cNvSpPr>
          <p:nvPr/>
        </p:nvSpPr>
        <p:spPr>
          <a:xfrm>
            <a:off x="9036425" y="4778187"/>
            <a:ext cx="2142564" cy="6275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de-AT" sz="3200" b="1" dirty="0">
                <a:solidFill>
                  <a:srgbClr val="FF0000"/>
                </a:solidFill>
              </a:rPr>
              <a:t>In Eurasien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1" name="Объект 26"/>
          <p:cNvSpPr txBox="1">
            <a:spLocks/>
          </p:cNvSpPr>
          <p:nvPr/>
        </p:nvSpPr>
        <p:spPr>
          <a:xfrm>
            <a:off x="9081249" y="5360893"/>
            <a:ext cx="1806388" cy="6275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de-AT" sz="3200" b="1" dirty="0">
                <a:solidFill>
                  <a:srgbClr val="FF0000"/>
                </a:solidFill>
              </a:rPr>
              <a:t>In Asien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48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0" y="1"/>
            <a:ext cx="12191999" cy="968187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en-GB" sz="8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internationalen</a:t>
            </a:r>
            <a:r>
              <a:rPr lang="en-GB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Beziehungen</a:t>
            </a:r>
            <a:r>
              <a:rPr lang="en-GB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Usbekistans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87506" y="1021976"/>
            <a:ext cx="10304929" cy="682159"/>
          </a:xfrm>
        </p:spPr>
        <p:txBody>
          <a:bodyPr>
            <a:normAutofit fontScale="90000"/>
          </a:bodyPr>
          <a:lstStyle/>
          <a:p>
            <a:r>
              <a:rPr lang="de-AT" b="1" dirty="0">
                <a:solidFill>
                  <a:srgbClr val="FF0000"/>
                </a:solidFill>
              </a:rPr>
              <a:t>Wortschatzarbeit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228600" y="1825625"/>
            <a:ext cx="57912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AT" dirty="0"/>
              <a:t>Vollberechtigt</a:t>
            </a:r>
          </a:p>
          <a:p>
            <a:pPr marL="0" indent="0">
              <a:buNone/>
            </a:pPr>
            <a:r>
              <a:rPr lang="de-AT" dirty="0"/>
              <a:t>Die </a:t>
            </a:r>
            <a:r>
              <a:rPr lang="de-AT" dirty="0" err="1"/>
              <a:t>Verpassung</a:t>
            </a:r>
            <a:endParaRPr lang="de-AT" dirty="0"/>
          </a:p>
          <a:p>
            <a:pPr marL="0" indent="0">
              <a:buNone/>
            </a:pPr>
            <a:r>
              <a:rPr lang="de-AT" dirty="0"/>
              <a:t>Friedlich</a:t>
            </a:r>
          </a:p>
          <a:p>
            <a:pPr marL="0" indent="0">
              <a:buNone/>
            </a:pPr>
            <a:r>
              <a:rPr lang="de-AT" dirty="0"/>
              <a:t>Die Nichteinmischung</a:t>
            </a:r>
          </a:p>
          <a:p>
            <a:pPr marL="0" indent="0">
              <a:buNone/>
            </a:pPr>
            <a:r>
              <a:rPr lang="de-AT" dirty="0"/>
              <a:t>Die Angelegenheit</a:t>
            </a:r>
          </a:p>
          <a:p>
            <a:pPr marL="0" indent="0">
              <a:buNone/>
            </a:pPr>
            <a:r>
              <a:rPr lang="de-AT" dirty="0"/>
              <a:t>Bewahren</a:t>
            </a:r>
          </a:p>
          <a:p>
            <a:pPr marL="0" indent="0">
              <a:buNone/>
            </a:pPr>
            <a:r>
              <a:rPr lang="de-AT" dirty="0"/>
              <a:t>Das Wohlergehen</a:t>
            </a:r>
          </a:p>
          <a:p>
            <a:pPr marL="0" indent="0">
              <a:buNone/>
            </a:pPr>
            <a:r>
              <a:rPr lang="de-AT" dirty="0"/>
              <a:t>Anschließen</a:t>
            </a:r>
          </a:p>
          <a:p>
            <a:pPr marL="0" indent="0">
              <a:buNone/>
            </a:pPr>
            <a:r>
              <a:rPr lang="de-AT" dirty="0"/>
              <a:t>knüpfen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876365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alle</a:t>
            </a:r>
            <a:r>
              <a:rPr lang="en-US" dirty="0"/>
              <a:t> </a:t>
            </a:r>
            <a:r>
              <a:rPr lang="en-US" dirty="0" err="1"/>
              <a:t>Rechte</a:t>
            </a:r>
            <a:r>
              <a:rPr lang="en-US" dirty="0"/>
              <a:t> </a:t>
            </a:r>
            <a:r>
              <a:rPr lang="en-US" dirty="0" err="1"/>
              <a:t>aufweisend</a:t>
            </a:r>
            <a:r>
              <a:rPr lang="en-US" dirty="0"/>
              <a:t>, </a:t>
            </a:r>
            <a:r>
              <a:rPr lang="en-US" dirty="0" err="1"/>
              <a:t>innehabend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ein</a:t>
            </a:r>
            <a:r>
              <a:rPr lang="en-US" dirty="0"/>
              <a:t> </a:t>
            </a:r>
            <a:r>
              <a:rPr lang="en-US" dirty="0" err="1"/>
              <a:t>Ziel</a:t>
            </a:r>
            <a:r>
              <a:rPr lang="en-US" dirty="0"/>
              <a:t> </a:t>
            </a:r>
            <a:r>
              <a:rPr lang="en-US" dirty="0" err="1"/>
              <a:t>nicht</a:t>
            </a:r>
            <a:r>
              <a:rPr lang="en-US" dirty="0"/>
              <a:t> </a:t>
            </a:r>
            <a:r>
              <a:rPr lang="en-US" dirty="0" err="1"/>
              <a:t>treffen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ohne</a:t>
            </a:r>
            <a:r>
              <a:rPr lang="en-US" dirty="0"/>
              <a:t> </a:t>
            </a:r>
            <a:r>
              <a:rPr lang="en-US" u="sng" dirty="0" err="1">
                <a:hlinkClick r:id="rId2"/>
              </a:rPr>
              <a:t>Gewalt</a:t>
            </a:r>
            <a:r>
              <a:rPr lang="en-US" dirty="0"/>
              <a:t> und </a:t>
            </a:r>
            <a:r>
              <a:rPr lang="en-US" u="sng" dirty="0">
                <a:hlinkClick r:id="rId3"/>
              </a:rPr>
              <a:t>Krieg</a:t>
            </a:r>
            <a:endParaRPr lang="en-US" u="sng" dirty="0"/>
          </a:p>
          <a:p>
            <a:pPr marL="0" indent="0">
              <a:buNone/>
            </a:pPr>
            <a:r>
              <a:rPr lang="en-US" dirty="0" err="1"/>
              <a:t>sich</a:t>
            </a:r>
            <a:r>
              <a:rPr lang="en-US" dirty="0"/>
              <a:t> </a:t>
            </a:r>
            <a:r>
              <a:rPr lang="en-US" dirty="0" err="1"/>
              <a:t>nicht</a:t>
            </a:r>
            <a:r>
              <a:rPr lang="en-US" dirty="0"/>
              <a:t> </a:t>
            </a:r>
            <a:r>
              <a:rPr lang="en-US" dirty="0" err="1"/>
              <a:t>einmischen</a:t>
            </a:r>
            <a:endParaRPr lang="en-US" dirty="0"/>
          </a:p>
          <a:p>
            <a:pPr marL="0" indent="0">
              <a:buNone/>
            </a:pPr>
            <a:r>
              <a:rPr lang="de-DE" dirty="0"/>
              <a:t>Etwas, womit sich jemand befasst</a:t>
            </a:r>
          </a:p>
          <a:p>
            <a:pPr marL="0" indent="0">
              <a:buNone/>
            </a:pPr>
            <a:r>
              <a:rPr lang="de-DE" dirty="0"/>
              <a:t>Schützen</a:t>
            </a:r>
          </a:p>
          <a:p>
            <a:pPr marL="0" indent="0">
              <a:buNone/>
            </a:pPr>
            <a:r>
              <a:rPr lang="de-DE" dirty="0"/>
              <a:t>Zustand, in dem sich jemand gut fühlt</a:t>
            </a:r>
          </a:p>
          <a:p>
            <a:pPr marL="0" indent="0">
              <a:buNone/>
            </a:pPr>
            <a:r>
              <a:rPr lang="en-US" dirty="0" err="1"/>
              <a:t>festmachen</a:t>
            </a:r>
            <a:r>
              <a:rPr lang="de-DE" dirty="0"/>
              <a:t> </a:t>
            </a:r>
          </a:p>
          <a:p>
            <a:pPr marL="0" indent="0">
              <a:buNone/>
            </a:pPr>
            <a:r>
              <a:rPr lang="de-DE" dirty="0"/>
              <a:t>knoten</a:t>
            </a:r>
          </a:p>
        </p:txBody>
      </p:sp>
    </p:spTree>
    <p:extLst>
      <p:ext uri="{BB962C8B-B14F-4D97-AF65-F5344CB8AC3E}">
        <p14:creationId xmlns:p14="http://schemas.microsoft.com/office/powerpoint/2010/main" val="276244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0" y="1"/>
            <a:ext cx="12191999" cy="968187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en-GB" sz="8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internationalen</a:t>
            </a:r>
            <a:r>
              <a:rPr lang="en-GB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Beziehungen</a:t>
            </a:r>
            <a:r>
              <a:rPr lang="en-GB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Usbekistans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>
          <a:xfrm>
            <a:off x="94129" y="1169894"/>
            <a:ext cx="11940989" cy="55670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err="1"/>
              <a:t>Die</a:t>
            </a:r>
            <a:r>
              <a:rPr lang="ru-RU" b="1" dirty="0"/>
              <a:t> </a:t>
            </a:r>
            <a:r>
              <a:rPr lang="ru-RU" b="1" dirty="0" err="1"/>
              <a:t>internationale</a:t>
            </a:r>
            <a:r>
              <a:rPr lang="de-AT" b="1" dirty="0"/>
              <a:t>n Beziehungen Usbekistans.</a:t>
            </a:r>
          </a:p>
          <a:p>
            <a:pPr marL="0" indent="0">
              <a:buNone/>
            </a:pPr>
            <a:r>
              <a:rPr lang="ru-RU" dirty="0" err="1"/>
              <a:t>Das</a:t>
            </a:r>
            <a:r>
              <a:rPr lang="ru-RU" dirty="0"/>
              <a:t> </a:t>
            </a:r>
            <a:r>
              <a:rPr lang="ru-RU" dirty="0" err="1"/>
              <a:t>souveräne</a:t>
            </a:r>
            <a:r>
              <a:rPr lang="ru-RU" dirty="0"/>
              <a:t> </a:t>
            </a:r>
            <a:r>
              <a:rPr lang="ru-RU" dirty="0" err="1"/>
              <a:t>Usbekistan</a:t>
            </a:r>
            <a:r>
              <a:rPr lang="ru-RU" dirty="0"/>
              <a:t> </a:t>
            </a:r>
            <a:r>
              <a:rPr lang="ru-RU" dirty="0" err="1"/>
              <a:t>ist</a:t>
            </a:r>
            <a:r>
              <a:rPr lang="ru-RU" dirty="0"/>
              <a:t> </a:t>
            </a:r>
            <a:r>
              <a:rPr lang="ru-RU" dirty="0" err="1"/>
              <a:t>vollberechtigtes</a:t>
            </a:r>
            <a:r>
              <a:rPr lang="ru-RU" dirty="0"/>
              <a:t> </a:t>
            </a:r>
            <a:r>
              <a:rPr lang="ru-RU" dirty="0" err="1"/>
              <a:t>Subjekt</a:t>
            </a:r>
            <a:r>
              <a:rPr lang="ru-RU" dirty="0"/>
              <a:t> </a:t>
            </a:r>
            <a:r>
              <a:rPr lang="ru-RU" dirty="0" err="1"/>
              <a:t>der</a:t>
            </a:r>
            <a:r>
              <a:rPr lang="ru-RU" dirty="0"/>
              <a:t> </a:t>
            </a:r>
            <a:r>
              <a:rPr lang="ru-RU" dirty="0" err="1"/>
              <a:t>Internationalen</a:t>
            </a:r>
            <a:r>
              <a:rPr lang="ru-RU" dirty="0"/>
              <a:t> </a:t>
            </a:r>
            <a:r>
              <a:rPr lang="ru-RU" dirty="0" err="1"/>
              <a:t>Beziehungen</a:t>
            </a:r>
            <a:r>
              <a:rPr lang="ru-RU" dirty="0"/>
              <a:t>. </a:t>
            </a:r>
            <a:r>
              <a:rPr lang="ru-RU" dirty="0" err="1"/>
              <a:t>Die</a:t>
            </a:r>
            <a:r>
              <a:rPr lang="ru-RU" dirty="0"/>
              <a:t> </a:t>
            </a:r>
            <a:r>
              <a:rPr lang="ru-RU" dirty="0" err="1"/>
              <a:t>Hauptprinzipien</a:t>
            </a:r>
            <a:r>
              <a:rPr lang="ru-RU" dirty="0"/>
              <a:t> </a:t>
            </a:r>
            <a:r>
              <a:rPr lang="ru-RU" dirty="0" err="1"/>
              <a:t>seiner</a:t>
            </a:r>
            <a:r>
              <a:rPr lang="ru-RU" dirty="0"/>
              <a:t> </a:t>
            </a:r>
            <a:r>
              <a:rPr lang="ru-RU" dirty="0" err="1"/>
              <a:t>Beziehungen</a:t>
            </a:r>
            <a:r>
              <a:rPr lang="ru-RU" dirty="0"/>
              <a:t> </a:t>
            </a:r>
            <a:r>
              <a:rPr lang="ru-RU" dirty="0" err="1"/>
              <a:t>zu</a:t>
            </a:r>
            <a:r>
              <a:rPr lang="ru-RU" dirty="0"/>
              <a:t> </a:t>
            </a:r>
            <a:r>
              <a:rPr lang="ru-RU" dirty="0" err="1"/>
              <a:t>den</a:t>
            </a:r>
            <a:r>
              <a:rPr lang="ru-RU" dirty="0"/>
              <a:t> </a:t>
            </a:r>
            <a:r>
              <a:rPr lang="ru-RU" dirty="0" err="1"/>
              <a:t>anderen</a:t>
            </a:r>
            <a:r>
              <a:rPr lang="ru-RU" dirty="0"/>
              <a:t> </a:t>
            </a:r>
            <a:r>
              <a:rPr lang="ru-RU" dirty="0" err="1"/>
              <a:t>Ländern</a:t>
            </a:r>
            <a:r>
              <a:rPr lang="ru-RU" dirty="0"/>
              <a:t> </a:t>
            </a:r>
            <a:r>
              <a:rPr lang="ru-RU" dirty="0" err="1"/>
              <a:t>werden</a:t>
            </a:r>
            <a:r>
              <a:rPr lang="ru-RU" dirty="0"/>
              <a:t> </a:t>
            </a:r>
            <a:r>
              <a:rPr lang="ru-RU" dirty="0" err="1"/>
              <a:t>durch</a:t>
            </a:r>
            <a:r>
              <a:rPr lang="ru-RU" dirty="0"/>
              <a:t> </a:t>
            </a:r>
            <a:r>
              <a:rPr lang="ru-RU" dirty="0" err="1"/>
              <a:t>die</a:t>
            </a:r>
            <a:r>
              <a:rPr lang="ru-RU" dirty="0"/>
              <a:t> </a:t>
            </a:r>
            <a:r>
              <a:rPr lang="ru-RU" dirty="0" err="1"/>
              <a:t>Verpassung</a:t>
            </a:r>
            <a:r>
              <a:rPr lang="ru-RU" dirty="0"/>
              <a:t> </a:t>
            </a:r>
            <a:r>
              <a:rPr lang="ru-RU" dirty="0" err="1"/>
              <a:t>vorgegeben</a:t>
            </a:r>
            <a:r>
              <a:rPr lang="ru-RU" dirty="0"/>
              <a:t>. </a:t>
            </a:r>
            <a:r>
              <a:rPr lang="ru-RU" dirty="0" err="1"/>
              <a:t>Die</a:t>
            </a:r>
            <a:r>
              <a:rPr lang="ru-RU" dirty="0"/>
              <a:t> </a:t>
            </a:r>
            <a:r>
              <a:rPr lang="ru-RU" dirty="0" err="1"/>
              <a:t>internationalen</a:t>
            </a:r>
            <a:r>
              <a:rPr lang="ru-RU" dirty="0"/>
              <a:t> </a:t>
            </a:r>
            <a:r>
              <a:rPr lang="ru-RU" dirty="0" err="1"/>
              <a:t>Beziehungen</a:t>
            </a:r>
            <a:r>
              <a:rPr lang="ru-RU" dirty="0"/>
              <a:t> </a:t>
            </a:r>
            <a:r>
              <a:rPr lang="ru-RU" dirty="0" err="1"/>
              <a:t>Usbekistans</a:t>
            </a:r>
            <a:r>
              <a:rPr lang="ru-RU" dirty="0"/>
              <a:t> </a:t>
            </a:r>
            <a:r>
              <a:rPr lang="ru-RU" dirty="0" err="1"/>
              <a:t>gründen</a:t>
            </a:r>
            <a:r>
              <a:rPr lang="ru-RU" dirty="0"/>
              <a:t> </a:t>
            </a:r>
            <a:r>
              <a:rPr lang="ru-RU" dirty="0" err="1"/>
              <a:t>auf</a:t>
            </a:r>
            <a:r>
              <a:rPr lang="ru-RU" dirty="0"/>
              <a:t> </a:t>
            </a:r>
            <a:r>
              <a:rPr lang="ru-RU" dirty="0" err="1"/>
              <a:t>den</a:t>
            </a:r>
            <a:r>
              <a:rPr lang="ru-RU" dirty="0"/>
              <a:t> </a:t>
            </a:r>
            <a:r>
              <a:rPr lang="ru-RU" dirty="0" err="1"/>
              <a:t>Prinzipien</a:t>
            </a:r>
            <a:r>
              <a:rPr lang="ru-RU" dirty="0"/>
              <a:t> </a:t>
            </a:r>
            <a:r>
              <a:rPr lang="ru-RU" dirty="0" err="1"/>
              <a:t>der</a:t>
            </a:r>
            <a:r>
              <a:rPr lang="ru-RU" dirty="0"/>
              <a:t> </a:t>
            </a:r>
            <a:r>
              <a:rPr lang="ru-RU" dirty="0" err="1"/>
              <a:t>Souveränität</a:t>
            </a:r>
            <a:r>
              <a:rPr lang="ru-RU" dirty="0"/>
              <a:t> </a:t>
            </a:r>
            <a:r>
              <a:rPr lang="ru-RU" dirty="0" err="1"/>
              <a:t>und</a:t>
            </a:r>
            <a:r>
              <a:rPr lang="ru-RU" dirty="0"/>
              <a:t> </a:t>
            </a:r>
            <a:r>
              <a:rPr lang="ru-RU" dirty="0" err="1"/>
              <a:t>Gleichberechtigung</a:t>
            </a:r>
            <a:r>
              <a:rPr lang="ru-RU" dirty="0"/>
              <a:t> </a:t>
            </a:r>
            <a:r>
              <a:rPr lang="ru-RU" dirty="0" err="1"/>
              <a:t>aller</a:t>
            </a:r>
            <a:r>
              <a:rPr lang="ru-RU" dirty="0"/>
              <a:t> </a:t>
            </a:r>
            <a:r>
              <a:rPr lang="ru-RU" dirty="0" err="1"/>
              <a:t>Nationen</a:t>
            </a:r>
            <a:r>
              <a:rPr lang="ru-RU" dirty="0"/>
              <a:t>. </a:t>
            </a:r>
            <a:r>
              <a:rPr lang="ru-RU" dirty="0" err="1"/>
              <a:t>Das</a:t>
            </a:r>
            <a:r>
              <a:rPr lang="ru-RU" dirty="0"/>
              <a:t> </a:t>
            </a:r>
            <a:r>
              <a:rPr lang="ru-RU" dirty="0" err="1"/>
              <a:t>Ziel</a:t>
            </a:r>
            <a:r>
              <a:rPr lang="ru-RU" dirty="0"/>
              <a:t> </a:t>
            </a:r>
            <a:r>
              <a:rPr lang="ru-RU" dirty="0" err="1"/>
              <a:t>der</a:t>
            </a:r>
            <a:r>
              <a:rPr lang="ru-RU" dirty="0"/>
              <a:t> </a:t>
            </a:r>
            <a:r>
              <a:rPr lang="ru-RU" dirty="0" err="1"/>
              <a:t>internationalen</a:t>
            </a:r>
            <a:r>
              <a:rPr lang="ru-RU" dirty="0"/>
              <a:t> </a:t>
            </a:r>
            <a:r>
              <a:rPr lang="ru-RU" dirty="0" err="1"/>
              <a:t>Beziehungen</a:t>
            </a:r>
            <a:r>
              <a:rPr lang="ru-RU" dirty="0"/>
              <a:t> </a:t>
            </a:r>
            <a:r>
              <a:rPr lang="ru-RU" dirty="0" err="1"/>
              <a:t>Usbekistans</a:t>
            </a:r>
            <a:r>
              <a:rPr lang="ru-RU" dirty="0"/>
              <a:t> </a:t>
            </a:r>
            <a:r>
              <a:rPr lang="ru-RU" dirty="0" err="1"/>
              <a:t>basiert</a:t>
            </a:r>
            <a:r>
              <a:rPr lang="ru-RU" dirty="0"/>
              <a:t> </a:t>
            </a:r>
            <a:r>
              <a:rPr lang="ru-RU" dirty="0" err="1"/>
              <a:t>auf</a:t>
            </a:r>
            <a:r>
              <a:rPr lang="ru-RU" dirty="0"/>
              <a:t> </a:t>
            </a:r>
            <a:r>
              <a:rPr lang="ru-RU" dirty="0" err="1"/>
              <a:t>den</a:t>
            </a:r>
            <a:r>
              <a:rPr lang="ru-RU" dirty="0"/>
              <a:t> </a:t>
            </a:r>
            <a:r>
              <a:rPr lang="ru-RU" dirty="0" err="1"/>
              <a:t>friedlichen</a:t>
            </a:r>
            <a:r>
              <a:rPr lang="ru-RU" dirty="0"/>
              <a:t> </a:t>
            </a:r>
            <a:r>
              <a:rPr lang="ru-RU" dirty="0" err="1"/>
              <a:t>Konfliktlösung</a:t>
            </a:r>
            <a:r>
              <a:rPr lang="ru-RU" dirty="0"/>
              <a:t> </a:t>
            </a:r>
            <a:r>
              <a:rPr lang="ru-RU" dirty="0" err="1"/>
              <a:t>und</a:t>
            </a:r>
            <a:r>
              <a:rPr lang="ru-RU" dirty="0"/>
              <a:t> </a:t>
            </a:r>
            <a:r>
              <a:rPr lang="ru-RU" dirty="0" err="1"/>
              <a:t>der</a:t>
            </a:r>
            <a:r>
              <a:rPr lang="ru-RU" dirty="0"/>
              <a:t> </a:t>
            </a:r>
            <a:r>
              <a:rPr lang="ru-RU" dirty="0" err="1"/>
              <a:t>Nichteinmischung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die</a:t>
            </a:r>
            <a:r>
              <a:rPr lang="ru-RU" dirty="0"/>
              <a:t> </a:t>
            </a:r>
            <a:r>
              <a:rPr lang="ru-RU" dirty="0" err="1"/>
              <a:t>inneren</a:t>
            </a:r>
            <a:r>
              <a:rPr lang="ru-RU" dirty="0"/>
              <a:t> </a:t>
            </a:r>
            <a:r>
              <a:rPr lang="ru-RU" dirty="0" err="1"/>
              <a:t>Angelegenheiten</a:t>
            </a:r>
            <a:r>
              <a:rPr lang="ru-RU" dirty="0"/>
              <a:t> </a:t>
            </a:r>
            <a:r>
              <a:rPr lang="ru-RU" dirty="0" err="1"/>
              <a:t>andrer</a:t>
            </a:r>
            <a:r>
              <a:rPr lang="ru-RU" dirty="0"/>
              <a:t> </a:t>
            </a:r>
            <a:r>
              <a:rPr lang="ru-RU" dirty="0" err="1"/>
              <a:t>Staaten</a:t>
            </a:r>
            <a:r>
              <a:rPr lang="ru-RU" dirty="0"/>
              <a:t> </a:t>
            </a:r>
            <a:r>
              <a:rPr lang="ru-RU" dirty="0" err="1"/>
              <a:t>und</a:t>
            </a:r>
            <a:r>
              <a:rPr lang="ru-RU" dirty="0"/>
              <a:t> </a:t>
            </a:r>
            <a:r>
              <a:rPr lang="ru-RU" dirty="0" err="1"/>
              <a:t>Orientierung</a:t>
            </a:r>
            <a:r>
              <a:rPr lang="ru-RU" dirty="0"/>
              <a:t> </a:t>
            </a:r>
            <a:r>
              <a:rPr lang="ru-RU" dirty="0" err="1"/>
              <a:t>vor</a:t>
            </a:r>
            <a:r>
              <a:rPr lang="ru-RU" dirty="0"/>
              <a:t> </a:t>
            </a:r>
            <a:r>
              <a:rPr lang="ru-RU" dirty="0" err="1"/>
              <a:t>allem</a:t>
            </a:r>
            <a:r>
              <a:rPr lang="ru-RU" dirty="0"/>
              <a:t> </a:t>
            </a:r>
            <a:r>
              <a:rPr lang="ru-RU" dirty="0" err="1"/>
              <a:t>auf</a:t>
            </a:r>
            <a:r>
              <a:rPr lang="ru-RU" dirty="0"/>
              <a:t> </a:t>
            </a:r>
            <a:r>
              <a:rPr lang="ru-RU" dirty="0" err="1"/>
              <a:t>die</a:t>
            </a:r>
            <a:r>
              <a:rPr lang="ru-RU" dirty="0"/>
              <a:t> </a:t>
            </a:r>
            <a:r>
              <a:rPr lang="ru-RU" dirty="0" err="1"/>
              <a:t>nationalen</a:t>
            </a:r>
            <a:r>
              <a:rPr lang="ru-RU" dirty="0"/>
              <a:t> </a:t>
            </a:r>
            <a:r>
              <a:rPr lang="ru-RU" dirty="0" err="1"/>
              <a:t>Interessen</a:t>
            </a:r>
            <a:r>
              <a:rPr lang="ru-RU" dirty="0"/>
              <a:t> </a:t>
            </a:r>
            <a:r>
              <a:rPr lang="ru-RU" dirty="0" err="1"/>
              <a:t>des</a:t>
            </a:r>
            <a:r>
              <a:rPr lang="ru-RU" dirty="0"/>
              <a:t> </a:t>
            </a:r>
            <a:r>
              <a:rPr lang="ru-RU" dirty="0" err="1"/>
              <a:t>Landes</a:t>
            </a:r>
            <a:r>
              <a:rPr lang="ru-RU" dirty="0"/>
              <a:t>. </a:t>
            </a:r>
            <a:r>
              <a:rPr lang="ru-RU" dirty="0" err="1"/>
              <a:t>Um</a:t>
            </a:r>
            <a:r>
              <a:rPr lang="ru-RU" dirty="0"/>
              <a:t> </a:t>
            </a:r>
            <a:r>
              <a:rPr lang="ru-RU" dirty="0" err="1"/>
              <a:t>die</a:t>
            </a:r>
            <a:r>
              <a:rPr lang="ru-RU" dirty="0"/>
              <a:t> </a:t>
            </a:r>
            <a:r>
              <a:rPr lang="ru-RU" dirty="0" err="1"/>
              <a:t>Interessen</a:t>
            </a:r>
            <a:r>
              <a:rPr lang="ru-RU" dirty="0"/>
              <a:t> </a:t>
            </a:r>
            <a:r>
              <a:rPr lang="ru-RU" dirty="0" err="1"/>
              <a:t>des</a:t>
            </a:r>
            <a:r>
              <a:rPr lang="ru-RU" dirty="0"/>
              <a:t> </a:t>
            </a:r>
            <a:r>
              <a:rPr lang="ru-RU" dirty="0" err="1"/>
              <a:t>Staates</a:t>
            </a:r>
            <a:r>
              <a:rPr lang="ru-RU" dirty="0"/>
              <a:t> </a:t>
            </a:r>
            <a:r>
              <a:rPr lang="ru-RU" dirty="0" err="1"/>
              <a:t>und</a:t>
            </a:r>
            <a:r>
              <a:rPr lang="ru-RU" dirty="0"/>
              <a:t> </a:t>
            </a:r>
            <a:r>
              <a:rPr lang="ru-RU" dirty="0" err="1"/>
              <a:t>seiner</a:t>
            </a:r>
            <a:r>
              <a:rPr lang="ru-RU" dirty="0"/>
              <a:t> </a:t>
            </a:r>
            <a:r>
              <a:rPr lang="ru-RU" dirty="0" err="1"/>
              <a:t>Bevölkerung</a:t>
            </a:r>
            <a:r>
              <a:rPr lang="ru-RU" dirty="0"/>
              <a:t> </a:t>
            </a:r>
            <a:r>
              <a:rPr lang="ru-RU" dirty="0" err="1"/>
              <a:t>zu</a:t>
            </a:r>
            <a:r>
              <a:rPr lang="ru-RU" dirty="0"/>
              <a:t> </a:t>
            </a:r>
            <a:r>
              <a:rPr lang="ru-RU" dirty="0" err="1"/>
              <a:t>bewahren</a:t>
            </a:r>
            <a:r>
              <a:rPr lang="ru-RU" dirty="0"/>
              <a:t> </a:t>
            </a:r>
            <a:r>
              <a:rPr lang="ru-RU" dirty="0" err="1"/>
              <a:t>und</a:t>
            </a:r>
            <a:r>
              <a:rPr lang="ru-RU" dirty="0"/>
              <a:t> </a:t>
            </a:r>
            <a:r>
              <a:rPr lang="ru-RU" dirty="0" err="1"/>
              <a:t>das</a:t>
            </a:r>
            <a:r>
              <a:rPr lang="ru-RU" dirty="0"/>
              <a:t> </a:t>
            </a:r>
            <a:r>
              <a:rPr lang="ru-RU" dirty="0" err="1"/>
              <a:t>Wohlergehen</a:t>
            </a:r>
            <a:r>
              <a:rPr lang="ru-RU" dirty="0"/>
              <a:t> </a:t>
            </a:r>
            <a:r>
              <a:rPr lang="ru-RU" dirty="0" err="1"/>
              <a:t>und</a:t>
            </a:r>
            <a:r>
              <a:rPr lang="ru-RU" dirty="0"/>
              <a:t> </a:t>
            </a:r>
            <a:r>
              <a:rPr lang="ru-RU" dirty="0" err="1"/>
              <a:t>die</a:t>
            </a:r>
            <a:r>
              <a:rPr lang="ru-RU" dirty="0"/>
              <a:t> </a:t>
            </a:r>
            <a:r>
              <a:rPr lang="ru-RU" dirty="0" err="1"/>
              <a:t>Souveränität</a:t>
            </a:r>
            <a:r>
              <a:rPr lang="ru-RU" dirty="0"/>
              <a:t> </a:t>
            </a:r>
            <a:r>
              <a:rPr lang="ru-RU" dirty="0" err="1"/>
              <a:t>zu</a:t>
            </a:r>
            <a:r>
              <a:rPr lang="ru-RU" dirty="0"/>
              <a:t> </a:t>
            </a:r>
            <a:r>
              <a:rPr lang="ru-RU" dirty="0" err="1"/>
              <a:t>festigen</a:t>
            </a:r>
            <a:r>
              <a:rPr lang="ru-RU" dirty="0"/>
              <a:t>, </a:t>
            </a:r>
            <a:r>
              <a:rPr lang="ru-RU" dirty="0" err="1"/>
              <a:t>kann</a:t>
            </a:r>
            <a:r>
              <a:rPr lang="ru-RU" dirty="0"/>
              <a:t> </a:t>
            </a:r>
            <a:r>
              <a:rPr lang="ru-RU" dirty="0" err="1"/>
              <a:t>die</a:t>
            </a:r>
            <a:r>
              <a:rPr lang="ru-RU" dirty="0"/>
              <a:t> </a:t>
            </a:r>
            <a:r>
              <a:rPr lang="ru-RU" dirty="0" err="1"/>
              <a:t>Republik</a:t>
            </a:r>
            <a:r>
              <a:rPr lang="ru-RU" dirty="0"/>
              <a:t> </a:t>
            </a:r>
            <a:r>
              <a:rPr lang="ru-RU" dirty="0" err="1"/>
              <a:t>sich</a:t>
            </a:r>
            <a:r>
              <a:rPr lang="ru-RU" dirty="0"/>
              <a:t> </a:t>
            </a:r>
            <a:r>
              <a:rPr lang="ru-RU" dirty="0" err="1"/>
              <a:t>Bündnissen</a:t>
            </a:r>
            <a:r>
              <a:rPr lang="ru-RU" dirty="0"/>
              <a:t>, </a:t>
            </a:r>
            <a:r>
              <a:rPr lang="ru-RU" dirty="0" err="1"/>
              <a:t>Gemeinschaften</a:t>
            </a:r>
            <a:r>
              <a:rPr lang="ru-RU" dirty="0"/>
              <a:t> </a:t>
            </a:r>
            <a:r>
              <a:rPr lang="ru-RU" dirty="0" err="1"/>
              <a:t>und</a:t>
            </a:r>
            <a:r>
              <a:rPr lang="ru-RU" dirty="0"/>
              <a:t> </a:t>
            </a:r>
            <a:r>
              <a:rPr lang="ru-RU" dirty="0" err="1"/>
              <a:t>anderen</a:t>
            </a:r>
            <a:r>
              <a:rPr lang="ru-RU" dirty="0"/>
              <a:t> </a:t>
            </a:r>
            <a:r>
              <a:rPr lang="ru-RU" dirty="0" err="1"/>
              <a:t>internationalen</a:t>
            </a:r>
            <a:r>
              <a:rPr lang="ru-RU" dirty="0"/>
              <a:t> </a:t>
            </a:r>
            <a:r>
              <a:rPr lang="ru-RU" dirty="0" err="1"/>
              <a:t>Verbänden</a:t>
            </a:r>
            <a:r>
              <a:rPr lang="ru-RU" dirty="0"/>
              <a:t> </a:t>
            </a:r>
            <a:r>
              <a:rPr lang="ru-RU" dirty="0" err="1"/>
              <a:t>anschließen</a:t>
            </a:r>
            <a:r>
              <a:rPr lang="ru-RU" dirty="0"/>
              <a:t> </a:t>
            </a:r>
            <a:r>
              <a:rPr lang="ru-RU" dirty="0" err="1"/>
              <a:t>oder</a:t>
            </a:r>
            <a:r>
              <a:rPr lang="ru-RU" dirty="0"/>
              <a:t> </a:t>
            </a:r>
            <a:r>
              <a:rPr lang="ru-RU" dirty="0" err="1"/>
              <a:t>diese</a:t>
            </a:r>
            <a:r>
              <a:rPr lang="ru-RU" dirty="0"/>
              <a:t> </a:t>
            </a:r>
            <a:r>
              <a:rPr lang="ru-RU" dirty="0" err="1"/>
              <a:t>verlassen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b="1" dirty="0" err="1"/>
          </a:p>
        </p:txBody>
      </p:sp>
    </p:spTree>
    <p:extLst>
      <p:ext uri="{BB962C8B-B14F-4D97-AF65-F5344CB8AC3E}">
        <p14:creationId xmlns:p14="http://schemas.microsoft.com/office/powerpoint/2010/main" val="42749563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824</TotalTime>
  <Words>1177</Words>
  <Application>Microsoft Office PowerPoint</Application>
  <PresentationFormat>Широкоэкранный</PresentationFormat>
  <Paragraphs>167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Тема Office</vt:lpstr>
      <vt:lpstr>DEUTSCH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Wortschatzarbeit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Selbständige Arbeit:</vt:lpstr>
      <vt:lpstr>Ende der Stunde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DEUTSCH</dc:title>
  <dc:creator>Asus</dc:creator>
  <cp:lastModifiedBy>Аскарова Комила</cp:lastModifiedBy>
  <cp:revision>182</cp:revision>
  <cp:lastPrinted>2020-10-06T17:09:25Z</cp:lastPrinted>
  <dcterms:created xsi:type="dcterms:W3CDTF">2020-09-30T13:15:45Z</dcterms:created>
  <dcterms:modified xsi:type="dcterms:W3CDTF">2022-07-19T07:48:52Z</dcterms:modified>
</cp:coreProperties>
</file>