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1" r:id="rId3"/>
    <p:sldId id="302" r:id="rId4"/>
    <p:sldId id="308" r:id="rId5"/>
    <p:sldId id="281" r:id="rId6"/>
    <p:sldId id="315" r:id="rId7"/>
    <p:sldId id="319" r:id="rId8"/>
    <p:sldId id="320" r:id="rId9"/>
    <p:sldId id="305" r:id="rId10"/>
    <p:sldId id="313" r:id="rId11"/>
    <p:sldId id="259" r:id="rId12"/>
    <p:sldId id="26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660"/>
  </p:normalViewPr>
  <p:slideViewPr>
    <p:cSldViewPr snapToGrid="0" showGuides="1">
      <p:cViewPr varScale="1">
        <p:scale>
          <a:sx n="89" d="100"/>
          <a:sy n="89" d="100"/>
        </p:scale>
        <p:origin x="9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482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22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5210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866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4945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88514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E835D-C732-4F75-B7D2-67D1244CD1C9}" type="datetimeFigureOut">
              <a:rPr lang="ru-RU" smtClean="0"/>
              <a:t>19.07.2022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60176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E835D-C732-4F75-B7D2-67D1244CD1C9}" type="datetimeFigureOut">
              <a:rPr lang="ru-RU" smtClean="0"/>
              <a:t>19.07.2022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25998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E835D-C732-4F75-B7D2-67D1244CD1C9}" type="datetimeFigureOut">
              <a:rPr lang="ru-RU" smtClean="0"/>
              <a:t>19.07.2022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87835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5942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89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841A-F634-4A81-BCDA-09F701FE7B36}" type="slidenum">
              <a:rPr lang="ru-RU" smtClean="0"/>
              <a:t>‹#›</a:t>
            </a:fld>
            <a:endParaRPr lang="ru-RU"/>
          </a:p>
        </p:txBody>
      </p:sp>
    </p:spTree>
    <p:extLst>
      <p:ext uri="{BB962C8B-B14F-4D97-AF65-F5344CB8AC3E}">
        <p14:creationId xmlns:p14="http://schemas.microsoft.com/office/powerpoint/2010/main" val="257444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learnattack.de/schuelerlexikon/deutsch/objekte" TargetMode="External"/><Relationship Id="rId2" Type="http://schemas.openxmlformats.org/officeDocument/2006/relationships/hyperlink" Target="https://learnattack.de/schuelerlexikon/deutsch/nebensatz-gliedsatz" TargetMode="External"/><Relationship Id="rId1" Type="http://schemas.openxmlformats.org/officeDocument/2006/relationships/slideLayout" Target="../slideLayouts/slideLayout5.xml"/><Relationship Id="rId5" Type="http://schemas.openxmlformats.org/officeDocument/2006/relationships/hyperlink" Target="https://learnattack.de/schuelerlexikon/deutsch/dativ" TargetMode="External"/><Relationship Id="rId4" Type="http://schemas.openxmlformats.org/officeDocument/2006/relationships/hyperlink" Target="https://learnattack.de/schuelerlexikon/deutsch/geniti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19697" y="2631267"/>
            <a:ext cx="11629624" cy="4132604"/>
          </a:xfrm>
        </p:spPr>
        <p:txBody>
          <a:bodyPr>
            <a:normAutofit fontScale="70000" lnSpcReduction="20000"/>
          </a:bodyPr>
          <a:lstStyle/>
          <a:p>
            <a:endParaRPr lang="en-US" sz="5000" b="1" dirty="0">
              <a:solidFill>
                <a:srgbClr val="00B050"/>
              </a:solidFill>
              <a:latin typeface="Arial" panose="020B0604020202020204" pitchFamily="34" charset="0"/>
              <a:cs typeface="Arial" panose="020B0604020202020204" pitchFamily="34" charset="0"/>
            </a:endParaRPr>
          </a:p>
          <a:p>
            <a:r>
              <a:rPr lang="en-US" sz="6500" b="1" dirty="0">
                <a:solidFill>
                  <a:srgbClr val="00B050"/>
                </a:solidFill>
                <a:latin typeface="Arial" panose="020B0604020202020204" pitchFamily="34" charset="0"/>
                <a:cs typeface="Arial" panose="020B0604020202020204" pitchFamily="34" charset="0"/>
              </a:rPr>
              <a:t>           DAS </a:t>
            </a:r>
            <a:r>
              <a:rPr lang="de-DE" sz="6500" b="1" dirty="0">
                <a:solidFill>
                  <a:srgbClr val="00B050"/>
                </a:solidFill>
                <a:latin typeface="Arial" panose="020B0604020202020204" pitchFamily="34" charset="0"/>
                <a:cs typeface="Arial" panose="020B0604020202020204" pitchFamily="34" charset="0"/>
              </a:rPr>
              <a:t>THEMA DER STUNDE</a:t>
            </a:r>
          </a:p>
          <a:p>
            <a:r>
              <a:rPr lang="de-DE" sz="6500" b="1" dirty="0">
                <a:solidFill>
                  <a:schemeClr val="accent5">
                    <a:lumMod val="75000"/>
                  </a:schemeClr>
                </a:solidFill>
                <a:latin typeface="Arial" panose="020B0604020202020204" pitchFamily="34" charset="0"/>
                <a:cs typeface="Arial" panose="020B0604020202020204" pitchFamily="34" charset="0"/>
              </a:rPr>
              <a:t>„Sportmannschaften“</a:t>
            </a:r>
          </a:p>
          <a:p>
            <a:r>
              <a:rPr lang="de-DE" sz="4600" b="1" dirty="0">
                <a:solidFill>
                  <a:srgbClr val="00B050"/>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endParaRPr lang="de-DE" sz="4600" dirty="0">
              <a:latin typeface="Arial" panose="020B0604020202020204" pitchFamily="34" charset="0"/>
              <a:cs typeface="Arial" panose="020B0604020202020204" pitchFamily="34" charset="0"/>
            </a:endParaRPr>
          </a:p>
          <a:p>
            <a:r>
              <a:rPr lang="de-DE" sz="3600" dirty="0">
                <a:latin typeface="Arial" panose="020B0604020202020204" pitchFamily="34" charset="0"/>
                <a:cs typeface="Arial" panose="020B0604020202020204" pitchFamily="34" charset="0"/>
              </a:rPr>
              <a:t>                            </a:t>
            </a:r>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a:latin typeface="Arial" panose="020B0604020202020204" pitchFamily="34" charset="0"/>
                <a:cs typeface="Arial" panose="020B0604020202020204" pitchFamily="34" charset="0"/>
              </a:rPr>
              <a:t>10.</a:t>
            </a:r>
            <a:endParaRPr lang="de-DE" sz="54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sp>
        <p:nvSpPr>
          <p:cNvPr id="2" name="Прямоугольник 1"/>
          <p:cNvSpPr/>
          <p:nvPr/>
        </p:nvSpPr>
        <p:spPr>
          <a:xfrm>
            <a:off x="1641111" y="3057975"/>
            <a:ext cx="888642" cy="130076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Рисунок 5"/>
          <p:cNvPicPr>
            <a:picLocks noChangeAspect="1"/>
          </p:cNvPicPr>
          <p:nvPr/>
        </p:nvPicPr>
        <p:blipFill>
          <a:blip r:embed="rId2"/>
          <a:stretch>
            <a:fillRect/>
          </a:stretch>
        </p:blipFill>
        <p:spPr>
          <a:xfrm>
            <a:off x="7812741" y="4718390"/>
            <a:ext cx="3640511" cy="1821924"/>
          </a:xfrm>
          <a:prstGeom prst="rect">
            <a:avLst/>
          </a:prstGeom>
        </p:spPr>
      </p:pic>
    </p:spTree>
    <p:extLst>
      <p:ext uri="{BB962C8B-B14F-4D97-AF65-F5344CB8AC3E}">
        <p14:creationId xmlns:p14="http://schemas.microsoft.com/office/powerpoint/2010/main" val="2788458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3"/>
          <p:cNvSpPr txBox="1">
            <a:spLocks/>
          </p:cNvSpPr>
          <p:nvPr/>
        </p:nvSpPr>
        <p:spPr>
          <a:xfrm>
            <a:off x="842683" y="0"/>
            <a:ext cx="10515600" cy="1325563"/>
          </a:xfrm>
          <a:prstGeom prst="rect">
            <a:avLst/>
          </a:prstGeom>
          <a:solidFill>
            <a:srgbClr val="0070C0"/>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3" name="Объект 6"/>
          <p:cNvSpPr>
            <a:spLocks noGrp="1"/>
          </p:cNvSpPr>
          <p:nvPr>
            <p:ph sz="half" idx="2"/>
          </p:nvPr>
        </p:nvSpPr>
        <p:spPr>
          <a:xfrm>
            <a:off x="0" y="1910687"/>
            <a:ext cx="12192000" cy="4947313"/>
          </a:xfrm>
        </p:spPr>
        <p:txBody>
          <a:bodyPr>
            <a:normAutofit/>
          </a:bodyPr>
          <a:lstStyle/>
          <a:p>
            <a:pPr marL="514350" indent="-514350">
              <a:buAutoNum type="arabicPeriod"/>
            </a:pPr>
            <a:r>
              <a:rPr lang="de-DE" sz="3200" dirty="0"/>
              <a:t>Nach und nach erreichte die Lehrerin, …     sich der Junge wieder normal beträgt.</a:t>
            </a:r>
          </a:p>
          <a:p>
            <a:pPr marL="514350" indent="-514350">
              <a:buAutoNum type="arabicPeriod"/>
            </a:pPr>
            <a:r>
              <a:rPr lang="de-DE" sz="3200" dirty="0"/>
              <a:t>Ich </a:t>
            </a:r>
            <a:r>
              <a:rPr lang="de-DE" sz="3200" dirty="0" err="1"/>
              <a:t>weiss</a:t>
            </a:r>
            <a:r>
              <a:rPr lang="de-DE" sz="3200" dirty="0"/>
              <a:t> nicht, …    heute zu mir kommt.</a:t>
            </a:r>
          </a:p>
          <a:p>
            <a:pPr marL="514350" indent="-514350">
              <a:buAutoNum type="arabicPeriod"/>
            </a:pPr>
            <a:r>
              <a:rPr lang="de-DE" sz="3200" dirty="0"/>
              <a:t>Sie fragte mich oft, …     ich besonders in der Kleidung bevorzuge.</a:t>
            </a:r>
          </a:p>
          <a:p>
            <a:pPr marL="514350" indent="-514350">
              <a:buAutoNum type="arabicPeriod"/>
            </a:pPr>
            <a:r>
              <a:rPr lang="de-DE" sz="3200" dirty="0"/>
              <a:t>Die Lehrer nehmen Rücksicht darauf, …    geistige Arbeit schwer ist.</a:t>
            </a:r>
          </a:p>
          <a:p>
            <a:pPr marL="514350" indent="-514350">
              <a:buAutoNum type="arabicPeriod"/>
            </a:pPr>
            <a:r>
              <a:rPr lang="de-DE" sz="3200" dirty="0"/>
              <a:t>Ich erinnere mich daran, …     wir den Sommer verbracht haben.</a:t>
            </a:r>
          </a:p>
          <a:p>
            <a:pPr marL="514350" indent="-514350">
              <a:buAutoNum type="arabicPeriod"/>
            </a:pPr>
            <a:r>
              <a:rPr lang="de-DE" sz="3200" dirty="0"/>
              <a:t>Er fragt, … die Studenten das neue Thema verstanden haben. </a:t>
            </a:r>
          </a:p>
        </p:txBody>
      </p:sp>
      <p:sp>
        <p:nvSpPr>
          <p:cNvPr id="6" name="Объект 5"/>
          <p:cNvSpPr>
            <a:spLocks noGrp="1"/>
          </p:cNvSpPr>
          <p:nvPr>
            <p:ph sz="half" idx="2"/>
          </p:nvPr>
        </p:nvSpPr>
        <p:spPr>
          <a:xfrm>
            <a:off x="556147" y="1325563"/>
            <a:ext cx="10712488" cy="653362"/>
          </a:xfrm>
        </p:spPr>
        <p:txBody>
          <a:bodyPr>
            <a:normAutofit fontScale="92500"/>
          </a:bodyPr>
          <a:lstStyle/>
          <a:p>
            <a:pPr marL="0" indent="0" algn="ctr">
              <a:buNone/>
            </a:pPr>
            <a:r>
              <a:rPr lang="de-DE" sz="3600" b="1" dirty="0"/>
              <a:t>Setzen Sie Objektsätze „dass“, „wie“, „wer“, „was “ „ob“ ein </a:t>
            </a:r>
          </a:p>
        </p:txBody>
      </p:sp>
      <p:sp>
        <p:nvSpPr>
          <p:cNvPr id="9" name="Объект 5"/>
          <p:cNvSpPr>
            <a:spLocks noGrp="1"/>
          </p:cNvSpPr>
          <p:nvPr>
            <p:ph sz="half" idx="2"/>
          </p:nvPr>
        </p:nvSpPr>
        <p:spPr>
          <a:xfrm>
            <a:off x="6656293" y="1728973"/>
            <a:ext cx="1123933" cy="610815"/>
          </a:xfrm>
        </p:spPr>
        <p:txBody>
          <a:bodyPr>
            <a:normAutofit/>
          </a:bodyPr>
          <a:lstStyle/>
          <a:p>
            <a:pPr marL="0" indent="0" algn="ctr">
              <a:buNone/>
            </a:pPr>
            <a:r>
              <a:rPr lang="de-DE" sz="3600" b="1" dirty="0">
                <a:solidFill>
                  <a:srgbClr val="FF0000"/>
                </a:solidFill>
              </a:rPr>
              <a:t>dass  </a:t>
            </a:r>
          </a:p>
        </p:txBody>
      </p:sp>
      <p:sp>
        <p:nvSpPr>
          <p:cNvPr id="10" name="Объект 5"/>
          <p:cNvSpPr>
            <a:spLocks noGrp="1"/>
          </p:cNvSpPr>
          <p:nvPr>
            <p:ph sz="half" idx="2"/>
          </p:nvPr>
        </p:nvSpPr>
        <p:spPr>
          <a:xfrm>
            <a:off x="2998694" y="2809223"/>
            <a:ext cx="927847" cy="512202"/>
          </a:xfrm>
        </p:spPr>
        <p:txBody>
          <a:bodyPr>
            <a:normAutofit fontScale="92500" lnSpcReduction="10000"/>
          </a:bodyPr>
          <a:lstStyle/>
          <a:p>
            <a:pPr marL="0" indent="0" algn="ctr">
              <a:buNone/>
            </a:pPr>
            <a:r>
              <a:rPr lang="de-DE" sz="3600" b="1" dirty="0">
                <a:solidFill>
                  <a:srgbClr val="FF0000"/>
                </a:solidFill>
              </a:rPr>
              <a:t>wer </a:t>
            </a:r>
          </a:p>
        </p:txBody>
      </p:sp>
      <p:sp>
        <p:nvSpPr>
          <p:cNvPr id="11" name="Объект 5"/>
          <p:cNvSpPr>
            <a:spLocks noGrp="1"/>
          </p:cNvSpPr>
          <p:nvPr>
            <p:ph sz="half" idx="2"/>
          </p:nvPr>
        </p:nvSpPr>
        <p:spPr>
          <a:xfrm>
            <a:off x="3590364" y="3391928"/>
            <a:ext cx="968189" cy="534614"/>
          </a:xfrm>
        </p:spPr>
        <p:txBody>
          <a:bodyPr>
            <a:normAutofit fontScale="92500" lnSpcReduction="10000"/>
          </a:bodyPr>
          <a:lstStyle/>
          <a:p>
            <a:pPr marL="0" indent="0" algn="ctr">
              <a:buNone/>
            </a:pPr>
            <a:r>
              <a:rPr lang="de-DE" sz="3600" b="1" dirty="0">
                <a:solidFill>
                  <a:srgbClr val="FF0000"/>
                </a:solidFill>
              </a:rPr>
              <a:t>was</a:t>
            </a:r>
          </a:p>
        </p:txBody>
      </p:sp>
      <p:sp>
        <p:nvSpPr>
          <p:cNvPr id="12" name="Объект 5"/>
          <p:cNvSpPr>
            <a:spLocks noGrp="1"/>
          </p:cNvSpPr>
          <p:nvPr>
            <p:ph sz="half" idx="2"/>
          </p:nvPr>
        </p:nvSpPr>
        <p:spPr>
          <a:xfrm>
            <a:off x="6513193" y="3974634"/>
            <a:ext cx="976819" cy="653362"/>
          </a:xfrm>
        </p:spPr>
        <p:txBody>
          <a:bodyPr>
            <a:normAutofit fontScale="92500"/>
          </a:bodyPr>
          <a:lstStyle/>
          <a:p>
            <a:pPr marL="0" indent="0" algn="ctr">
              <a:buNone/>
            </a:pPr>
            <a:r>
              <a:rPr lang="de-DE" sz="3600" b="1" dirty="0">
                <a:solidFill>
                  <a:srgbClr val="FF0000"/>
                </a:solidFill>
              </a:rPr>
              <a:t>dass </a:t>
            </a:r>
          </a:p>
        </p:txBody>
      </p:sp>
      <p:sp>
        <p:nvSpPr>
          <p:cNvPr id="14" name="Объект 5"/>
          <p:cNvSpPr>
            <a:spLocks noGrp="1"/>
          </p:cNvSpPr>
          <p:nvPr>
            <p:ph sz="half" idx="2"/>
          </p:nvPr>
        </p:nvSpPr>
        <p:spPr>
          <a:xfrm>
            <a:off x="4419935" y="4476658"/>
            <a:ext cx="1133700" cy="653362"/>
          </a:xfrm>
        </p:spPr>
        <p:txBody>
          <a:bodyPr>
            <a:normAutofit/>
          </a:bodyPr>
          <a:lstStyle/>
          <a:p>
            <a:pPr marL="0" indent="0" algn="ctr">
              <a:buNone/>
            </a:pPr>
            <a:r>
              <a:rPr lang="de-DE" sz="3600" b="1" dirty="0">
                <a:solidFill>
                  <a:srgbClr val="FF0000"/>
                </a:solidFill>
              </a:rPr>
              <a:t>wie </a:t>
            </a:r>
          </a:p>
        </p:txBody>
      </p:sp>
      <p:sp>
        <p:nvSpPr>
          <p:cNvPr id="16" name="Объект 5"/>
          <p:cNvSpPr>
            <a:spLocks noGrp="1"/>
          </p:cNvSpPr>
          <p:nvPr>
            <p:ph sz="half" idx="2"/>
          </p:nvPr>
        </p:nvSpPr>
        <p:spPr>
          <a:xfrm>
            <a:off x="1658806" y="5023503"/>
            <a:ext cx="882689" cy="653362"/>
          </a:xfrm>
        </p:spPr>
        <p:txBody>
          <a:bodyPr>
            <a:normAutofit/>
          </a:bodyPr>
          <a:lstStyle/>
          <a:p>
            <a:pPr marL="0" indent="0" algn="ctr">
              <a:buNone/>
            </a:pPr>
            <a:r>
              <a:rPr lang="de-DE" sz="3600" b="1" dirty="0">
                <a:solidFill>
                  <a:srgbClr val="FF0000"/>
                </a:solidFill>
              </a:rPr>
              <a:t>ob </a:t>
            </a:r>
          </a:p>
        </p:txBody>
      </p:sp>
      <p:sp>
        <p:nvSpPr>
          <p:cNvPr id="3" name="Объект 2"/>
          <p:cNvSpPr>
            <a:spLocks noGrp="1"/>
          </p:cNvSpPr>
          <p:nvPr>
            <p:ph sz="half" idx="2"/>
          </p:nvPr>
        </p:nvSpPr>
        <p:spPr/>
        <p:txBody>
          <a:bodyPr/>
          <a:lstStyle/>
          <a:p>
            <a:endParaRPr lang="ru-RU"/>
          </a:p>
        </p:txBody>
      </p:sp>
    </p:spTree>
    <p:extLst>
      <p:ext uri="{BB962C8B-B14F-4D97-AF65-F5344CB8AC3E}">
        <p14:creationId xmlns:p14="http://schemas.microsoft.com/office/powerpoint/2010/main" val="81374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 calcmode="lin" valueType="num">
                                      <p:cBhvr>
                                        <p:cTn id="14"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 calcmode="lin" valueType="num">
                                      <p:cBhvr>
                                        <p:cTn id="21"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 calcmode="lin" valueType="num">
                                      <p:cBhvr>
                                        <p:cTn id="28" dur="500" fill="hold"/>
                                        <p:tgtEl>
                                          <p:spTgt spid="1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 calcmode="lin" valueType="num">
                                      <p:cBhvr>
                                        <p:cTn id="35" dur="500" fill="hold"/>
                                        <p:tgtEl>
                                          <p:spTgt spid="1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 calcmode="lin" valueType="num">
                                      <p:cBhvr>
                                        <p:cTn id="42" dur="500" fill="hold"/>
                                        <p:tgtEl>
                                          <p:spTgt spid="1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p:cTn id="4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9">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 calcmode="lin" valueType="num">
                                      <p:cBhvr>
                                        <p:cTn id="56"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10">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anim calcmode="lin" valueType="num">
                                      <p:cBhvr>
                                        <p:cTn id="63"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11">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2">
                                            <p:txEl>
                                              <p:pRg st="0" end="0"/>
                                            </p:txEl>
                                          </p:spTgt>
                                        </p:tgtEl>
                                        <p:attrNameLst>
                                          <p:attrName>style.visibility</p:attrName>
                                        </p:attrNameLst>
                                      </p:cBhvr>
                                      <p:to>
                                        <p:strVal val="visible"/>
                                      </p:to>
                                    </p:set>
                                    <p:anim calcmode="lin" valueType="num">
                                      <p:cBhvr>
                                        <p:cTn id="70"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1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4">
                                            <p:txEl>
                                              <p:pRg st="0" end="0"/>
                                            </p:txEl>
                                          </p:spTgt>
                                        </p:tgtEl>
                                        <p:attrNameLst>
                                          <p:attrName>style.visibility</p:attrName>
                                        </p:attrNameLst>
                                      </p:cBhvr>
                                      <p:to>
                                        <p:strVal val="visible"/>
                                      </p:to>
                                    </p:set>
                                    <p:anim calcmode="lin" valueType="num">
                                      <p:cBhvr>
                                        <p:cTn id="7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14">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6">
                                            <p:txEl>
                                              <p:pRg st="0" end="0"/>
                                            </p:txEl>
                                          </p:spTgt>
                                        </p:tgtEl>
                                        <p:attrNameLst>
                                          <p:attrName>style.visibility</p:attrName>
                                        </p:attrNameLst>
                                      </p:cBhvr>
                                      <p:to>
                                        <p:strVal val="visible"/>
                                      </p:to>
                                    </p:set>
                                    <p:anim calcmode="lin" valueType="num">
                                      <p:cBhvr>
                                        <p:cTn id="84"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85"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86"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P spid="14" grpId="0" build="p"/>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title"/>
          </p:nvPr>
        </p:nvSpPr>
        <p:spPr>
          <a:solidFill>
            <a:srgbClr val="0070C0"/>
          </a:solidFill>
        </p:spPr>
        <p:txBody>
          <a:bodyPr>
            <a:normAutofit/>
          </a:bodyPr>
          <a:lstStyle/>
          <a:p>
            <a:pPr algn="ctr"/>
            <a:r>
              <a:rPr lang="de-DE" sz="8000" b="1" dirty="0">
                <a:solidFill>
                  <a:schemeClr val="bg1"/>
                </a:solidFill>
                <a:latin typeface="Arial" panose="020B0604020202020204" pitchFamily="34" charset="0"/>
                <a:cs typeface="Arial" panose="020B0604020202020204" pitchFamily="34" charset="0"/>
              </a:rPr>
              <a:t>Selbständige Arbeit</a:t>
            </a:r>
            <a:r>
              <a:rPr lang="de-DE" sz="8000" b="1" dirty="0">
                <a:solidFill>
                  <a:schemeClr val="accent1">
                    <a:lumMod val="40000"/>
                    <a:lumOff val="60000"/>
                  </a:schemeClr>
                </a:solidFill>
                <a:latin typeface="Arial" panose="020B0604020202020204" pitchFamily="34" charset="0"/>
                <a:cs typeface="Arial" panose="020B0604020202020204" pitchFamily="34" charset="0"/>
              </a:rPr>
              <a:t>:</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sz="half" idx="1"/>
          </p:nvPr>
        </p:nvSpPr>
        <p:spPr>
          <a:xfrm>
            <a:off x="405820" y="2861615"/>
            <a:ext cx="11627892" cy="1696938"/>
          </a:xfrm>
        </p:spPr>
        <p:txBody>
          <a:bodyPr>
            <a:normAutofit/>
          </a:bodyPr>
          <a:lstStyle/>
          <a:p>
            <a:pPr marL="0" indent="0" algn="ctr">
              <a:buNone/>
            </a:pPr>
            <a:r>
              <a:rPr lang="de-AT" sz="4800" b="1" dirty="0">
                <a:solidFill>
                  <a:srgbClr val="002060"/>
                </a:solidFill>
              </a:rPr>
              <a:t>Welche Sportarten kennen </a:t>
            </a:r>
            <a:r>
              <a:rPr lang="de-AT" sz="4800" b="1">
                <a:solidFill>
                  <a:srgbClr val="002060"/>
                </a:solidFill>
              </a:rPr>
              <a:t>Sie?</a:t>
            </a:r>
          </a:p>
          <a:p>
            <a:pPr marL="0" indent="0" algn="ctr">
              <a:buNone/>
            </a:pPr>
            <a:r>
              <a:rPr lang="de-AT" sz="4800" b="1">
                <a:solidFill>
                  <a:srgbClr val="002060"/>
                </a:solidFill>
              </a:rPr>
              <a:t> </a:t>
            </a:r>
            <a:r>
              <a:rPr lang="de-AT" sz="4800" b="1" dirty="0">
                <a:solidFill>
                  <a:srgbClr val="002060"/>
                </a:solidFill>
              </a:rPr>
              <a:t>Erzählen Sie bitte darüber.</a:t>
            </a:r>
          </a:p>
        </p:txBody>
      </p:sp>
    </p:spTree>
    <p:extLst>
      <p:ext uri="{BB962C8B-B14F-4D97-AF65-F5344CB8AC3E}">
        <p14:creationId xmlns:p14="http://schemas.microsoft.com/office/powerpoint/2010/main" val="365436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a:solidFill>
                  <a:srgbClr val="0070C0"/>
                </a:solidFill>
                <a:latin typeface="Arial" panose="020B0604020202020204" pitchFamily="34" charset="0"/>
                <a:cs typeface="Arial" panose="020B0604020202020204" pitchFamily="34" charset="0"/>
              </a:rPr>
              <a:t>Unsere Stunde ist zu Ende.</a:t>
            </a:r>
          </a:p>
          <a:p>
            <a:endParaRPr lang="de-DE" sz="5400" b="1" dirty="0">
              <a:solidFill>
                <a:srgbClr val="0070C0"/>
              </a:solidFill>
              <a:latin typeface="Arial" panose="020B0604020202020204" pitchFamily="34" charset="0"/>
              <a:cs typeface="Arial" panose="020B0604020202020204" pitchFamily="34" charset="0"/>
            </a:endParaRPr>
          </a:p>
          <a:p>
            <a:r>
              <a:rPr lang="de-DE" sz="5400" b="1" dirty="0">
                <a:solidFill>
                  <a:srgbClr val="7030A0"/>
                </a:solidFill>
                <a:latin typeface="Arial" panose="020B0604020202020204" pitchFamily="34" charset="0"/>
                <a:cs typeface="Arial" panose="020B0604020202020204" pitchFamily="34" charset="0"/>
              </a:rPr>
              <a:t>Danke für Aufmerksamkeit!</a:t>
            </a:r>
          </a:p>
          <a:p>
            <a:endParaRPr lang="de-DE" sz="5400" b="1" dirty="0">
              <a:solidFill>
                <a:srgbClr val="7030A0"/>
              </a:solidFill>
              <a:latin typeface="Arial" panose="020B0604020202020204" pitchFamily="34" charset="0"/>
              <a:cs typeface="Arial" panose="020B0604020202020204" pitchFamily="34" charset="0"/>
            </a:endParaRPr>
          </a:p>
          <a:p>
            <a:r>
              <a:rPr lang="de-DE" sz="5400" b="1" dirty="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35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143000" y="1064375"/>
            <a:ext cx="10668000" cy="522380"/>
          </a:xfrm>
        </p:spPr>
        <p:txBody>
          <a:bodyPr>
            <a:normAutofit fontScale="90000"/>
          </a:bodyPr>
          <a:lstStyle/>
          <a:p>
            <a:r>
              <a:rPr lang="de-DE" sz="3200" b="1" dirty="0">
                <a:latin typeface="+mn-lt"/>
              </a:rPr>
              <a:t>Lesen Sie die W</a:t>
            </a:r>
            <a:r>
              <a:rPr lang="de-AT" sz="3200" b="1" dirty="0" err="1">
                <a:latin typeface="+mn-lt"/>
              </a:rPr>
              <a:t>örter</a:t>
            </a:r>
            <a:r>
              <a:rPr lang="de-AT" sz="3200" b="1" dirty="0">
                <a:latin typeface="+mn-lt"/>
              </a:rPr>
              <a:t> 1-7 und finden Sie die Synonyme a-g</a:t>
            </a:r>
            <a:endParaRPr lang="de-DE" sz="3200" b="1" dirty="0">
              <a:latin typeface="+mn-lt"/>
            </a:endParaRPr>
          </a:p>
        </p:txBody>
      </p:sp>
      <p:sp>
        <p:nvSpPr>
          <p:cNvPr id="4" name="Заголовок 3"/>
          <p:cNvSpPr txBox="1">
            <a:spLocks/>
          </p:cNvSpPr>
          <p:nvPr/>
        </p:nvSpPr>
        <p:spPr>
          <a:xfrm>
            <a:off x="1385047" y="1"/>
            <a:ext cx="9973235"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8000" b="1" dirty="0" err="1">
                <a:solidFill>
                  <a:schemeClr val="bg1"/>
                </a:solidFill>
                <a:latin typeface="Arial" panose="020B0604020202020204" pitchFamily="34" charset="0"/>
                <a:cs typeface="Arial" panose="020B0604020202020204" pitchFamily="34" charset="0"/>
              </a:rPr>
              <a:t>Sportmannschaften</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6" name="Овал 5"/>
          <p:cNvSpPr/>
          <p:nvPr/>
        </p:nvSpPr>
        <p:spPr>
          <a:xfrm>
            <a:off x="10703922" y="0"/>
            <a:ext cx="1277470" cy="8704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000" dirty="0">
                <a:latin typeface="Arial" panose="020B0604020202020204" pitchFamily="34" charset="0"/>
                <a:cs typeface="Arial" panose="020B0604020202020204" pitchFamily="34" charset="0"/>
              </a:rPr>
              <a:t>S.86 </a:t>
            </a:r>
          </a:p>
          <a:p>
            <a:pPr algn="ctr"/>
            <a:r>
              <a:rPr lang="de-DE" sz="2000" dirty="0">
                <a:latin typeface="Arial" panose="020B0604020202020204" pitchFamily="34" charset="0"/>
                <a:cs typeface="Arial" panose="020B0604020202020204" pitchFamily="34" charset="0"/>
              </a:rPr>
              <a:t>Üb.2</a:t>
            </a:r>
            <a:endParaRPr lang="ru-RU" sz="2000" dirty="0">
              <a:latin typeface="Arial" panose="020B0604020202020204" pitchFamily="34" charset="0"/>
              <a:cs typeface="Arial" panose="020B0604020202020204" pitchFamily="34" charset="0"/>
            </a:endParaRPr>
          </a:p>
        </p:txBody>
      </p:sp>
      <p:sp>
        <p:nvSpPr>
          <p:cNvPr id="15" name="Объект 14"/>
          <p:cNvSpPr>
            <a:spLocks noGrp="1"/>
          </p:cNvSpPr>
          <p:nvPr>
            <p:ph sz="half" idx="2"/>
          </p:nvPr>
        </p:nvSpPr>
        <p:spPr/>
        <p:txBody>
          <a:bodyPr/>
          <a:lstStyle/>
          <a:p>
            <a:endParaRPr lang="ru-RU"/>
          </a:p>
        </p:txBody>
      </p:sp>
      <p:sp>
        <p:nvSpPr>
          <p:cNvPr id="16" name="Объект 15"/>
          <p:cNvSpPr>
            <a:spLocks noGrp="1"/>
          </p:cNvSpPr>
          <p:nvPr>
            <p:ph sz="half" idx="2"/>
          </p:nvPr>
        </p:nvSpPr>
        <p:spPr/>
        <p:txBody>
          <a:bodyPr/>
          <a:lstStyle/>
          <a:p>
            <a:endParaRPr lang="ru-RU"/>
          </a:p>
        </p:txBody>
      </p:sp>
      <p:sp>
        <p:nvSpPr>
          <p:cNvPr id="17" name="Объект 16"/>
          <p:cNvSpPr>
            <a:spLocks noGrp="1"/>
          </p:cNvSpPr>
          <p:nvPr>
            <p:ph sz="half" idx="2"/>
          </p:nvPr>
        </p:nvSpPr>
        <p:spPr/>
        <p:txBody>
          <a:bodyPr/>
          <a:lstStyle/>
          <a:p>
            <a:endParaRPr lang="ru-RU"/>
          </a:p>
        </p:txBody>
      </p:sp>
      <p:sp>
        <p:nvSpPr>
          <p:cNvPr id="18" name="Объект 17"/>
          <p:cNvSpPr>
            <a:spLocks noGrp="1"/>
          </p:cNvSpPr>
          <p:nvPr>
            <p:ph sz="half" idx="2"/>
          </p:nvPr>
        </p:nvSpPr>
        <p:spPr/>
        <p:txBody>
          <a:bodyPr/>
          <a:lstStyle/>
          <a:p>
            <a:endParaRPr lang="ru-RU"/>
          </a:p>
        </p:txBody>
      </p:sp>
      <p:sp>
        <p:nvSpPr>
          <p:cNvPr id="19" name="Объект 18"/>
          <p:cNvSpPr>
            <a:spLocks noGrp="1"/>
          </p:cNvSpPr>
          <p:nvPr>
            <p:ph sz="half" idx="2"/>
          </p:nvPr>
        </p:nvSpPr>
        <p:spPr/>
        <p:txBody>
          <a:bodyPr/>
          <a:lstStyle/>
          <a:p>
            <a:endParaRPr lang="ru-RU"/>
          </a:p>
        </p:txBody>
      </p:sp>
      <p:pic>
        <p:nvPicPr>
          <p:cNvPr id="21" name="Рисунок 20"/>
          <p:cNvPicPr>
            <a:picLocks noChangeAspect="1"/>
          </p:cNvPicPr>
          <p:nvPr/>
        </p:nvPicPr>
        <p:blipFill>
          <a:blip r:embed="rId2"/>
          <a:stretch>
            <a:fillRect/>
          </a:stretch>
        </p:blipFill>
        <p:spPr>
          <a:xfrm>
            <a:off x="172850" y="1915086"/>
            <a:ext cx="5095875" cy="4533900"/>
          </a:xfrm>
          <a:prstGeom prst="rect">
            <a:avLst/>
          </a:prstGeom>
        </p:spPr>
      </p:pic>
      <p:pic>
        <p:nvPicPr>
          <p:cNvPr id="22" name="Рисунок 21"/>
          <p:cNvPicPr>
            <a:picLocks noChangeAspect="1"/>
          </p:cNvPicPr>
          <p:nvPr/>
        </p:nvPicPr>
        <p:blipFill>
          <a:blip r:embed="rId3"/>
          <a:stretch>
            <a:fillRect/>
          </a:stretch>
        </p:blipFill>
        <p:spPr>
          <a:xfrm>
            <a:off x="6987708" y="1828519"/>
            <a:ext cx="4886325" cy="4733925"/>
          </a:xfrm>
          <a:prstGeom prst="rect">
            <a:avLst/>
          </a:prstGeom>
        </p:spPr>
      </p:pic>
      <p:cxnSp>
        <p:nvCxnSpPr>
          <p:cNvPr id="26" name="Прямая со стрелкой 25"/>
          <p:cNvCxnSpPr/>
          <p:nvPr/>
        </p:nvCxnSpPr>
        <p:spPr>
          <a:xfrm>
            <a:off x="4800600" y="3576917"/>
            <a:ext cx="2433918" cy="1842248"/>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flipV="1">
            <a:off x="4827494" y="3603812"/>
            <a:ext cx="2366682" cy="1358153"/>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V="1">
            <a:off x="4746812" y="2971800"/>
            <a:ext cx="2608729" cy="1344706"/>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flipV="1">
            <a:off x="4746812" y="2259106"/>
            <a:ext cx="2514600" cy="3348318"/>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5087470" y="2909047"/>
            <a:ext cx="2268070" cy="1272988"/>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V="1">
            <a:off x="4558552" y="4881282"/>
            <a:ext cx="2595283" cy="1331259"/>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2622177" y="2245658"/>
            <a:ext cx="4545105" cy="3993777"/>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12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fltVal val="0"/>
                                          </p:val>
                                        </p:tav>
                                        <p:tav tm="100000">
                                          <p:val>
                                            <p:strVal val="#ppt_w"/>
                                          </p:val>
                                        </p:tav>
                                      </p:tavLst>
                                    </p:anim>
                                    <p:anim calcmode="lin" valueType="num">
                                      <p:cBhvr>
                                        <p:cTn id="22" dur="500" fill="hold"/>
                                        <p:tgtEl>
                                          <p:spTgt spid="26"/>
                                        </p:tgtEl>
                                        <p:attrNameLst>
                                          <p:attrName>ppt_h</p:attrName>
                                        </p:attrNameLst>
                                      </p:cBhvr>
                                      <p:tavLst>
                                        <p:tav tm="0">
                                          <p:val>
                                            <p:fltVal val="0"/>
                                          </p:val>
                                        </p:tav>
                                        <p:tav tm="100000">
                                          <p:val>
                                            <p:strVal val="#ppt_h"/>
                                          </p:val>
                                        </p:tav>
                                      </p:tavLst>
                                    </p:anim>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3"/>
          <p:cNvSpPr txBox="1">
            <a:spLocks/>
          </p:cNvSpPr>
          <p:nvPr/>
        </p:nvSpPr>
        <p:spPr>
          <a:xfrm>
            <a:off x="842683" y="0"/>
            <a:ext cx="10515600" cy="1325563"/>
          </a:xfrm>
          <a:prstGeom prst="rect">
            <a:avLst/>
          </a:prstGeom>
          <a:solidFill>
            <a:srgbClr val="0070C0"/>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Sportmannschaften</a:t>
            </a:r>
            <a:endParaRPr lang="ru-RU" sz="8000" b="1"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sz="half" idx="2"/>
          </p:nvPr>
        </p:nvSpPr>
        <p:spPr/>
        <p:txBody>
          <a:bodyPr/>
          <a:lstStyle/>
          <a:p>
            <a:endParaRPr lang="ru-RU"/>
          </a:p>
        </p:txBody>
      </p:sp>
      <p:pic>
        <p:nvPicPr>
          <p:cNvPr id="4" name="Рисунок 3"/>
          <p:cNvPicPr>
            <a:picLocks noChangeAspect="1"/>
          </p:cNvPicPr>
          <p:nvPr/>
        </p:nvPicPr>
        <p:blipFill>
          <a:blip r:embed="rId2"/>
          <a:stretch>
            <a:fillRect/>
          </a:stretch>
        </p:blipFill>
        <p:spPr>
          <a:xfrm>
            <a:off x="0" y="1666993"/>
            <a:ext cx="6696635" cy="4706913"/>
          </a:xfrm>
          <a:prstGeom prst="rect">
            <a:avLst/>
          </a:prstGeom>
        </p:spPr>
      </p:pic>
      <p:pic>
        <p:nvPicPr>
          <p:cNvPr id="8" name="Рисунок 7"/>
          <p:cNvPicPr>
            <a:picLocks noChangeAspect="1"/>
          </p:cNvPicPr>
          <p:nvPr/>
        </p:nvPicPr>
        <p:blipFill>
          <a:blip r:embed="rId3"/>
          <a:stretch>
            <a:fillRect/>
          </a:stretch>
        </p:blipFill>
        <p:spPr>
          <a:xfrm>
            <a:off x="6936064" y="1676033"/>
            <a:ext cx="5018371" cy="4765107"/>
          </a:xfrm>
          <a:prstGeom prst="rect">
            <a:avLst/>
          </a:prstGeom>
        </p:spPr>
      </p:pic>
    </p:spTree>
    <p:extLst>
      <p:ext uri="{BB962C8B-B14F-4D97-AF65-F5344CB8AC3E}">
        <p14:creationId xmlns:p14="http://schemas.microsoft.com/office/powerpoint/2010/main" val="214594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3"/>
          <p:cNvSpPr txBox="1">
            <a:spLocks/>
          </p:cNvSpPr>
          <p:nvPr/>
        </p:nvSpPr>
        <p:spPr>
          <a:xfrm>
            <a:off x="842683" y="0"/>
            <a:ext cx="10515600" cy="1325563"/>
          </a:xfrm>
          <a:prstGeom prst="rect">
            <a:avLst/>
          </a:prstGeom>
          <a:solidFill>
            <a:srgbClr val="0070C0"/>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Sportmannschaften</a:t>
            </a:r>
            <a:endParaRPr lang="ru-RU" sz="8000" b="1" dirty="0">
              <a:solidFill>
                <a:schemeClr val="bg1"/>
              </a:solidFill>
              <a:latin typeface="Arial" panose="020B0604020202020204" pitchFamily="34" charset="0"/>
              <a:cs typeface="Arial" panose="020B0604020202020204" pitchFamily="34" charset="0"/>
            </a:endParaRPr>
          </a:p>
        </p:txBody>
      </p:sp>
      <p:sp>
        <p:nvSpPr>
          <p:cNvPr id="2" name="Объект 1"/>
          <p:cNvSpPr>
            <a:spLocks noGrp="1"/>
          </p:cNvSpPr>
          <p:nvPr>
            <p:ph sz="half" idx="2"/>
          </p:nvPr>
        </p:nvSpPr>
        <p:spPr>
          <a:xfrm>
            <a:off x="0" y="1348518"/>
            <a:ext cx="12192000" cy="5509482"/>
          </a:xfrm>
        </p:spPr>
        <p:txBody>
          <a:bodyPr>
            <a:normAutofit fontScale="92500" lnSpcReduction="10000"/>
          </a:bodyPr>
          <a:lstStyle/>
          <a:p>
            <a:pPr marL="0" indent="0" algn="ctr">
              <a:buNone/>
            </a:pPr>
            <a:r>
              <a:rPr lang="de-DE" b="1" dirty="0"/>
              <a:t>Bildung einer Gruppenarbeit.</a:t>
            </a:r>
          </a:p>
          <a:p>
            <a:pPr marL="0" indent="0">
              <a:buNone/>
            </a:pPr>
            <a:r>
              <a:rPr lang="de-DE" dirty="0"/>
              <a:t>Guten Tag! Mein Name ist </a:t>
            </a:r>
            <a:r>
              <a:rPr lang="de-DE" dirty="0" err="1"/>
              <a:t>Ulugbek</a:t>
            </a:r>
            <a:r>
              <a:rPr lang="de-DE" dirty="0"/>
              <a:t> </a:t>
            </a:r>
            <a:r>
              <a:rPr lang="de-DE" dirty="0" err="1"/>
              <a:t>Jalilov</a:t>
            </a:r>
            <a:r>
              <a:rPr lang="de-DE" dirty="0"/>
              <a:t>. Ich bin ein Reporter vom nationalen Radio-</a:t>
            </a:r>
            <a:r>
              <a:rPr lang="uz-Cyrl-UZ" dirty="0"/>
              <a:t>№1.</a:t>
            </a:r>
            <a:r>
              <a:rPr lang="de-AT" dirty="0"/>
              <a:t> Zuerst einmal über Tennismeisterschaft von Asien</a:t>
            </a:r>
            <a:r>
              <a:rPr lang="uz-Cyrl-UZ" dirty="0"/>
              <a:t>\</a:t>
            </a:r>
            <a:r>
              <a:rPr lang="de-AT" dirty="0"/>
              <a:t>Ozeanischen von „Davis Pokal“, die in der Stadt Namangan in diesem Jahr gehalten wurde. Lassen Sie mich zuerst Ihnen ein bisschen Information über Davis Pokal erzählen. Es ist eine internationale Tennismeisterschaft, die in der ganzen Welt stattfindet. Jedes Jahr setzt die Internationale Tennisföderation den Tag und das Land für den Davis Pokal fest. Es sind 2 Punkte zu nennen: Tennisspieler </a:t>
            </a:r>
            <a:r>
              <a:rPr lang="uz-Cyrl-UZ" dirty="0"/>
              <a:t>№</a:t>
            </a:r>
            <a:r>
              <a:rPr lang="de-AT" dirty="0"/>
              <a:t> 1 arbeiten alle zusammen als ein Befehl, und das zweite: nur Männer nehmen an der Meisterschaft teil. Also, unsere Tennismannschaft hat gegen Australien gespielt. Zum Schluss möchte ich Ihnen über unsere Tennismannschaft erzählen. In diesem Jahr waren Vertreter von Usbekistan Denis </a:t>
            </a:r>
            <a:r>
              <a:rPr lang="de-AT" dirty="0" err="1"/>
              <a:t>Istomin</a:t>
            </a:r>
            <a:r>
              <a:rPr lang="de-AT" dirty="0"/>
              <a:t>, </a:t>
            </a:r>
            <a:r>
              <a:rPr lang="de-AT" dirty="0" err="1"/>
              <a:t>Farrukh</a:t>
            </a:r>
            <a:r>
              <a:rPr lang="de-AT" dirty="0"/>
              <a:t> </a:t>
            </a:r>
            <a:r>
              <a:rPr lang="de-AT" dirty="0" err="1"/>
              <a:t>Dustov</a:t>
            </a:r>
            <a:r>
              <a:rPr lang="de-AT" dirty="0"/>
              <a:t>, </a:t>
            </a:r>
            <a:r>
              <a:rPr lang="de-AT" dirty="0" err="1"/>
              <a:t>Sarvar</a:t>
            </a:r>
            <a:r>
              <a:rPr lang="de-AT" dirty="0"/>
              <a:t> </a:t>
            </a:r>
            <a:r>
              <a:rPr lang="de-AT" dirty="0" err="1"/>
              <a:t>Ikromov</a:t>
            </a:r>
            <a:r>
              <a:rPr lang="de-AT" dirty="0"/>
              <a:t> und Timur </a:t>
            </a:r>
            <a:r>
              <a:rPr lang="de-AT" dirty="0" err="1"/>
              <a:t>Ismailov</a:t>
            </a:r>
            <a:r>
              <a:rPr lang="de-AT" dirty="0"/>
              <a:t>. Sie haben unser Land vollkommen präsentiert. Wissen Sie warum? Weil sie eine starke Mannschaft haben, die als eine Seele spielt. Jedes Mitglied von dieser Mannschaft kommt mit anderen Mitgliedern gut aus. Sie unterstützen einander immer in schwierigen Situationen, und es ist in einem Team sehr wichtig.</a:t>
            </a:r>
            <a:endParaRPr lang="de-DE" dirty="0"/>
          </a:p>
          <a:p>
            <a:pPr marL="0" indent="0">
              <a:buNone/>
            </a:pPr>
            <a:endParaRPr lang="de-DE" sz="3200" dirty="0"/>
          </a:p>
        </p:txBody>
      </p:sp>
    </p:spTree>
    <p:extLst>
      <p:ext uri="{BB962C8B-B14F-4D97-AF65-F5344CB8AC3E}">
        <p14:creationId xmlns:p14="http://schemas.microsoft.com/office/powerpoint/2010/main" val="312146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927279" y="0"/>
            <a:ext cx="10431004" cy="907725"/>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Sportmannschaften</a:t>
            </a:r>
            <a:endParaRPr lang="ru-RU" sz="8000" b="1" dirty="0">
              <a:solidFill>
                <a:schemeClr val="bg1"/>
              </a:solidFill>
              <a:latin typeface="Arial" panose="020B0604020202020204" pitchFamily="34" charset="0"/>
              <a:cs typeface="Arial" panose="020B0604020202020204" pitchFamily="34" charset="0"/>
            </a:endParaRPr>
          </a:p>
        </p:txBody>
      </p:sp>
      <p:sp>
        <p:nvSpPr>
          <p:cNvPr id="16" name="Объект 5"/>
          <p:cNvSpPr>
            <a:spLocks noGrp="1"/>
          </p:cNvSpPr>
          <p:nvPr>
            <p:ph idx="1"/>
          </p:nvPr>
        </p:nvSpPr>
        <p:spPr>
          <a:xfrm>
            <a:off x="4329953" y="3200398"/>
            <a:ext cx="2178424" cy="806825"/>
          </a:xfrm>
        </p:spPr>
        <p:txBody>
          <a:bodyPr>
            <a:normAutofit/>
          </a:bodyPr>
          <a:lstStyle/>
          <a:p>
            <a:pPr marL="0" indent="0" algn="ctr">
              <a:buNone/>
            </a:pPr>
            <a:endParaRPr lang="de-AT" dirty="0">
              <a:solidFill>
                <a:srgbClr val="C00000"/>
              </a:solidFill>
            </a:endParaRPr>
          </a:p>
          <a:p>
            <a:pPr marL="0" indent="0" algn="ctr">
              <a:buNone/>
            </a:pPr>
            <a:endParaRPr lang="de-AT" dirty="0">
              <a:solidFill>
                <a:srgbClr val="C00000"/>
              </a:solidFill>
            </a:endParaRPr>
          </a:p>
          <a:p>
            <a:pPr marL="0" indent="0" algn="ctr">
              <a:buNone/>
            </a:pPr>
            <a:endParaRPr lang="de-AT" dirty="0">
              <a:solidFill>
                <a:srgbClr val="C00000"/>
              </a:solidFill>
            </a:endParaRPr>
          </a:p>
        </p:txBody>
      </p:sp>
      <p:sp>
        <p:nvSpPr>
          <p:cNvPr id="29" name="Объект 20"/>
          <p:cNvSpPr>
            <a:spLocks noGrp="1"/>
          </p:cNvSpPr>
          <p:nvPr>
            <p:ph sz="half" idx="1"/>
          </p:nvPr>
        </p:nvSpPr>
        <p:spPr>
          <a:xfrm>
            <a:off x="0" y="1880315"/>
            <a:ext cx="12191999" cy="4977685"/>
          </a:xfrm>
        </p:spPr>
        <p:txBody>
          <a:bodyPr>
            <a:noAutofit/>
          </a:bodyPr>
          <a:lstStyle/>
          <a:p>
            <a:endParaRPr lang="de-AT" sz="2800" dirty="0"/>
          </a:p>
          <a:p>
            <a:endParaRPr lang="de-AT" sz="2800" dirty="0"/>
          </a:p>
        </p:txBody>
      </p:sp>
      <p:sp>
        <p:nvSpPr>
          <p:cNvPr id="13" name="Овал 12"/>
          <p:cNvSpPr/>
          <p:nvPr/>
        </p:nvSpPr>
        <p:spPr>
          <a:xfrm>
            <a:off x="10421535" y="0"/>
            <a:ext cx="1277470" cy="8704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000" dirty="0">
                <a:latin typeface="Arial" panose="020B0604020202020204" pitchFamily="34" charset="0"/>
                <a:cs typeface="Arial" panose="020B0604020202020204" pitchFamily="34" charset="0"/>
              </a:rPr>
              <a:t>S.87</a:t>
            </a:r>
          </a:p>
          <a:p>
            <a:pPr algn="ctr"/>
            <a:r>
              <a:rPr lang="de-DE" sz="2000" dirty="0">
                <a:latin typeface="Arial" panose="020B0604020202020204" pitchFamily="34" charset="0"/>
                <a:cs typeface="Arial" panose="020B0604020202020204" pitchFamily="34" charset="0"/>
              </a:rPr>
              <a:t>Üb.6</a:t>
            </a:r>
            <a:endParaRPr lang="ru-RU" sz="2000" dirty="0">
              <a:latin typeface="Arial" panose="020B0604020202020204" pitchFamily="34" charset="0"/>
              <a:cs typeface="Arial" panose="020B0604020202020204" pitchFamily="34" charset="0"/>
            </a:endParaRPr>
          </a:p>
        </p:txBody>
      </p:sp>
      <p:sp>
        <p:nvSpPr>
          <p:cNvPr id="7" name="Объект 1"/>
          <p:cNvSpPr>
            <a:spLocks noGrp="1"/>
          </p:cNvSpPr>
          <p:nvPr>
            <p:ph sz="half" idx="2"/>
          </p:nvPr>
        </p:nvSpPr>
        <p:spPr>
          <a:xfrm>
            <a:off x="556255" y="926487"/>
            <a:ext cx="11021654" cy="536553"/>
          </a:xfrm>
        </p:spPr>
        <p:txBody>
          <a:bodyPr>
            <a:normAutofit/>
          </a:bodyPr>
          <a:lstStyle/>
          <a:p>
            <a:pPr marL="0" indent="0">
              <a:buNone/>
            </a:pPr>
            <a:r>
              <a:rPr lang="de-DE" sz="3200" dirty="0"/>
              <a:t>Ergänzen Sie die Sätze mit den Wörtern aus dem Kasten.</a:t>
            </a:r>
          </a:p>
        </p:txBody>
      </p:sp>
      <p:sp>
        <p:nvSpPr>
          <p:cNvPr id="6" name="Прямоугольник 5"/>
          <p:cNvSpPr/>
          <p:nvPr/>
        </p:nvSpPr>
        <p:spPr>
          <a:xfrm>
            <a:off x="389966" y="1425390"/>
            <a:ext cx="11201400" cy="766482"/>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3000" b="1" i="1" dirty="0">
                <a:solidFill>
                  <a:schemeClr val="tx1"/>
                </a:solidFill>
              </a:rPr>
              <a:t>Meisterschaft (2), freundlich, gegen, Reporter, Vertreter, Davis Pokal</a:t>
            </a:r>
            <a:endParaRPr lang="ru-RU" sz="3000" b="1" i="1" dirty="0">
              <a:solidFill>
                <a:schemeClr val="tx1"/>
              </a:solidFill>
            </a:endParaRPr>
          </a:p>
        </p:txBody>
      </p:sp>
      <p:sp>
        <p:nvSpPr>
          <p:cNvPr id="11" name="Объект 14"/>
          <p:cNvSpPr>
            <a:spLocks noGrp="1"/>
          </p:cNvSpPr>
          <p:nvPr>
            <p:ph sz="half" idx="2"/>
          </p:nvPr>
        </p:nvSpPr>
        <p:spPr>
          <a:xfrm>
            <a:off x="107577" y="2662518"/>
            <a:ext cx="11967882" cy="3958198"/>
          </a:xfrm>
        </p:spPr>
        <p:txBody>
          <a:bodyPr>
            <a:normAutofit/>
          </a:bodyPr>
          <a:lstStyle/>
          <a:p>
            <a:pPr marL="514350" indent="-514350">
              <a:buAutoNum type="arabicPeriod"/>
            </a:pPr>
            <a:r>
              <a:rPr lang="de-AT" dirty="0"/>
              <a:t>Ich bin __________vom Nationalen Radio </a:t>
            </a:r>
            <a:r>
              <a:rPr lang="uz-Cyrl-UZ" dirty="0"/>
              <a:t>№1.</a:t>
            </a:r>
            <a:endParaRPr lang="de-AT" dirty="0"/>
          </a:p>
          <a:p>
            <a:pPr marL="514350" indent="-514350">
              <a:buAutoNum type="arabicPeriod"/>
            </a:pPr>
            <a:r>
              <a:rPr lang="de-AT" dirty="0"/>
              <a:t>Die ___________ im Tennis findet in diesem Jahr statt.</a:t>
            </a:r>
          </a:p>
          <a:p>
            <a:pPr marL="514350" indent="-514350">
              <a:buAutoNum type="arabicPeriod"/>
            </a:pPr>
            <a:r>
              <a:rPr lang="de-AT" dirty="0"/>
              <a:t>Lassen Sie mich zuerst Ihnen ein bisschen Information über ___________ erzählen.</a:t>
            </a:r>
          </a:p>
          <a:p>
            <a:pPr marL="514350" indent="-514350">
              <a:buAutoNum type="arabicPeriod"/>
            </a:pPr>
            <a:r>
              <a:rPr lang="de-AT" dirty="0"/>
              <a:t>Nur Männer können an dieser  _______________teilnehmen.</a:t>
            </a:r>
          </a:p>
          <a:p>
            <a:pPr marL="514350" indent="-514350">
              <a:buAutoNum type="arabicPeriod"/>
            </a:pPr>
            <a:r>
              <a:rPr lang="de-AT" dirty="0"/>
              <a:t>Unsere Tennismannschaft hat _________Australien gespielt.</a:t>
            </a:r>
          </a:p>
          <a:p>
            <a:pPr marL="514350" indent="-514350">
              <a:buAutoNum type="arabicPeriod"/>
            </a:pPr>
            <a:r>
              <a:rPr lang="de-AT" dirty="0"/>
              <a:t>In diesem Jahr waren _________ von Usbekistan.</a:t>
            </a:r>
          </a:p>
          <a:p>
            <a:pPr marL="514350" indent="-514350">
              <a:buAutoNum type="arabicPeriod"/>
            </a:pPr>
            <a:r>
              <a:rPr lang="de-AT" dirty="0"/>
              <a:t>Usbekistan hat eine starke und __________ Mannschaft.</a:t>
            </a:r>
            <a:endParaRPr lang="ru-RU" dirty="0"/>
          </a:p>
        </p:txBody>
      </p:sp>
      <p:sp>
        <p:nvSpPr>
          <p:cNvPr id="12" name="Объект 5"/>
          <p:cNvSpPr>
            <a:spLocks noGrp="1"/>
          </p:cNvSpPr>
          <p:nvPr>
            <p:ph sz="half" idx="2"/>
          </p:nvPr>
        </p:nvSpPr>
        <p:spPr>
          <a:xfrm>
            <a:off x="1667435" y="2522350"/>
            <a:ext cx="1949824" cy="610815"/>
          </a:xfrm>
        </p:spPr>
        <p:txBody>
          <a:bodyPr>
            <a:normAutofit/>
          </a:bodyPr>
          <a:lstStyle/>
          <a:p>
            <a:pPr marL="0" indent="0" algn="ctr">
              <a:buNone/>
            </a:pPr>
            <a:r>
              <a:rPr lang="de-DE" sz="3600" b="1" dirty="0">
                <a:solidFill>
                  <a:srgbClr val="FF0000"/>
                </a:solidFill>
              </a:rPr>
              <a:t>Reporter </a:t>
            </a:r>
          </a:p>
        </p:txBody>
      </p:sp>
      <p:sp>
        <p:nvSpPr>
          <p:cNvPr id="14" name="Объект 5"/>
          <p:cNvSpPr>
            <a:spLocks noGrp="1"/>
          </p:cNvSpPr>
          <p:nvPr>
            <p:ph sz="half" idx="2"/>
          </p:nvPr>
        </p:nvSpPr>
        <p:spPr>
          <a:xfrm>
            <a:off x="1116106" y="3181257"/>
            <a:ext cx="2218765" cy="610815"/>
          </a:xfrm>
        </p:spPr>
        <p:txBody>
          <a:bodyPr>
            <a:normAutofit fontScale="77500" lnSpcReduction="20000"/>
          </a:bodyPr>
          <a:lstStyle/>
          <a:p>
            <a:pPr marL="0" indent="0" algn="ctr">
              <a:buNone/>
            </a:pPr>
            <a:r>
              <a:rPr lang="de-DE" sz="3600" b="1" dirty="0">
                <a:solidFill>
                  <a:srgbClr val="FF0000"/>
                </a:solidFill>
              </a:rPr>
              <a:t>Meisterschaft </a:t>
            </a:r>
          </a:p>
        </p:txBody>
      </p:sp>
      <p:sp>
        <p:nvSpPr>
          <p:cNvPr id="15" name="Объект 5"/>
          <p:cNvSpPr>
            <a:spLocks noGrp="1"/>
          </p:cNvSpPr>
          <p:nvPr>
            <p:ph sz="half" idx="2"/>
          </p:nvPr>
        </p:nvSpPr>
        <p:spPr>
          <a:xfrm>
            <a:off x="9211235" y="3544326"/>
            <a:ext cx="2407024" cy="785626"/>
          </a:xfrm>
        </p:spPr>
        <p:txBody>
          <a:bodyPr>
            <a:normAutofit/>
          </a:bodyPr>
          <a:lstStyle/>
          <a:p>
            <a:pPr marL="0" indent="0" algn="ctr">
              <a:buNone/>
            </a:pPr>
            <a:r>
              <a:rPr lang="de-DE" sz="3600" b="1" dirty="0">
                <a:solidFill>
                  <a:srgbClr val="FF0000"/>
                </a:solidFill>
              </a:rPr>
              <a:t>Davis Pokal </a:t>
            </a:r>
          </a:p>
        </p:txBody>
      </p:sp>
      <p:sp>
        <p:nvSpPr>
          <p:cNvPr id="17" name="Объект 5"/>
          <p:cNvSpPr>
            <a:spLocks noGrp="1"/>
          </p:cNvSpPr>
          <p:nvPr>
            <p:ph sz="half" idx="2"/>
          </p:nvPr>
        </p:nvSpPr>
        <p:spPr>
          <a:xfrm>
            <a:off x="5150223" y="4351151"/>
            <a:ext cx="1123933" cy="610815"/>
          </a:xfrm>
        </p:spPr>
        <p:txBody>
          <a:bodyPr>
            <a:normAutofit/>
          </a:bodyPr>
          <a:lstStyle/>
          <a:p>
            <a:pPr marL="0" indent="0" algn="ctr">
              <a:buNone/>
            </a:pPr>
            <a:r>
              <a:rPr lang="de-DE" sz="3600" b="1" dirty="0">
                <a:solidFill>
                  <a:srgbClr val="FF0000"/>
                </a:solidFill>
              </a:rPr>
              <a:t> </a:t>
            </a:r>
          </a:p>
        </p:txBody>
      </p:sp>
      <p:sp>
        <p:nvSpPr>
          <p:cNvPr id="18" name="Объект 5"/>
          <p:cNvSpPr>
            <a:spLocks noGrp="1"/>
          </p:cNvSpPr>
          <p:nvPr>
            <p:ph sz="half" idx="2"/>
          </p:nvPr>
        </p:nvSpPr>
        <p:spPr>
          <a:xfrm>
            <a:off x="5096436" y="4942820"/>
            <a:ext cx="1419768" cy="610815"/>
          </a:xfrm>
        </p:spPr>
        <p:txBody>
          <a:bodyPr>
            <a:normAutofit/>
          </a:bodyPr>
          <a:lstStyle/>
          <a:p>
            <a:pPr marL="0" indent="0" algn="ctr">
              <a:buNone/>
            </a:pPr>
            <a:r>
              <a:rPr lang="de-DE" sz="3600" b="1" dirty="0">
                <a:solidFill>
                  <a:srgbClr val="FF0000"/>
                </a:solidFill>
              </a:rPr>
              <a:t>gegen </a:t>
            </a:r>
          </a:p>
        </p:txBody>
      </p:sp>
      <p:sp>
        <p:nvSpPr>
          <p:cNvPr id="19" name="Объект 5"/>
          <p:cNvSpPr>
            <a:spLocks noGrp="1"/>
          </p:cNvSpPr>
          <p:nvPr>
            <p:ph sz="half" idx="2"/>
          </p:nvPr>
        </p:nvSpPr>
        <p:spPr>
          <a:xfrm>
            <a:off x="3751729" y="5453809"/>
            <a:ext cx="1896036" cy="610815"/>
          </a:xfrm>
        </p:spPr>
        <p:txBody>
          <a:bodyPr>
            <a:normAutofit fontScale="92500"/>
          </a:bodyPr>
          <a:lstStyle/>
          <a:p>
            <a:pPr marL="0" indent="0" algn="ctr">
              <a:buNone/>
            </a:pPr>
            <a:r>
              <a:rPr lang="de-DE" sz="3600" b="1" dirty="0">
                <a:solidFill>
                  <a:srgbClr val="FF0000"/>
                </a:solidFill>
              </a:rPr>
              <a:t>Vertreter </a:t>
            </a:r>
          </a:p>
        </p:txBody>
      </p:sp>
      <p:sp>
        <p:nvSpPr>
          <p:cNvPr id="20" name="Объект 5"/>
          <p:cNvSpPr>
            <a:spLocks noGrp="1"/>
          </p:cNvSpPr>
          <p:nvPr>
            <p:ph sz="half" idx="2"/>
          </p:nvPr>
        </p:nvSpPr>
        <p:spPr>
          <a:xfrm>
            <a:off x="5163671" y="6099269"/>
            <a:ext cx="1869141" cy="610815"/>
          </a:xfrm>
        </p:spPr>
        <p:txBody>
          <a:bodyPr>
            <a:normAutofit fontScale="77500" lnSpcReduction="20000"/>
          </a:bodyPr>
          <a:lstStyle/>
          <a:p>
            <a:pPr marL="0" indent="0" algn="ctr">
              <a:buNone/>
            </a:pPr>
            <a:r>
              <a:rPr lang="de-DE" sz="3600" b="1" dirty="0">
                <a:solidFill>
                  <a:srgbClr val="FF0000"/>
                </a:solidFill>
              </a:rPr>
              <a:t>freundliche </a:t>
            </a:r>
          </a:p>
        </p:txBody>
      </p:sp>
      <p:sp>
        <p:nvSpPr>
          <p:cNvPr id="21" name="Объект 5"/>
          <p:cNvSpPr>
            <a:spLocks noGrp="1"/>
          </p:cNvSpPr>
          <p:nvPr>
            <p:ph sz="half" idx="2"/>
          </p:nvPr>
        </p:nvSpPr>
        <p:spPr>
          <a:xfrm>
            <a:off x="5020234" y="4476655"/>
            <a:ext cx="2953872" cy="606334"/>
          </a:xfrm>
        </p:spPr>
        <p:txBody>
          <a:bodyPr>
            <a:normAutofit/>
          </a:bodyPr>
          <a:lstStyle/>
          <a:p>
            <a:pPr marL="0" indent="0" algn="ctr">
              <a:buNone/>
            </a:pPr>
            <a:r>
              <a:rPr lang="de-DE" sz="3600" b="1" dirty="0">
                <a:solidFill>
                  <a:srgbClr val="FF0000"/>
                </a:solidFill>
              </a:rPr>
              <a:t>Meisterschaft </a:t>
            </a:r>
          </a:p>
        </p:txBody>
      </p:sp>
    </p:spTree>
    <p:extLst>
      <p:ext uri="{BB962C8B-B14F-4D97-AF65-F5344CB8AC3E}">
        <p14:creationId xmlns:p14="http://schemas.microsoft.com/office/powerpoint/2010/main" val="335617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p:cTn id="21"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 calcmode="lin" valueType="num">
                                      <p:cBhvr>
                                        <p:cTn id="28"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11">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anim calcmode="lin" valueType="num">
                                      <p:cBhvr>
                                        <p:cTn id="35"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 calcmode="lin" valueType="num">
                                      <p:cBhvr>
                                        <p:cTn id="42"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11">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anim calcmode="lin" valueType="num">
                                      <p:cBhvr>
                                        <p:cTn id="49"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51" dur="500"/>
                                        <p:tgtEl>
                                          <p:spTgt spid="11">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1">
                                            <p:txEl>
                                              <p:pRg st="5" end="5"/>
                                            </p:txEl>
                                          </p:spTgt>
                                        </p:tgtEl>
                                        <p:attrNameLst>
                                          <p:attrName>style.visibility</p:attrName>
                                        </p:attrNameLst>
                                      </p:cBhvr>
                                      <p:to>
                                        <p:strVal val="visible"/>
                                      </p:to>
                                    </p:set>
                                    <p:anim calcmode="lin" valueType="num">
                                      <p:cBhvr>
                                        <p:cTn id="56"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11">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1">
                                            <p:txEl>
                                              <p:pRg st="6" end="6"/>
                                            </p:txEl>
                                          </p:spTgt>
                                        </p:tgtEl>
                                        <p:attrNameLst>
                                          <p:attrName>style.visibility</p:attrName>
                                        </p:attrNameLst>
                                      </p:cBhvr>
                                      <p:to>
                                        <p:strVal val="visible"/>
                                      </p:to>
                                    </p:set>
                                    <p:anim calcmode="lin" valueType="num">
                                      <p:cBhvr>
                                        <p:cTn id="63"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65" dur="500"/>
                                        <p:tgtEl>
                                          <p:spTgt spid="11">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2">
                                            <p:txEl>
                                              <p:pRg st="0" end="0"/>
                                            </p:txEl>
                                          </p:spTgt>
                                        </p:tgtEl>
                                        <p:attrNameLst>
                                          <p:attrName>style.visibility</p:attrName>
                                        </p:attrNameLst>
                                      </p:cBhvr>
                                      <p:to>
                                        <p:strVal val="visible"/>
                                      </p:to>
                                    </p:set>
                                    <p:anim calcmode="lin" valueType="num">
                                      <p:cBhvr>
                                        <p:cTn id="70"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1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4">
                                            <p:txEl>
                                              <p:pRg st="0" end="0"/>
                                            </p:txEl>
                                          </p:spTgt>
                                        </p:tgtEl>
                                        <p:attrNameLst>
                                          <p:attrName>style.visibility</p:attrName>
                                        </p:attrNameLst>
                                      </p:cBhvr>
                                      <p:to>
                                        <p:strVal val="visible"/>
                                      </p:to>
                                    </p:set>
                                    <p:anim calcmode="lin" valueType="num">
                                      <p:cBhvr>
                                        <p:cTn id="7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14">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5">
                                            <p:txEl>
                                              <p:pRg st="0" end="0"/>
                                            </p:txEl>
                                          </p:spTgt>
                                        </p:tgtEl>
                                        <p:attrNameLst>
                                          <p:attrName>style.visibility</p:attrName>
                                        </p:attrNameLst>
                                      </p:cBhvr>
                                      <p:to>
                                        <p:strVal val="visible"/>
                                      </p:to>
                                    </p:set>
                                    <p:anim calcmode="lin" valueType="num">
                                      <p:cBhvr>
                                        <p:cTn id="8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8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86" dur="500"/>
                                        <p:tgtEl>
                                          <p:spTgt spid="15">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1">
                                            <p:txEl>
                                              <p:pRg st="0" end="0"/>
                                            </p:txEl>
                                          </p:spTgt>
                                        </p:tgtEl>
                                        <p:attrNameLst>
                                          <p:attrName>style.visibility</p:attrName>
                                        </p:attrNameLst>
                                      </p:cBhvr>
                                      <p:to>
                                        <p:strVal val="visible"/>
                                      </p:to>
                                    </p:set>
                                    <p:anim calcmode="lin" valueType="num">
                                      <p:cBhvr>
                                        <p:cTn id="91"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92"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93" dur="500"/>
                                        <p:tgtEl>
                                          <p:spTgt spid="21">
                                            <p:txEl>
                                              <p:pRg st="0" end="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8">
                                            <p:txEl>
                                              <p:pRg st="0" end="0"/>
                                            </p:txEl>
                                          </p:spTgt>
                                        </p:tgtEl>
                                        <p:attrNameLst>
                                          <p:attrName>style.visibility</p:attrName>
                                        </p:attrNameLst>
                                      </p:cBhvr>
                                      <p:to>
                                        <p:strVal val="visible"/>
                                      </p:to>
                                    </p:set>
                                    <p:anim calcmode="lin" valueType="num">
                                      <p:cBhvr>
                                        <p:cTn id="98"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99" dur="5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100" dur="500"/>
                                        <p:tgtEl>
                                          <p:spTgt spid="18">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19">
                                            <p:txEl>
                                              <p:pRg st="0" end="0"/>
                                            </p:txEl>
                                          </p:spTgt>
                                        </p:tgtEl>
                                        <p:attrNameLst>
                                          <p:attrName>style.visibility</p:attrName>
                                        </p:attrNameLst>
                                      </p:cBhvr>
                                      <p:to>
                                        <p:strVal val="visible"/>
                                      </p:to>
                                    </p:set>
                                    <p:anim calcmode="lin" valueType="num">
                                      <p:cBhvr>
                                        <p:cTn id="105"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107" dur="500"/>
                                        <p:tgtEl>
                                          <p:spTgt spid="19">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20">
                                            <p:txEl>
                                              <p:pRg st="0" end="0"/>
                                            </p:txEl>
                                          </p:spTgt>
                                        </p:tgtEl>
                                        <p:attrNameLst>
                                          <p:attrName>style.visibility</p:attrName>
                                        </p:attrNameLst>
                                      </p:cBhvr>
                                      <p:to>
                                        <p:strVal val="visible"/>
                                      </p:to>
                                    </p:set>
                                    <p:anim calcmode="lin" valueType="num">
                                      <p:cBhvr>
                                        <p:cTn id="112"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113" dur="50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114"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animBg="1"/>
      <p:bldP spid="11" grpId="0" build="p"/>
      <p:bldP spid="12" grpId="0" build="p"/>
      <p:bldP spid="14" grpId="0" build="p"/>
      <p:bldP spid="15" grpId="0" build="p"/>
      <p:bldP spid="18" grpId="0" build="p"/>
      <p:bldP spid="19" grpId="0" build="p"/>
      <p:bldP spid="20" grpId="0" build="p"/>
      <p:bldP spid="2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927279" y="0"/>
            <a:ext cx="10431004" cy="907725"/>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8000" b="1" dirty="0">
                <a:solidFill>
                  <a:schemeClr val="bg1"/>
                </a:solidFill>
                <a:latin typeface="Arial" panose="020B0604020202020204" pitchFamily="34" charset="0"/>
                <a:cs typeface="Arial" panose="020B0604020202020204" pitchFamily="34" charset="0"/>
              </a:rPr>
              <a:t>Sport versammelt Freunde</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6" name="Объект 5"/>
          <p:cNvSpPr>
            <a:spLocks noGrp="1"/>
          </p:cNvSpPr>
          <p:nvPr>
            <p:ph idx="1"/>
          </p:nvPr>
        </p:nvSpPr>
        <p:spPr>
          <a:xfrm>
            <a:off x="4329953" y="3200398"/>
            <a:ext cx="2178424" cy="806825"/>
          </a:xfrm>
        </p:spPr>
        <p:txBody>
          <a:bodyPr>
            <a:normAutofit/>
          </a:bodyPr>
          <a:lstStyle/>
          <a:p>
            <a:pPr marL="0" indent="0" algn="ctr">
              <a:buNone/>
            </a:pPr>
            <a:endParaRPr lang="de-AT" dirty="0">
              <a:solidFill>
                <a:srgbClr val="C00000"/>
              </a:solidFill>
            </a:endParaRPr>
          </a:p>
          <a:p>
            <a:pPr marL="0" indent="0" algn="ctr">
              <a:buNone/>
            </a:pPr>
            <a:endParaRPr lang="de-AT" dirty="0">
              <a:solidFill>
                <a:srgbClr val="C00000"/>
              </a:solidFill>
            </a:endParaRPr>
          </a:p>
          <a:p>
            <a:pPr marL="0" indent="0" algn="ctr">
              <a:buNone/>
            </a:pPr>
            <a:endParaRPr lang="de-AT" dirty="0">
              <a:solidFill>
                <a:srgbClr val="C00000"/>
              </a:solidFill>
            </a:endParaRPr>
          </a:p>
        </p:txBody>
      </p:sp>
      <p:sp>
        <p:nvSpPr>
          <p:cNvPr id="29" name="Объект 20"/>
          <p:cNvSpPr>
            <a:spLocks noGrp="1"/>
          </p:cNvSpPr>
          <p:nvPr>
            <p:ph sz="half" idx="1"/>
          </p:nvPr>
        </p:nvSpPr>
        <p:spPr>
          <a:xfrm>
            <a:off x="0" y="1880315"/>
            <a:ext cx="12191999" cy="4977685"/>
          </a:xfrm>
        </p:spPr>
        <p:txBody>
          <a:bodyPr>
            <a:noAutofit/>
          </a:bodyPr>
          <a:lstStyle/>
          <a:p>
            <a:endParaRPr lang="de-AT" sz="2800" dirty="0"/>
          </a:p>
          <a:p>
            <a:endParaRPr lang="de-AT" sz="2800" dirty="0"/>
          </a:p>
        </p:txBody>
      </p:sp>
      <p:sp>
        <p:nvSpPr>
          <p:cNvPr id="13" name="Овал 12"/>
          <p:cNvSpPr/>
          <p:nvPr/>
        </p:nvSpPr>
        <p:spPr>
          <a:xfrm>
            <a:off x="10914530" y="0"/>
            <a:ext cx="1277470" cy="8704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000" dirty="0">
                <a:latin typeface="Arial" panose="020B0604020202020204" pitchFamily="34" charset="0"/>
                <a:cs typeface="Arial" panose="020B0604020202020204" pitchFamily="34" charset="0"/>
              </a:rPr>
              <a:t>S.89</a:t>
            </a:r>
          </a:p>
          <a:p>
            <a:pPr algn="ctr"/>
            <a:r>
              <a:rPr lang="de-DE" sz="2000" dirty="0">
                <a:latin typeface="Arial" panose="020B0604020202020204" pitchFamily="34" charset="0"/>
                <a:cs typeface="Arial" panose="020B0604020202020204" pitchFamily="34" charset="0"/>
              </a:rPr>
              <a:t>Üb.6</a:t>
            </a:r>
            <a:endParaRPr lang="ru-RU" sz="2000" dirty="0">
              <a:latin typeface="Arial" panose="020B0604020202020204" pitchFamily="34" charset="0"/>
              <a:cs typeface="Arial" panose="020B0604020202020204" pitchFamily="34" charset="0"/>
            </a:endParaRPr>
          </a:p>
        </p:txBody>
      </p:sp>
      <p:sp>
        <p:nvSpPr>
          <p:cNvPr id="3" name="Объект 2"/>
          <p:cNvSpPr>
            <a:spLocks noGrp="1"/>
          </p:cNvSpPr>
          <p:nvPr>
            <p:ph sz="half" idx="2"/>
          </p:nvPr>
        </p:nvSpPr>
        <p:spPr/>
        <p:txBody>
          <a:bodyPr/>
          <a:lstStyle/>
          <a:p>
            <a:endParaRPr lang="ru-RU"/>
          </a:p>
        </p:txBody>
      </p:sp>
      <p:pic>
        <p:nvPicPr>
          <p:cNvPr id="5" name="Рисунок 4"/>
          <p:cNvPicPr>
            <a:picLocks noChangeAspect="1"/>
          </p:cNvPicPr>
          <p:nvPr/>
        </p:nvPicPr>
        <p:blipFill>
          <a:blip r:embed="rId2"/>
          <a:stretch>
            <a:fillRect/>
          </a:stretch>
        </p:blipFill>
        <p:spPr>
          <a:xfrm>
            <a:off x="241156" y="1815353"/>
            <a:ext cx="8405304" cy="4329951"/>
          </a:xfrm>
          <a:prstGeom prst="rect">
            <a:avLst/>
          </a:prstGeom>
        </p:spPr>
      </p:pic>
      <p:sp>
        <p:nvSpPr>
          <p:cNvPr id="9" name="Заголовок 4"/>
          <p:cNvSpPr>
            <a:spLocks noGrp="1"/>
          </p:cNvSpPr>
          <p:nvPr>
            <p:ph type="title"/>
          </p:nvPr>
        </p:nvSpPr>
        <p:spPr>
          <a:xfrm>
            <a:off x="363070" y="903010"/>
            <a:ext cx="10668000" cy="522380"/>
          </a:xfrm>
        </p:spPr>
        <p:txBody>
          <a:bodyPr>
            <a:normAutofit fontScale="90000"/>
          </a:bodyPr>
          <a:lstStyle/>
          <a:p>
            <a:r>
              <a:rPr lang="de-DE" sz="3200" b="1" dirty="0">
                <a:latin typeface="+mn-lt"/>
              </a:rPr>
              <a:t>Lesen Sie die Paragrafen und ordnen den Titeln 1-3 zu.</a:t>
            </a:r>
          </a:p>
        </p:txBody>
      </p:sp>
      <p:sp>
        <p:nvSpPr>
          <p:cNvPr id="6" name="Прямоугольник 5"/>
          <p:cNvSpPr/>
          <p:nvPr/>
        </p:nvSpPr>
        <p:spPr>
          <a:xfrm>
            <a:off x="8780929" y="1896034"/>
            <a:ext cx="3213849" cy="4128247"/>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de-AT" sz="2500" dirty="0">
                <a:solidFill>
                  <a:schemeClr val="tx1"/>
                </a:solidFill>
              </a:rPr>
              <a:t>Die Geschichte von Davis Pokal.</a:t>
            </a:r>
          </a:p>
          <a:p>
            <a:pPr marL="342900" indent="-342900">
              <a:buAutoNum type="arabicPeriod"/>
            </a:pPr>
            <a:r>
              <a:rPr lang="de-AT" sz="2500" dirty="0">
                <a:solidFill>
                  <a:schemeClr val="tx1"/>
                </a:solidFill>
              </a:rPr>
              <a:t>Die Tennismeisterschaft für den Pokal von Davis</a:t>
            </a:r>
          </a:p>
          <a:p>
            <a:pPr marL="342900" indent="-342900">
              <a:buAutoNum type="arabicPeriod"/>
            </a:pPr>
            <a:r>
              <a:rPr lang="de-AT" sz="2500" dirty="0">
                <a:solidFill>
                  <a:schemeClr val="tx1"/>
                </a:solidFill>
              </a:rPr>
              <a:t>Die Regeln der Pokal-Meisterschaft von Davis.</a:t>
            </a:r>
            <a:endParaRPr lang="ru-RU" sz="2500" dirty="0">
              <a:solidFill>
                <a:schemeClr val="tx1"/>
              </a:solidFill>
            </a:endParaRPr>
          </a:p>
        </p:txBody>
      </p:sp>
      <p:cxnSp>
        <p:nvCxnSpPr>
          <p:cNvPr id="8" name="Прямая соединительная линия 7"/>
          <p:cNvCxnSpPr/>
          <p:nvPr/>
        </p:nvCxnSpPr>
        <p:spPr>
          <a:xfrm flipV="1">
            <a:off x="9168384" y="4146272"/>
            <a:ext cx="2622176" cy="134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9245092" y="4588795"/>
            <a:ext cx="1555377" cy="89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9117106" y="3670300"/>
            <a:ext cx="2622176" cy="635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3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927279" y="0"/>
            <a:ext cx="10431004" cy="907725"/>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8000" b="1" dirty="0">
                <a:solidFill>
                  <a:schemeClr val="bg1"/>
                </a:solidFill>
                <a:latin typeface="Arial" panose="020B0604020202020204" pitchFamily="34" charset="0"/>
                <a:cs typeface="Arial" panose="020B0604020202020204" pitchFamily="34" charset="0"/>
              </a:rPr>
              <a:t>Sport versammelt Freunde</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6" name="Объект 5"/>
          <p:cNvSpPr>
            <a:spLocks noGrp="1"/>
          </p:cNvSpPr>
          <p:nvPr>
            <p:ph idx="1"/>
          </p:nvPr>
        </p:nvSpPr>
        <p:spPr>
          <a:xfrm>
            <a:off x="4329953" y="3200398"/>
            <a:ext cx="2178424" cy="806825"/>
          </a:xfrm>
        </p:spPr>
        <p:txBody>
          <a:bodyPr>
            <a:normAutofit/>
          </a:bodyPr>
          <a:lstStyle/>
          <a:p>
            <a:pPr marL="0" indent="0" algn="ctr">
              <a:buNone/>
            </a:pPr>
            <a:endParaRPr lang="de-AT" dirty="0">
              <a:solidFill>
                <a:srgbClr val="C00000"/>
              </a:solidFill>
            </a:endParaRPr>
          </a:p>
          <a:p>
            <a:pPr marL="0" indent="0" algn="ctr">
              <a:buNone/>
            </a:pPr>
            <a:endParaRPr lang="de-AT" dirty="0">
              <a:solidFill>
                <a:srgbClr val="C00000"/>
              </a:solidFill>
            </a:endParaRPr>
          </a:p>
          <a:p>
            <a:pPr marL="0" indent="0" algn="ctr">
              <a:buNone/>
            </a:pPr>
            <a:endParaRPr lang="de-AT" dirty="0">
              <a:solidFill>
                <a:srgbClr val="C00000"/>
              </a:solidFill>
            </a:endParaRPr>
          </a:p>
        </p:txBody>
      </p:sp>
      <p:sp>
        <p:nvSpPr>
          <p:cNvPr id="29" name="Объект 20"/>
          <p:cNvSpPr>
            <a:spLocks noGrp="1"/>
          </p:cNvSpPr>
          <p:nvPr>
            <p:ph sz="half" idx="1"/>
          </p:nvPr>
        </p:nvSpPr>
        <p:spPr>
          <a:xfrm>
            <a:off x="0" y="1880315"/>
            <a:ext cx="12191999" cy="4977685"/>
          </a:xfrm>
        </p:spPr>
        <p:txBody>
          <a:bodyPr>
            <a:noAutofit/>
          </a:bodyPr>
          <a:lstStyle/>
          <a:p>
            <a:endParaRPr lang="de-AT" sz="2800" dirty="0"/>
          </a:p>
          <a:p>
            <a:endParaRPr lang="de-AT" sz="2800" dirty="0"/>
          </a:p>
        </p:txBody>
      </p:sp>
      <p:sp>
        <p:nvSpPr>
          <p:cNvPr id="13" name="Овал 12"/>
          <p:cNvSpPr/>
          <p:nvPr/>
        </p:nvSpPr>
        <p:spPr>
          <a:xfrm>
            <a:off x="10914530" y="0"/>
            <a:ext cx="1277470" cy="8704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000" dirty="0">
                <a:latin typeface="Arial" panose="020B0604020202020204" pitchFamily="34" charset="0"/>
                <a:cs typeface="Arial" panose="020B0604020202020204" pitchFamily="34" charset="0"/>
              </a:rPr>
              <a:t>S.89</a:t>
            </a:r>
          </a:p>
          <a:p>
            <a:pPr algn="ctr"/>
            <a:r>
              <a:rPr lang="de-DE" sz="2000" dirty="0">
                <a:latin typeface="Arial" panose="020B0604020202020204" pitchFamily="34" charset="0"/>
                <a:cs typeface="Arial" panose="020B0604020202020204" pitchFamily="34" charset="0"/>
              </a:rPr>
              <a:t>Üb.6</a:t>
            </a:r>
            <a:endParaRPr lang="ru-RU" sz="2000" dirty="0">
              <a:latin typeface="Arial" panose="020B0604020202020204" pitchFamily="34" charset="0"/>
              <a:cs typeface="Arial" panose="020B0604020202020204" pitchFamily="34" charset="0"/>
            </a:endParaRPr>
          </a:p>
        </p:txBody>
      </p:sp>
      <p:sp>
        <p:nvSpPr>
          <p:cNvPr id="3" name="Объект 2"/>
          <p:cNvSpPr>
            <a:spLocks noGrp="1"/>
          </p:cNvSpPr>
          <p:nvPr>
            <p:ph sz="half" idx="2"/>
          </p:nvPr>
        </p:nvSpPr>
        <p:spPr/>
        <p:txBody>
          <a:bodyPr/>
          <a:lstStyle/>
          <a:p>
            <a:endParaRPr lang="ru-RU"/>
          </a:p>
        </p:txBody>
      </p:sp>
      <p:sp>
        <p:nvSpPr>
          <p:cNvPr id="9" name="Заголовок 4"/>
          <p:cNvSpPr>
            <a:spLocks noGrp="1"/>
          </p:cNvSpPr>
          <p:nvPr>
            <p:ph type="title"/>
          </p:nvPr>
        </p:nvSpPr>
        <p:spPr>
          <a:xfrm>
            <a:off x="363070" y="903010"/>
            <a:ext cx="10668000" cy="522380"/>
          </a:xfrm>
        </p:spPr>
        <p:txBody>
          <a:bodyPr>
            <a:normAutofit fontScale="90000"/>
          </a:bodyPr>
          <a:lstStyle/>
          <a:p>
            <a:r>
              <a:rPr lang="de-DE" sz="3200" b="1" dirty="0">
                <a:latin typeface="+mn-lt"/>
              </a:rPr>
              <a:t>Lesen Sie die Paragrafen und ordnen den Titeln 1-3 zu.</a:t>
            </a:r>
          </a:p>
        </p:txBody>
      </p:sp>
      <p:sp>
        <p:nvSpPr>
          <p:cNvPr id="6" name="Прямоугольник 5"/>
          <p:cNvSpPr/>
          <p:nvPr/>
        </p:nvSpPr>
        <p:spPr>
          <a:xfrm>
            <a:off x="8780929" y="1896034"/>
            <a:ext cx="3213849" cy="4128247"/>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de-AT" sz="2500" dirty="0">
                <a:solidFill>
                  <a:schemeClr val="tx1"/>
                </a:solidFill>
              </a:rPr>
              <a:t>Die Geschichte von Davis Pokal.</a:t>
            </a:r>
          </a:p>
          <a:p>
            <a:pPr marL="342900" indent="-342900">
              <a:buAutoNum type="arabicPeriod"/>
            </a:pPr>
            <a:r>
              <a:rPr lang="de-AT" sz="2500" dirty="0">
                <a:solidFill>
                  <a:schemeClr val="tx1"/>
                </a:solidFill>
              </a:rPr>
              <a:t>Die Tennismeisterschaft für den Pokal von Davis</a:t>
            </a:r>
          </a:p>
          <a:p>
            <a:pPr marL="342900" indent="-342900">
              <a:buAutoNum type="arabicPeriod"/>
            </a:pPr>
            <a:r>
              <a:rPr lang="de-AT" sz="2500" dirty="0">
                <a:solidFill>
                  <a:schemeClr val="tx1"/>
                </a:solidFill>
              </a:rPr>
              <a:t>Die Regeln der Pokal-Meisterschaft von Davis.</a:t>
            </a:r>
            <a:endParaRPr lang="ru-RU" sz="2500" dirty="0">
              <a:solidFill>
                <a:schemeClr val="tx1"/>
              </a:solidFill>
            </a:endParaRPr>
          </a:p>
        </p:txBody>
      </p:sp>
      <p:cxnSp>
        <p:nvCxnSpPr>
          <p:cNvPr id="8" name="Прямая соединительная линия 7"/>
          <p:cNvCxnSpPr/>
          <p:nvPr/>
        </p:nvCxnSpPr>
        <p:spPr>
          <a:xfrm flipV="1">
            <a:off x="9235759" y="2561582"/>
            <a:ext cx="2622176" cy="134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V="1">
            <a:off x="9269504" y="2955516"/>
            <a:ext cx="2389095" cy="17931"/>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 name="Рисунок 1"/>
          <p:cNvPicPr>
            <a:picLocks noChangeAspect="1"/>
          </p:cNvPicPr>
          <p:nvPr/>
        </p:nvPicPr>
        <p:blipFill>
          <a:blip r:embed="rId2"/>
          <a:stretch>
            <a:fillRect/>
          </a:stretch>
        </p:blipFill>
        <p:spPr>
          <a:xfrm>
            <a:off x="377555" y="1875304"/>
            <a:ext cx="8120986" cy="4323790"/>
          </a:xfrm>
          <a:prstGeom prst="rect">
            <a:avLst/>
          </a:prstGeom>
        </p:spPr>
      </p:pic>
    </p:spTree>
    <p:extLst>
      <p:ext uri="{BB962C8B-B14F-4D97-AF65-F5344CB8AC3E}">
        <p14:creationId xmlns:p14="http://schemas.microsoft.com/office/powerpoint/2010/main" val="390056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927279" y="0"/>
            <a:ext cx="10431004" cy="907725"/>
          </a:xfrm>
          <a:prstGeom prst="rect">
            <a:avLst/>
          </a:prstGeom>
          <a:solidFill>
            <a:srgbClr val="0070C0"/>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8000" b="1" dirty="0">
                <a:solidFill>
                  <a:schemeClr val="bg1"/>
                </a:solidFill>
                <a:latin typeface="Arial" panose="020B0604020202020204" pitchFamily="34" charset="0"/>
                <a:cs typeface="Arial" panose="020B0604020202020204" pitchFamily="34" charset="0"/>
              </a:rPr>
              <a:t>Sport versammelt Freunde</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6" name="Объект 5"/>
          <p:cNvSpPr>
            <a:spLocks noGrp="1"/>
          </p:cNvSpPr>
          <p:nvPr>
            <p:ph idx="1"/>
          </p:nvPr>
        </p:nvSpPr>
        <p:spPr>
          <a:xfrm>
            <a:off x="4329953" y="3200398"/>
            <a:ext cx="2178424" cy="806825"/>
          </a:xfrm>
        </p:spPr>
        <p:txBody>
          <a:bodyPr>
            <a:normAutofit/>
          </a:bodyPr>
          <a:lstStyle/>
          <a:p>
            <a:pPr marL="0" indent="0" algn="ctr">
              <a:buNone/>
            </a:pPr>
            <a:endParaRPr lang="de-AT" dirty="0">
              <a:solidFill>
                <a:srgbClr val="C00000"/>
              </a:solidFill>
            </a:endParaRPr>
          </a:p>
          <a:p>
            <a:pPr marL="0" indent="0" algn="ctr">
              <a:buNone/>
            </a:pPr>
            <a:endParaRPr lang="de-AT" dirty="0">
              <a:solidFill>
                <a:srgbClr val="C00000"/>
              </a:solidFill>
            </a:endParaRPr>
          </a:p>
          <a:p>
            <a:pPr marL="0" indent="0" algn="ctr">
              <a:buNone/>
            </a:pPr>
            <a:endParaRPr lang="de-AT" dirty="0">
              <a:solidFill>
                <a:srgbClr val="C00000"/>
              </a:solidFill>
            </a:endParaRPr>
          </a:p>
        </p:txBody>
      </p:sp>
      <p:sp>
        <p:nvSpPr>
          <p:cNvPr id="29" name="Объект 20"/>
          <p:cNvSpPr>
            <a:spLocks noGrp="1"/>
          </p:cNvSpPr>
          <p:nvPr>
            <p:ph sz="half" idx="1"/>
          </p:nvPr>
        </p:nvSpPr>
        <p:spPr>
          <a:xfrm>
            <a:off x="0" y="1880315"/>
            <a:ext cx="12191999" cy="4977685"/>
          </a:xfrm>
        </p:spPr>
        <p:txBody>
          <a:bodyPr>
            <a:noAutofit/>
          </a:bodyPr>
          <a:lstStyle/>
          <a:p>
            <a:endParaRPr lang="de-AT" sz="2800" dirty="0"/>
          </a:p>
          <a:p>
            <a:endParaRPr lang="de-AT" sz="2800" dirty="0"/>
          </a:p>
        </p:txBody>
      </p:sp>
      <p:sp>
        <p:nvSpPr>
          <p:cNvPr id="13" name="Овал 12"/>
          <p:cNvSpPr/>
          <p:nvPr/>
        </p:nvSpPr>
        <p:spPr>
          <a:xfrm>
            <a:off x="10914530" y="0"/>
            <a:ext cx="1277470" cy="8704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000" dirty="0">
                <a:latin typeface="Arial" panose="020B0604020202020204" pitchFamily="34" charset="0"/>
                <a:cs typeface="Arial" panose="020B0604020202020204" pitchFamily="34" charset="0"/>
              </a:rPr>
              <a:t>S.89</a:t>
            </a:r>
          </a:p>
          <a:p>
            <a:pPr algn="ctr"/>
            <a:r>
              <a:rPr lang="de-DE" sz="2000" dirty="0">
                <a:latin typeface="Arial" panose="020B0604020202020204" pitchFamily="34" charset="0"/>
                <a:cs typeface="Arial" panose="020B0604020202020204" pitchFamily="34" charset="0"/>
              </a:rPr>
              <a:t>Üb.6</a:t>
            </a:r>
            <a:endParaRPr lang="ru-RU" sz="2000" dirty="0">
              <a:latin typeface="Arial" panose="020B0604020202020204" pitchFamily="34" charset="0"/>
              <a:cs typeface="Arial" panose="020B0604020202020204" pitchFamily="34" charset="0"/>
            </a:endParaRPr>
          </a:p>
        </p:txBody>
      </p:sp>
      <p:sp>
        <p:nvSpPr>
          <p:cNvPr id="3" name="Объект 2"/>
          <p:cNvSpPr>
            <a:spLocks noGrp="1"/>
          </p:cNvSpPr>
          <p:nvPr>
            <p:ph sz="half" idx="2"/>
          </p:nvPr>
        </p:nvSpPr>
        <p:spPr/>
        <p:txBody>
          <a:bodyPr/>
          <a:lstStyle/>
          <a:p>
            <a:endParaRPr lang="ru-RU"/>
          </a:p>
        </p:txBody>
      </p:sp>
      <p:sp>
        <p:nvSpPr>
          <p:cNvPr id="9" name="Заголовок 4"/>
          <p:cNvSpPr>
            <a:spLocks noGrp="1"/>
          </p:cNvSpPr>
          <p:nvPr>
            <p:ph type="title"/>
          </p:nvPr>
        </p:nvSpPr>
        <p:spPr>
          <a:xfrm>
            <a:off x="363070" y="903010"/>
            <a:ext cx="10668000" cy="522380"/>
          </a:xfrm>
        </p:spPr>
        <p:txBody>
          <a:bodyPr>
            <a:normAutofit fontScale="90000"/>
          </a:bodyPr>
          <a:lstStyle/>
          <a:p>
            <a:r>
              <a:rPr lang="de-DE" sz="3200" b="1" dirty="0">
                <a:latin typeface="+mn-lt"/>
              </a:rPr>
              <a:t>Lesen Sie die Paragrafen und ordnen den Titeln 1-3 zu.</a:t>
            </a:r>
          </a:p>
        </p:txBody>
      </p:sp>
      <p:sp>
        <p:nvSpPr>
          <p:cNvPr id="6" name="Прямоугольник 5"/>
          <p:cNvSpPr/>
          <p:nvPr/>
        </p:nvSpPr>
        <p:spPr>
          <a:xfrm>
            <a:off x="8780929" y="1896034"/>
            <a:ext cx="3213849" cy="4128247"/>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de-AT" sz="2500" dirty="0">
                <a:solidFill>
                  <a:schemeClr val="tx1"/>
                </a:solidFill>
              </a:rPr>
              <a:t>Die Geschichte von Davis Pokal.</a:t>
            </a:r>
          </a:p>
          <a:p>
            <a:pPr marL="342900" indent="-342900">
              <a:buAutoNum type="arabicPeriod"/>
            </a:pPr>
            <a:r>
              <a:rPr lang="de-AT" sz="2500" dirty="0">
                <a:solidFill>
                  <a:schemeClr val="tx1"/>
                </a:solidFill>
              </a:rPr>
              <a:t>Die Tennismeisterschaft für den Pokal von Davis</a:t>
            </a:r>
          </a:p>
          <a:p>
            <a:pPr marL="342900" indent="-342900">
              <a:buAutoNum type="arabicPeriod"/>
            </a:pPr>
            <a:r>
              <a:rPr lang="de-AT" sz="2500" dirty="0">
                <a:solidFill>
                  <a:schemeClr val="tx1"/>
                </a:solidFill>
              </a:rPr>
              <a:t>Die Regeln der Pokal-Meisterschaft von Davis.</a:t>
            </a:r>
            <a:endParaRPr lang="ru-RU" sz="2500" dirty="0">
              <a:solidFill>
                <a:schemeClr val="tx1"/>
              </a:solidFill>
            </a:endParaRPr>
          </a:p>
        </p:txBody>
      </p:sp>
      <p:cxnSp>
        <p:nvCxnSpPr>
          <p:cNvPr id="8" name="Прямая соединительная линия 7"/>
          <p:cNvCxnSpPr/>
          <p:nvPr/>
        </p:nvCxnSpPr>
        <p:spPr>
          <a:xfrm flipV="1">
            <a:off x="9224682" y="4908176"/>
            <a:ext cx="2622176" cy="134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9242611" y="5302626"/>
            <a:ext cx="2563907" cy="22409"/>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5" name="Рисунок 4"/>
          <p:cNvPicPr>
            <a:picLocks noChangeAspect="1"/>
          </p:cNvPicPr>
          <p:nvPr/>
        </p:nvPicPr>
        <p:blipFill>
          <a:blip r:embed="rId2"/>
          <a:stretch>
            <a:fillRect/>
          </a:stretch>
        </p:blipFill>
        <p:spPr>
          <a:xfrm>
            <a:off x="147918" y="1622552"/>
            <a:ext cx="8368272" cy="5235448"/>
          </a:xfrm>
          <a:prstGeom prst="rect">
            <a:avLst/>
          </a:prstGeom>
        </p:spPr>
      </p:pic>
      <p:cxnSp>
        <p:nvCxnSpPr>
          <p:cNvPr id="15" name="Прямая соединительная линия 14"/>
          <p:cNvCxnSpPr/>
          <p:nvPr/>
        </p:nvCxnSpPr>
        <p:spPr>
          <a:xfrm flipV="1">
            <a:off x="9193305" y="5674659"/>
            <a:ext cx="1295401" cy="8968"/>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par>
                                <p:cTn id="15" presetID="53"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3"/>
          <p:cNvSpPr txBox="1">
            <a:spLocks/>
          </p:cNvSpPr>
          <p:nvPr/>
        </p:nvSpPr>
        <p:spPr>
          <a:xfrm>
            <a:off x="842683" y="0"/>
            <a:ext cx="10515600" cy="1325563"/>
          </a:xfrm>
          <a:prstGeom prst="rect">
            <a:avLst/>
          </a:prstGeom>
          <a:solidFill>
            <a:srgbClr val="0070C0"/>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3" name="Объект 6"/>
          <p:cNvSpPr>
            <a:spLocks noGrp="1"/>
          </p:cNvSpPr>
          <p:nvPr>
            <p:ph sz="half" idx="2"/>
          </p:nvPr>
        </p:nvSpPr>
        <p:spPr>
          <a:xfrm>
            <a:off x="0" y="2743201"/>
            <a:ext cx="12191999" cy="4343400"/>
          </a:xfrm>
        </p:spPr>
        <p:txBody>
          <a:bodyPr>
            <a:normAutofit fontScale="85000" lnSpcReduction="10000"/>
          </a:bodyPr>
          <a:lstStyle/>
          <a:p>
            <a:r>
              <a:rPr lang="de-DE" sz="3200" dirty="0"/>
              <a:t>Beim Objektsatz nimmt der </a:t>
            </a:r>
            <a:r>
              <a:rPr lang="de-DE" sz="3200" b="1" dirty="0"/>
              <a:t>gesamte </a:t>
            </a:r>
            <a:r>
              <a:rPr lang="de-DE" sz="3200" b="1" dirty="0">
                <a:hlinkClick r:id="rId2" tooltip="Nebensatz (Gliedsatz)"/>
              </a:rPr>
              <a:t>Nebensatz</a:t>
            </a:r>
            <a:r>
              <a:rPr lang="de-DE" sz="3200" dirty="0"/>
              <a:t> die Stelle eines </a:t>
            </a:r>
            <a:r>
              <a:rPr lang="de-DE" sz="3200" b="1" dirty="0">
                <a:hlinkClick r:id="rId3" tooltip="Objekte"/>
              </a:rPr>
              <a:t>Objekts</a:t>
            </a:r>
            <a:r>
              <a:rPr lang="de-DE" sz="3200" dirty="0"/>
              <a:t> im Satz ein. Man fragt nach dem Objektsatz mit dem Fragewort, das für den entsprechenden Kasus bestimmt ist: </a:t>
            </a:r>
            <a:r>
              <a:rPr lang="de-DE" sz="3200" b="1" dirty="0"/>
              <a:t>wen</a:t>
            </a:r>
            <a:r>
              <a:rPr lang="de-DE" sz="3200" dirty="0"/>
              <a:t>, </a:t>
            </a:r>
            <a:r>
              <a:rPr lang="de-DE" sz="3200" b="1" dirty="0"/>
              <a:t>was</a:t>
            </a:r>
            <a:r>
              <a:rPr lang="de-DE" sz="3200" dirty="0"/>
              <a:t>, </a:t>
            </a:r>
            <a:r>
              <a:rPr lang="de-DE" sz="3200" b="1" dirty="0"/>
              <a:t>wem</a:t>
            </a:r>
            <a:r>
              <a:rPr lang="de-DE" sz="3200" dirty="0"/>
              <a:t>, </a:t>
            </a:r>
            <a:r>
              <a:rPr lang="de-DE" sz="3200" b="1" dirty="0"/>
              <a:t>wessen?</a:t>
            </a:r>
            <a:r>
              <a:rPr lang="de-DE" sz="3200" dirty="0"/>
              <a:t> Am häufigsten kommen Objektsätze anstelle einer Akkusativergänzung vor, Objektsätze im </a:t>
            </a:r>
            <a:r>
              <a:rPr lang="de-DE" sz="3200" dirty="0">
                <a:hlinkClick r:id="rId4" tooltip="Genitiv"/>
              </a:rPr>
              <a:t>Genitiv</a:t>
            </a:r>
            <a:r>
              <a:rPr lang="de-DE" sz="3200" dirty="0"/>
              <a:t> oder </a:t>
            </a:r>
            <a:r>
              <a:rPr lang="de-DE" sz="3200" dirty="0">
                <a:hlinkClick r:id="rId5" tooltip="Dativ"/>
              </a:rPr>
              <a:t>Dativ</a:t>
            </a:r>
            <a:r>
              <a:rPr lang="de-DE" sz="3200" dirty="0"/>
              <a:t> sind selten.</a:t>
            </a:r>
          </a:p>
          <a:p>
            <a:r>
              <a:rPr lang="de-DE" sz="3200" dirty="0">
                <a:solidFill>
                  <a:srgbClr val="FF0000"/>
                </a:solidFill>
              </a:rPr>
              <a:t>Beispiele: </a:t>
            </a:r>
            <a:br>
              <a:rPr lang="de-DE" sz="3200" dirty="0">
                <a:solidFill>
                  <a:srgbClr val="FF0000"/>
                </a:solidFill>
              </a:rPr>
            </a:br>
            <a:r>
              <a:rPr lang="de-DE" sz="3200" i="1" dirty="0"/>
              <a:t>Sie möchte nicht,</a:t>
            </a:r>
            <a:r>
              <a:rPr lang="de-DE" sz="3200" i="1" dirty="0">
                <a:solidFill>
                  <a:srgbClr val="FF0000"/>
                </a:solidFill>
              </a:rPr>
              <a:t> </a:t>
            </a:r>
            <a:r>
              <a:rPr lang="de-DE" sz="3200" b="1" i="1" dirty="0">
                <a:solidFill>
                  <a:srgbClr val="FF0000"/>
                </a:solidFill>
              </a:rPr>
              <a:t>dass wir kommen</a:t>
            </a:r>
            <a:r>
              <a:rPr lang="de-DE" sz="3200" i="1" dirty="0">
                <a:solidFill>
                  <a:srgbClr val="FF0000"/>
                </a:solidFill>
              </a:rPr>
              <a:t>. </a:t>
            </a:r>
            <a:r>
              <a:rPr lang="de-DE" sz="3200" b="1" i="1" dirty="0">
                <a:solidFill>
                  <a:srgbClr val="FF0000"/>
                </a:solidFill>
              </a:rPr>
              <a:t>Was</a:t>
            </a:r>
            <a:r>
              <a:rPr lang="de-DE" sz="3200" i="1" dirty="0">
                <a:solidFill>
                  <a:srgbClr val="FF0000"/>
                </a:solidFill>
              </a:rPr>
              <a:t> möchte sie nicht? – Unser Kommen (dass wir kommen).</a:t>
            </a:r>
            <a:br>
              <a:rPr lang="de-DE" sz="3200" i="1" dirty="0">
                <a:solidFill>
                  <a:srgbClr val="FF0000"/>
                </a:solidFill>
              </a:rPr>
            </a:br>
            <a:r>
              <a:rPr lang="de-DE" sz="3200" b="1" i="1" dirty="0">
                <a:solidFill>
                  <a:srgbClr val="FF0000"/>
                </a:solidFill>
              </a:rPr>
              <a:t>Wer mein Freund ist</a:t>
            </a:r>
            <a:r>
              <a:rPr lang="de-DE" sz="3200" i="1" dirty="0">
                <a:solidFill>
                  <a:srgbClr val="FF0000"/>
                </a:solidFill>
              </a:rPr>
              <a:t>, </a:t>
            </a:r>
            <a:r>
              <a:rPr lang="de-DE" sz="3200" i="1" dirty="0"/>
              <a:t>dem vertraue ich.</a:t>
            </a:r>
            <a:r>
              <a:rPr lang="de-DE" sz="3200" i="1" dirty="0">
                <a:solidFill>
                  <a:srgbClr val="FF0000"/>
                </a:solidFill>
              </a:rPr>
              <a:t> </a:t>
            </a:r>
            <a:r>
              <a:rPr lang="de-DE" sz="3200" b="1" i="1" dirty="0">
                <a:solidFill>
                  <a:srgbClr val="FF0000"/>
                </a:solidFill>
              </a:rPr>
              <a:t>Wem</a:t>
            </a:r>
            <a:r>
              <a:rPr lang="de-DE" sz="3200" i="1" dirty="0">
                <a:solidFill>
                  <a:srgbClr val="FF0000"/>
                </a:solidFill>
              </a:rPr>
              <a:t> vertraue ich? – Meinem Freund (wer mein Freund ist).</a:t>
            </a:r>
            <a:br>
              <a:rPr lang="de-DE" sz="3200" i="1" dirty="0">
                <a:solidFill>
                  <a:srgbClr val="FF0000"/>
                </a:solidFill>
              </a:rPr>
            </a:br>
            <a:r>
              <a:rPr lang="de-DE" sz="3200" i="1" dirty="0"/>
              <a:t>Wir erinnerten uns,</a:t>
            </a:r>
            <a:r>
              <a:rPr lang="de-DE" sz="3200" i="1" dirty="0">
                <a:solidFill>
                  <a:srgbClr val="FF0000"/>
                </a:solidFill>
              </a:rPr>
              <a:t> </a:t>
            </a:r>
            <a:r>
              <a:rPr lang="de-DE" sz="3200" b="1" i="1" dirty="0">
                <a:solidFill>
                  <a:srgbClr val="FF0000"/>
                </a:solidFill>
              </a:rPr>
              <a:t>dass sie rote Haare hatte</a:t>
            </a:r>
            <a:r>
              <a:rPr lang="de-DE" sz="3200" i="1" dirty="0">
                <a:solidFill>
                  <a:srgbClr val="FF0000"/>
                </a:solidFill>
              </a:rPr>
              <a:t>. </a:t>
            </a:r>
            <a:r>
              <a:rPr lang="de-DE" sz="3200" b="1" i="1" dirty="0">
                <a:solidFill>
                  <a:srgbClr val="FF0000"/>
                </a:solidFill>
              </a:rPr>
              <a:t>Wessen</a:t>
            </a:r>
            <a:r>
              <a:rPr lang="de-DE" sz="3200" i="1" dirty="0">
                <a:solidFill>
                  <a:srgbClr val="FF0000"/>
                </a:solidFill>
              </a:rPr>
              <a:t> erinnerten wir uns? – Ihrer roten Haare.</a:t>
            </a:r>
            <a:br>
              <a:rPr lang="de-DE" sz="3200" dirty="0">
                <a:solidFill>
                  <a:srgbClr val="FF0000"/>
                </a:solidFill>
              </a:rPr>
            </a:br>
            <a:endParaRPr lang="de-DE" sz="3200" dirty="0">
              <a:solidFill>
                <a:srgbClr val="FF0000"/>
              </a:solidFill>
            </a:endParaRPr>
          </a:p>
        </p:txBody>
      </p:sp>
      <p:sp>
        <p:nvSpPr>
          <p:cNvPr id="6" name="Объект 5"/>
          <p:cNvSpPr>
            <a:spLocks noGrp="1"/>
          </p:cNvSpPr>
          <p:nvPr>
            <p:ph sz="half" idx="2"/>
          </p:nvPr>
        </p:nvSpPr>
        <p:spPr>
          <a:xfrm>
            <a:off x="556147" y="1325563"/>
            <a:ext cx="2947916" cy="653362"/>
          </a:xfrm>
        </p:spPr>
        <p:txBody>
          <a:bodyPr>
            <a:normAutofit/>
          </a:bodyPr>
          <a:lstStyle/>
          <a:p>
            <a:pPr marL="0" indent="0" algn="ctr">
              <a:buNone/>
            </a:pPr>
            <a:r>
              <a:rPr lang="de-DE" sz="3600" b="1" dirty="0">
                <a:solidFill>
                  <a:srgbClr val="FF0000"/>
                </a:solidFill>
              </a:rPr>
              <a:t>Objektsatz </a:t>
            </a:r>
          </a:p>
        </p:txBody>
      </p:sp>
      <p:sp>
        <p:nvSpPr>
          <p:cNvPr id="8" name="Объект 5"/>
          <p:cNvSpPr>
            <a:spLocks noGrp="1"/>
          </p:cNvSpPr>
          <p:nvPr>
            <p:ph sz="half" idx="2"/>
          </p:nvPr>
        </p:nvSpPr>
        <p:spPr>
          <a:xfrm>
            <a:off x="939955" y="1903786"/>
            <a:ext cx="2947916" cy="653362"/>
          </a:xfrm>
        </p:spPr>
        <p:txBody>
          <a:bodyPr>
            <a:normAutofit/>
          </a:bodyPr>
          <a:lstStyle/>
          <a:p>
            <a:pPr marL="0" indent="0" algn="ctr">
              <a:buNone/>
            </a:pPr>
            <a:r>
              <a:rPr lang="de-DE" sz="3600" b="1" dirty="0">
                <a:solidFill>
                  <a:schemeClr val="accent6">
                    <a:lumMod val="75000"/>
                  </a:schemeClr>
                </a:solidFill>
              </a:rPr>
              <a:t>Dass, ob</a:t>
            </a:r>
          </a:p>
        </p:txBody>
      </p:sp>
      <p:sp>
        <p:nvSpPr>
          <p:cNvPr id="9" name="Объект 5"/>
          <p:cNvSpPr>
            <a:spLocks noGrp="1"/>
          </p:cNvSpPr>
          <p:nvPr>
            <p:ph sz="half" idx="2"/>
          </p:nvPr>
        </p:nvSpPr>
        <p:spPr>
          <a:xfrm>
            <a:off x="5664354" y="1800693"/>
            <a:ext cx="5214316" cy="996296"/>
          </a:xfrm>
        </p:spPr>
        <p:txBody>
          <a:bodyPr>
            <a:normAutofit fontScale="92500" lnSpcReduction="10000"/>
          </a:bodyPr>
          <a:lstStyle/>
          <a:p>
            <a:pPr marL="0" indent="0" algn="ctr">
              <a:buNone/>
            </a:pPr>
            <a:r>
              <a:rPr lang="de-DE" sz="3600" b="1" dirty="0">
                <a:solidFill>
                  <a:schemeClr val="accent6">
                    <a:lumMod val="75000"/>
                  </a:schemeClr>
                </a:solidFill>
              </a:rPr>
              <a:t>Wer, was, der, welcher, womit, </a:t>
            </a:r>
            <a:r>
              <a:rPr lang="de-DE" sz="3600" b="1" dirty="0" err="1">
                <a:solidFill>
                  <a:schemeClr val="accent6">
                    <a:lumMod val="75000"/>
                  </a:schemeClr>
                </a:solidFill>
              </a:rPr>
              <a:t>wof</a:t>
            </a:r>
            <a:r>
              <a:rPr lang="de-AT" sz="3600" b="1" dirty="0" err="1">
                <a:solidFill>
                  <a:schemeClr val="accent6">
                    <a:lumMod val="75000"/>
                  </a:schemeClr>
                </a:solidFill>
              </a:rPr>
              <a:t>ür</a:t>
            </a:r>
            <a:r>
              <a:rPr lang="de-AT" sz="3600" b="1" dirty="0">
                <a:solidFill>
                  <a:schemeClr val="accent6">
                    <a:lumMod val="75000"/>
                  </a:schemeClr>
                </a:solidFill>
              </a:rPr>
              <a:t> u.a.</a:t>
            </a:r>
            <a:endParaRPr lang="de-DE" sz="3600" b="1" dirty="0">
              <a:solidFill>
                <a:schemeClr val="accent6">
                  <a:lumMod val="75000"/>
                </a:schemeClr>
              </a:solidFill>
            </a:endParaRPr>
          </a:p>
        </p:txBody>
      </p:sp>
    </p:spTree>
    <p:extLst>
      <p:ext uri="{BB962C8B-B14F-4D97-AF65-F5344CB8AC3E}">
        <p14:creationId xmlns:p14="http://schemas.microsoft.com/office/powerpoint/2010/main" val="161591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 calcmode="lin" valueType="num">
                                      <p:cBhvr>
                                        <p:cTn id="28"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1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anim calcmode="lin" valueType="num">
                                      <p:cBhvr>
                                        <p:cTn id="35"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747</Words>
  <Application>Microsoft Office PowerPoint</Application>
  <PresentationFormat>Широкоэкранный</PresentationFormat>
  <Paragraphs>93</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Тема Office</vt:lpstr>
      <vt:lpstr>DEUTSCH</vt:lpstr>
      <vt:lpstr>Lesen Sie die Wörter 1-7 und finden Sie die Synonyme a-g</vt:lpstr>
      <vt:lpstr>Презентация PowerPoint</vt:lpstr>
      <vt:lpstr>Презентация PowerPoint</vt:lpstr>
      <vt:lpstr>Презентация PowerPoint</vt:lpstr>
      <vt:lpstr>Lesen Sie die Paragrafen und ordnen den Titeln 1-3 zu.</vt:lpstr>
      <vt:lpstr>Lesen Sie die Paragrafen und ordnen den Titeln 1-3 zu.</vt:lpstr>
      <vt:lpstr>Lesen Sie die Paragrafen und ordnen den Titeln 1-3 zu.</vt:lpstr>
      <vt:lpstr>Презентация PowerPoint</vt:lpstr>
      <vt:lpstr>Презентация PowerPoint</vt:lpstr>
      <vt:lpstr>Selbständige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Asus</dc:creator>
  <cp:lastModifiedBy>Аскарова Комила</cp:lastModifiedBy>
  <cp:revision>121</cp:revision>
  <cp:lastPrinted>2020-10-06T17:09:25Z</cp:lastPrinted>
  <dcterms:created xsi:type="dcterms:W3CDTF">2020-09-30T13:15:45Z</dcterms:created>
  <dcterms:modified xsi:type="dcterms:W3CDTF">2022-07-19T07:47:03Z</dcterms:modified>
</cp:coreProperties>
</file>