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74" r:id="rId5"/>
    <p:sldId id="276" r:id="rId6"/>
    <p:sldId id="293" r:id="rId7"/>
    <p:sldId id="277" r:id="rId8"/>
    <p:sldId id="285" r:id="rId9"/>
    <p:sldId id="286" r:id="rId10"/>
    <p:sldId id="287" r:id="rId11"/>
    <p:sldId id="280" r:id="rId12"/>
    <p:sldId id="290" r:id="rId13"/>
    <p:sldId id="294" r:id="rId14"/>
    <p:sldId id="291" r:id="rId15"/>
    <p:sldId id="28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82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B602-6F81-4DAF-AEE3-E9D7AD840A67}" type="doc">
      <dgm:prSet loTypeId="urn:microsoft.com/office/officeart/2005/8/layout/cycle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8A1D9-BAB0-440A-968E-7DA8CBF83978}">
      <dgm:prSet phldrT="[Текст]" custT="1"/>
      <dgm:spPr/>
      <dgm:t>
        <a:bodyPr/>
        <a:lstStyle/>
        <a:p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matni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D1487-BD22-4B0B-8B1C-912A9FE3814B}" type="parTrans" cxnId="{416C1156-5594-4728-8A4F-3FC2A47DC9AB}">
      <dgm:prSet/>
      <dgm:spPr/>
      <dgm:t>
        <a:bodyPr/>
        <a:lstStyle/>
        <a:p>
          <a:endParaRPr lang="ru-RU"/>
        </a:p>
      </dgm:t>
    </dgm:pt>
    <dgm:pt modelId="{7F577558-53C6-4836-B91A-53A5DAD81705}" type="sibTrans" cxnId="{416C1156-5594-4728-8A4F-3FC2A47DC9AB}">
      <dgm:prSet/>
      <dgm:spPr/>
      <dgm:t>
        <a:bodyPr/>
        <a:lstStyle/>
        <a:p>
          <a:endParaRPr lang="ru-RU"/>
        </a:p>
      </dgm:t>
    </dgm:pt>
    <dgm:pt modelId="{7290C579-D831-4BB9-945F-6244BDE5D587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0BAFB-F4E6-499C-A947-0C1043E384EB}" type="parTrans" cxnId="{18A8269F-AB2D-4018-8BDA-213A578E28F2}">
      <dgm:prSet/>
      <dgm:spPr/>
      <dgm:t>
        <a:bodyPr/>
        <a:lstStyle/>
        <a:p>
          <a:endParaRPr lang="ru-RU"/>
        </a:p>
      </dgm:t>
    </dgm:pt>
    <dgm:pt modelId="{3502AA03-D432-440F-92A3-528D9C958783}" type="sibTrans" cxnId="{18A8269F-AB2D-4018-8BDA-213A578E28F2}">
      <dgm:prSet/>
      <dgm:spPr/>
      <dgm:t>
        <a:bodyPr/>
        <a:lstStyle/>
        <a:p>
          <a:endParaRPr lang="ru-RU"/>
        </a:p>
      </dgm:t>
    </dgm:pt>
    <dgm:pt modelId="{C6B90A32-F6B0-4576-930A-C2A14FC87A98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38F3A-4309-4FB5-9B9E-C4DEAC7260FC}" type="parTrans" cxnId="{658F0015-B5A7-4708-8922-B55DE40C6956}">
      <dgm:prSet/>
      <dgm:spPr/>
      <dgm:t>
        <a:bodyPr/>
        <a:lstStyle/>
        <a:p>
          <a:endParaRPr lang="ru-RU"/>
        </a:p>
      </dgm:t>
    </dgm:pt>
    <dgm:pt modelId="{D145E761-A70B-4443-8139-6DAD805FB708}" type="sibTrans" cxnId="{658F0015-B5A7-4708-8922-B55DE40C6956}">
      <dgm:prSet/>
      <dgm:spPr/>
      <dgm:t>
        <a:bodyPr/>
        <a:lstStyle/>
        <a:p>
          <a:endParaRPr lang="ru-RU"/>
        </a:p>
      </dgm:t>
    </dgm:pt>
    <dgm:pt modelId="{4573701B-7DEC-4405-85DB-8BA9FB52BF2F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1F8CA-74DC-4C97-9EAF-5CECAB160963}" type="parTrans" cxnId="{936964C7-D23B-4EFB-B77A-20E72643CC3F}">
      <dgm:prSet/>
      <dgm:spPr/>
      <dgm:t>
        <a:bodyPr/>
        <a:lstStyle/>
        <a:p>
          <a:endParaRPr lang="ru-RU"/>
        </a:p>
      </dgm:t>
    </dgm:pt>
    <dgm:pt modelId="{AB3B9CE4-E26A-4D0E-B121-D76237894C42}" type="sibTrans" cxnId="{936964C7-D23B-4EFB-B77A-20E72643CC3F}">
      <dgm:prSet/>
      <dgm:spPr/>
      <dgm:t>
        <a:bodyPr/>
        <a:lstStyle/>
        <a:p>
          <a:endParaRPr lang="ru-RU"/>
        </a:p>
      </dgm:t>
    </dgm:pt>
    <dgm:pt modelId="{746631D2-9EB9-41B7-97D4-4708B81CED81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973F6-37B6-4FBE-A2E5-68AE0C0DC3EE}" type="parTrans" cxnId="{D8C643AF-0491-48E1-BDC2-25E36A9594C0}">
      <dgm:prSet/>
      <dgm:spPr/>
      <dgm:t>
        <a:bodyPr/>
        <a:lstStyle/>
        <a:p>
          <a:endParaRPr lang="ru-RU"/>
        </a:p>
      </dgm:t>
    </dgm:pt>
    <dgm:pt modelId="{E51DC8B4-6CF1-47AF-BC6F-E9D75FDE0CBB}" type="sibTrans" cxnId="{D8C643AF-0491-48E1-BDC2-25E36A9594C0}">
      <dgm:prSet/>
      <dgm:spPr/>
      <dgm:t>
        <a:bodyPr/>
        <a:lstStyle/>
        <a:p>
          <a:endParaRPr lang="ru-RU"/>
        </a:p>
      </dgm:t>
    </dgm:pt>
    <dgm:pt modelId="{13A2656E-3D80-4997-A697-EF5CBD2B36DB}" type="pres">
      <dgm:prSet presAssocID="{90D1B602-6F81-4DAF-AEE3-E9D7AD840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115EB-1E6E-4FA4-9E65-7C54BEB8713E}" type="pres">
      <dgm:prSet presAssocID="{90D1B602-6F81-4DAF-AEE3-E9D7AD840A67}" presName="cycle" presStyleCnt="0"/>
      <dgm:spPr/>
    </dgm:pt>
    <dgm:pt modelId="{694956E3-38BA-4BF2-B9A8-5C41FA18F053}" type="pres">
      <dgm:prSet presAssocID="{0418A1D9-BAB0-440A-968E-7DA8CBF83978}" presName="nodeFirstNode" presStyleLbl="node1" presStyleIdx="0" presStyleCnt="5" custScaleX="123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C0B7D-56B2-47C3-8603-9AB55C6C267C}" type="pres">
      <dgm:prSet presAssocID="{7F577558-53C6-4836-B91A-53A5DAD8170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0433BA9-45B8-424C-BEFD-4A7194404219}" type="pres">
      <dgm:prSet presAssocID="{7290C579-D831-4BB9-945F-6244BDE5D58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F905D-67C5-4783-891A-6D94FEB56145}" type="pres">
      <dgm:prSet presAssocID="{C6B90A32-F6B0-4576-930A-C2A14FC87A98}" presName="nodeFollowingNodes" presStyleLbl="node1" presStyleIdx="2" presStyleCnt="5" custScaleX="127295" custScaleY="126639" custRadScaleRad="110751" custRadScaleInc="-1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704A3-379B-4D89-9D93-E8B89CE021D0}" type="pres">
      <dgm:prSet presAssocID="{4573701B-7DEC-4405-85DB-8BA9FB52BF2F}" presName="nodeFollowingNodes" presStyleLbl="node1" presStyleIdx="3" presStyleCnt="5" custScaleX="130646" custScaleY="124967" custRadScaleRad="101337" custRadScaleInc="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23FCD-3017-4F26-A07B-B9A62C79EC32}" type="pres">
      <dgm:prSet presAssocID="{746631D2-9EB9-41B7-97D4-4708B81CED8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F0015-B5A7-4708-8922-B55DE40C6956}" srcId="{90D1B602-6F81-4DAF-AEE3-E9D7AD840A67}" destId="{C6B90A32-F6B0-4576-930A-C2A14FC87A98}" srcOrd="2" destOrd="0" parTransId="{71E38F3A-4309-4FB5-9B9E-C4DEAC7260FC}" sibTransId="{D145E761-A70B-4443-8139-6DAD805FB708}"/>
    <dgm:cxn modelId="{18A8269F-AB2D-4018-8BDA-213A578E28F2}" srcId="{90D1B602-6F81-4DAF-AEE3-E9D7AD840A67}" destId="{7290C579-D831-4BB9-945F-6244BDE5D587}" srcOrd="1" destOrd="0" parTransId="{9920BAFB-F4E6-499C-A947-0C1043E384EB}" sibTransId="{3502AA03-D432-440F-92A3-528D9C958783}"/>
    <dgm:cxn modelId="{416C1156-5594-4728-8A4F-3FC2A47DC9AB}" srcId="{90D1B602-6F81-4DAF-AEE3-E9D7AD840A67}" destId="{0418A1D9-BAB0-440A-968E-7DA8CBF83978}" srcOrd="0" destOrd="0" parTransId="{759D1487-BD22-4B0B-8B1C-912A9FE3814B}" sibTransId="{7F577558-53C6-4836-B91A-53A5DAD81705}"/>
    <dgm:cxn modelId="{D8C643AF-0491-48E1-BDC2-25E36A9594C0}" srcId="{90D1B602-6F81-4DAF-AEE3-E9D7AD840A67}" destId="{746631D2-9EB9-41B7-97D4-4708B81CED81}" srcOrd="4" destOrd="0" parTransId="{8AE973F6-37B6-4FBE-A2E5-68AE0C0DC3EE}" sibTransId="{E51DC8B4-6CF1-47AF-BC6F-E9D75FDE0CBB}"/>
    <dgm:cxn modelId="{91A1588F-A3C3-4503-B160-A027A043A6A1}" type="presOf" srcId="{C6B90A32-F6B0-4576-930A-C2A14FC87A98}" destId="{FC1F905D-67C5-4783-891A-6D94FEB56145}" srcOrd="0" destOrd="0" presId="urn:microsoft.com/office/officeart/2005/8/layout/cycle3"/>
    <dgm:cxn modelId="{7B9A7EF5-BFE3-4494-A560-C75F1696A9B6}" type="presOf" srcId="{90D1B602-6F81-4DAF-AEE3-E9D7AD840A67}" destId="{13A2656E-3D80-4997-A697-EF5CBD2B36DB}" srcOrd="0" destOrd="0" presId="urn:microsoft.com/office/officeart/2005/8/layout/cycle3"/>
    <dgm:cxn modelId="{B6A180DE-3046-4011-A3B7-ECE57142A009}" type="presOf" srcId="{4573701B-7DEC-4405-85DB-8BA9FB52BF2F}" destId="{65B704A3-379B-4D89-9D93-E8B89CE021D0}" srcOrd="0" destOrd="0" presId="urn:microsoft.com/office/officeart/2005/8/layout/cycle3"/>
    <dgm:cxn modelId="{3547A6E6-47AE-49E5-968B-02D3B36F478C}" type="presOf" srcId="{7290C579-D831-4BB9-945F-6244BDE5D587}" destId="{E0433BA9-45B8-424C-BEFD-4A7194404219}" srcOrd="0" destOrd="0" presId="urn:microsoft.com/office/officeart/2005/8/layout/cycle3"/>
    <dgm:cxn modelId="{936964C7-D23B-4EFB-B77A-20E72643CC3F}" srcId="{90D1B602-6F81-4DAF-AEE3-E9D7AD840A67}" destId="{4573701B-7DEC-4405-85DB-8BA9FB52BF2F}" srcOrd="3" destOrd="0" parTransId="{33F1F8CA-74DC-4C97-9EAF-5CECAB160963}" sibTransId="{AB3B9CE4-E26A-4D0E-B121-D76237894C42}"/>
    <dgm:cxn modelId="{25D78EFE-F9F8-4334-865A-84BB6A13891B}" type="presOf" srcId="{7F577558-53C6-4836-B91A-53A5DAD81705}" destId="{07FC0B7D-56B2-47C3-8603-9AB55C6C267C}" srcOrd="0" destOrd="0" presId="urn:microsoft.com/office/officeart/2005/8/layout/cycle3"/>
    <dgm:cxn modelId="{149C4EF5-461C-417B-8118-7927A45C543C}" type="presOf" srcId="{746631D2-9EB9-41B7-97D4-4708B81CED81}" destId="{93F23FCD-3017-4F26-A07B-B9A62C79EC32}" srcOrd="0" destOrd="0" presId="urn:microsoft.com/office/officeart/2005/8/layout/cycle3"/>
    <dgm:cxn modelId="{257169B4-E907-4B87-844D-D3CEC66F4B5D}" type="presOf" srcId="{0418A1D9-BAB0-440A-968E-7DA8CBF83978}" destId="{694956E3-38BA-4BF2-B9A8-5C41FA18F053}" srcOrd="0" destOrd="0" presId="urn:microsoft.com/office/officeart/2005/8/layout/cycle3"/>
    <dgm:cxn modelId="{70DADA1C-BCA0-4EE4-9034-E902A72FA37B}" type="presParOf" srcId="{13A2656E-3D80-4997-A697-EF5CBD2B36DB}" destId="{6FE115EB-1E6E-4FA4-9E65-7C54BEB8713E}" srcOrd="0" destOrd="0" presId="urn:microsoft.com/office/officeart/2005/8/layout/cycle3"/>
    <dgm:cxn modelId="{C97AB95C-0469-467F-BED4-A5F379640746}" type="presParOf" srcId="{6FE115EB-1E6E-4FA4-9E65-7C54BEB8713E}" destId="{694956E3-38BA-4BF2-B9A8-5C41FA18F053}" srcOrd="0" destOrd="0" presId="urn:microsoft.com/office/officeart/2005/8/layout/cycle3"/>
    <dgm:cxn modelId="{D1C7986B-2C46-4EEA-B6F4-EA77E25C8303}" type="presParOf" srcId="{6FE115EB-1E6E-4FA4-9E65-7C54BEB8713E}" destId="{07FC0B7D-56B2-47C3-8603-9AB55C6C267C}" srcOrd="1" destOrd="0" presId="urn:microsoft.com/office/officeart/2005/8/layout/cycle3"/>
    <dgm:cxn modelId="{D178E50C-010A-4FDC-9476-E39600A8567D}" type="presParOf" srcId="{6FE115EB-1E6E-4FA4-9E65-7C54BEB8713E}" destId="{E0433BA9-45B8-424C-BEFD-4A7194404219}" srcOrd="2" destOrd="0" presId="urn:microsoft.com/office/officeart/2005/8/layout/cycle3"/>
    <dgm:cxn modelId="{BE332615-6170-4510-8A28-E24B594B2DC1}" type="presParOf" srcId="{6FE115EB-1E6E-4FA4-9E65-7C54BEB8713E}" destId="{FC1F905D-67C5-4783-891A-6D94FEB56145}" srcOrd="3" destOrd="0" presId="urn:microsoft.com/office/officeart/2005/8/layout/cycle3"/>
    <dgm:cxn modelId="{BF58C35F-9F56-44C6-800F-E581FABACF24}" type="presParOf" srcId="{6FE115EB-1E6E-4FA4-9E65-7C54BEB8713E}" destId="{65B704A3-379B-4D89-9D93-E8B89CE021D0}" srcOrd="4" destOrd="0" presId="urn:microsoft.com/office/officeart/2005/8/layout/cycle3"/>
    <dgm:cxn modelId="{4330CABB-7109-484F-89C5-4F49BCE6C4B6}" type="presParOf" srcId="{6FE115EB-1E6E-4FA4-9E65-7C54BEB8713E}" destId="{93F23FCD-3017-4F26-A07B-B9A62C79EC3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C0B7D-56B2-47C3-8603-9AB55C6C267C}">
      <dsp:nvSpPr>
        <dsp:cNvPr id="0" name=""/>
        <dsp:cNvSpPr/>
      </dsp:nvSpPr>
      <dsp:spPr>
        <a:xfrm>
          <a:off x="274124" y="27198"/>
          <a:ext cx="2347350" cy="2347350"/>
        </a:xfrm>
        <a:prstGeom prst="circularArrow">
          <a:avLst>
            <a:gd name="adj1" fmla="val 5544"/>
            <a:gd name="adj2" fmla="val 330680"/>
            <a:gd name="adj3" fmla="val 13517417"/>
            <a:gd name="adj4" fmla="val 1754538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956E3-38BA-4BF2-B9A8-5C41FA18F053}">
      <dsp:nvSpPr>
        <dsp:cNvPr id="0" name=""/>
        <dsp:cNvSpPr/>
      </dsp:nvSpPr>
      <dsp:spPr>
        <a:xfrm>
          <a:off x="838196" y="109202"/>
          <a:ext cx="1219207" cy="495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matni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387" y="133393"/>
        <a:ext cx="1170825" cy="447178"/>
      </dsp:txXfrm>
    </dsp:sp>
    <dsp:sp modelId="{E0433BA9-45B8-424C-BEFD-4A7194404219}">
      <dsp:nvSpPr>
        <dsp:cNvPr id="0" name=""/>
        <dsp:cNvSpPr/>
      </dsp:nvSpPr>
      <dsp:spPr>
        <a:xfrm>
          <a:off x="1904249" y="800877"/>
          <a:ext cx="991120" cy="495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8440" y="825068"/>
        <a:ext cx="942738" cy="447178"/>
      </dsp:txXfrm>
    </dsp:sp>
    <dsp:sp modelId="{FC1F905D-67C5-4783-891A-6D94FEB56145}">
      <dsp:nvSpPr>
        <dsp:cNvPr id="0" name=""/>
        <dsp:cNvSpPr/>
      </dsp:nvSpPr>
      <dsp:spPr>
        <a:xfrm>
          <a:off x="1600199" y="1828800"/>
          <a:ext cx="1261647" cy="6275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0835" y="1859436"/>
        <a:ext cx="1200375" cy="566300"/>
      </dsp:txXfrm>
    </dsp:sp>
    <dsp:sp modelId="{65B704A3-379B-4D89-9D93-E8B89CE021D0}">
      <dsp:nvSpPr>
        <dsp:cNvPr id="0" name=""/>
        <dsp:cNvSpPr/>
      </dsp:nvSpPr>
      <dsp:spPr>
        <a:xfrm>
          <a:off x="152402" y="1828800"/>
          <a:ext cx="1294859" cy="6192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633" y="1859031"/>
        <a:ext cx="1234397" cy="558825"/>
      </dsp:txXfrm>
    </dsp:sp>
    <dsp:sp modelId="{93F23FCD-3017-4F26-A07B-B9A62C79EC32}">
      <dsp:nvSpPr>
        <dsp:cNvPr id="0" name=""/>
        <dsp:cNvSpPr/>
      </dsp:nvSpPr>
      <dsp:spPr>
        <a:xfrm>
          <a:off x="229" y="800877"/>
          <a:ext cx="991120" cy="495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20" y="825068"/>
        <a:ext cx="942738" cy="44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        </a:t>
            </a:r>
            <a:r>
              <a:rPr lang="en-US" sz="3400" dirty="0" err="1" smtClean="0"/>
              <a:t>Ona</a:t>
            </a:r>
            <a:r>
              <a:rPr lang="en-US" sz="3400" dirty="0" smtClean="0"/>
              <a:t>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274451"/>
            <a:ext cx="3347892" cy="79765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en-US" sz="24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384" marR="1048385">
              <a:spcBef>
                <a:spcPts val="1160"/>
              </a:spcBef>
            </a:pPr>
            <a:r>
              <a:rPr lang="en-US" sz="24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iqtibos</a:t>
            </a:r>
            <a:endParaRPr lang="en-US" sz="2400" b="1" spc="-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23832" y="222930"/>
            <a:ext cx="1034555" cy="516882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2551" y="271109"/>
            <a:ext cx="11350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7" name="Picture 2" descr="C:\Users\Mehriddin\Desktop\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95" y="1447689"/>
            <a:ext cx="2157005" cy="17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sz="2400" dirty="0" smtClean="0"/>
              <a:t>        “</a:t>
            </a:r>
            <a:r>
              <a:rPr lang="en-US" sz="2400" dirty="0" err="1" smtClean="0"/>
              <a:t>O‘zbek</a:t>
            </a:r>
            <a:r>
              <a:rPr lang="en-US" sz="2400" dirty="0" smtClean="0"/>
              <a:t> </a:t>
            </a:r>
            <a:r>
              <a:rPr lang="en-US" sz="2400" dirty="0" err="1" smtClean="0"/>
              <a:t>tilshunosligi</a:t>
            </a:r>
            <a:r>
              <a:rPr lang="en-US" sz="2400" dirty="0" smtClean="0"/>
              <a:t> </a:t>
            </a:r>
            <a:r>
              <a:rPr lang="en-US" sz="2400" dirty="0" err="1" smtClean="0"/>
              <a:t>tarixi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5410199" cy="2708434"/>
          </a:xfrm>
        </p:spPr>
        <p:txBody>
          <a:bodyPr/>
          <a:lstStyle/>
          <a:p>
            <a:pPr algn="just"/>
            <a:r>
              <a:rPr lang="en-US" sz="1600" b="1" i="0" dirty="0" smtClean="0"/>
              <a:t>    </a:t>
            </a:r>
            <a:r>
              <a:rPr lang="en-US" sz="1600" b="1" i="0" dirty="0" err="1" smtClean="0">
                <a:solidFill>
                  <a:schemeClr val="tx1"/>
                </a:solidFill>
              </a:rPr>
              <a:t>Darhaqiqat</a:t>
            </a:r>
            <a:r>
              <a:rPr lang="en-US" sz="1600" b="1" i="0" dirty="0">
                <a:solidFill>
                  <a:schemeClr val="tx1"/>
                </a:solidFill>
              </a:rPr>
              <a:t>, Mahmud </a:t>
            </a:r>
            <a:r>
              <a:rPr lang="en-US" sz="1600" b="1" i="0" dirty="0" err="1">
                <a:solidFill>
                  <a:schemeClr val="tx1"/>
                </a:solidFill>
              </a:rPr>
              <a:t>Koshg‘ariy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turkiy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qabilalar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yashagan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hududlarni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birma-bir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kezib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ularning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tilidagi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farqli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xususiyatlarni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aniqladi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turkiy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tillarni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guruhlarga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tasniflash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imkoniyatiga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ega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bo‘ldi</a:t>
            </a:r>
            <a:r>
              <a:rPr lang="en-US" sz="1600" b="1" i="0" dirty="0">
                <a:solidFill>
                  <a:schemeClr val="tx1"/>
                </a:solidFill>
              </a:rPr>
              <a:t>. </a:t>
            </a:r>
            <a:r>
              <a:rPr lang="en-US" sz="1600" b="1" i="0" dirty="0" smtClean="0">
                <a:solidFill>
                  <a:schemeClr val="tx1"/>
                </a:solidFill>
              </a:rPr>
              <a:t>             </a:t>
            </a:r>
          </a:p>
          <a:p>
            <a:pPr indent="269875" algn="just"/>
            <a:r>
              <a:rPr lang="en-US" sz="1600" b="1" i="0" dirty="0" smtClean="0">
                <a:solidFill>
                  <a:schemeClr val="tx1"/>
                </a:solidFill>
              </a:rPr>
              <a:t>Mahmud </a:t>
            </a:r>
            <a:r>
              <a:rPr lang="en-US" sz="1600" b="1" i="0" dirty="0" err="1">
                <a:solidFill>
                  <a:schemeClr val="tx1"/>
                </a:solidFill>
              </a:rPr>
              <a:t>Koshg‘ariyning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o‘zi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bu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haqda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shunday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yozadi</a:t>
            </a:r>
            <a:r>
              <a:rPr lang="en-US" sz="1600" b="1" i="0" dirty="0" smtClean="0">
                <a:solidFill>
                  <a:schemeClr val="tx1"/>
                </a:solidFill>
              </a:rPr>
              <a:t>:</a:t>
            </a:r>
            <a:r>
              <a:rPr lang="en-US" sz="1600" b="1" i="0" dirty="0" smtClean="0"/>
              <a:t> </a:t>
            </a:r>
            <a:r>
              <a:rPr lang="en-US" sz="1600" b="1" i="0" dirty="0" smtClean="0">
                <a:solidFill>
                  <a:srgbClr val="0070C0"/>
                </a:solidFill>
              </a:rPr>
              <a:t>“</a:t>
            </a:r>
            <a:r>
              <a:rPr lang="en-US" sz="1600" b="1" i="0" dirty="0" err="1" smtClean="0">
                <a:solidFill>
                  <a:srgbClr val="0070C0"/>
                </a:solidFill>
              </a:rPr>
              <a:t>Puxta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qo‘llanma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bo‘lsin</a:t>
            </a:r>
            <a:r>
              <a:rPr lang="en-US" sz="1600" b="1" i="0" dirty="0">
                <a:solidFill>
                  <a:srgbClr val="0070C0"/>
                </a:solidFill>
              </a:rPr>
              <a:t> deb, </a:t>
            </a:r>
            <a:r>
              <a:rPr lang="en-US" sz="1600" b="1" i="0" dirty="0" err="1">
                <a:solidFill>
                  <a:srgbClr val="0070C0"/>
                </a:solidFill>
              </a:rPr>
              <a:t>har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bir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qabilaning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o‘ziga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xos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xususiyatlariga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qiyosiy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qoidalar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tuzdim</a:t>
            </a:r>
            <a:r>
              <a:rPr lang="en-US" sz="1600" b="1" i="0" dirty="0" smtClean="0">
                <a:solidFill>
                  <a:srgbClr val="0070C0"/>
                </a:solidFill>
              </a:rPr>
              <a:t>...”</a:t>
            </a:r>
          </a:p>
          <a:p>
            <a:pPr algn="r"/>
            <a:r>
              <a:rPr lang="en-US" sz="1600" b="1" i="0" dirty="0" smtClean="0"/>
              <a:t> </a:t>
            </a:r>
            <a:r>
              <a:rPr lang="en-US" sz="1600" b="1" i="0" dirty="0"/>
              <a:t>(Mahmud </a:t>
            </a:r>
            <a:r>
              <a:rPr lang="en-US" sz="1600" b="1" i="0" dirty="0" err="1" smtClean="0"/>
              <a:t>Koshg‘ariy</a:t>
            </a:r>
            <a:r>
              <a:rPr lang="en-US" sz="1600" b="1" i="0" dirty="0" smtClean="0"/>
              <a:t>. </a:t>
            </a:r>
            <a:r>
              <a:rPr lang="en-US" sz="1600" b="1" i="0" dirty="0" err="1" smtClean="0"/>
              <a:t>Devonu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lug‘otit-turk</a:t>
            </a:r>
            <a:r>
              <a:rPr lang="en-US" sz="1600" b="1" i="0" dirty="0"/>
              <a:t>. 1-tom. </a:t>
            </a:r>
            <a:endParaRPr lang="en-US" sz="1600" b="1" i="0" dirty="0" smtClean="0"/>
          </a:p>
          <a:p>
            <a:pPr algn="just"/>
            <a:r>
              <a:rPr lang="en-US" sz="1600" b="1" i="0" dirty="0" smtClean="0"/>
              <a:t>– </a:t>
            </a:r>
            <a:r>
              <a:rPr lang="en-US" sz="1600" b="1" i="0" dirty="0"/>
              <a:t>Toshkent: Fan, 1960. 47-bet</a:t>
            </a:r>
            <a:r>
              <a:rPr lang="en-US" sz="1600" b="1" i="0" dirty="0" smtClean="0"/>
              <a:t>).</a:t>
            </a:r>
          </a:p>
          <a:p>
            <a:pPr algn="r"/>
            <a:r>
              <a:rPr lang="en-US" sz="1600" b="1" i="0" dirty="0"/>
              <a:t> </a:t>
            </a:r>
            <a:r>
              <a:rPr lang="en-US" sz="1600" b="1" i="0" dirty="0" smtClean="0"/>
              <a:t>                                                           (</a:t>
            </a:r>
            <a:r>
              <a:rPr lang="en-US" sz="1600" b="1" i="0" dirty="0" err="1" smtClean="0"/>
              <a:t>A.Nurmonov</a:t>
            </a:r>
            <a:r>
              <a:rPr lang="en-US" sz="1600" b="1" i="0" dirty="0" smtClean="0"/>
              <a:t>)</a:t>
            </a:r>
            <a:endParaRPr lang="en-US" sz="1600" b="1" i="0" dirty="0"/>
          </a:p>
          <a:p>
            <a:pPr algn="just"/>
            <a:endParaRPr lang="ru-RU" sz="1600" b="1" i="0" dirty="0"/>
          </a:p>
        </p:txBody>
      </p:sp>
    </p:spTree>
    <p:extLst>
      <p:ext uri="{BB962C8B-B14F-4D97-AF65-F5344CB8AC3E}">
        <p14:creationId xmlns:p14="http://schemas.microsoft.com/office/powerpoint/2010/main" val="27922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Badiiy</a:t>
            </a:r>
            <a:r>
              <a:rPr lang="en-US" dirty="0" smtClean="0"/>
              <a:t> </a:t>
            </a:r>
            <a:r>
              <a:rPr lang="en-US" dirty="0" err="1" smtClean="0"/>
              <a:t>matnda</a:t>
            </a:r>
            <a:r>
              <a:rPr lang="en-US" dirty="0" smtClean="0"/>
              <a:t> </a:t>
            </a:r>
            <a:r>
              <a:rPr lang="en-US" dirty="0" err="1" smtClean="0"/>
              <a:t>iqtibos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2300" y="708025"/>
            <a:ext cx="3505200" cy="2215991"/>
          </a:xfrm>
        </p:spPr>
        <p:txBody>
          <a:bodyPr/>
          <a:lstStyle/>
          <a:p>
            <a:pPr algn="just"/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smtClean="0">
                <a:solidFill>
                  <a:schemeClr val="tx1"/>
                </a:solidFill>
              </a:rPr>
              <a:t>   </a:t>
            </a:r>
            <a:r>
              <a:rPr lang="en-US" sz="1800" b="1" i="0" dirty="0" err="1" smtClean="0">
                <a:solidFill>
                  <a:schemeClr val="tx1"/>
                </a:solidFill>
              </a:rPr>
              <a:t>Badiiy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matnda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iqtiboslarning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manbalari</a:t>
            </a:r>
            <a:r>
              <a:rPr lang="en-US" sz="1800" b="1" i="0" dirty="0">
                <a:solidFill>
                  <a:schemeClr val="tx1"/>
                </a:solidFill>
              </a:rPr>
              <a:t>, </a:t>
            </a:r>
            <a:r>
              <a:rPr lang="en-US" sz="1800" b="1" i="0" dirty="0" err="1">
                <a:solidFill>
                  <a:schemeClr val="tx1"/>
                </a:solidFill>
              </a:rPr>
              <a:t>ko‘pincha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ataylab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yashiriladi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yoki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turli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ishoralar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bilan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ifodalanadi</a:t>
            </a:r>
            <a:r>
              <a:rPr lang="en-US" sz="1800" b="1" i="0" dirty="0">
                <a:solidFill>
                  <a:schemeClr val="tx1"/>
                </a:solidFill>
              </a:rPr>
              <a:t>, </a:t>
            </a:r>
            <a:r>
              <a:rPr lang="en-US" sz="1800" b="1" i="0" dirty="0" err="1">
                <a:solidFill>
                  <a:schemeClr val="tx1"/>
                </a:solidFill>
              </a:rPr>
              <a:t>bunda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o‘quvchining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bilimlari</a:t>
            </a:r>
            <a:r>
              <a:rPr lang="en-US" sz="1800" b="1" i="0" dirty="0">
                <a:solidFill>
                  <a:schemeClr val="tx1"/>
                </a:solidFill>
              </a:rPr>
              <a:t>, </a:t>
            </a:r>
            <a:r>
              <a:rPr lang="en-US" sz="1800" b="1" i="0" dirty="0" err="1">
                <a:solidFill>
                  <a:schemeClr val="tx1"/>
                </a:solidFill>
              </a:rPr>
              <a:t>umumiy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badiiy-ma’rifiy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tasavvurlari</a:t>
            </a:r>
            <a:r>
              <a:rPr lang="en-US" sz="1800" b="1" i="0" dirty="0">
                <a:solidFill>
                  <a:schemeClr val="tx1"/>
                </a:solidFill>
              </a:rPr>
              <a:t>, </a:t>
            </a:r>
            <a:r>
              <a:rPr lang="en-US" sz="1800" b="1" i="0" dirty="0" err="1" smtClean="0">
                <a:solidFill>
                  <a:schemeClr val="tx1"/>
                </a:solidFill>
              </a:rPr>
              <a:t>badiiy-estetik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idrokini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harakatga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</a:rPr>
              <a:t>keltirish</a:t>
            </a:r>
            <a:r>
              <a:rPr lang="en-US" sz="1800" b="1" i="0" dirty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nazarda</a:t>
            </a:r>
            <a:r>
              <a:rPr lang="en-US" sz="1800" b="1" i="0" dirty="0" smtClean="0">
                <a:solidFill>
                  <a:schemeClr val="tx1"/>
                </a:solidFill>
              </a:rPr>
              <a:t> </a:t>
            </a:r>
            <a:r>
              <a:rPr lang="en-US" sz="1800" b="1" i="0" dirty="0" err="1" smtClean="0">
                <a:solidFill>
                  <a:schemeClr val="tx1"/>
                </a:solidFill>
              </a:rPr>
              <a:t>tutiladi</a:t>
            </a:r>
            <a:r>
              <a:rPr lang="en-US" sz="1800" b="1" i="0" dirty="0">
                <a:solidFill>
                  <a:schemeClr val="tx1"/>
                </a:solidFill>
              </a:rPr>
              <a:t>.</a:t>
            </a:r>
            <a:endParaRPr lang="ru-RU" sz="1800" b="1" i="0" dirty="0"/>
          </a:p>
        </p:txBody>
      </p:sp>
      <p:pic>
        <p:nvPicPr>
          <p:cNvPr id="8194" name="Picture 2" descr="C:\Users\Mehriddin\Desktop\Slayd rasm\cc2f7e221d7acc1de5cb358581cdcf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6522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err="1" smtClean="0"/>
              <a:t>Badiiy</a:t>
            </a:r>
            <a:r>
              <a:rPr lang="en-US" dirty="0" smtClean="0"/>
              <a:t> </a:t>
            </a:r>
            <a:r>
              <a:rPr lang="en-US" dirty="0" err="1" smtClean="0"/>
              <a:t>matn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100" y="631825"/>
            <a:ext cx="3809999" cy="2462213"/>
          </a:xfrm>
        </p:spPr>
        <p:txBody>
          <a:bodyPr/>
          <a:lstStyle/>
          <a:p>
            <a:pPr indent="180975"/>
            <a:r>
              <a:rPr lang="en-US" sz="1600" b="1" i="0" dirty="0" err="1" smtClean="0"/>
              <a:t>Yaxshiboyev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nutqi</a:t>
            </a:r>
            <a:r>
              <a:rPr lang="en-US" sz="1600" b="1" i="0" dirty="0" smtClean="0"/>
              <a:t>:</a:t>
            </a:r>
          </a:p>
          <a:p>
            <a:pPr algn="just"/>
            <a:r>
              <a:rPr lang="en-US" sz="1600" b="1" i="0" dirty="0" smtClean="0">
                <a:solidFill>
                  <a:srgbClr val="0070C0"/>
                </a:solidFill>
              </a:rPr>
              <a:t>-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Xullas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>
                <a:solidFill>
                  <a:srgbClr val="0070C0"/>
                </a:solidFill>
              </a:rPr>
              <a:t>xotin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>
                <a:solidFill>
                  <a:srgbClr val="0070C0"/>
                </a:solidFill>
              </a:rPr>
              <a:t>bu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gulshan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ichra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yo‘qdur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baqo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guliga</a:t>
            </a:r>
            <a:r>
              <a:rPr lang="en-US" sz="1600" b="1" i="0" dirty="0">
                <a:solidFill>
                  <a:srgbClr val="0070C0"/>
                </a:solidFill>
              </a:rPr>
              <a:t> sabot, </a:t>
            </a:r>
            <a:r>
              <a:rPr lang="en-US" sz="1600" b="1" i="0" dirty="0" err="1">
                <a:solidFill>
                  <a:srgbClr val="0070C0"/>
                </a:solidFill>
              </a:rPr>
              <a:t>ajab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saodat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erur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>
                <a:solidFill>
                  <a:srgbClr val="0070C0"/>
                </a:solidFill>
              </a:rPr>
              <a:t>qolsa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yaxshilik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bila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ot</a:t>
            </a:r>
            <a:r>
              <a:rPr lang="en-US" sz="1600" b="1" i="0" dirty="0">
                <a:solidFill>
                  <a:srgbClr val="0070C0"/>
                </a:solidFill>
              </a:rPr>
              <a:t>.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Lekin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o‘shal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otni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qachon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qoldiramiz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qoldirib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ulguramizmi</a:t>
            </a:r>
            <a:r>
              <a:rPr lang="en-US" sz="1600" b="1" i="0" dirty="0" smtClean="0">
                <a:solidFill>
                  <a:srgbClr val="0070C0"/>
                </a:solidFill>
              </a:rPr>
              <a:t>?..</a:t>
            </a:r>
          </a:p>
          <a:p>
            <a:endParaRPr lang="en-US" sz="1000" b="1" i="0" dirty="0" smtClean="0"/>
          </a:p>
          <a:p>
            <a:pPr indent="180975" algn="just"/>
            <a:r>
              <a:rPr lang="en-US" sz="1600" b="1" i="0" dirty="0" err="1" smtClean="0"/>
              <a:t>Qahramon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xarakterining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bir</a:t>
            </a:r>
            <a:r>
              <a:rPr lang="en-US" sz="1600" b="1" i="0" dirty="0"/>
              <a:t> </a:t>
            </a:r>
            <a:r>
              <a:rPr lang="en-US" sz="1600" b="1" i="0" dirty="0" err="1"/>
              <a:t>qirrasini</a:t>
            </a:r>
            <a:r>
              <a:rPr lang="en-US" sz="1600" b="1" i="0" dirty="0"/>
              <a:t> </a:t>
            </a:r>
            <a:r>
              <a:rPr lang="en-US" sz="1600" b="1" i="0" dirty="0" err="1"/>
              <a:t>ochib</a:t>
            </a:r>
            <a:r>
              <a:rPr lang="en-US" sz="1600" b="1" i="0" dirty="0"/>
              <a:t> </a:t>
            </a:r>
            <a:r>
              <a:rPr lang="en-US" sz="1600" b="1" i="0" dirty="0" err="1"/>
              <a:t>berishga</a:t>
            </a:r>
            <a:r>
              <a:rPr lang="en-US" sz="1600" b="1" i="0" dirty="0"/>
              <a:t> </a:t>
            </a:r>
            <a:r>
              <a:rPr lang="en-US" sz="1600" b="1" i="0" dirty="0" err="1"/>
              <a:t>batamom</a:t>
            </a:r>
            <a:r>
              <a:rPr lang="en-US" sz="1600" b="1" i="0" dirty="0"/>
              <a:t> </a:t>
            </a:r>
            <a:r>
              <a:rPr lang="en-US" sz="1600" b="1" i="0" dirty="0" err="1"/>
              <a:t>xizmat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qiladigan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poetik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ifoda</a:t>
            </a:r>
            <a:r>
              <a:rPr lang="en-US" sz="1600" b="1" i="0" dirty="0"/>
              <a:t> </a:t>
            </a:r>
            <a:r>
              <a:rPr lang="en-US" sz="1600" b="1" i="0" dirty="0" err="1"/>
              <a:t>yuzaga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kelgan</a:t>
            </a:r>
            <a:r>
              <a:rPr lang="en-US" sz="1600" b="1" i="0" dirty="0" smtClean="0"/>
              <a:t>.</a:t>
            </a:r>
            <a:endParaRPr lang="en-US" sz="1600" b="1" i="0" dirty="0"/>
          </a:p>
        </p:txBody>
      </p:sp>
      <p:pic>
        <p:nvPicPr>
          <p:cNvPr id="9218" name="Picture 2" descr="C:\Users\Mehriddin\Desktop\h8MC8RH1kRf0g1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186"/>
          <a:stretch/>
        </p:blipFill>
        <p:spPr bwMode="auto">
          <a:xfrm>
            <a:off x="271694" y="708433"/>
            <a:ext cx="1323306" cy="108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Mehriddin\Desktop\wallpapers-sp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" y="2079625"/>
            <a:ext cx="125249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43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113-mashq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029200" cy="2277547"/>
          </a:xfrm>
        </p:spPr>
        <p:txBody>
          <a:bodyPr/>
          <a:lstStyle/>
          <a:p>
            <a:pPr indent="180975" algn="just">
              <a:spcAft>
                <a:spcPts val="1200"/>
              </a:spcAft>
            </a:pPr>
            <a:r>
              <a:rPr lang="en-US" sz="1600" i="0" dirty="0" err="1" smtClean="0"/>
              <a:t>M.Yo‘ldoshevning</a:t>
            </a:r>
            <a:r>
              <a:rPr lang="en-US" sz="1600" i="0" dirty="0" smtClean="0"/>
              <a:t> “</a:t>
            </a:r>
            <a:r>
              <a:rPr lang="en-US" sz="1600" i="0" dirty="0" err="1" smtClean="0"/>
              <a:t>Badiiy</a:t>
            </a:r>
            <a:r>
              <a:rPr lang="en-US" sz="1600" i="0" dirty="0" smtClean="0"/>
              <a:t> </a:t>
            </a:r>
            <a:r>
              <a:rPr lang="en-US" sz="1600" i="0" dirty="0" err="1"/>
              <a:t>matn</a:t>
            </a:r>
            <a:r>
              <a:rPr lang="en-US" sz="1600" i="0" dirty="0"/>
              <a:t> </a:t>
            </a:r>
            <a:r>
              <a:rPr lang="en-US" sz="1600" i="0" dirty="0" err="1" smtClean="0"/>
              <a:t>lingvopoetikasi</a:t>
            </a:r>
            <a:r>
              <a:rPr lang="en-US" sz="1600" i="0" dirty="0" smtClean="0"/>
              <a:t>” </a:t>
            </a:r>
            <a:r>
              <a:rPr lang="en-US" sz="1600" i="0" dirty="0" err="1" smtClean="0"/>
              <a:t>monografiyasidan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olingan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quyidagi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parchani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o‘qing</a:t>
            </a:r>
            <a:r>
              <a:rPr lang="en-US" sz="1600" i="0" dirty="0" smtClean="0"/>
              <a:t>.</a:t>
            </a:r>
          </a:p>
          <a:p>
            <a:pPr indent="180975" algn="just">
              <a:spcAft>
                <a:spcPts val="1200"/>
              </a:spcAft>
            </a:pPr>
            <a:r>
              <a:rPr lang="en-US" sz="1600" b="1" i="0" dirty="0" smtClean="0"/>
              <a:t>     </a:t>
            </a:r>
            <a:r>
              <a:rPr lang="en-US" sz="1600" b="1" i="0" dirty="0" err="1" smtClean="0"/>
              <a:t>Atoqli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o‘zbek</a:t>
            </a:r>
            <a:r>
              <a:rPr lang="en-US" sz="1600" b="1" i="0" dirty="0"/>
              <a:t> </a:t>
            </a:r>
            <a:r>
              <a:rPr lang="en-US" sz="1600" b="1" i="0" dirty="0" err="1"/>
              <a:t>adabiyotshunosi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O.Sharafiddinov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shunday</a:t>
            </a:r>
            <a:r>
              <a:rPr lang="en-US" sz="1600" b="1" i="0" dirty="0"/>
              <a:t> </a:t>
            </a:r>
            <a:r>
              <a:rPr lang="en-US" sz="1600" b="1" i="0" dirty="0" err="1"/>
              <a:t>yozadi</a:t>
            </a:r>
            <a:r>
              <a:rPr lang="en-US" sz="1600" b="1" i="0" dirty="0" smtClean="0"/>
              <a:t>: </a:t>
            </a:r>
            <a:r>
              <a:rPr lang="en-US" sz="1600" b="1" i="0" dirty="0" smtClean="0">
                <a:solidFill>
                  <a:srgbClr val="0070C0"/>
                </a:solidFill>
              </a:rPr>
              <a:t>“</a:t>
            </a:r>
            <a:r>
              <a:rPr lang="en-US" sz="1600" b="1" i="0" dirty="0" err="1" smtClean="0">
                <a:solidFill>
                  <a:srgbClr val="0070C0"/>
                </a:solidFill>
              </a:rPr>
              <a:t>Rangsiz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tasviriy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san’at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>
                <a:solidFill>
                  <a:srgbClr val="0070C0"/>
                </a:solidFill>
              </a:rPr>
              <a:t>ohangsiz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musiqa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bo‘lmaganidek</a:t>
            </a:r>
            <a:r>
              <a:rPr lang="en-US" sz="1600" b="1" i="0" dirty="0">
                <a:solidFill>
                  <a:srgbClr val="0070C0"/>
                </a:solidFill>
              </a:rPr>
              <a:t>, </a:t>
            </a:r>
            <a:r>
              <a:rPr lang="en-US" sz="1600" b="1" i="0" dirty="0" err="1">
                <a:solidFill>
                  <a:srgbClr val="0070C0"/>
                </a:solidFill>
              </a:rPr>
              <a:t>tilsiz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adabiyot</a:t>
            </a:r>
            <a:r>
              <a:rPr lang="en-US" sz="1600" b="1" i="0" dirty="0" smtClean="0">
                <a:solidFill>
                  <a:srgbClr val="0070C0"/>
                </a:solidFill>
              </a:rPr>
              <a:t> ham </a:t>
            </a:r>
            <a:r>
              <a:rPr lang="en-US" sz="1600" b="1" i="0" dirty="0" err="1">
                <a:solidFill>
                  <a:srgbClr val="0070C0"/>
                </a:solidFill>
              </a:rPr>
              <a:t>bo‘lmaydi</a:t>
            </a:r>
            <a:r>
              <a:rPr lang="en-US" sz="1600" b="1" i="0" dirty="0">
                <a:solidFill>
                  <a:srgbClr val="0070C0"/>
                </a:solidFill>
              </a:rPr>
              <a:t>. </a:t>
            </a:r>
            <a:r>
              <a:rPr lang="en-US" sz="1600" b="1" i="0" dirty="0" err="1">
                <a:solidFill>
                  <a:srgbClr val="0070C0"/>
                </a:solidFill>
              </a:rPr>
              <a:t>Adabiyotni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insonshunoslik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deydilar</a:t>
            </a:r>
            <a:r>
              <a:rPr lang="en-US" sz="1600" b="1" i="0" dirty="0" smtClean="0">
                <a:solidFill>
                  <a:srgbClr val="0070C0"/>
                </a:solidFill>
              </a:rPr>
              <a:t>”.</a:t>
            </a:r>
          </a:p>
          <a:p>
            <a:pPr algn="l"/>
            <a:r>
              <a:rPr lang="en-US" sz="1600" b="1" i="0" dirty="0" smtClean="0"/>
              <a:t> </a:t>
            </a:r>
            <a:r>
              <a:rPr lang="en-US" sz="1600" b="1" i="0" dirty="0"/>
              <a:t>(</a:t>
            </a:r>
            <a:r>
              <a:rPr lang="en-US" sz="1600" b="1" i="0" dirty="0" err="1" smtClean="0"/>
              <a:t>O.Sharafiddinov</a:t>
            </a:r>
            <a:r>
              <a:rPr lang="en-US" sz="1600" b="1" i="0" dirty="0" smtClean="0"/>
              <a:t>. </a:t>
            </a:r>
            <a:r>
              <a:rPr lang="en-US" sz="1600" b="1" i="0" dirty="0" err="1" smtClean="0"/>
              <a:t>Adabiyot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tildan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boshlanadi</a:t>
            </a:r>
            <a:r>
              <a:rPr lang="en-US" sz="1600" b="1" i="0" dirty="0"/>
              <a:t> // </a:t>
            </a:r>
            <a:r>
              <a:rPr lang="en-US" sz="1600" b="1" i="0" dirty="0" err="1"/>
              <a:t>O‘zbekiston</a:t>
            </a:r>
            <a:r>
              <a:rPr lang="en-US" sz="1600" b="1" i="0" dirty="0"/>
              <a:t> </a:t>
            </a:r>
            <a:r>
              <a:rPr lang="en-US" sz="1600" b="1" i="0" dirty="0" err="1"/>
              <a:t>adabiyoti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san’ati</a:t>
            </a:r>
            <a:r>
              <a:rPr lang="en-US" sz="1600" b="1" i="0" dirty="0"/>
              <a:t>. 1986. </a:t>
            </a:r>
            <a:r>
              <a:rPr lang="en-US" sz="1600" b="1" i="0" dirty="0" smtClean="0"/>
              <a:t>5-sentabr</a:t>
            </a:r>
            <a:r>
              <a:rPr lang="en-US" sz="1600" b="1" i="0" dirty="0"/>
              <a:t>).</a:t>
            </a:r>
            <a:endParaRPr lang="en-US" sz="16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3846630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Ha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yo‘q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108269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en-US" sz="1600" b="1" i="0" dirty="0" smtClean="0">
                <a:solidFill>
                  <a:srgbClr val="002060"/>
                </a:solidFill>
              </a:rPr>
              <a:t>1</a:t>
            </a:r>
            <a:r>
              <a:rPr lang="en-US" sz="1600" b="1" i="0" dirty="0" smtClean="0">
                <a:solidFill>
                  <a:srgbClr val="002060"/>
                </a:solidFill>
              </a:rPr>
              <a:t>.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Matnlardan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faqat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ilmiy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uslubda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foydalanamizmi</a:t>
            </a:r>
            <a:r>
              <a:rPr lang="en-US" sz="1600" b="1" i="0" dirty="0">
                <a:solidFill>
                  <a:srgbClr val="002060"/>
                </a:solidFill>
              </a:rPr>
              <a:t>?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i="0" dirty="0" smtClean="0">
                <a:solidFill>
                  <a:srgbClr val="002060"/>
                </a:solidFill>
              </a:rPr>
              <a:t>2. </a:t>
            </a:r>
            <a:r>
              <a:rPr lang="en-US" sz="1600" b="1" i="0" dirty="0" err="1">
                <a:solidFill>
                  <a:srgbClr val="002060"/>
                </a:solidFill>
              </a:rPr>
              <a:t>Matnga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sarlavha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qo‘yishda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asosiy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g‘oya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e’tiborga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olinadimi</a:t>
            </a:r>
            <a:r>
              <a:rPr lang="en-US" sz="1600" b="1" i="0" dirty="0" smtClean="0">
                <a:solidFill>
                  <a:srgbClr val="002060"/>
                </a:solidFill>
              </a:rPr>
              <a:t>?</a:t>
            </a:r>
            <a:endParaRPr lang="en-US" sz="1600" b="1" i="0" dirty="0">
              <a:solidFill>
                <a:srgbClr val="002060"/>
              </a:solidFill>
            </a:endParaRPr>
          </a:p>
          <a:p>
            <a:pPr marL="269875" indent="-269875">
              <a:spcAft>
                <a:spcPts val="600"/>
              </a:spcAft>
            </a:pPr>
            <a:r>
              <a:rPr lang="en-US" sz="1600" b="1" i="0" dirty="0" smtClean="0">
                <a:solidFill>
                  <a:srgbClr val="002060"/>
                </a:solidFill>
              </a:rPr>
              <a:t>3.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Matn</a:t>
            </a:r>
            <a:r>
              <a:rPr lang="en-US" sz="1600" b="1" i="0" dirty="0" smtClean="0">
                <a:solidFill>
                  <a:srgbClr val="002060"/>
                </a:solidFill>
              </a:rPr>
              <a:t> ham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til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birligimi</a:t>
            </a:r>
            <a:r>
              <a:rPr lang="en-US" sz="1600" b="1" i="0" dirty="0" smtClean="0">
                <a:solidFill>
                  <a:srgbClr val="002060"/>
                </a:solidFill>
              </a:rPr>
              <a:t>?</a:t>
            </a:r>
            <a:endParaRPr lang="en-US" sz="1600" b="1" i="0" dirty="0">
              <a:solidFill>
                <a:srgbClr val="002060"/>
              </a:solidFill>
            </a:endParaRPr>
          </a:p>
          <a:p>
            <a:pPr marL="269875" indent="-269875">
              <a:spcAft>
                <a:spcPts val="600"/>
              </a:spcAft>
            </a:pPr>
            <a:r>
              <a:rPr lang="en-US" sz="1600" b="1" i="0" dirty="0" smtClean="0">
                <a:solidFill>
                  <a:srgbClr val="002060"/>
                </a:solidFill>
              </a:rPr>
              <a:t>4.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Badiiy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matnda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iqtibos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manbasi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aniq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ko‘rsatiladimi</a:t>
            </a:r>
            <a:r>
              <a:rPr lang="en-US" sz="1600" b="1" i="0" dirty="0" smtClean="0">
                <a:solidFill>
                  <a:srgbClr val="002060"/>
                </a:solidFill>
              </a:rPr>
              <a:t>? </a:t>
            </a:r>
            <a:endParaRPr lang="en-US" sz="1600" b="1" i="0" dirty="0">
              <a:solidFill>
                <a:srgbClr val="002060"/>
              </a:solidFill>
            </a:endParaRPr>
          </a:p>
          <a:p>
            <a:pPr marL="269875" indent="-269875">
              <a:spcAft>
                <a:spcPts val="600"/>
              </a:spcAft>
            </a:pPr>
            <a:r>
              <a:rPr lang="en-US" sz="1600" b="1" i="0" dirty="0" smtClean="0">
                <a:solidFill>
                  <a:srgbClr val="002060"/>
                </a:solidFill>
              </a:rPr>
              <a:t>5. </a:t>
            </a:r>
            <a:r>
              <a:rPr lang="en-US" sz="1600" b="1" i="0" dirty="0" err="1">
                <a:solidFill>
                  <a:srgbClr val="002060"/>
                </a:solidFill>
              </a:rPr>
              <a:t>Ilmiy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matnda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iqtibos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manbasi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ko‘rsatiladimi</a:t>
            </a:r>
            <a:r>
              <a:rPr lang="en-US" sz="1600" b="1" i="0" dirty="0" smtClean="0">
                <a:solidFill>
                  <a:srgbClr val="002060"/>
                </a:solidFill>
              </a:rPr>
              <a:t>? </a:t>
            </a:r>
          </a:p>
          <a:p>
            <a:pPr marL="269875" indent="-269875">
              <a:spcAft>
                <a:spcPts val="600"/>
              </a:spcAft>
            </a:pPr>
            <a:r>
              <a:rPr lang="en-US" sz="1600" b="1" i="0" dirty="0">
                <a:solidFill>
                  <a:srgbClr val="002060"/>
                </a:solidFill>
              </a:rPr>
              <a:t>6</a:t>
            </a:r>
            <a:r>
              <a:rPr lang="en-US" sz="1600" b="1" i="0" dirty="0" smtClean="0">
                <a:solidFill>
                  <a:srgbClr val="002060"/>
                </a:solidFill>
              </a:rPr>
              <a:t>.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Plagiat</a:t>
            </a:r>
            <a:r>
              <a:rPr lang="en-US" sz="1600" b="1" i="0" dirty="0" smtClean="0">
                <a:solidFill>
                  <a:srgbClr val="002060"/>
                </a:solidFill>
              </a:rPr>
              <a:t> –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o‘g‘rilikmi</a:t>
            </a:r>
            <a:r>
              <a:rPr lang="en-US" sz="1600" b="1" i="0" dirty="0" smtClean="0">
                <a:solidFill>
                  <a:srgbClr val="002060"/>
                </a:solidFill>
              </a:rPr>
              <a:t>?</a:t>
            </a:r>
            <a:endParaRPr lang="en-US" sz="1600" b="1" i="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Users\Mehriddin\Desktop\Slayd rasm\121a417e717523ab134af377a664bf0a--real-estate-agents-car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308225"/>
            <a:ext cx="7824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94350" cy="1846659"/>
          </a:xfrm>
        </p:spPr>
        <p:txBody>
          <a:bodyPr/>
          <a:lstStyle/>
          <a:p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117-mashq. </a:t>
            </a:r>
            <a:endParaRPr lang="en-US" sz="20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Kitobning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kamolotidagi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iqtiboslardan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foydalanishga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mavzusi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g‘oyasiga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sz="2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308225"/>
            <a:ext cx="1143000" cy="79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riddin\Desktop\Slayd rasm\communication-stick-fig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55624"/>
            <a:ext cx="5524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3253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 smtClean="0"/>
              <a:t>                       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birliklari</a:t>
            </a:r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300752" y="602048"/>
            <a:ext cx="5465048" cy="38837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2225" marR="5080">
              <a:lnSpc>
                <a:spcPts val="1340"/>
              </a:lnSpc>
              <a:spcBef>
                <a:spcPts val="225"/>
              </a:spcBef>
            </a:pPr>
            <a:r>
              <a:rPr lang="en-US" sz="1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225" marR="5080">
              <a:lnSpc>
                <a:spcPts val="1340"/>
              </a:lnSpc>
              <a:spcBef>
                <a:spcPts val="225"/>
              </a:spcBef>
            </a:pPr>
            <a:endParaRPr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601247"/>
            <a:ext cx="1676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7700" y="608799"/>
            <a:ext cx="2393088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n, b, e, m,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800" y="1166991"/>
            <a:ext cx="1676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7700" y="1174134"/>
            <a:ext cx="2393088" cy="373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800" y="1636711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800" y="2089368"/>
            <a:ext cx="1676400" cy="45719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978" y="2610746"/>
            <a:ext cx="1676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6732" y="1644791"/>
            <a:ext cx="2415024" cy="3648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4201" y="2106430"/>
            <a:ext cx="2386588" cy="38099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4202" y="2584229"/>
            <a:ext cx="2386588" cy="5145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ehriddin\Desktop\Slayd rasm\1f4da-kni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08944"/>
            <a:ext cx="1930402" cy="19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5900" y="344916"/>
            <a:ext cx="54864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50000"/>
              </a:lnSpc>
            </a:pP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ketma-ketligining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bog‘lanishlilik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mazmuniy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kommunikativ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yaxlitligi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…….  </a:t>
            </a:r>
            <a:r>
              <a:rPr lang="en-US"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tilning</a:t>
            </a:r>
            <a:r>
              <a:rPr lang="en-US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birligidir</a:t>
            </a:r>
            <a:r>
              <a:rPr lang="en-US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endParaRPr lang="en-US" sz="1600" b="1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8"/>
            <a:ext cx="54061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 err="1" smtClean="0"/>
              <a:t>Matn</a:t>
            </a:r>
            <a:r>
              <a:rPr lang="en-US" sz="2400" spc="5" dirty="0" smtClean="0"/>
              <a:t> </a:t>
            </a:r>
            <a:r>
              <a:rPr lang="en-US" sz="2400" spc="5" dirty="0"/>
              <a:t>- </a:t>
            </a:r>
            <a:r>
              <a:rPr lang="en-US" sz="2400" spc="5" dirty="0" err="1"/>
              <a:t>tilning</a:t>
            </a:r>
            <a:r>
              <a:rPr lang="en-US" sz="2400" spc="5" dirty="0"/>
              <a:t> </a:t>
            </a:r>
            <a:r>
              <a:rPr lang="en-US" sz="2400" spc="5" dirty="0" err="1"/>
              <a:t>eng</a:t>
            </a:r>
            <a:r>
              <a:rPr lang="en-US" sz="2400" spc="5" dirty="0"/>
              <a:t> </a:t>
            </a:r>
            <a:r>
              <a:rPr lang="en-US" sz="2400" spc="5" dirty="0" err="1"/>
              <a:t>yirik</a:t>
            </a:r>
            <a:r>
              <a:rPr lang="en-US" sz="2400" spc="5" dirty="0"/>
              <a:t> </a:t>
            </a:r>
            <a:r>
              <a:rPr lang="en-US" sz="2400" spc="5" dirty="0" err="1"/>
              <a:t>va</a:t>
            </a:r>
            <a:r>
              <a:rPr lang="en-US" sz="2400" spc="5" dirty="0"/>
              <a:t> </a:t>
            </a:r>
            <a:r>
              <a:rPr lang="en-US" sz="2400" spc="5" dirty="0" err="1"/>
              <a:t>oliy</a:t>
            </a:r>
            <a:r>
              <a:rPr lang="en-US" sz="2400" spc="5" dirty="0"/>
              <a:t> </a:t>
            </a:r>
            <a:r>
              <a:rPr lang="en-US" sz="2400" spc="5" dirty="0" err="1"/>
              <a:t>birligi</a:t>
            </a:r>
            <a:endParaRPr sz="2400" spc="5" dirty="0"/>
          </a:p>
        </p:txBody>
      </p:sp>
      <p:sp>
        <p:nvSpPr>
          <p:cNvPr id="2" name="TextBox 1"/>
          <p:cNvSpPr txBox="1"/>
          <p:nvPr/>
        </p:nvSpPr>
        <p:spPr>
          <a:xfrm>
            <a:off x="4494179" y="13176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ehriddin\Desktop\Slayd rasm\h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80" y="1848249"/>
            <a:ext cx="1409699" cy="12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hriddin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" y="2155825"/>
            <a:ext cx="1391306" cy="8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hriddin\Desktop\ca9d675148d7036a9e6912f96458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155825"/>
            <a:ext cx="1271266" cy="8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uslub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936625"/>
            <a:ext cx="2590800" cy="1754326"/>
          </a:xfrm>
        </p:spPr>
        <p:txBody>
          <a:bodyPr/>
          <a:lstStyle/>
          <a:p>
            <a:endParaRPr lang="en-US" sz="18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i="0" dirty="0" smtClean="0"/>
              <a:t> </a:t>
            </a:r>
            <a:r>
              <a:rPr lang="en-US" sz="2400" b="1" i="0" dirty="0" err="1" smtClean="0"/>
              <a:t>Har</a:t>
            </a:r>
            <a:r>
              <a:rPr lang="en-US" sz="2400" b="1" i="0" dirty="0" smtClean="0"/>
              <a:t> </a:t>
            </a:r>
            <a:r>
              <a:rPr lang="en-US" sz="2400" b="1" i="0" dirty="0" err="1"/>
              <a:t>qanday</a:t>
            </a:r>
            <a:r>
              <a:rPr lang="en-US" sz="2400" b="1" i="0" dirty="0"/>
              <a:t> </a:t>
            </a:r>
            <a:r>
              <a:rPr lang="en-US" sz="2400" b="1" i="0" dirty="0" err="1"/>
              <a:t>matnda</a:t>
            </a:r>
            <a:r>
              <a:rPr lang="en-US" sz="2400" b="1" i="0" dirty="0"/>
              <a:t> </a:t>
            </a:r>
            <a:r>
              <a:rPr lang="en-US" sz="2400" b="1" i="0" dirty="0" err="1"/>
              <a:t>muayyan</a:t>
            </a:r>
            <a:r>
              <a:rPr lang="en-US" sz="2400" b="1" i="0" dirty="0"/>
              <a:t> </a:t>
            </a:r>
            <a:r>
              <a:rPr lang="en-US" sz="2400" b="1" i="0" dirty="0" err="1"/>
              <a:t>bir</a:t>
            </a:r>
            <a:r>
              <a:rPr lang="en-US" sz="2400" b="1" i="0" dirty="0"/>
              <a:t> </a:t>
            </a:r>
            <a:r>
              <a:rPr lang="en-US" sz="2400" b="1" i="0" dirty="0" err="1"/>
              <a:t>uslub</a:t>
            </a:r>
            <a:r>
              <a:rPr lang="en-US" sz="2400" b="1" i="0" dirty="0"/>
              <a:t> </a:t>
            </a:r>
            <a:r>
              <a:rPr lang="en-US" sz="2400" b="1" i="0" dirty="0" err="1"/>
              <a:t>voqelanadi</a:t>
            </a:r>
            <a:r>
              <a:rPr lang="en-US" sz="2400" b="1" i="0" dirty="0"/>
              <a:t>. </a:t>
            </a:r>
            <a:endParaRPr lang="ru-RU" sz="2400" b="1" i="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3930794"/>
              </p:ext>
            </p:extLst>
          </p:nvPr>
        </p:nvGraphicFramePr>
        <p:xfrm>
          <a:off x="2806700" y="555624"/>
          <a:ext cx="2895600" cy="259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14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2400" dirty="0" err="1" smtClean="0"/>
              <a:t>Iftixor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1300" y="608012"/>
            <a:ext cx="4038600" cy="2462213"/>
          </a:xfrm>
        </p:spPr>
        <p:txBody>
          <a:bodyPr/>
          <a:lstStyle/>
          <a:p>
            <a:pPr algn="just"/>
            <a:r>
              <a:rPr lang="en-US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gal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olis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safarga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chiqishga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Germaniyaga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uchdik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Amerikaga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Shveytsariyaga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Angliyaga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Londondan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uchadigan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bo‘ldik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kemasiga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chiqishimiz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osoyishta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yangradi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Assalomu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alaykum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xonimlar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janoblar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Sizlarni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aviakompaniyasi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nomidan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muborakbod</a:t>
            </a:r>
            <a:r>
              <a:rPr lang="en-US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etamiz</a:t>
            </a: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n-US" sz="160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ehriddin\Desktop\uzbekistan-airways-taskent-barcelona-b7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9"/>
          <a:stretch/>
        </p:blipFill>
        <p:spPr bwMode="auto">
          <a:xfrm>
            <a:off x="127002" y="1790424"/>
            <a:ext cx="1231900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hridd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555625"/>
            <a:ext cx="12319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sz="2400" dirty="0" smtClean="0"/>
              <a:t>                      </a:t>
            </a:r>
            <a:r>
              <a:rPr lang="en-US" sz="2400" dirty="0" err="1" smtClean="0"/>
              <a:t>Iftixor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8501" y="708025"/>
            <a:ext cx="3581400" cy="2185214"/>
          </a:xfrm>
        </p:spPr>
        <p:txBody>
          <a:bodyPr/>
          <a:lstStyle/>
          <a:p>
            <a:pPr indent="180975" algn="just"/>
            <a:r>
              <a:rPr lang="en-US" dirty="0"/>
              <a:t> </a:t>
            </a:r>
            <a:r>
              <a:rPr lang="en-US" sz="1600" i="0" dirty="0" err="1"/>
              <a:t>Rostini</a:t>
            </a:r>
            <a:r>
              <a:rPr lang="en-US" sz="1600" i="0" dirty="0"/>
              <a:t> </a:t>
            </a:r>
            <a:r>
              <a:rPr lang="en-US" sz="1600" i="0" dirty="0" err="1"/>
              <a:t>aytsam</a:t>
            </a:r>
            <a:r>
              <a:rPr lang="en-US" sz="1600" i="0" dirty="0"/>
              <a:t>, </a:t>
            </a:r>
            <a:r>
              <a:rPr lang="en-US" sz="1600" i="0" dirty="0" err="1" smtClean="0"/>
              <a:t>ko‘zimdan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yosh</a:t>
            </a:r>
            <a:r>
              <a:rPr lang="en-US" sz="1600" i="0" dirty="0" smtClean="0"/>
              <a:t> </a:t>
            </a:r>
            <a:r>
              <a:rPr lang="en-US" sz="1600" i="0" dirty="0" err="1"/>
              <a:t>chiqib</a:t>
            </a:r>
            <a:r>
              <a:rPr lang="en-US" sz="1600" i="0" dirty="0"/>
              <a:t> </a:t>
            </a:r>
            <a:r>
              <a:rPr lang="en-US" sz="1600" i="0" dirty="0" err="1"/>
              <a:t>ketdi</a:t>
            </a:r>
            <a:r>
              <a:rPr lang="en-US" sz="1600" i="0" dirty="0"/>
              <a:t>. Bu </a:t>
            </a:r>
            <a:r>
              <a:rPr lang="en-US" sz="1600" i="0" dirty="0" err="1"/>
              <a:t>so‘zlar</a:t>
            </a:r>
            <a:r>
              <a:rPr lang="en-US" sz="1600" i="0" dirty="0"/>
              <a:t> </a:t>
            </a:r>
            <a:r>
              <a:rPr lang="en-US" sz="1600" i="0" dirty="0" err="1"/>
              <a:t>mening</a:t>
            </a:r>
            <a:r>
              <a:rPr lang="en-US" sz="1600" i="0" dirty="0"/>
              <a:t> </a:t>
            </a:r>
            <a:r>
              <a:rPr lang="en-US" sz="1600" i="0" dirty="0" err="1"/>
              <a:t>tilimda</a:t>
            </a:r>
            <a:r>
              <a:rPr lang="en-US" sz="1600" i="0" dirty="0"/>
              <a:t>, </a:t>
            </a:r>
            <a:r>
              <a:rPr lang="en-US" sz="1600" i="0" dirty="0" err="1"/>
              <a:t>ona</a:t>
            </a:r>
            <a:r>
              <a:rPr lang="en-US" sz="1600" i="0" dirty="0"/>
              <a:t> </a:t>
            </a:r>
            <a:r>
              <a:rPr lang="en-US" sz="1600" i="0" dirty="0" err="1" smtClean="0"/>
              <a:t>tilimda</a:t>
            </a:r>
            <a:r>
              <a:rPr lang="en-US" sz="1600" i="0" dirty="0"/>
              <a:t> </a:t>
            </a:r>
            <a:r>
              <a:rPr lang="en-US" sz="1600" i="0" dirty="0" err="1" smtClean="0"/>
              <a:t>jarangladi</a:t>
            </a:r>
            <a:r>
              <a:rPr lang="en-US" sz="1600" i="0" dirty="0" smtClean="0"/>
              <a:t>! </a:t>
            </a:r>
            <a:r>
              <a:rPr lang="en-US" sz="1600" i="0" dirty="0" err="1" smtClean="0"/>
              <a:t>Vatanimdan</a:t>
            </a:r>
            <a:r>
              <a:rPr lang="en-US" sz="1600" i="0" dirty="0" smtClean="0"/>
              <a:t> </a:t>
            </a:r>
            <a:r>
              <a:rPr lang="en-US" sz="1600" i="0" dirty="0" err="1"/>
              <a:t>minglab</a:t>
            </a:r>
            <a:r>
              <a:rPr lang="en-US" sz="1600" i="0" dirty="0"/>
              <a:t> </a:t>
            </a:r>
            <a:r>
              <a:rPr lang="en-US" sz="1600" i="0" dirty="0" err="1"/>
              <a:t>chaqirim</a:t>
            </a:r>
            <a:r>
              <a:rPr lang="en-US" sz="1600" i="0" dirty="0"/>
              <a:t> </a:t>
            </a:r>
            <a:r>
              <a:rPr lang="en-US" sz="1600" i="0" dirty="0" err="1"/>
              <a:t>narida</a:t>
            </a:r>
            <a:r>
              <a:rPr lang="en-US" sz="1600" i="0" dirty="0"/>
              <a:t>, </a:t>
            </a:r>
            <a:r>
              <a:rPr lang="en-US" sz="1600" i="0" dirty="0" err="1"/>
              <a:t>tag‘in</a:t>
            </a:r>
            <a:r>
              <a:rPr lang="en-US" sz="1600" i="0" dirty="0"/>
              <a:t> </a:t>
            </a:r>
            <a:r>
              <a:rPr lang="en-US" sz="1600" i="0" dirty="0" err="1"/>
              <a:t>yuzlab</a:t>
            </a:r>
            <a:r>
              <a:rPr lang="en-US" sz="1600" i="0" dirty="0"/>
              <a:t> </a:t>
            </a:r>
            <a:r>
              <a:rPr lang="en-US" sz="1600" i="0" dirty="0" err="1"/>
              <a:t>xorijiy</a:t>
            </a:r>
            <a:r>
              <a:rPr lang="en-US" sz="1600" i="0" dirty="0"/>
              <a:t> </a:t>
            </a:r>
            <a:r>
              <a:rPr lang="en-US" sz="1600" i="0" dirty="0" err="1" smtClean="0"/>
              <a:t>yo‘lovchilar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o‘tirgan</a:t>
            </a:r>
            <a:r>
              <a:rPr lang="en-US" sz="1600" i="0" dirty="0" smtClean="0"/>
              <a:t> </a:t>
            </a:r>
            <a:r>
              <a:rPr lang="en-US" sz="1600" i="0" dirty="0" err="1"/>
              <a:t>kemada</a:t>
            </a:r>
            <a:r>
              <a:rPr lang="en-US" sz="1600" i="0" dirty="0"/>
              <a:t>!..</a:t>
            </a:r>
          </a:p>
          <a:p>
            <a:pPr indent="180975" algn="just"/>
            <a:r>
              <a:rPr lang="en-US" sz="1600" i="0" dirty="0" err="1"/>
              <a:t>Aqalli</a:t>
            </a:r>
            <a:r>
              <a:rPr lang="en-US" sz="1600" i="0" dirty="0"/>
              <a:t> mana </a:t>
            </a:r>
            <a:r>
              <a:rPr lang="en-US" sz="1600" i="0" dirty="0" err="1"/>
              <a:t>shu</a:t>
            </a:r>
            <a:r>
              <a:rPr lang="en-US" sz="1600" i="0" dirty="0"/>
              <a:t> </a:t>
            </a:r>
            <a:r>
              <a:rPr lang="en-US" sz="1600" i="0" dirty="0" err="1"/>
              <a:t>holatning</a:t>
            </a:r>
            <a:r>
              <a:rPr lang="en-US" sz="1600" i="0" dirty="0"/>
              <a:t> </a:t>
            </a:r>
            <a:r>
              <a:rPr lang="en-US" sz="1600" i="0" dirty="0" err="1"/>
              <a:t>o‘zi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Istiqlolga</a:t>
            </a:r>
            <a:r>
              <a:rPr lang="en-US" sz="1600" i="0" dirty="0"/>
              <a:t> </a:t>
            </a:r>
            <a:r>
              <a:rPr lang="en-US" sz="1600" i="0" dirty="0" err="1"/>
              <a:t>ming</a:t>
            </a:r>
            <a:r>
              <a:rPr lang="en-US" sz="1600" i="0" dirty="0"/>
              <a:t> bora </a:t>
            </a:r>
            <a:r>
              <a:rPr lang="en-US" sz="1600" i="0" dirty="0" err="1" smtClean="0"/>
              <a:t>ta’zim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qilishga</a:t>
            </a:r>
            <a:r>
              <a:rPr lang="en-US" sz="1600" i="0" dirty="0" smtClean="0"/>
              <a:t> </a:t>
            </a:r>
            <a:r>
              <a:rPr lang="en-US" sz="1600" i="0" dirty="0" err="1"/>
              <a:t>tayyorman</a:t>
            </a:r>
            <a:r>
              <a:rPr lang="en-US" sz="1600" i="0" dirty="0"/>
              <a:t>!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36625"/>
            <a:ext cx="1752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Sarlavha</a:t>
            </a:r>
            <a:r>
              <a:rPr lang="en-US" dirty="0" smtClean="0"/>
              <a:t> – </a:t>
            </a:r>
            <a:r>
              <a:rPr lang="en-US" dirty="0" err="1" smtClean="0"/>
              <a:t>matnning</a:t>
            </a:r>
            <a:r>
              <a:rPr lang="en-US" dirty="0" smtClean="0"/>
              <a:t> </a:t>
            </a:r>
            <a:r>
              <a:rPr lang="en-US" dirty="0" err="1" smtClean="0"/>
              <a:t>bezagi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73300" y="631825"/>
            <a:ext cx="3352800" cy="2339102"/>
          </a:xfrm>
        </p:spPr>
        <p:txBody>
          <a:bodyPr/>
          <a:lstStyle/>
          <a:p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atn</a:t>
            </a:r>
            <a:r>
              <a:rPr lang="en-US" sz="2400" b="1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endParaRPr lang="en-US" sz="2400" b="1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sosiy</a:t>
            </a:r>
            <a:r>
              <a:rPr lang="en-US" sz="2400" b="1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endParaRPr lang="en-US" sz="2400" b="1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lang="en-US" sz="2400" b="1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1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ehriddin\Desktop\Slayd rasm\photo_2020-09-18_21-45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12825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68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Matnda</a:t>
            </a:r>
            <a:r>
              <a:rPr lang="en-US" dirty="0" smtClean="0"/>
              <a:t> </a:t>
            </a:r>
            <a:r>
              <a:rPr lang="en-US" dirty="0" err="1" smtClean="0"/>
              <a:t>iqtibos</a:t>
            </a:r>
            <a:r>
              <a:rPr lang="en-US" dirty="0" smtClean="0"/>
              <a:t> </a:t>
            </a:r>
            <a:r>
              <a:rPr lang="en-US" dirty="0" err="1" smtClean="0"/>
              <a:t>keltirish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0" y="555625"/>
            <a:ext cx="4343400" cy="2802255"/>
          </a:xfrm>
        </p:spPr>
        <p:txBody>
          <a:bodyPr/>
          <a:lstStyle/>
          <a:p>
            <a:pPr algn="just"/>
            <a:r>
              <a:rPr lang="en-US" sz="1600" b="1" i="0" dirty="0" smtClean="0"/>
              <a:t>    </a:t>
            </a:r>
            <a:r>
              <a:rPr lang="en-US" sz="1600" i="0" dirty="0" err="1" smtClean="0"/>
              <a:t>Muayyan</a:t>
            </a:r>
            <a:r>
              <a:rPr lang="en-US" sz="1600" i="0" dirty="0" smtClean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kishi</a:t>
            </a:r>
            <a:r>
              <a:rPr lang="en-US" sz="1600" i="0" dirty="0"/>
              <a:t> </a:t>
            </a:r>
            <a:r>
              <a:rPr lang="en-US" sz="1600" i="0" dirty="0" err="1"/>
              <a:t>muallif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matnda</a:t>
            </a:r>
            <a:r>
              <a:rPr lang="en-US" sz="1600" i="0" dirty="0"/>
              <a:t> </a:t>
            </a:r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 smtClean="0"/>
              <a:t>matnlardan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olingan</a:t>
            </a:r>
            <a:r>
              <a:rPr lang="en-US" sz="1600" i="0" dirty="0" smtClean="0"/>
              <a:t> </a:t>
            </a:r>
            <a:r>
              <a:rPr lang="en-US" sz="1600" i="0" dirty="0" err="1"/>
              <a:t>katta-kichik</a:t>
            </a:r>
            <a:r>
              <a:rPr lang="en-US" sz="1600" i="0" dirty="0"/>
              <a:t> </a:t>
            </a:r>
            <a:r>
              <a:rPr lang="en-US" sz="1600" i="0" dirty="0" err="1"/>
              <a:t>parchalar</a:t>
            </a:r>
            <a:r>
              <a:rPr lang="en-US" sz="1600" i="0" dirty="0"/>
              <a:t> </a:t>
            </a:r>
            <a:r>
              <a:rPr lang="en-US" sz="1600" i="0" dirty="0" err="1"/>
              <a:t>bo‘lishi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 </a:t>
            </a:r>
            <a:r>
              <a:rPr lang="en-US" sz="1600" i="0" dirty="0" err="1"/>
              <a:t>Bunday</a:t>
            </a:r>
            <a:r>
              <a:rPr lang="en-US" sz="1600" i="0" dirty="0"/>
              <a:t> </a:t>
            </a:r>
            <a:r>
              <a:rPr lang="en-US" sz="1600" i="0" dirty="0" err="1" smtClean="0"/>
              <a:t>parchalar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ifodalanayotgan</a:t>
            </a:r>
            <a:r>
              <a:rPr lang="en-US" sz="1600" i="0" dirty="0" smtClean="0"/>
              <a:t> </a:t>
            </a:r>
            <a:r>
              <a:rPr lang="en-US" sz="1600" i="0" dirty="0" err="1"/>
              <a:t>fikrni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dalillash</a:t>
            </a:r>
            <a:r>
              <a:rPr lang="en-US" sz="1600" i="0" dirty="0" smtClean="0">
                <a:solidFill>
                  <a:srgbClr val="0070C0"/>
                </a:solidFill>
              </a:rPr>
              <a:t>, </a:t>
            </a:r>
            <a:r>
              <a:rPr lang="en-US" sz="1600" i="0" dirty="0" err="1">
                <a:solidFill>
                  <a:srgbClr val="0070C0"/>
                </a:solidFill>
              </a:rPr>
              <a:t>boshqa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fikrni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 smtClean="0">
                <a:solidFill>
                  <a:srgbClr val="0070C0"/>
                </a:solidFill>
              </a:rPr>
              <a:t>ma’qullash</a:t>
            </a:r>
            <a:r>
              <a:rPr lang="en-US" sz="1600" i="0" dirty="0" smtClean="0">
                <a:solidFill>
                  <a:srgbClr val="0070C0"/>
                </a:solidFill>
              </a:rPr>
              <a:t> </a:t>
            </a:r>
            <a:r>
              <a:rPr lang="en-US" sz="1600" i="0" dirty="0" err="1" smtClean="0">
                <a:solidFill>
                  <a:srgbClr val="0070C0"/>
                </a:solidFill>
              </a:rPr>
              <a:t>yoki</a:t>
            </a:r>
            <a:r>
              <a:rPr lang="en-US" sz="1600" i="0" dirty="0" smtClean="0">
                <a:solidFill>
                  <a:srgbClr val="0070C0"/>
                </a:solidFill>
              </a:rPr>
              <a:t> </a:t>
            </a:r>
            <a:r>
              <a:rPr lang="en-US" sz="1600" i="0" dirty="0">
                <a:solidFill>
                  <a:srgbClr val="0070C0"/>
                </a:solidFill>
              </a:rPr>
              <a:t>rad </a:t>
            </a:r>
            <a:r>
              <a:rPr lang="en-US" sz="1600" i="0" dirty="0" err="1">
                <a:solidFill>
                  <a:srgbClr val="0070C0"/>
                </a:solidFill>
              </a:rPr>
              <a:t>qilish</a:t>
            </a:r>
            <a:r>
              <a:rPr lang="en-US" sz="1600" i="0" dirty="0">
                <a:solidFill>
                  <a:srgbClr val="0070C0"/>
                </a:solidFill>
              </a:rPr>
              <a:t>, </a:t>
            </a:r>
            <a:r>
              <a:rPr lang="en-US" sz="1600" i="0" dirty="0" err="1">
                <a:solidFill>
                  <a:srgbClr val="0070C0"/>
                </a:solidFill>
              </a:rPr>
              <a:t>tahlil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va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tanqid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qilish</a:t>
            </a:r>
            <a:r>
              <a:rPr lang="en-US" sz="1600" i="0" dirty="0">
                <a:solidFill>
                  <a:srgbClr val="0070C0"/>
                </a:solidFill>
              </a:rPr>
              <a:t>, </a:t>
            </a:r>
            <a:r>
              <a:rPr lang="en-US" sz="1600" i="0" dirty="0" err="1">
                <a:solidFill>
                  <a:srgbClr val="0070C0"/>
                </a:solidFill>
              </a:rPr>
              <a:t>unga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munosabat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 smtClean="0">
                <a:solidFill>
                  <a:srgbClr val="0070C0"/>
                </a:solidFill>
              </a:rPr>
              <a:t>bildirish</a:t>
            </a:r>
            <a:r>
              <a:rPr lang="en-US" sz="1600" i="0" dirty="0" smtClean="0">
                <a:solidFill>
                  <a:srgbClr val="0070C0"/>
                </a:solidFill>
              </a:rPr>
              <a:t> </a:t>
            </a:r>
            <a:r>
              <a:rPr lang="en-US" sz="1600" i="0" dirty="0" err="1" smtClean="0"/>
              <a:t>kabi</a:t>
            </a:r>
            <a:r>
              <a:rPr lang="en-US" sz="1600" i="0" dirty="0" smtClean="0"/>
              <a:t> </a:t>
            </a:r>
            <a:r>
              <a:rPr lang="en-US" sz="1600" i="0" dirty="0" err="1"/>
              <a:t>turli</a:t>
            </a:r>
            <a:r>
              <a:rPr lang="en-US" sz="1600" i="0" dirty="0"/>
              <a:t> </a:t>
            </a:r>
            <a:r>
              <a:rPr lang="en-US" sz="1600" i="0" dirty="0" err="1"/>
              <a:t>maqsadlar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matnga</a:t>
            </a:r>
            <a:r>
              <a:rPr lang="en-US" sz="1600" i="0" dirty="0"/>
              <a:t> </a:t>
            </a:r>
            <a:r>
              <a:rPr lang="en-US" sz="1600" i="0" dirty="0" err="1"/>
              <a:t>kiritiladi</a:t>
            </a:r>
            <a:r>
              <a:rPr lang="en-US" sz="1600" i="0" dirty="0"/>
              <a:t>.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matndan</a:t>
            </a:r>
            <a:r>
              <a:rPr lang="en-US" sz="1600" i="0" dirty="0"/>
              <a:t> </a:t>
            </a:r>
            <a:r>
              <a:rPr lang="en-US" sz="1600" i="0" dirty="0" err="1" smtClean="0"/>
              <a:t>boshqasiga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kiritilgan</a:t>
            </a:r>
            <a:r>
              <a:rPr lang="en-US" sz="1600" i="0" dirty="0" smtClean="0"/>
              <a:t> </a:t>
            </a:r>
            <a:r>
              <a:rPr lang="en-US" sz="1600" i="0" dirty="0" err="1"/>
              <a:t>parcha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iqtibos</a:t>
            </a:r>
            <a:r>
              <a:rPr lang="en-US" sz="1600" i="0" dirty="0"/>
              <a:t> deb </a:t>
            </a:r>
            <a:r>
              <a:rPr lang="en-US" sz="1600" i="0" dirty="0" err="1"/>
              <a:t>yuritiladi</a:t>
            </a:r>
            <a:r>
              <a:rPr lang="en-US" sz="1600" i="0" dirty="0" smtClean="0"/>
              <a:t>. </a:t>
            </a:r>
            <a:r>
              <a:rPr lang="en-US" sz="1600" i="0" dirty="0" err="1" smtClean="0"/>
              <a:t>Iqtibos</a:t>
            </a:r>
            <a:r>
              <a:rPr lang="en-US" sz="1600" i="0" dirty="0" smtClean="0"/>
              <a:t> </a:t>
            </a:r>
            <a:r>
              <a:rPr lang="en-US" sz="1600" i="0" dirty="0"/>
              <a:t>(</a:t>
            </a:r>
            <a:r>
              <a:rPr lang="en-US" sz="1600" i="0" dirty="0" err="1"/>
              <a:t>arab</a:t>
            </a:r>
            <a:r>
              <a:rPr lang="en-US" sz="1600" i="0" dirty="0" smtClean="0"/>
              <a:t>.-</a:t>
            </a:r>
            <a:r>
              <a:rPr lang="en-US" sz="1600" i="0" dirty="0" err="1" smtClean="0"/>
              <a:t>ziyo</a:t>
            </a:r>
            <a:r>
              <a:rPr lang="en-US" sz="1600" i="0" dirty="0" smtClean="0"/>
              <a:t> </a:t>
            </a:r>
            <a:r>
              <a:rPr lang="en-US" sz="1600" i="0" dirty="0" err="1"/>
              <a:t>olmoq</a:t>
            </a:r>
            <a:r>
              <a:rPr lang="en-US" sz="1600" i="0" dirty="0"/>
              <a:t>), </a:t>
            </a:r>
            <a:r>
              <a:rPr lang="en-US" sz="1600" i="0" dirty="0" err="1" smtClean="0"/>
              <a:t>sitata-biror</a:t>
            </a:r>
            <a:r>
              <a:rPr lang="en-US" sz="1600" i="0" dirty="0" smtClean="0"/>
              <a:t> </a:t>
            </a:r>
            <a:r>
              <a:rPr lang="en-US" sz="1600" i="0" dirty="0" err="1"/>
              <a:t>asardan</a:t>
            </a:r>
            <a:r>
              <a:rPr lang="en-US" sz="1600" i="0" dirty="0"/>
              <a:t> </a:t>
            </a:r>
            <a:r>
              <a:rPr lang="en-US" sz="1600" i="0" dirty="0" err="1"/>
              <a:t>soʻzma-soʻz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 </a:t>
            </a:r>
            <a:r>
              <a:rPr lang="en-US" sz="1600" i="0" dirty="0" err="1" smtClean="0"/>
              <a:t>parchadir</a:t>
            </a:r>
            <a:r>
              <a:rPr lang="en-US" sz="1600" i="0" dirty="0" smtClean="0"/>
              <a:t>.</a:t>
            </a:r>
            <a:endParaRPr lang="en-US" sz="1600" i="0" dirty="0"/>
          </a:p>
          <a:p>
            <a:endParaRPr lang="ru-RU" sz="1600" b="1" i="0" dirty="0"/>
          </a:p>
        </p:txBody>
      </p:sp>
      <p:pic>
        <p:nvPicPr>
          <p:cNvPr id="6146" name="Picture 2" descr="C:\Users\Mehriddin\Desktop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/>
          <a:stretch/>
        </p:blipFill>
        <p:spPr bwMode="auto">
          <a:xfrm>
            <a:off x="139700" y="906462"/>
            <a:ext cx="9906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2800" dirty="0" err="1" smtClean="0"/>
              <a:t>Ilmiy</a:t>
            </a:r>
            <a:r>
              <a:rPr lang="en-US" sz="2800" dirty="0" smtClean="0"/>
              <a:t> </a:t>
            </a:r>
            <a:r>
              <a:rPr lang="en-US" sz="2800" dirty="0" err="1" smtClean="0"/>
              <a:t>matnda</a:t>
            </a:r>
            <a:r>
              <a:rPr lang="en-US" sz="2800" dirty="0" smtClean="0"/>
              <a:t> </a:t>
            </a:r>
            <a:r>
              <a:rPr lang="en-US" sz="2800" dirty="0" err="1" smtClean="0"/>
              <a:t>iqtibos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899" y="631825"/>
            <a:ext cx="3962401" cy="2215991"/>
          </a:xfr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600" b="1" i="0" dirty="0" smtClean="0"/>
              <a:t>      </a:t>
            </a:r>
            <a:r>
              <a:rPr lang="en-US" sz="1600" b="1" i="0" dirty="0" err="1" smtClean="0"/>
              <a:t>Iqtiboslar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har</a:t>
            </a:r>
            <a:r>
              <a:rPr lang="en-US" sz="1600" b="1" i="0" dirty="0"/>
              <a:t> </a:t>
            </a:r>
            <a:r>
              <a:rPr lang="en-US" sz="1600" b="1" i="0" dirty="0" err="1"/>
              <a:t>qanday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nutq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uslublarida</a:t>
            </a:r>
            <a:r>
              <a:rPr lang="en-US" sz="1600" b="1" i="0" dirty="0" smtClean="0"/>
              <a:t> </a:t>
            </a:r>
            <a:r>
              <a:rPr lang="en-US" sz="1600" b="1" i="0" dirty="0"/>
              <a:t>ham </a:t>
            </a:r>
            <a:r>
              <a:rPr lang="en-US" sz="1600" b="1" i="0" dirty="0" err="1"/>
              <a:t>kuzatilsa</a:t>
            </a:r>
            <a:r>
              <a:rPr lang="en-US" sz="1600" b="1" i="0" dirty="0"/>
              <a:t>-da, </a:t>
            </a:r>
            <a:r>
              <a:rPr lang="en-US" sz="1600" b="1" i="0" dirty="0" err="1"/>
              <a:t>ayniqsa</a:t>
            </a:r>
            <a:r>
              <a:rPr lang="en-US" sz="1600" b="1" i="0" dirty="0"/>
              <a:t>, </a:t>
            </a:r>
            <a:r>
              <a:rPr lang="en-US" sz="1600" b="1" i="0" dirty="0" err="1"/>
              <a:t>ilmiy</a:t>
            </a:r>
            <a:r>
              <a:rPr lang="en-US" sz="1600" b="1" i="0" dirty="0"/>
              <a:t> </a:t>
            </a:r>
            <a:r>
              <a:rPr lang="en-US" sz="1600" b="1" i="0" dirty="0" err="1"/>
              <a:t>matnda</a:t>
            </a:r>
            <a:r>
              <a:rPr lang="en-US" sz="1600" b="1" i="0" dirty="0"/>
              <a:t> </a:t>
            </a:r>
            <a:r>
              <a:rPr lang="en-US" sz="1600" b="1" i="0" dirty="0" err="1"/>
              <a:t>alohida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o‘ringa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ega</a:t>
            </a:r>
            <a:r>
              <a:rPr lang="en-US" sz="1600" b="1" i="0" dirty="0"/>
              <a:t>. </a:t>
            </a:r>
            <a:r>
              <a:rPr lang="en-US" sz="1600" b="1" i="0" dirty="0" err="1"/>
              <a:t>Ilmiy</a:t>
            </a:r>
            <a:r>
              <a:rPr lang="en-US" sz="1600" b="1" i="0" dirty="0"/>
              <a:t> </a:t>
            </a:r>
            <a:r>
              <a:rPr lang="en-US" sz="1600" b="1" i="0" dirty="0" err="1"/>
              <a:t>matnda</a:t>
            </a:r>
            <a:r>
              <a:rPr lang="en-US" sz="1600" b="1" i="0" dirty="0"/>
              <a:t> 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iqtiboslarning</a:t>
            </a:r>
            <a:r>
              <a:rPr lang="en-US" sz="1600" b="1" i="0" dirty="0"/>
              <a:t> </a:t>
            </a:r>
            <a:r>
              <a:rPr lang="en-US" sz="1600" b="1" i="0" dirty="0" err="1"/>
              <a:t>qayerdan</a:t>
            </a:r>
            <a:r>
              <a:rPr lang="en-US" sz="1600" b="1" i="0" dirty="0"/>
              <a:t> </a:t>
            </a:r>
            <a:r>
              <a:rPr lang="en-US" sz="1600" b="1" i="0" dirty="0" err="1"/>
              <a:t>olinganligi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kimga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tegishliligi</a:t>
            </a:r>
            <a:r>
              <a:rPr lang="en-US" sz="1600" b="1" i="0" dirty="0"/>
              <a:t>, </a:t>
            </a:r>
            <a:r>
              <a:rPr lang="en-US" sz="1600" b="1" i="0" dirty="0" err="1"/>
              <a:t>manbasi</a:t>
            </a:r>
            <a:r>
              <a:rPr lang="en-US" sz="1600" b="1" i="0" dirty="0"/>
              <a:t> </a:t>
            </a:r>
            <a:r>
              <a:rPr lang="en-US" sz="1600" b="1" i="0" dirty="0" err="1"/>
              <a:t>aniq</a:t>
            </a:r>
            <a:r>
              <a:rPr lang="en-US" sz="1600" b="1" i="0" dirty="0"/>
              <a:t> </a:t>
            </a:r>
            <a:r>
              <a:rPr lang="en-US" sz="1600" b="1" i="0" dirty="0" err="1"/>
              <a:t>ko‘rsatilishi</a:t>
            </a:r>
            <a:r>
              <a:rPr lang="en-US" sz="1600" b="1" i="0" dirty="0"/>
              <a:t> </a:t>
            </a:r>
            <a:r>
              <a:rPr lang="en-US" sz="1600" b="1" i="0" dirty="0" err="1"/>
              <a:t>shart</a:t>
            </a:r>
            <a:r>
              <a:rPr lang="en-US" sz="1600" b="1" i="0" dirty="0"/>
              <a:t>. </a:t>
            </a:r>
            <a:r>
              <a:rPr lang="en-US" sz="1600" b="1" i="0" dirty="0" err="1"/>
              <a:t>Aks</a:t>
            </a:r>
            <a:r>
              <a:rPr lang="en-US" sz="1600" b="1" i="0" dirty="0"/>
              <a:t> </a:t>
            </a:r>
            <a:r>
              <a:rPr lang="en-US" sz="1600" b="1" i="0" dirty="0" err="1"/>
              <a:t>holda</a:t>
            </a:r>
            <a:r>
              <a:rPr lang="en-US" sz="1600" b="1" i="0" dirty="0"/>
              <a:t>, </a:t>
            </a:r>
            <a:r>
              <a:rPr lang="en-US" sz="1600" b="1" i="0" dirty="0" err="1"/>
              <a:t>bu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holat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qonunan</a:t>
            </a:r>
            <a:r>
              <a:rPr lang="en-US" sz="1600" b="1" i="0" dirty="0" smtClean="0"/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plagiat</a:t>
            </a:r>
            <a:r>
              <a:rPr lang="en-US" sz="1600" b="1" i="0" dirty="0"/>
              <a:t>, </a:t>
            </a:r>
            <a:r>
              <a:rPr lang="en-US" sz="1600" b="1" i="0" dirty="0" err="1"/>
              <a:t>ya’ni</a:t>
            </a:r>
            <a:r>
              <a:rPr lang="en-US" sz="1600" b="1" i="0" dirty="0"/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o‘g‘rilik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hisoblanadi</a:t>
            </a:r>
            <a:r>
              <a:rPr lang="en-US" sz="1600" b="1" i="0" dirty="0"/>
              <a:t>. </a:t>
            </a:r>
            <a:r>
              <a:rPr lang="en-US" sz="1600" b="1" i="0" dirty="0" err="1"/>
              <a:t>Ayni</a:t>
            </a:r>
            <a:r>
              <a:rPr lang="en-US" sz="1600" b="1" i="0" dirty="0"/>
              <a:t> </a:t>
            </a:r>
            <a:r>
              <a:rPr lang="en-US" sz="1600" b="1" i="0" dirty="0" err="1"/>
              <a:t>paytda</a:t>
            </a:r>
            <a:r>
              <a:rPr lang="en-US" sz="1600" b="1" i="0" dirty="0"/>
              <a:t> </a:t>
            </a:r>
            <a:r>
              <a:rPr lang="en-US" sz="1600" b="1" i="0" dirty="0" err="1"/>
              <a:t>ilmiy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odob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qoidalariga</a:t>
            </a:r>
            <a:r>
              <a:rPr lang="en-US" sz="1600" b="1" i="0" dirty="0" smtClean="0"/>
              <a:t> </a:t>
            </a:r>
            <a:r>
              <a:rPr lang="en-US" sz="1600" b="1" i="0" dirty="0"/>
              <a:t>ham </a:t>
            </a:r>
            <a:r>
              <a:rPr lang="en-US" sz="1600" b="1" i="0" dirty="0" err="1"/>
              <a:t>mutlaqo</a:t>
            </a:r>
            <a:r>
              <a:rPr lang="en-US" sz="1600" b="1" i="0" dirty="0"/>
              <a:t> </a:t>
            </a:r>
            <a:r>
              <a:rPr lang="en-US" sz="1600" b="1" i="0" dirty="0" err="1"/>
              <a:t>ziddir</a:t>
            </a:r>
            <a:r>
              <a:rPr lang="en-US" sz="1600" b="1" i="0" dirty="0"/>
              <a:t>.</a:t>
            </a:r>
            <a:endParaRPr lang="ru-RU" sz="1600" b="1" i="0" dirty="0">
              <a:solidFill>
                <a:schemeClr val="tx2"/>
              </a:solidFill>
            </a:endParaRPr>
          </a:p>
        </p:txBody>
      </p:sp>
      <p:pic>
        <p:nvPicPr>
          <p:cNvPr id="7171" name="Picture 3" descr="C:\Users\Mehriddin\Desktop\студент-выпускник-мантии-книг-1464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874782"/>
            <a:ext cx="838200" cy="16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ehriddin\Desktop\magisterskaja-dissertacija-na-zak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55" y="761095"/>
            <a:ext cx="6905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651</Words>
  <Application>Microsoft Office PowerPoint</Application>
  <PresentationFormat>Произвольный</PresentationFormat>
  <Paragraphs>72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               Ona tili</vt:lpstr>
      <vt:lpstr>                        Til birliklari</vt:lpstr>
      <vt:lpstr>Matn - tilning eng yirik va oliy birligi</vt:lpstr>
      <vt:lpstr>                   Matn va uslub</vt:lpstr>
      <vt:lpstr>                         Iftixor</vt:lpstr>
      <vt:lpstr>                      Iftixor</vt:lpstr>
      <vt:lpstr>             Sarlavha – matnning bezagi</vt:lpstr>
      <vt:lpstr>               Matnda iqtibos keltirish</vt:lpstr>
      <vt:lpstr>             Ilmiy matnda iqtibos</vt:lpstr>
      <vt:lpstr>        “O‘zbek tilshunosligi tarixi”</vt:lpstr>
      <vt:lpstr>Badiiy matnda iqtibos</vt:lpstr>
      <vt:lpstr>                       Badiiy matn</vt:lpstr>
      <vt:lpstr>                        113-mashq</vt:lpstr>
      <vt:lpstr>                        Ha yoki yo‘q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187</cp:revision>
  <dcterms:created xsi:type="dcterms:W3CDTF">2020-04-13T08:05:16Z</dcterms:created>
  <dcterms:modified xsi:type="dcterms:W3CDTF">2020-12-12T07:57:22Z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