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318" r:id="rId4"/>
    <p:sldId id="319" r:id="rId5"/>
    <p:sldId id="322" r:id="rId6"/>
    <p:sldId id="320" r:id="rId7"/>
    <p:sldId id="308" r:id="rId8"/>
    <p:sldId id="309" r:id="rId9"/>
    <p:sldId id="314" r:id="rId10"/>
    <p:sldId id="321" r:id="rId11"/>
    <p:sldId id="324" r:id="rId12"/>
    <p:sldId id="325" r:id="rId13"/>
    <p:sldId id="323" r:id="rId14"/>
    <p:sldId id="307" r:id="rId15"/>
    <p:sldId id="284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8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10A0-56F5-4485-AA8B-167C1B233E3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859B-C846-4F14-B484-500A4D47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               </a:t>
            </a:r>
            <a:r>
              <a:rPr lang="en-US" sz="3400" dirty="0" err="1" smtClean="0"/>
              <a:t>Ona</a:t>
            </a:r>
            <a:r>
              <a:rPr lang="en-US" sz="3400" dirty="0" smtClean="0"/>
              <a:t> </a:t>
            </a:r>
            <a:r>
              <a:rPr lang="en-US" sz="3400" dirty="0" err="1" smtClean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274451"/>
            <a:ext cx="3581400" cy="12900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r>
              <a:rPr lang="en-US" sz="2000" spc="-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384" marR="1048385">
              <a:spcBef>
                <a:spcPts val="1160"/>
              </a:spcBef>
            </a:pP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qog‘ozlari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en-US" sz="2800" b="1" spc="-1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23832" y="284338"/>
            <a:ext cx="1034555" cy="455474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59300" y="249024"/>
            <a:ext cx="113504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67" y="1901133"/>
            <a:ext cx="1559865" cy="11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dirty="0" err="1" smtClean="0"/>
              <a:t>Bildirishnoma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5864" y="555625"/>
            <a:ext cx="4210050" cy="249299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1" i="0" dirty="0" err="1" smtClean="0"/>
              <a:t>Bunday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hujjatlar</a:t>
            </a:r>
            <a:r>
              <a:rPr lang="en-US" sz="1800" b="1" i="0" dirty="0"/>
              <a:t> </a:t>
            </a:r>
            <a:r>
              <a:rPr lang="en-US" sz="1800" b="1" i="0" dirty="0" err="1"/>
              <a:t>matni</a:t>
            </a:r>
            <a:r>
              <a:rPr lang="en-US" sz="1800" b="1" i="0" dirty="0"/>
              <a:t> </a:t>
            </a:r>
            <a:r>
              <a:rPr lang="en-US" sz="1800" b="1" i="0" dirty="0" err="1"/>
              <a:t>ikki</a:t>
            </a:r>
            <a:r>
              <a:rPr lang="en-US" sz="1800" b="1" i="0" dirty="0"/>
              <a:t> </a:t>
            </a:r>
            <a:r>
              <a:rPr lang="en-US" sz="1800" b="1" i="0" dirty="0" err="1"/>
              <a:t>qismdan</a:t>
            </a:r>
            <a:r>
              <a:rPr lang="en-US" sz="1800" b="1" i="0" dirty="0"/>
              <a:t> </a:t>
            </a:r>
            <a:r>
              <a:rPr lang="en-US" sz="1800" b="1" i="0" dirty="0" err="1"/>
              <a:t>iborat</a:t>
            </a:r>
            <a:r>
              <a:rPr lang="en-US" sz="1800" b="1" i="0" dirty="0"/>
              <a:t> </a:t>
            </a:r>
            <a:r>
              <a:rPr lang="en-US" sz="1800" b="1" i="0" dirty="0" err="1" smtClean="0"/>
              <a:t>bo‘lib</a:t>
            </a:r>
            <a:r>
              <a:rPr lang="en-US" sz="1800" b="1" i="0" dirty="0" smtClean="0"/>
              <a:t>, </a:t>
            </a:r>
            <a:r>
              <a:rPr lang="en-US" sz="1800" b="1" i="0" dirty="0" err="1" smtClean="0"/>
              <a:t>birinchisida</a:t>
            </a:r>
            <a:r>
              <a:rPr lang="en-US" sz="1800" b="1" i="0" dirty="0"/>
              <a:t>, </a:t>
            </a:r>
            <a:r>
              <a:rPr lang="en-US" sz="1800" b="1" i="0" dirty="0" err="1"/>
              <a:t>yozilishiga</a:t>
            </a:r>
            <a:r>
              <a:rPr lang="en-US" sz="1800" b="1" i="0" dirty="0"/>
              <a:t> </a:t>
            </a:r>
            <a:r>
              <a:rPr lang="en-US" sz="1800" b="1" i="0" dirty="0" err="1"/>
              <a:t>sabab</a:t>
            </a:r>
            <a:r>
              <a:rPr lang="en-US" sz="1800" b="1" i="0" dirty="0"/>
              <a:t> </a:t>
            </a:r>
            <a:r>
              <a:rPr lang="en-US" sz="1800" b="1" i="0" dirty="0" err="1"/>
              <a:t>bo‘lgan</a:t>
            </a:r>
            <a:r>
              <a:rPr lang="en-US" sz="1800" b="1" i="0" dirty="0"/>
              <a:t> </a:t>
            </a:r>
            <a:r>
              <a:rPr lang="en-US" sz="1800" b="1" i="0" dirty="0" err="1"/>
              <a:t>voqea</a:t>
            </a:r>
            <a:r>
              <a:rPr lang="en-US" sz="1800" b="1" i="0" dirty="0"/>
              <a:t>, </a:t>
            </a:r>
            <a:r>
              <a:rPr lang="en-US" sz="1800" b="1" i="0" dirty="0" err="1" smtClean="0"/>
              <a:t>dalillar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berilsa</a:t>
            </a:r>
            <a:r>
              <a:rPr lang="en-US" sz="1800" b="1" i="0" dirty="0"/>
              <a:t>, </a:t>
            </a:r>
            <a:r>
              <a:rPr lang="en-US" sz="1800" b="1" i="0" dirty="0" err="1"/>
              <a:t>ikkinchisida</a:t>
            </a:r>
            <a:r>
              <a:rPr lang="en-US" sz="1800" b="1" i="0" dirty="0"/>
              <a:t>, </a:t>
            </a:r>
            <a:r>
              <a:rPr lang="en-US" sz="1800" b="1" i="0" dirty="0" err="1"/>
              <a:t>shunga</a:t>
            </a:r>
            <a:r>
              <a:rPr lang="en-US" sz="1800" b="1" i="0" dirty="0"/>
              <a:t> </a:t>
            </a:r>
            <a:r>
              <a:rPr lang="en-US" sz="1800" b="1" i="0" dirty="0" err="1"/>
              <a:t>oid</a:t>
            </a:r>
            <a:r>
              <a:rPr lang="en-US" sz="1800" b="1" i="0" dirty="0"/>
              <a:t> </a:t>
            </a:r>
            <a:r>
              <a:rPr lang="en-US" sz="1800" b="1" i="0" dirty="0" err="1"/>
              <a:t>xulosa</a:t>
            </a:r>
            <a:r>
              <a:rPr lang="en-US" sz="1800" b="1" i="0" dirty="0"/>
              <a:t> </a:t>
            </a:r>
            <a:r>
              <a:rPr lang="en-US" sz="1800" b="1" i="0" dirty="0" err="1"/>
              <a:t>va</a:t>
            </a:r>
            <a:r>
              <a:rPr lang="en-US" sz="1800" b="1" i="0" dirty="0"/>
              <a:t> </a:t>
            </a:r>
            <a:r>
              <a:rPr lang="en-US" sz="1800" b="1" i="0" dirty="0" err="1"/>
              <a:t>aniq</a:t>
            </a:r>
            <a:r>
              <a:rPr lang="en-US" sz="1800" b="1" i="0" dirty="0"/>
              <a:t> </a:t>
            </a:r>
            <a:r>
              <a:rPr lang="en-US" sz="1800" b="1" i="0" dirty="0" err="1" smtClean="0"/>
              <a:t>takliflar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bayon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qilinadi</a:t>
            </a:r>
            <a:r>
              <a:rPr lang="en-US" sz="1800" b="1" i="0" dirty="0" smtClean="0"/>
              <a:t>. Agar </a:t>
            </a:r>
            <a:r>
              <a:rPr lang="en-US" sz="1800" b="1" i="0" dirty="0" err="1" smtClean="0"/>
              <a:t>bayon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qilinayotgan</a:t>
            </a:r>
            <a:r>
              <a:rPr lang="en-US" sz="1800" b="1" i="0" dirty="0"/>
              <a:t> </a:t>
            </a:r>
            <a:r>
              <a:rPr lang="en-US" sz="1800" b="1" i="0" dirty="0" err="1" smtClean="0"/>
              <a:t>ma’lumotlar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aniq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sana</a:t>
            </a:r>
            <a:r>
              <a:rPr lang="en-US" sz="1800" b="1" i="0" dirty="0"/>
              <a:t> </a:t>
            </a:r>
            <a:r>
              <a:rPr lang="en-US" sz="1800" b="1" i="0" dirty="0" err="1"/>
              <a:t>yoki</a:t>
            </a:r>
            <a:r>
              <a:rPr lang="en-US" sz="1800" b="1" i="0" dirty="0"/>
              <a:t> </a:t>
            </a:r>
            <a:r>
              <a:rPr lang="en-US" sz="1800" b="1" i="0" dirty="0" err="1"/>
              <a:t>vaqtga</a:t>
            </a:r>
            <a:r>
              <a:rPr lang="en-US" sz="1800" b="1" i="0" dirty="0"/>
              <a:t> </a:t>
            </a:r>
            <a:r>
              <a:rPr lang="en-US" sz="1800" b="1" i="0" dirty="0" err="1"/>
              <a:t>tegishli</a:t>
            </a:r>
            <a:r>
              <a:rPr lang="en-US" sz="1800" b="1" i="0" dirty="0"/>
              <a:t> </a:t>
            </a:r>
            <a:r>
              <a:rPr lang="en-US" sz="1800" b="1" i="0" dirty="0" err="1"/>
              <a:t>bo‘lsa</a:t>
            </a:r>
            <a:r>
              <a:rPr lang="en-US" sz="1800" b="1" i="0" dirty="0"/>
              <a:t>, </a:t>
            </a:r>
            <a:r>
              <a:rPr lang="en-US" sz="1800" b="1" i="0" dirty="0" err="1"/>
              <a:t>bu</a:t>
            </a:r>
            <a:r>
              <a:rPr lang="en-US" sz="1800" b="1" i="0" dirty="0"/>
              <a:t> </a:t>
            </a:r>
            <a:r>
              <a:rPr lang="en-US" sz="1800" b="1" i="0" dirty="0" err="1"/>
              <a:t>sana</a:t>
            </a:r>
            <a:r>
              <a:rPr lang="en-US" sz="1800" b="1" i="0" dirty="0"/>
              <a:t> </a:t>
            </a:r>
            <a:r>
              <a:rPr lang="en-US" sz="1800" b="1" i="0" dirty="0" err="1"/>
              <a:t>yoki</a:t>
            </a:r>
            <a:r>
              <a:rPr lang="en-US" sz="1800" b="1" i="0" dirty="0"/>
              <a:t> </a:t>
            </a:r>
            <a:r>
              <a:rPr lang="en-US" sz="1800" b="1" i="0" dirty="0" err="1" smtClean="0"/>
              <a:t>vaqt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matn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oldidan</a:t>
            </a:r>
            <a:r>
              <a:rPr lang="en-US" sz="1800" b="1" i="0" dirty="0"/>
              <a:t> </a:t>
            </a:r>
            <a:r>
              <a:rPr lang="en-US" sz="1800" b="1" i="0" dirty="0" err="1"/>
              <a:t>ko‘rsatilishi</a:t>
            </a:r>
            <a:r>
              <a:rPr lang="en-US" sz="1800" b="1" i="0" dirty="0"/>
              <a:t> </a:t>
            </a:r>
            <a:r>
              <a:rPr lang="en-US" sz="1800" b="1" i="0" dirty="0" err="1"/>
              <a:t>lozim</a:t>
            </a:r>
            <a:endParaRPr lang="ru-RU" sz="1800" b="1" i="0" dirty="0"/>
          </a:p>
        </p:txBody>
      </p:sp>
      <p:pic>
        <p:nvPicPr>
          <p:cNvPr id="12290" name="Picture 2" descr="C:\Users\Mehridd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17625"/>
            <a:ext cx="1200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/>
              <a:t>Bildirishnomaning</a:t>
            </a:r>
            <a:r>
              <a:rPr lang="en-US" dirty="0"/>
              <a:t> </a:t>
            </a:r>
            <a:r>
              <a:rPr lang="en-US" dirty="0" err="1"/>
              <a:t>zaruriy</a:t>
            </a:r>
            <a:r>
              <a:rPr lang="en-US" dirty="0"/>
              <a:t> </a:t>
            </a:r>
            <a:r>
              <a:rPr lang="en-US" dirty="0" err="1"/>
              <a:t>qismlari</a:t>
            </a:r>
            <a:r>
              <a:rPr lang="en-US" dirty="0"/>
              <a:t>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611" y="536416"/>
            <a:ext cx="5503189" cy="2708434"/>
          </a:xfrm>
        </p:spPr>
        <p:txBody>
          <a:bodyPr/>
          <a:lstStyle/>
          <a:p>
            <a:r>
              <a:rPr lang="en-US" sz="1600" b="1" i="0" dirty="0"/>
              <a:t>1.  </a:t>
            </a:r>
            <a:r>
              <a:rPr lang="en-US" sz="1600" b="1" i="0" dirty="0" err="1"/>
              <a:t>Bildirishnoma</a:t>
            </a:r>
            <a:r>
              <a:rPr lang="en-US" sz="1600" b="1" i="0" dirty="0"/>
              <a:t>  </a:t>
            </a:r>
            <a:r>
              <a:rPr lang="en-US" sz="1600" b="1" i="0" dirty="0" err="1"/>
              <a:t>yo‘llangan</a:t>
            </a:r>
            <a:r>
              <a:rPr lang="en-US" sz="1600" b="1" i="0" dirty="0"/>
              <a:t>  </a:t>
            </a:r>
            <a:r>
              <a:rPr lang="en-US" sz="1600" b="1" i="0" dirty="0" err="1"/>
              <a:t>rahbarning</a:t>
            </a:r>
            <a:r>
              <a:rPr lang="en-US" sz="1600" b="1" i="0" dirty="0"/>
              <a:t>  </a:t>
            </a:r>
            <a:r>
              <a:rPr lang="en-US" sz="1600" b="1" i="0" dirty="0" err="1"/>
              <a:t>lavozimi</a:t>
            </a:r>
            <a:r>
              <a:rPr lang="en-US" sz="1600" b="1" i="0" dirty="0"/>
              <a:t>, </a:t>
            </a:r>
            <a:r>
              <a:rPr lang="en-US" sz="1600" b="1" i="0" dirty="0" err="1"/>
              <a:t>ismi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ota</a:t>
            </a:r>
            <a:r>
              <a:rPr lang="en-US" sz="1600" b="1" i="0" dirty="0"/>
              <a:t> </a:t>
            </a:r>
            <a:r>
              <a:rPr lang="en-US" sz="1600" b="1" i="0" dirty="0" err="1"/>
              <a:t>ismining</a:t>
            </a:r>
            <a:r>
              <a:rPr lang="en-US" sz="1600" b="1" i="0" dirty="0"/>
              <a:t> </a:t>
            </a:r>
            <a:r>
              <a:rPr lang="en-US" sz="1600" b="1" i="0" dirty="0" smtClean="0"/>
              <a:t>bosh </a:t>
            </a:r>
            <a:r>
              <a:rPr lang="en-US" sz="1600" b="1" i="0" dirty="0" err="1"/>
              <a:t>harflari</a:t>
            </a:r>
            <a:r>
              <a:rPr lang="en-US" sz="1600" b="1" i="0" dirty="0"/>
              <a:t> </a:t>
            </a:r>
            <a:r>
              <a:rPr lang="en-US" sz="1600" b="1" i="0" dirty="0" err="1"/>
              <a:t>hamda</a:t>
            </a:r>
            <a:r>
              <a:rPr lang="en-US" sz="1600" b="1" i="0" dirty="0"/>
              <a:t> </a:t>
            </a:r>
            <a:r>
              <a:rPr lang="en-US" sz="1600" b="1" i="0" dirty="0" err="1"/>
              <a:t>jo‘nalish</a:t>
            </a:r>
            <a:r>
              <a:rPr lang="en-US" sz="1600" b="1" i="0" dirty="0"/>
              <a:t> </a:t>
            </a:r>
            <a:r>
              <a:rPr lang="en-US" sz="1600" b="1" i="0" dirty="0" err="1"/>
              <a:t>kelishigidagi</a:t>
            </a:r>
            <a:r>
              <a:rPr lang="en-US" sz="1600" b="1" i="0" dirty="0"/>
              <a:t> </a:t>
            </a:r>
            <a:r>
              <a:rPr lang="en-US" sz="1600" b="1" i="0" dirty="0" err="1"/>
              <a:t>familiyasi</a:t>
            </a:r>
            <a:r>
              <a:rPr lang="en-US" sz="1600" b="1" i="0" dirty="0"/>
              <a:t>. </a:t>
            </a:r>
          </a:p>
          <a:p>
            <a:r>
              <a:rPr lang="en-US" sz="1600" b="1" i="0" dirty="0" smtClean="0"/>
              <a:t>2</a:t>
            </a:r>
            <a:r>
              <a:rPr lang="en-US" sz="1600" b="1" i="0" dirty="0"/>
              <a:t>.  </a:t>
            </a:r>
            <a:r>
              <a:rPr lang="en-US" sz="1600" b="1" i="0" dirty="0" err="1"/>
              <a:t>Bildirishnoma</a:t>
            </a:r>
            <a:r>
              <a:rPr lang="en-US" sz="1600" b="1" i="0" dirty="0"/>
              <a:t> </a:t>
            </a:r>
            <a:r>
              <a:rPr lang="en-US" sz="1600" b="1" i="0" dirty="0" err="1"/>
              <a:t>tayyorlagan</a:t>
            </a:r>
            <a:r>
              <a:rPr lang="en-US" sz="1600" b="1" i="0" dirty="0"/>
              <a:t> </a:t>
            </a:r>
            <a:r>
              <a:rPr lang="en-US" sz="1600" b="1" i="0" dirty="0" err="1"/>
              <a:t>shaxsning</a:t>
            </a:r>
            <a:r>
              <a:rPr lang="en-US" sz="1600" b="1" i="0" dirty="0"/>
              <a:t> </a:t>
            </a:r>
            <a:r>
              <a:rPr lang="en-US" sz="1600" b="1" i="0" dirty="0" err="1"/>
              <a:t>lavozimi</a:t>
            </a:r>
            <a:r>
              <a:rPr lang="en-US" sz="1600" b="1" i="0" dirty="0"/>
              <a:t>, </a:t>
            </a:r>
            <a:r>
              <a:rPr lang="en-US" sz="1600" b="1" i="0" dirty="0" err="1"/>
              <a:t>ismi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ota</a:t>
            </a:r>
            <a:r>
              <a:rPr lang="en-US" sz="1600" b="1" i="0" dirty="0"/>
              <a:t> </a:t>
            </a:r>
            <a:r>
              <a:rPr lang="en-US" sz="1600" b="1" i="0" dirty="0" err="1"/>
              <a:t>ismining</a:t>
            </a:r>
            <a:r>
              <a:rPr lang="en-US" sz="1600" b="1" i="0" dirty="0"/>
              <a:t> </a:t>
            </a:r>
            <a:r>
              <a:rPr lang="en-US" sz="1600" b="1" i="0" dirty="0" smtClean="0"/>
              <a:t>bosh </a:t>
            </a:r>
            <a:r>
              <a:rPr lang="en-US" sz="1600" b="1" i="0" dirty="0" err="1"/>
              <a:t>harflari</a:t>
            </a:r>
            <a:r>
              <a:rPr lang="en-US" sz="1600" b="1" i="0" dirty="0"/>
              <a:t> </a:t>
            </a:r>
            <a:r>
              <a:rPr lang="en-US" sz="1600" b="1" i="0" dirty="0" err="1"/>
              <a:t>hamda</a:t>
            </a:r>
            <a:r>
              <a:rPr lang="en-US" sz="1600" b="1" i="0" dirty="0"/>
              <a:t> </a:t>
            </a:r>
            <a:r>
              <a:rPr lang="en-US" sz="1600" b="1" i="0" dirty="0" err="1"/>
              <a:t>jo‘nalish</a:t>
            </a:r>
            <a:r>
              <a:rPr lang="en-US" sz="1600" b="1" i="0" dirty="0"/>
              <a:t> </a:t>
            </a:r>
            <a:r>
              <a:rPr lang="en-US" sz="1600" b="1" i="0" dirty="0" err="1"/>
              <a:t>kelishigidagi</a:t>
            </a:r>
            <a:r>
              <a:rPr lang="en-US" sz="1600" b="1" i="0" dirty="0"/>
              <a:t> </a:t>
            </a:r>
            <a:r>
              <a:rPr lang="en-US" sz="1600" b="1" i="0" dirty="0" err="1"/>
              <a:t>familiyasi</a:t>
            </a:r>
            <a:r>
              <a:rPr lang="en-US" sz="1600" b="1" i="0" dirty="0"/>
              <a:t>.  </a:t>
            </a:r>
          </a:p>
          <a:p>
            <a:r>
              <a:rPr lang="en-US" sz="1600" b="1" i="0" dirty="0" smtClean="0"/>
              <a:t>3</a:t>
            </a:r>
            <a:r>
              <a:rPr lang="en-US" sz="1600" b="1" i="0" dirty="0"/>
              <a:t>.  </a:t>
            </a:r>
            <a:r>
              <a:rPr lang="en-US" sz="1600" b="1" i="0" dirty="0" err="1"/>
              <a:t>Hujjat</a:t>
            </a:r>
            <a:r>
              <a:rPr lang="en-US" sz="1600" b="1" i="0" dirty="0"/>
              <a:t> </a:t>
            </a:r>
            <a:r>
              <a:rPr lang="en-US" sz="1600" b="1" i="0" dirty="0" err="1"/>
              <a:t>turining</a:t>
            </a:r>
            <a:r>
              <a:rPr lang="en-US" sz="1600" b="1" i="0" dirty="0"/>
              <a:t> </a:t>
            </a:r>
            <a:r>
              <a:rPr lang="en-US" sz="1600" b="1" i="0" dirty="0" err="1"/>
              <a:t>nomi</a:t>
            </a:r>
            <a:r>
              <a:rPr lang="en-US" sz="1600" b="1" i="0" dirty="0"/>
              <a:t> (</a:t>
            </a:r>
            <a:r>
              <a:rPr lang="en-US" sz="1600" b="1" i="0" dirty="0" err="1"/>
              <a:t>Bildirishnoma</a:t>
            </a:r>
            <a:r>
              <a:rPr lang="en-US" sz="1600" b="1" i="0" dirty="0"/>
              <a:t>).  </a:t>
            </a:r>
          </a:p>
          <a:p>
            <a:r>
              <a:rPr lang="en-US" sz="1600" b="1" i="0" dirty="0" smtClean="0"/>
              <a:t>4</a:t>
            </a:r>
            <a:r>
              <a:rPr lang="en-US" sz="1600" b="1" i="0" dirty="0"/>
              <a:t>.  </a:t>
            </a:r>
            <a:r>
              <a:rPr lang="en-US" sz="1600" b="1" i="0" dirty="0" err="1"/>
              <a:t>Matn</a:t>
            </a:r>
            <a:r>
              <a:rPr lang="en-US" sz="1600" b="1" i="0" dirty="0"/>
              <a:t> </a:t>
            </a:r>
            <a:r>
              <a:rPr lang="en-US" sz="1600" b="1" i="0" dirty="0" err="1"/>
              <a:t>sarlavhasi</a:t>
            </a:r>
            <a:r>
              <a:rPr lang="en-US" sz="1600" b="1" i="0" dirty="0"/>
              <a:t>. </a:t>
            </a:r>
          </a:p>
          <a:p>
            <a:r>
              <a:rPr lang="en-US" sz="1600" b="1" i="0" dirty="0" smtClean="0"/>
              <a:t>5</a:t>
            </a:r>
            <a:r>
              <a:rPr lang="en-US" sz="1600" b="1" i="0" dirty="0"/>
              <a:t>.  </a:t>
            </a:r>
            <a:r>
              <a:rPr lang="en-US" sz="1600" b="1" i="0" dirty="0" err="1"/>
              <a:t>Bildirishnoma</a:t>
            </a:r>
            <a:r>
              <a:rPr lang="en-US" sz="1600" b="1" i="0" dirty="0"/>
              <a:t> </a:t>
            </a:r>
            <a:r>
              <a:rPr lang="en-US" sz="1600" b="1" i="0" dirty="0" err="1"/>
              <a:t>matni</a:t>
            </a:r>
            <a:r>
              <a:rPr lang="en-US" sz="1600" b="1" i="0" dirty="0"/>
              <a:t> (</a:t>
            </a:r>
            <a:r>
              <a:rPr lang="en-US" sz="1600" b="1" i="0" dirty="0" err="1"/>
              <a:t>mazmuni</a:t>
            </a:r>
            <a:r>
              <a:rPr lang="en-US" sz="1600" b="1" i="0" dirty="0"/>
              <a:t>). </a:t>
            </a:r>
          </a:p>
          <a:p>
            <a:r>
              <a:rPr lang="en-US" sz="1600" b="1" i="0" dirty="0" smtClean="0"/>
              <a:t>6</a:t>
            </a:r>
            <a:r>
              <a:rPr lang="en-US" sz="1600" b="1" i="0" dirty="0"/>
              <a:t>.  </a:t>
            </a:r>
            <a:r>
              <a:rPr lang="en-US" sz="1600" b="1" i="0" dirty="0" err="1"/>
              <a:t>Qancha</a:t>
            </a:r>
            <a:r>
              <a:rPr lang="en-US" sz="1600" b="1" i="0" dirty="0"/>
              <a:t>  </a:t>
            </a:r>
            <a:r>
              <a:rPr lang="en-US" sz="1600" b="1" i="0" dirty="0" err="1"/>
              <a:t>varaqligi</a:t>
            </a:r>
            <a:r>
              <a:rPr lang="en-US" sz="1600" b="1" i="0" dirty="0"/>
              <a:t>  </a:t>
            </a:r>
            <a:r>
              <a:rPr lang="en-US" sz="1600" b="1" i="0" dirty="0" err="1"/>
              <a:t>ko‘rsatilgan</a:t>
            </a:r>
            <a:r>
              <a:rPr lang="en-US" sz="1600" b="1" i="0" dirty="0"/>
              <a:t>  </a:t>
            </a:r>
            <a:r>
              <a:rPr lang="en-US" sz="1600" b="1" i="0" dirty="0" err="1"/>
              <a:t>ilovalar</a:t>
            </a:r>
            <a:r>
              <a:rPr lang="en-US" sz="1600" b="1" i="0" dirty="0"/>
              <a:t>  </a:t>
            </a:r>
            <a:r>
              <a:rPr lang="en-US" sz="1600" b="1" i="0" dirty="0" err="1"/>
              <a:t>ro‘yxati</a:t>
            </a:r>
            <a:r>
              <a:rPr lang="en-US" sz="1600" b="1" i="0" dirty="0"/>
              <a:t>  (agar  </a:t>
            </a:r>
            <a:r>
              <a:rPr lang="en-US" sz="1600" b="1" i="0" dirty="0" err="1"/>
              <a:t>ilova</a:t>
            </a:r>
            <a:r>
              <a:rPr lang="en-US" sz="1600" b="1" i="0" dirty="0"/>
              <a:t>  </a:t>
            </a:r>
            <a:r>
              <a:rPr lang="en-US" sz="1600" b="1" i="0" dirty="0" err="1"/>
              <a:t>bor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bo‘lsa</a:t>
            </a:r>
            <a:r>
              <a:rPr lang="en-US" sz="1600" b="1" i="0" dirty="0"/>
              <a:t>). </a:t>
            </a:r>
            <a:endParaRPr lang="ru-RU" sz="1600" b="1" i="0" dirty="0"/>
          </a:p>
        </p:txBody>
      </p:sp>
    </p:spTree>
    <p:extLst>
      <p:ext uri="{BB962C8B-B14F-4D97-AF65-F5344CB8AC3E}">
        <p14:creationId xmlns:p14="http://schemas.microsoft.com/office/powerpoint/2010/main" val="20433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/>
              <a:t>Bildirishnomaning</a:t>
            </a:r>
            <a:r>
              <a:rPr lang="en-US" dirty="0"/>
              <a:t> </a:t>
            </a:r>
            <a:r>
              <a:rPr lang="en-US" dirty="0" err="1"/>
              <a:t>zaruriy</a:t>
            </a:r>
            <a:r>
              <a:rPr lang="en-US" dirty="0"/>
              <a:t> </a:t>
            </a:r>
            <a:r>
              <a:rPr lang="en-US" dirty="0" err="1"/>
              <a:t>qismlari</a:t>
            </a:r>
            <a:r>
              <a:rPr lang="en-US" dirty="0"/>
              <a:t>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9900" y="555625"/>
            <a:ext cx="3979189" cy="2215991"/>
          </a:xfrm>
        </p:spPr>
        <p:txBody>
          <a:bodyPr/>
          <a:lstStyle/>
          <a:p>
            <a:r>
              <a:rPr lang="en-US" sz="1600" b="1" i="0" dirty="0">
                <a:solidFill>
                  <a:srgbClr val="002060"/>
                </a:solidFill>
              </a:rPr>
              <a:t>7.  </a:t>
            </a:r>
            <a:r>
              <a:rPr lang="en-US" sz="1600" b="1" i="0" dirty="0" err="1">
                <a:solidFill>
                  <a:srgbClr val="002060"/>
                </a:solidFill>
              </a:rPr>
              <a:t>Bildirishnoma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tayyorlovchi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xodim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yoki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rahbarning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imzosi</a:t>
            </a:r>
            <a:r>
              <a:rPr lang="en-US" sz="1600" b="1" i="0" dirty="0">
                <a:solidFill>
                  <a:srgbClr val="002060"/>
                </a:solidFill>
              </a:rPr>
              <a:t> (agar </a:t>
            </a:r>
            <a:r>
              <a:rPr lang="en-US" sz="1600" b="1" i="0" dirty="0" err="1">
                <a:solidFill>
                  <a:srgbClr val="002060"/>
                </a:solidFill>
              </a:rPr>
              <a:t>bir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</a:p>
          <a:p>
            <a:r>
              <a:rPr lang="en-US" sz="1600" b="1" i="0" dirty="0" err="1">
                <a:solidFill>
                  <a:srgbClr val="002060"/>
                </a:solidFill>
              </a:rPr>
              <a:t>necha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shaxs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tomonidan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tayyorlangan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bo‘lsa</a:t>
            </a:r>
            <a:r>
              <a:rPr lang="en-US" sz="1600" b="1" i="0" dirty="0">
                <a:solidFill>
                  <a:srgbClr val="002060"/>
                </a:solidFill>
              </a:rPr>
              <a:t>,  u  </a:t>
            </a:r>
            <a:r>
              <a:rPr lang="en-US" sz="1600" b="1" i="0" dirty="0" err="1">
                <a:solidFill>
                  <a:srgbClr val="002060"/>
                </a:solidFill>
              </a:rPr>
              <a:t>barcha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mualliflar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tomonidan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imzolanadi</a:t>
            </a:r>
            <a:r>
              <a:rPr lang="en-US" sz="1600" b="1" i="0" dirty="0">
                <a:solidFill>
                  <a:srgbClr val="002060"/>
                </a:solidFill>
              </a:rPr>
              <a:t>).  </a:t>
            </a:r>
          </a:p>
          <a:p>
            <a:r>
              <a:rPr lang="en-US" sz="1600" b="1" i="0" dirty="0" smtClean="0">
                <a:solidFill>
                  <a:srgbClr val="002060"/>
                </a:solidFill>
              </a:rPr>
              <a:t>8</a:t>
            </a:r>
            <a:r>
              <a:rPr lang="en-US" sz="1600" b="1" i="0" dirty="0">
                <a:solidFill>
                  <a:srgbClr val="002060"/>
                </a:solidFill>
              </a:rPr>
              <a:t>.  </a:t>
            </a:r>
            <a:r>
              <a:rPr lang="en-US" sz="1600" b="1" i="0" dirty="0" err="1">
                <a:solidFill>
                  <a:srgbClr val="002060"/>
                </a:solidFill>
              </a:rPr>
              <a:t>Bildirishnoma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taqdim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etilgan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sana</a:t>
            </a:r>
            <a:r>
              <a:rPr lang="en-US" sz="1600" b="1" i="0" dirty="0">
                <a:solidFill>
                  <a:srgbClr val="002060"/>
                </a:solidFill>
              </a:rPr>
              <a:t>  (</a:t>
            </a:r>
            <a:r>
              <a:rPr lang="en-US" sz="1600" b="1" i="0" dirty="0" err="1">
                <a:solidFill>
                  <a:srgbClr val="002060"/>
                </a:solidFill>
              </a:rPr>
              <a:t>sana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muallif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yoki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 smtClean="0">
                <a:solidFill>
                  <a:srgbClr val="002060"/>
                </a:solidFill>
              </a:rPr>
              <a:t>muassasa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endParaRPr lang="en-US" sz="1600" b="1" i="0" dirty="0">
              <a:solidFill>
                <a:srgbClr val="002060"/>
              </a:solidFill>
            </a:endParaRPr>
          </a:p>
          <a:p>
            <a:r>
              <a:rPr lang="en-US" sz="1600" b="1" i="0" dirty="0" err="1" smtClean="0">
                <a:solidFill>
                  <a:srgbClr val="002060"/>
                </a:solidFill>
              </a:rPr>
              <a:t>rahbari</a:t>
            </a:r>
            <a:r>
              <a:rPr lang="en-US" sz="1600" b="1" i="0" dirty="0" smtClean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tomonidan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bildirishnoma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imzolanayotgan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paytda</a:t>
            </a:r>
            <a:r>
              <a:rPr lang="en-US" sz="1600" b="1" i="0" dirty="0">
                <a:solidFill>
                  <a:srgbClr val="002060"/>
                </a:solidFill>
              </a:rPr>
              <a:t>  </a:t>
            </a:r>
            <a:r>
              <a:rPr lang="en-US" sz="1600" b="1" i="0" dirty="0" err="1">
                <a:solidFill>
                  <a:srgbClr val="002060"/>
                </a:solidFill>
              </a:rPr>
              <a:t>qo‘yiladi</a:t>
            </a:r>
            <a:r>
              <a:rPr lang="en-US" sz="1600" b="1" i="0" dirty="0">
                <a:solidFill>
                  <a:srgbClr val="002060"/>
                </a:solidFill>
              </a:rPr>
              <a:t>). </a:t>
            </a:r>
            <a:endParaRPr lang="ru-RU" sz="1600" b="1" i="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12825"/>
            <a:ext cx="1447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702300" cy="315471"/>
          </a:xfrm>
        </p:spPr>
        <p:txBody>
          <a:bodyPr/>
          <a:lstStyle/>
          <a:p>
            <a:r>
              <a:rPr lang="en-US" sz="1600" dirty="0" smtClean="0"/>
              <a:t>       </a:t>
            </a:r>
            <a:r>
              <a:rPr lang="en-US" sz="2000" dirty="0" err="1" smtClean="0"/>
              <a:t>Testlarni</a:t>
            </a:r>
            <a:r>
              <a:rPr lang="en-US" sz="2000" dirty="0" smtClean="0"/>
              <a:t> </a:t>
            </a:r>
            <a:r>
              <a:rPr lang="en-US" sz="2000" dirty="0" err="1"/>
              <a:t>yeching</a:t>
            </a:r>
            <a:r>
              <a:rPr lang="en-US" sz="2000" dirty="0"/>
              <a:t>. </a:t>
            </a:r>
            <a:r>
              <a:rPr lang="en-US" sz="2000" dirty="0" err="1"/>
              <a:t>Javobingizni</a:t>
            </a:r>
            <a:r>
              <a:rPr lang="en-US" sz="2000" dirty="0"/>
              <a:t> </a:t>
            </a:r>
            <a:r>
              <a:rPr lang="en-US" sz="2000" dirty="0" err="1"/>
              <a:t>izohlang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2743200" cy="2215991"/>
          </a:xfrm>
        </p:spPr>
        <p:txBody>
          <a:bodyPr/>
          <a:lstStyle/>
          <a:p>
            <a:pPr algn="l"/>
            <a:r>
              <a:rPr lang="en-US" sz="1800" b="1" i="0" dirty="0">
                <a:solidFill>
                  <a:srgbClr val="002060"/>
                </a:solidFill>
              </a:rPr>
              <a:t>1. </a:t>
            </a:r>
            <a:r>
              <a:rPr lang="en-US" sz="1800" b="1" i="0" dirty="0" err="1">
                <a:solidFill>
                  <a:srgbClr val="002060"/>
                </a:solidFill>
              </a:rPr>
              <a:t>Qaysi</a:t>
            </a:r>
            <a:r>
              <a:rPr lang="en-US" sz="1800" b="1" i="0" dirty="0">
                <a:solidFill>
                  <a:srgbClr val="002060"/>
                </a:solidFill>
              </a:rPr>
              <a:t> </a:t>
            </a:r>
            <a:r>
              <a:rPr lang="en-US" sz="1800" b="1" i="0" dirty="0" err="1">
                <a:solidFill>
                  <a:srgbClr val="002060"/>
                </a:solidFill>
              </a:rPr>
              <a:t>ish</a:t>
            </a:r>
            <a:r>
              <a:rPr lang="en-US" sz="1800" b="1" i="0" dirty="0">
                <a:solidFill>
                  <a:srgbClr val="002060"/>
                </a:solidFill>
              </a:rPr>
              <a:t> </a:t>
            </a:r>
            <a:r>
              <a:rPr lang="en-US" sz="1800" b="1" i="0" dirty="0" err="1">
                <a:solidFill>
                  <a:srgbClr val="002060"/>
                </a:solidFill>
              </a:rPr>
              <a:t>qog‘ozida</a:t>
            </a:r>
            <a:r>
              <a:rPr lang="en-US" sz="1800" b="1" i="0" dirty="0">
                <a:solidFill>
                  <a:srgbClr val="002060"/>
                </a:solidFill>
              </a:rPr>
              <a:t> </a:t>
            </a:r>
            <a:r>
              <a:rPr lang="en-US" sz="1800" b="1" i="0" dirty="0" err="1">
                <a:solidFill>
                  <a:srgbClr val="002060"/>
                </a:solidFill>
              </a:rPr>
              <a:t>hech</a:t>
            </a:r>
            <a:r>
              <a:rPr lang="en-US" sz="1800" b="1" i="0" dirty="0">
                <a:solidFill>
                  <a:srgbClr val="002060"/>
                </a:solidFill>
              </a:rPr>
              <a:t> </a:t>
            </a:r>
            <a:r>
              <a:rPr lang="en-US" sz="1800" b="1" i="0" dirty="0" err="1">
                <a:solidFill>
                  <a:srgbClr val="002060"/>
                </a:solidFill>
              </a:rPr>
              <a:t>qanday</a:t>
            </a:r>
            <a:r>
              <a:rPr lang="en-US" sz="1800" b="1" i="0" dirty="0">
                <a:solidFill>
                  <a:srgbClr val="002060"/>
                </a:solidFill>
              </a:rPr>
              <a:t> </a:t>
            </a:r>
            <a:r>
              <a:rPr lang="en-US" sz="1800" b="1" i="0" dirty="0" err="1">
                <a:solidFill>
                  <a:srgbClr val="002060"/>
                </a:solidFill>
              </a:rPr>
              <a:t>tinish</a:t>
            </a:r>
            <a:r>
              <a:rPr lang="en-US" sz="1800" b="1" i="0" dirty="0">
                <a:solidFill>
                  <a:srgbClr val="002060"/>
                </a:solidFill>
              </a:rPr>
              <a:t> </a:t>
            </a:r>
            <a:r>
              <a:rPr lang="en-US" sz="1800" b="1" i="0" dirty="0" err="1">
                <a:solidFill>
                  <a:srgbClr val="002060"/>
                </a:solidFill>
              </a:rPr>
              <a:t>belgisi</a:t>
            </a:r>
            <a:r>
              <a:rPr lang="en-US" sz="1800" b="1" i="0" dirty="0">
                <a:solidFill>
                  <a:srgbClr val="002060"/>
                </a:solidFill>
              </a:rPr>
              <a:t> </a:t>
            </a:r>
            <a:r>
              <a:rPr lang="en-US" sz="1800" b="1" i="0" dirty="0" err="1">
                <a:solidFill>
                  <a:srgbClr val="002060"/>
                </a:solidFill>
              </a:rPr>
              <a:t>qo‘llanilmaydi</a:t>
            </a:r>
            <a:r>
              <a:rPr lang="en-US" sz="1800" b="1" i="0" dirty="0">
                <a:solidFill>
                  <a:srgbClr val="002060"/>
                </a:solidFill>
              </a:rPr>
              <a:t>?</a:t>
            </a:r>
          </a:p>
          <a:p>
            <a:pPr algn="l"/>
            <a:endParaRPr lang="en-US" sz="1800" b="1" i="0" dirty="0" smtClean="0"/>
          </a:p>
          <a:p>
            <a:pPr algn="l"/>
            <a:r>
              <a:rPr lang="en-US" sz="1800" b="1" i="0" dirty="0" smtClean="0"/>
              <a:t>A</a:t>
            </a:r>
            <a:r>
              <a:rPr lang="en-US" sz="1800" b="1" i="0" dirty="0"/>
              <a:t>. SMS-</a:t>
            </a:r>
            <a:r>
              <a:rPr lang="en-US" sz="1800" b="1" i="0" dirty="0" err="1"/>
              <a:t>xabarnoma</a:t>
            </a:r>
            <a:endParaRPr lang="en-US" sz="1800" b="1" i="0" dirty="0"/>
          </a:p>
          <a:p>
            <a:pPr algn="l"/>
            <a:r>
              <a:rPr lang="en-US" sz="1800" b="1" i="0" dirty="0"/>
              <a:t>B. </a:t>
            </a:r>
            <a:r>
              <a:rPr lang="en-US" sz="1800" b="1" i="0" dirty="0" err="1"/>
              <a:t>Telegramma</a:t>
            </a:r>
            <a:endParaRPr lang="en-US" sz="1800" b="1" i="0" dirty="0"/>
          </a:p>
          <a:p>
            <a:pPr algn="l"/>
            <a:r>
              <a:rPr lang="en-US" sz="1800" b="1" i="0" dirty="0"/>
              <a:t>C. </a:t>
            </a:r>
            <a:r>
              <a:rPr lang="en-US" sz="1800" b="1" i="0" dirty="0" err="1"/>
              <a:t>Taklifnoma</a:t>
            </a:r>
            <a:endParaRPr lang="en-US" sz="1800" b="1" i="0" dirty="0"/>
          </a:p>
          <a:p>
            <a:pPr algn="l"/>
            <a:r>
              <a:rPr lang="en-US" sz="1800" b="1" i="0" dirty="0"/>
              <a:t>D. </a:t>
            </a:r>
            <a:r>
              <a:rPr lang="en-US" sz="1800" b="1" i="0" dirty="0" err="1"/>
              <a:t>Telefonogramma</a:t>
            </a:r>
            <a:endParaRPr lang="en-US" sz="1800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2959100" y="631825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Bildirishnoma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maqsadiga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hujjatga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Tushuntirish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xati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Hisobot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Kafolat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xati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Bilimingizni</a:t>
            </a:r>
            <a:r>
              <a:rPr lang="en-US" dirty="0" smtClean="0"/>
              <a:t> </a:t>
            </a:r>
            <a:r>
              <a:rPr lang="en-US" dirty="0" err="1" smtClean="0"/>
              <a:t>sinab</a:t>
            </a:r>
            <a:r>
              <a:rPr lang="en-US" dirty="0" smtClean="0"/>
              <a:t> </a:t>
            </a:r>
            <a:r>
              <a:rPr lang="en-US" dirty="0" err="1" smtClean="0"/>
              <a:t>ko‘ring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55625"/>
            <a:ext cx="4800600" cy="221599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800" b="1" i="0" dirty="0" err="1" smtClean="0">
                <a:solidFill>
                  <a:schemeClr val="tx2"/>
                </a:solidFill>
              </a:rPr>
              <a:t>Inson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hayotining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rasmiy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hujjatlarga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smtClean="0">
                <a:solidFill>
                  <a:schemeClr val="tx2"/>
                </a:solidFill>
              </a:rPr>
              <a:t>  </a:t>
            </a:r>
          </a:p>
          <a:p>
            <a:r>
              <a:rPr lang="en-US" sz="1800" b="1" i="0" dirty="0" smtClean="0">
                <a:solidFill>
                  <a:schemeClr val="tx2"/>
                </a:solidFill>
              </a:rPr>
              <a:t>     </a:t>
            </a:r>
            <a:r>
              <a:rPr lang="en-US" sz="1800" b="1" i="0" dirty="0" err="1" smtClean="0">
                <a:solidFill>
                  <a:schemeClr val="tx2"/>
                </a:solidFill>
              </a:rPr>
              <a:t>bog‘liqligi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haqida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fikringizni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bildiring</a:t>
            </a:r>
            <a:r>
              <a:rPr lang="en-US" sz="1800" b="1" i="0" dirty="0">
                <a:solidFill>
                  <a:schemeClr val="tx2"/>
                </a:solidFill>
              </a:rPr>
              <a:t>.</a:t>
            </a:r>
          </a:p>
          <a:p>
            <a:r>
              <a:rPr lang="en-US" sz="1800" b="1" i="0" dirty="0">
                <a:solidFill>
                  <a:schemeClr val="tx2"/>
                </a:solidFill>
              </a:rPr>
              <a:t>2. 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Elektron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hujjatlar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deganda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nimani</a:t>
            </a:r>
            <a:r>
              <a:rPr lang="en-US" sz="1800" b="1" i="0" dirty="0" smtClean="0">
                <a:solidFill>
                  <a:schemeClr val="tx2"/>
                </a:solidFill>
              </a:rPr>
              <a:t>             </a:t>
            </a:r>
          </a:p>
          <a:p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smtClean="0">
                <a:solidFill>
                  <a:schemeClr val="tx2"/>
                </a:solidFill>
              </a:rPr>
              <a:t>    </a:t>
            </a:r>
            <a:r>
              <a:rPr lang="en-US" sz="1800" b="1" i="0" dirty="0" err="1" smtClean="0">
                <a:solidFill>
                  <a:schemeClr val="tx2"/>
                </a:solidFill>
              </a:rPr>
              <a:t>tushunasiz</a:t>
            </a:r>
            <a:r>
              <a:rPr lang="en-US" sz="1800" b="1" i="0" dirty="0">
                <a:solidFill>
                  <a:schemeClr val="tx2"/>
                </a:solidFill>
              </a:rPr>
              <a:t>?</a:t>
            </a:r>
          </a:p>
          <a:p>
            <a:r>
              <a:rPr lang="en-US" sz="1800" b="1" i="0" dirty="0">
                <a:solidFill>
                  <a:schemeClr val="tx2"/>
                </a:solidFill>
              </a:rPr>
              <a:t>3. </a:t>
            </a:r>
            <a:r>
              <a:rPr lang="en-US" sz="1800" b="1" i="0" dirty="0" err="1">
                <a:solidFill>
                  <a:schemeClr val="tx2"/>
                </a:solidFill>
              </a:rPr>
              <a:t>Rasmiy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uslubda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kasbiy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terminlardan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qay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smtClean="0">
                <a:solidFill>
                  <a:schemeClr val="tx2"/>
                </a:solidFill>
              </a:rPr>
              <a:t>   </a:t>
            </a:r>
            <a:r>
              <a:rPr lang="en-US" sz="1800" b="1" i="0" dirty="0" err="1" smtClean="0">
                <a:solidFill>
                  <a:schemeClr val="tx2"/>
                </a:solidFill>
              </a:rPr>
              <a:t>darajada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foydalaniladi</a:t>
            </a:r>
            <a:r>
              <a:rPr lang="en-US" sz="1800" b="1" i="0" dirty="0">
                <a:solidFill>
                  <a:schemeClr val="tx2"/>
                </a:solidFill>
              </a:rPr>
              <a:t>?</a:t>
            </a:r>
          </a:p>
          <a:p>
            <a:r>
              <a:rPr lang="en-US" sz="1800" b="1" i="0" dirty="0">
                <a:solidFill>
                  <a:schemeClr val="tx2"/>
                </a:solidFill>
              </a:rPr>
              <a:t>4. </a:t>
            </a:r>
            <a:r>
              <a:rPr lang="en-US" sz="1800" b="1" i="0" dirty="0" err="1" smtClean="0">
                <a:solidFill>
                  <a:schemeClr val="tx2"/>
                </a:solidFill>
              </a:rPr>
              <a:t>Ish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qog‘ozlarining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qanday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uslubiy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xusussiyatlari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mavjud</a:t>
            </a:r>
            <a:r>
              <a:rPr lang="en-US" sz="1800" b="1" i="0" dirty="0" smtClean="0">
                <a:solidFill>
                  <a:schemeClr val="tx2"/>
                </a:solidFill>
              </a:rPr>
              <a:t>?</a:t>
            </a:r>
            <a:endParaRPr lang="en-US" sz="1800" b="1" i="0" dirty="0">
              <a:solidFill>
                <a:schemeClr val="tx2"/>
              </a:solidFill>
            </a:endParaRPr>
          </a:p>
        </p:txBody>
      </p:sp>
      <p:pic>
        <p:nvPicPr>
          <p:cNvPr id="15362" name="Picture 2" descr="C:\Users\Mehriddin\Desktop\Slayd rasm\77c93a1d714797d7eaf93e1bc17c23d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4441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100" y="896505"/>
            <a:ext cx="3886200" cy="1231106"/>
          </a:xfrm>
        </p:spPr>
        <p:txBody>
          <a:bodyPr/>
          <a:lstStyle/>
          <a:p>
            <a:pPr algn="l"/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17.1-topshiriq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Drabbl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mitti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namunasi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tanishib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mulohazangizni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l"/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8" y="1633799"/>
            <a:ext cx="1219200" cy="128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dirty="0" err="1" smtClean="0"/>
              <a:t>Rasmiy</a:t>
            </a:r>
            <a:r>
              <a:rPr lang="en-US" dirty="0" smtClean="0"/>
              <a:t> </a:t>
            </a:r>
            <a:r>
              <a:rPr lang="en-US" dirty="0" err="1" smtClean="0"/>
              <a:t>uslub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400" cy="2492990"/>
          </a:xfrm>
        </p:spPr>
        <p:txBody>
          <a:bodyPr/>
          <a:lstStyle/>
          <a:p>
            <a:pPr algn="l"/>
            <a:r>
              <a:rPr lang="en-US" sz="1800" b="1" i="0" dirty="0" smtClean="0"/>
              <a:t>               </a:t>
            </a:r>
            <a:r>
              <a:rPr lang="en-US" sz="1800" b="1" i="0" dirty="0" err="1" smtClean="0"/>
              <a:t>Rasmiy-idoraviy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nutq</a:t>
            </a:r>
            <a:r>
              <a:rPr lang="en-US" sz="1800" b="1" i="0" dirty="0"/>
              <a:t> </a:t>
            </a:r>
            <a:r>
              <a:rPr lang="en-US" sz="1800" b="1" i="0" dirty="0" err="1"/>
              <a:t>uslubi</a:t>
            </a:r>
            <a:r>
              <a:rPr lang="en-US" sz="1800" b="1" i="0" dirty="0"/>
              <a:t> </a:t>
            </a:r>
            <a:r>
              <a:rPr lang="en-US" sz="1800" b="1" i="0" dirty="0" err="1"/>
              <a:t>jamiyatdagi</a:t>
            </a:r>
            <a:r>
              <a:rPr lang="en-US" sz="1800" b="1" i="0" dirty="0"/>
              <a:t> </a:t>
            </a:r>
            <a:r>
              <a:rPr lang="en-US" sz="1800" b="1" i="0" dirty="0" smtClean="0"/>
              <a:t>                       </a:t>
            </a:r>
          </a:p>
          <a:p>
            <a:pPr algn="l"/>
            <a:r>
              <a:rPr lang="en-US" sz="1800" b="1" i="0" dirty="0"/>
              <a:t> </a:t>
            </a:r>
            <a:r>
              <a:rPr lang="en-US" sz="1800" b="1" i="0" dirty="0" smtClean="0"/>
              <a:t>               </a:t>
            </a:r>
            <a:r>
              <a:rPr lang="en-US" sz="1800" b="1" i="0" dirty="0" err="1" smtClean="0"/>
              <a:t>ijtimoiy-huquqiy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munosabatlar</a:t>
            </a:r>
            <a:r>
              <a:rPr lang="en-US" sz="1800" b="1" i="0" dirty="0"/>
              <a:t>, </a:t>
            </a:r>
            <a:r>
              <a:rPr lang="en-US" sz="1800" b="1" i="0" dirty="0" err="1"/>
              <a:t>davlat</a:t>
            </a:r>
            <a:r>
              <a:rPr lang="en-US" sz="1800" b="1" i="0" dirty="0"/>
              <a:t> </a:t>
            </a:r>
            <a:r>
              <a:rPr lang="en-US" sz="1800" b="1" i="0" dirty="0" err="1"/>
              <a:t>va</a:t>
            </a:r>
            <a:r>
              <a:rPr lang="en-US" sz="1800" b="1" i="0" dirty="0"/>
              <a:t> </a:t>
            </a:r>
            <a:r>
              <a:rPr lang="en-US" sz="1800" b="1" i="0" dirty="0" smtClean="0"/>
              <a:t>                       </a:t>
            </a:r>
          </a:p>
          <a:p>
            <a:pPr algn="l"/>
            <a:r>
              <a:rPr lang="en-US" sz="1800" b="1" i="0" dirty="0"/>
              <a:t> </a:t>
            </a:r>
            <a:r>
              <a:rPr lang="en-US" sz="1800" b="1" i="0" dirty="0" smtClean="0"/>
              <a:t>                 </a:t>
            </a:r>
            <a:r>
              <a:rPr lang="en-US" sz="1800" b="1" i="0" dirty="0" err="1" smtClean="0"/>
              <a:t>davlatlararo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rasmiy</a:t>
            </a:r>
            <a:r>
              <a:rPr lang="en-US" sz="1800" b="1" i="0" dirty="0"/>
              <a:t>, </a:t>
            </a:r>
            <a:r>
              <a:rPr lang="en-US" sz="1800" b="1" i="0" dirty="0" err="1"/>
              <a:t>siyosiy-iqtisodiy</a:t>
            </a:r>
            <a:r>
              <a:rPr lang="en-US" sz="1800" b="1" i="0" dirty="0"/>
              <a:t>, </a:t>
            </a:r>
            <a:r>
              <a:rPr lang="en-US" sz="1800" b="1" i="0" dirty="0" smtClean="0"/>
              <a:t> </a:t>
            </a:r>
          </a:p>
          <a:p>
            <a:pPr algn="l"/>
            <a:r>
              <a:rPr lang="en-US" sz="1800" b="1" i="0" dirty="0"/>
              <a:t> </a:t>
            </a:r>
            <a:r>
              <a:rPr lang="en-US" sz="1800" b="1" i="0" dirty="0" smtClean="0"/>
              <a:t>                </a:t>
            </a:r>
            <a:r>
              <a:rPr lang="en-US" sz="1800" b="1" i="0" dirty="0" err="1" smtClean="0"/>
              <a:t>madaniy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aloqalar</a:t>
            </a:r>
            <a:r>
              <a:rPr lang="en-US" sz="1800" b="1" i="0" dirty="0"/>
              <a:t> </a:t>
            </a:r>
            <a:r>
              <a:rPr lang="en-US" sz="1800" b="1" i="0" dirty="0" err="1"/>
              <a:t>uchun</a:t>
            </a:r>
            <a:r>
              <a:rPr lang="en-US" sz="1800" b="1" i="0" dirty="0"/>
              <a:t> </a:t>
            </a:r>
            <a:r>
              <a:rPr lang="en-US" sz="1800" b="1" i="0" dirty="0" err="1"/>
              <a:t>xizmat</a:t>
            </a:r>
            <a:r>
              <a:rPr lang="en-US" sz="1800" b="1" i="0" dirty="0"/>
              <a:t> </a:t>
            </a:r>
            <a:r>
              <a:rPr lang="en-US" sz="1800" b="1" i="0" dirty="0" err="1"/>
              <a:t>qiluvchi</a:t>
            </a:r>
            <a:r>
              <a:rPr lang="en-US" sz="1800" b="1" i="0" dirty="0"/>
              <a:t> </a:t>
            </a:r>
            <a:endParaRPr lang="en-US" sz="1800" b="1" i="0" dirty="0" smtClean="0"/>
          </a:p>
          <a:p>
            <a:pPr algn="l"/>
            <a:r>
              <a:rPr lang="en-US" sz="1800" b="1" i="0" dirty="0"/>
              <a:t> </a:t>
            </a:r>
            <a:r>
              <a:rPr lang="en-US" sz="1800" b="1" i="0" dirty="0" smtClean="0"/>
              <a:t>                 </a:t>
            </a:r>
            <a:r>
              <a:rPr lang="en-US" sz="1800" b="1" i="0" dirty="0" err="1" smtClean="0"/>
              <a:t>uslubdir</a:t>
            </a:r>
            <a:r>
              <a:rPr lang="en-US" sz="1800" b="1" i="0" dirty="0"/>
              <a:t>. </a:t>
            </a:r>
            <a:endParaRPr lang="en-US" sz="1800" b="1" i="0" dirty="0" smtClean="0"/>
          </a:p>
          <a:p>
            <a:pPr algn="l"/>
            <a:r>
              <a:rPr lang="en-US" sz="1800" b="1" i="0" dirty="0"/>
              <a:t> </a:t>
            </a:r>
            <a:r>
              <a:rPr lang="en-US" sz="1800" b="1" i="0" dirty="0" err="1" smtClean="0"/>
              <a:t>Yozma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nutqning</a:t>
            </a:r>
            <a:r>
              <a:rPr lang="en-US" sz="1800" b="1" i="0" dirty="0"/>
              <a:t> </a:t>
            </a:r>
            <a:r>
              <a:rPr lang="en-US" sz="1800" b="1" i="0" dirty="0" err="1"/>
              <a:t>xizmatga</a:t>
            </a:r>
            <a:r>
              <a:rPr lang="en-US" sz="1800" b="1" i="0" dirty="0"/>
              <a:t> </a:t>
            </a:r>
            <a:r>
              <a:rPr lang="en-US" sz="1800" b="1" i="0" dirty="0" err="1"/>
              <a:t>doir</a:t>
            </a:r>
            <a:r>
              <a:rPr lang="en-US" sz="1800" b="1" i="0" dirty="0"/>
              <a:t> </a:t>
            </a:r>
            <a:r>
              <a:rPr lang="en-US" sz="1800" b="1" i="0" dirty="0" err="1"/>
              <a:t>bu</a:t>
            </a:r>
            <a:r>
              <a:rPr lang="en-US" sz="1800" b="1" i="0" dirty="0"/>
              <a:t> </a:t>
            </a:r>
            <a:r>
              <a:rPr lang="en-US" sz="1800" b="1" i="0" dirty="0" err="1"/>
              <a:t>turi</a:t>
            </a:r>
            <a:r>
              <a:rPr lang="en-US" sz="1800" b="1" i="0" dirty="0"/>
              <a:t> </a:t>
            </a:r>
            <a:r>
              <a:rPr lang="en-US" sz="1800" b="1" i="0" dirty="0" err="1"/>
              <a:t>davlat</a:t>
            </a:r>
            <a:r>
              <a:rPr lang="en-US" sz="1800" b="1" i="0" dirty="0"/>
              <a:t> </a:t>
            </a:r>
            <a:r>
              <a:rPr lang="en-US" sz="1800" b="1" i="0" dirty="0" err="1"/>
              <a:t>qonunlari</a:t>
            </a:r>
            <a:r>
              <a:rPr lang="en-US" sz="1800" b="1" i="0" dirty="0"/>
              <a:t>, </a:t>
            </a:r>
            <a:r>
              <a:rPr lang="en-US" sz="1800" b="1" i="0" dirty="0" err="1"/>
              <a:t>farmonlar</a:t>
            </a:r>
            <a:r>
              <a:rPr lang="en-US" sz="1800" b="1" i="0" dirty="0"/>
              <a:t>, </a:t>
            </a:r>
            <a:r>
              <a:rPr lang="en-US" sz="1800" b="1" i="0" dirty="0" err="1"/>
              <a:t>bayonotlar</a:t>
            </a:r>
            <a:r>
              <a:rPr lang="en-US" sz="1800" b="1" i="0" dirty="0"/>
              <a:t>, </a:t>
            </a:r>
            <a:r>
              <a:rPr lang="en-US" sz="1800" b="1" i="0" dirty="0" err="1"/>
              <a:t>shartnomalar</a:t>
            </a:r>
            <a:r>
              <a:rPr lang="en-US" sz="1800" b="1" i="0" dirty="0"/>
              <a:t>, </a:t>
            </a:r>
            <a:r>
              <a:rPr lang="en-US" sz="1800" b="1" i="0" dirty="0" err="1"/>
              <a:t>idora</a:t>
            </a:r>
            <a:r>
              <a:rPr lang="en-US" sz="1800" b="1" i="0" dirty="0"/>
              <a:t> </a:t>
            </a:r>
            <a:r>
              <a:rPr lang="en-US" sz="1800" b="1" i="0" dirty="0" err="1"/>
              <a:t>hujjatlari</a:t>
            </a:r>
            <a:r>
              <a:rPr lang="en-US" sz="1800" b="1" i="0" dirty="0"/>
              <a:t>, </a:t>
            </a:r>
            <a:r>
              <a:rPr lang="en-US" sz="1800" b="1" i="0" dirty="0" err="1"/>
              <a:t>e’lonlar</a:t>
            </a:r>
            <a:r>
              <a:rPr lang="en-US" sz="1800" b="1" i="0" dirty="0"/>
              <a:t> </a:t>
            </a:r>
            <a:r>
              <a:rPr lang="en-US" sz="1800" b="1" i="0" dirty="0" err="1"/>
              <a:t>va</a:t>
            </a:r>
            <a:r>
              <a:rPr lang="en-US" sz="1800" b="1" i="0" dirty="0"/>
              <a:t> </a:t>
            </a:r>
            <a:r>
              <a:rPr lang="en-US" sz="1800" b="1" i="0" dirty="0" err="1"/>
              <a:t>boshqa</a:t>
            </a:r>
            <a:r>
              <a:rPr lang="en-US" sz="1800" b="1" i="0" dirty="0"/>
              <a:t> </a:t>
            </a:r>
            <a:r>
              <a:rPr lang="en-US" sz="1800" b="1" i="0" dirty="0" err="1"/>
              <a:t>rasmiy</a:t>
            </a:r>
            <a:r>
              <a:rPr lang="en-US" sz="1800" b="1" i="0" dirty="0"/>
              <a:t> </a:t>
            </a:r>
            <a:r>
              <a:rPr lang="en-US" sz="1800" b="1" i="0" dirty="0" err="1"/>
              <a:t>yozishmalar</a:t>
            </a:r>
            <a:r>
              <a:rPr lang="en-US" sz="1800" b="1" i="0" dirty="0"/>
              <a:t> </a:t>
            </a:r>
            <a:r>
              <a:rPr lang="en-US" sz="1800" b="1" i="0" dirty="0" err="1"/>
              <a:t>uslubi</a:t>
            </a:r>
            <a:r>
              <a:rPr lang="en-US" sz="1800" b="1" i="0" dirty="0"/>
              <a:t> </a:t>
            </a:r>
            <a:r>
              <a:rPr lang="en-US" sz="1800" b="1" i="0" dirty="0" err="1"/>
              <a:t>hisoblanadi</a:t>
            </a:r>
            <a:r>
              <a:rPr lang="en-US" sz="1800" b="1" i="0" dirty="0"/>
              <a:t>.                    </a:t>
            </a:r>
            <a:endParaRPr lang="en-US" sz="1800" b="1" i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08025"/>
            <a:ext cx="857250" cy="109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/>
              <a:t>Rasmiy</a:t>
            </a:r>
            <a:r>
              <a:rPr lang="en-US" dirty="0"/>
              <a:t> </a:t>
            </a:r>
            <a:r>
              <a:rPr lang="en-US" dirty="0" err="1"/>
              <a:t>uslub</a:t>
            </a:r>
            <a:r>
              <a:rPr lang="en-US" dirty="0"/>
              <a:t> </a:t>
            </a:r>
            <a:r>
              <a:rPr lang="en-US" dirty="0" err="1"/>
              <a:t>tilining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xususiyati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555625"/>
            <a:ext cx="5410200" cy="2431435"/>
          </a:xfrm>
        </p:spPr>
        <p:txBody>
          <a:bodyPr/>
          <a:lstStyle/>
          <a:p>
            <a:r>
              <a:rPr lang="en-US" sz="1800" b="1" i="0" dirty="0" err="1"/>
              <a:t>A</a:t>
            </a:r>
            <a:r>
              <a:rPr lang="en-US" sz="1800" b="1" i="0" dirty="0" err="1" smtClean="0"/>
              <a:t>niqlik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va</a:t>
            </a:r>
            <a:r>
              <a:rPr lang="en-US" sz="1800" b="1" i="0" dirty="0"/>
              <a:t> </a:t>
            </a:r>
            <a:r>
              <a:rPr lang="en-US" sz="1800" b="1" i="0" dirty="0" err="1" smtClean="0"/>
              <a:t>ixchamlik</a:t>
            </a:r>
            <a:endParaRPr lang="en-US" sz="1800" b="1" i="0" dirty="0" smtClean="0"/>
          </a:p>
          <a:p>
            <a:r>
              <a:rPr lang="en-US" sz="1800" b="1" i="0" dirty="0" err="1"/>
              <a:t>N</a:t>
            </a:r>
            <a:r>
              <a:rPr lang="en-US" sz="1800" b="1" i="0" dirty="0" err="1" smtClean="0"/>
              <a:t>utqiy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qoliplar</a:t>
            </a:r>
            <a:r>
              <a:rPr lang="en-US" sz="1800" b="1" i="0" dirty="0" smtClean="0"/>
              <a:t> </a:t>
            </a:r>
          </a:p>
          <a:p>
            <a:r>
              <a:rPr lang="en-US" sz="1800" b="1" i="0" dirty="0" err="1"/>
              <a:t>K</a:t>
            </a:r>
            <a:r>
              <a:rPr lang="en-US" sz="1800" b="1" i="0" dirty="0" err="1" smtClean="0"/>
              <a:t>asb-hunar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so‘zlari</a:t>
            </a:r>
            <a:r>
              <a:rPr lang="en-US" sz="1800" b="1" i="0" dirty="0"/>
              <a:t> (</a:t>
            </a:r>
            <a:r>
              <a:rPr lang="en-US" sz="1800" b="1" i="0" dirty="0" err="1" smtClean="0"/>
              <a:t>atamalar</a:t>
            </a:r>
            <a:r>
              <a:rPr lang="en-US" sz="1800" b="1" i="0" dirty="0" smtClean="0"/>
              <a:t>)</a:t>
            </a:r>
          </a:p>
          <a:p>
            <a:r>
              <a:rPr lang="en-US" sz="1800" b="1" i="0" dirty="0" smtClean="0"/>
              <a:t> </a:t>
            </a:r>
            <a:r>
              <a:rPr lang="en-US" sz="1800" b="1" i="0" dirty="0" err="1" smtClean="0"/>
              <a:t>Tayyor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sintaktik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qurilmalar</a:t>
            </a:r>
            <a:endParaRPr lang="en-US" sz="1800" b="1" i="0" dirty="0" smtClean="0"/>
          </a:p>
          <a:p>
            <a:r>
              <a:rPr lang="en-US" sz="1800" b="1" i="0" dirty="0" err="1" smtClean="0"/>
              <a:t>Erkin</a:t>
            </a:r>
            <a:r>
              <a:rPr lang="en-US" sz="1800" b="1" i="0" dirty="0" smtClean="0"/>
              <a:t>, </a:t>
            </a:r>
            <a:r>
              <a:rPr lang="en-US" sz="1800" b="1" i="0" dirty="0" err="1" smtClean="0"/>
              <a:t>ijodiy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yondashish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mumkin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emas</a:t>
            </a:r>
            <a:r>
              <a:rPr lang="en-US" sz="1800" b="1" i="0" dirty="0" smtClean="0"/>
              <a:t>.</a:t>
            </a:r>
          </a:p>
          <a:p>
            <a:r>
              <a:rPr lang="en-US" sz="2000" b="1" i="0" dirty="0"/>
              <a:t> </a:t>
            </a:r>
            <a:r>
              <a:rPr lang="en-US" sz="1600" b="1" i="0" dirty="0" err="1" smtClean="0"/>
              <a:t>shun­ga</a:t>
            </a:r>
            <a:r>
              <a:rPr lang="en-US" sz="1600" b="1" i="0" dirty="0" smtClean="0"/>
              <a:t> </a:t>
            </a:r>
            <a:r>
              <a:rPr lang="ru-RU" sz="1600" b="1" i="0" dirty="0"/>
              <a:t>ко‘</a:t>
            </a:r>
            <a:r>
              <a:rPr lang="en-US" sz="1600" b="1" i="0" dirty="0"/>
              <a:t>r</a:t>
            </a:r>
            <a:r>
              <a:rPr lang="ru-RU" sz="1600" b="1" i="0" dirty="0"/>
              <a:t>а; </a:t>
            </a:r>
            <a:r>
              <a:rPr lang="en-US" sz="1600" b="1" i="0" dirty="0" err="1"/>
              <a:t>ma’lum</a:t>
            </a:r>
            <a:r>
              <a:rPr lang="en-US" sz="1600" b="1" i="0" dirty="0"/>
              <a:t> </a:t>
            </a:r>
            <a:r>
              <a:rPr lang="en-US" sz="1600" b="1" i="0" dirty="0" err="1"/>
              <a:t>qilamizki</a:t>
            </a:r>
            <a:r>
              <a:rPr lang="en-US" sz="1600" b="1" i="0" dirty="0"/>
              <a:t>; </a:t>
            </a:r>
            <a:endParaRPr lang="en-US" sz="1600" b="1" i="0" dirty="0" smtClean="0"/>
          </a:p>
          <a:p>
            <a:r>
              <a:rPr lang="en-US" sz="1600" b="1" i="0" dirty="0" smtClean="0"/>
              <a:t> </a:t>
            </a:r>
            <a:r>
              <a:rPr lang="en-US" sz="1600" b="1" i="0" dirty="0" err="1"/>
              <a:t>e’tiborga</a:t>
            </a:r>
            <a:r>
              <a:rPr lang="en-US" sz="1600" b="1" i="0" dirty="0"/>
              <a:t> </a:t>
            </a:r>
            <a:r>
              <a:rPr lang="en-US" sz="1600" b="1" i="0" dirty="0" err="1"/>
              <a:t>olib</a:t>
            </a:r>
            <a:r>
              <a:rPr lang="en-US" sz="1600" b="1" i="0" dirty="0" smtClean="0"/>
              <a:t>;</a:t>
            </a:r>
            <a:r>
              <a:rPr lang="ru-RU" sz="1600" b="1" i="0" dirty="0" smtClean="0"/>
              <a:t>...</a:t>
            </a:r>
            <a:r>
              <a:rPr lang="en-US" sz="1600" b="1" i="0" dirty="0"/>
              <a:t>biz, </a:t>
            </a:r>
            <a:r>
              <a:rPr lang="en-US" sz="1600" b="1" i="0" dirty="0" err="1"/>
              <a:t>quyida</a:t>
            </a:r>
            <a:r>
              <a:rPr lang="en-US" sz="1600" b="1" i="0" dirty="0"/>
              <a:t> </a:t>
            </a:r>
            <a:r>
              <a:rPr lang="en-US" sz="1600" b="1" i="0" dirty="0" err="1"/>
              <a:t>imzo</a:t>
            </a:r>
            <a:r>
              <a:rPr lang="en-US" sz="1600" b="1" i="0" dirty="0"/>
              <a:t> </a:t>
            </a:r>
            <a:r>
              <a:rPr lang="en-US" sz="1600" b="1" i="0" dirty="0" err="1"/>
              <a:t>chekuvchilar</a:t>
            </a:r>
            <a:r>
              <a:rPr lang="en-US" sz="1600" b="1" i="0" dirty="0"/>
              <a:t>, </a:t>
            </a:r>
            <a:endParaRPr lang="en-US" sz="1600" b="1" i="0" dirty="0" smtClean="0"/>
          </a:p>
          <a:p>
            <a:r>
              <a:rPr lang="en-US" sz="1600" b="1" i="0" dirty="0" smtClean="0"/>
              <a:t>...</a:t>
            </a:r>
            <a:r>
              <a:rPr lang="en-US" sz="1600" b="1" i="0" dirty="0" err="1"/>
              <a:t>ga</a:t>
            </a:r>
            <a:r>
              <a:rPr lang="en-US" sz="1600" b="1" i="0" dirty="0"/>
              <a:t> </a:t>
            </a:r>
            <a:r>
              <a:rPr lang="en-US" sz="1600" b="1" i="0" dirty="0" err="1"/>
              <a:t>asosan</a:t>
            </a:r>
            <a:r>
              <a:rPr lang="en-US" sz="1600" b="1" i="0" dirty="0"/>
              <a:t> (</a:t>
            </a:r>
            <a:r>
              <a:rPr lang="en-US" sz="1600" b="1" i="0" dirty="0" err="1"/>
              <a:t>muvofiq</a:t>
            </a:r>
            <a:r>
              <a:rPr lang="en-US" sz="1600" b="1" i="0" dirty="0"/>
              <a:t>); ...</a:t>
            </a:r>
            <a:r>
              <a:rPr lang="en-US" sz="1600" b="1" i="0" dirty="0" err="1"/>
              <a:t>uchun</a:t>
            </a:r>
            <a:r>
              <a:rPr lang="en-US" sz="1600" b="1" i="0" dirty="0"/>
              <a:t>, ...</a:t>
            </a:r>
            <a:r>
              <a:rPr lang="en-US" sz="1600" b="1" i="0" dirty="0" err="1"/>
              <a:t>dan</a:t>
            </a:r>
            <a:r>
              <a:rPr lang="en-US" sz="1600" b="1" i="0" dirty="0"/>
              <a:t> </a:t>
            </a:r>
            <a:r>
              <a:rPr lang="en-US" sz="1600" b="1" i="0" dirty="0" err="1"/>
              <a:t>kelib</a:t>
            </a:r>
            <a:r>
              <a:rPr lang="en-US" sz="1600" b="1" i="0" dirty="0"/>
              <a:t> </a:t>
            </a:r>
            <a:r>
              <a:rPr lang="en-US" sz="1600" b="1" i="0" dirty="0" err="1"/>
              <a:t>chiqib</a:t>
            </a:r>
            <a:r>
              <a:rPr lang="en-US" sz="1600" b="1" i="0" dirty="0"/>
              <a:t>; ...</a:t>
            </a:r>
            <a:r>
              <a:rPr lang="en-US" sz="1600" b="1" i="0" dirty="0" err="1"/>
              <a:t>sharti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r>
              <a:rPr lang="en-US" sz="1600" b="1" i="0" dirty="0"/>
              <a:t>; ...</a:t>
            </a:r>
            <a:r>
              <a:rPr lang="en-US" sz="1600" b="1" i="0" dirty="0" err="1"/>
              <a:t>berilsin</a:t>
            </a:r>
            <a:r>
              <a:rPr lang="en-US" sz="1600" b="1" i="0" dirty="0"/>
              <a:t>, ...</a:t>
            </a:r>
            <a:r>
              <a:rPr lang="en-US" sz="1600" b="1" i="0" dirty="0" err="1"/>
              <a:t>taqdirlansin</a:t>
            </a:r>
            <a:endParaRPr lang="en-US" sz="16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35351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hriddin\Desktop\b72cb45c8872f8320eca142534b85c8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Rasmiy</a:t>
            </a:r>
            <a:r>
              <a:rPr lang="en-US" dirty="0" smtClean="0"/>
              <a:t> </a:t>
            </a:r>
            <a:r>
              <a:rPr lang="en-US" dirty="0" err="1" smtClean="0"/>
              <a:t>uslub</a:t>
            </a:r>
            <a:r>
              <a:rPr lang="en-US" dirty="0" smtClean="0"/>
              <a:t> </a:t>
            </a:r>
            <a:r>
              <a:rPr lang="en-US" dirty="0" err="1" smtClean="0"/>
              <a:t>turlari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599" cy="2492990"/>
          </a:xfrm>
        </p:spPr>
        <p:txBody>
          <a:bodyPr/>
          <a:lstStyle/>
          <a:p>
            <a:r>
              <a:rPr lang="en-US" sz="1800" b="1" i="0" dirty="0"/>
              <a:t>1. </a:t>
            </a:r>
            <a:r>
              <a:rPr lang="en-US" sz="1800" b="1" i="0" dirty="0" err="1" smtClean="0">
                <a:solidFill>
                  <a:schemeClr val="tx2"/>
                </a:solidFill>
              </a:rPr>
              <a:t>Sof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qonunchilik</a:t>
            </a:r>
            <a:r>
              <a:rPr lang="en-US" sz="1800" b="1" i="0" dirty="0" smtClean="0"/>
              <a:t>: </a:t>
            </a:r>
            <a:r>
              <a:rPr lang="en-US" sz="1800" b="1" i="0" dirty="0" err="1" smtClean="0"/>
              <a:t>qonun</a:t>
            </a:r>
            <a:r>
              <a:rPr lang="en-US" sz="1800" b="1" i="0" dirty="0" smtClean="0"/>
              <a:t>, </a:t>
            </a:r>
            <a:r>
              <a:rPr lang="en-US" sz="1800" b="1" i="0" dirty="0" err="1" smtClean="0"/>
              <a:t>farmon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fuqarolik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va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jinoiy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aktlar</a:t>
            </a:r>
            <a:r>
              <a:rPr lang="en-US" sz="1800" b="1" i="0" dirty="0" smtClean="0"/>
              <a:t>, </a:t>
            </a:r>
            <a:r>
              <a:rPr lang="en-US" sz="1800" b="1" i="0" dirty="0" err="1"/>
              <a:t>nizom</a:t>
            </a:r>
            <a:r>
              <a:rPr lang="en-US" sz="1800" b="1" i="0" dirty="0"/>
              <a:t>, </a:t>
            </a:r>
            <a:r>
              <a:rPr lang="en-US" sz="1800" b="1" i="0" dirty="0" err="1"/>
              <a:t>shartnoma</a:t>
            </a:r>
            <a:r>
              <a:rPr lang="en-US" sz="1800" b="1" i="0" dirty="0"/>
              <a:t> .</a:t>
            </a:r>
          </a:p>
          <a:p>
            <a:endParaRPr lang="en-US" sz="1800" b="1" i="0" dirty="0"/>
          </a:p>
          <a:p>
            <a:r>
              <a:rPr lang="en-US" sz="1800" b="1" i="0" dirty="0"/>
              <a:t>2. </a:t>
            </a:r>
            <a:r>
              <a:rPr lang="en-US" sz="1800" b="1" i="0" dirty="0" err="1" smtClean="0">
                <a:solidFill>
                  <a:schemeClr val="tx1"/>
                </a:solidFill>
              </a:rPr>
              <a:t>Idoraviy-devonxona</a:t>
            </a:r>
            <a:r>
              <a:rPr lang="en-US" sz="1800" b="1" i="0" dirty="0" smtClean="0"/>
              <a:t> : </a:t>
            </a:r>
            <a:r>
              <a:rPr lang="en-US" sz="1800" b="1" i="0" dirty="0" err="1"/>
              <a:t>dalolatnoma</a:t>
            </a:r>
            <a:r>
              <a:rPr lang="en-US" sz="1800" b="1" i="0" dirty="0"/>
              <a:t>, </a:t>
            </a:r>
            <a:r>
              <a:rPr lang="en-US" sz="1800" b="1" i="0" dirty="0" err="1"/>
              <a:t>buyruq</a:t>
            </a:r>
            <a:r>
              <a:rPr lang="en-US" sz="1800" b="1" i="0" dirty="0"/>
              <a:t> </a:t>
            </a:r>
            <a:r>
              <a:rPr lang="en-US" sz="1800" b="1" i="0" dirty="0" smtClean="0"/>
              <a:t>, </a:t>
            </a:r>
            <a:r>
              <a:rPr lang="en-US" sz="1800" b="1" i="0" dirty="0" err="1"/>
              <a:t>turli</a:t>
            </a:r>
            <a:r>
              <a:rPr lang="en-US" sz="1800" b="1" i="0" dirty="0"/>
              <a:t> </a:t>
            </a:r>
            <a:r>
              <a:rPr lang="en-US" sz="1800" b="1" i="0" dirty="0" err="1"/>
              <a:t>ish</a:t>
            </a:r>
            <a:r>
              <a:rPr lang="en-US" sz="1800" b="1" i="0" dirty="0"/>
              <a:t> </a:t>
            </a:r>
            <a:r>
              <a:rPr lang="en-US" sz="1800" b="1" i="0" dirty="0" err="1" smtClean="0"/>
              <a:t>qog‘ozlari</a:t>
            </a:r>
            <a:r>
              <a:rPr lang="en-US" sz="1800" b="1" i="0" dirty="0" smtClean="0"/>
              <a:t>  </a:t>
            </a:r>
            <a:r>
              <a:rPr lang="en-US" sz="1800" b="1" i="0" dirty="0"/>
              <a:t>(</a:t>
            </a:r>
            <a:r>
              <a:rPr lang="en-US" sz="1800" b="1" i="0" dirty="0" err="1"/>
              <a:t>ariza</a:t>
            </a:r>
            <a:r>
              <a:rPr lang="en-US" sz="1800" b="1" i="0" dirty="0"/>
              <a:t>, </a:t>
            </a:r>
            <a:r>
              <a:rPr lang="en-US" sz="1800" b="1" i="0" dirty="0" err="1" smtClean="0"/>
              <a:t>tavsiyanoma,tilxat</a:t>
            </a:r>
            <a:r>
              <a:rPr lang="en-US" sz="1800" b="1" i="0" dirty="0" smtClean="0"/>
              <a:t>,</a:t>
            </a:r>
          </a:p>
          <a:p>
            <a:r>
              <a:rPr lang="en-US" sz="1800" b="1" i="0" dirty="0"/>
              <a:t> </a:t>
            </a:r>
            <a:r>
              <a:rPr lang="en-US" sz="1800" b="1" i="0" dirty="0" smtClean="0"/>
              <a:t>                                ).</a:t>
            </a:r>
            <a:endParaRPr lang="en-US" sz="1800" b="1" i="0" dirty="0"/>
          </a:p>
          <a:p>
            <a:endParaRPr lang="en-US" sz="1800" b="1" i="0" dirty="0"/>
          </a:p>
          <a:p>
            <a:r>
              <a:rPr lang="en-US" sz="1800" b="1" i="0" dirty="0"/>
              <a:t>3. </a:t>
            </a:r>
            <a:r>
              <a:rPr lang="en-US" sz="1800" b="1" i="0" dirty="0" err="1"/>
              <a:t>Diplomatik</a:t>
            </a:r>
            <a:r>
              <a:rPr lang="en-US" sz="1800" b="1" i="0" dirty="0"/>
              <a:t> </a:t>
            </a:r>
            <a:r>
              <a:rPr lang="en-US" sz="1800" b="1" i="0" dirty="0" err="1"/>
              <a:t>munosabatlarga</a:t>
            </a:r>
            <a:r>
              <a:rPr lang="en-US" sz="1800" b="1" i="0" dirty="0"/>
              <a:t> </a:t>
            </a:r>
            <a:r>
              <a:rPr lang="en-US" sz="1800" b="1" i="0" dirty="0" err="1"/>
              <a:t>doir</a:t>
            </a:r>
            <a:r>
              <a:rPr lang="en-US" sz="1800" b="1" i="0" dirty="0"/>
              <a:t>: </a:t>
            </a:r>
            <a:r>
              <a:rPr lang="en-US" sz="1800" b="1" i="0" dirty="0" err="1"/>
              <a:t>bayonot</a:t>
            </a:r>
            <a:r>
              <a:rPr lang="en-US" sz="1800" b="1" i="0" dirty="0"/>
              <a:t>, nota, </a:t>
            </a:r>
            <a:r>
              <a:rPr lang="en-US" sz="1800" b="1" i="0" dirty="0" err="1"/>
              <a:t>bitim</a:t>
            </a:r>
            <a:r>
              <a:rPr lang="en-US" sz="1800" b="1" i="0" dirty="0"/>
              <a:t>, memorandum </a:t>
            </a:r>
            <a:endParaRPr lang="ru-RU" sz="1800" b="1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1997941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ma’lumotnoma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err="1" smtClean="0"/>
              <a:t>Tavsifnomaning</a:t>
            </a:r>
            <a:r>
              <a:rPr lang="en-US" dirty="0" smtClean="0"/>
              <a:t> </a:t>
            </a:r>
            <a:r>
              <a:rPr lang="en-US" dirty="0" err="1"/>
              <a:t>tarkibiy</a:t>
            </a:r>
            <a:r>
              <a:rPr lang="en-US" dirty="0"/>
              <a:t> </a:t>
            </a:r>
            <a:r>
              <a:rPr lang="en-US" dirty="0" err="1"/>
              <a:t>qismlari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14975" cy="2462213"/>
          </a:xfrm>
        </p:spPr>
        <p:txBody>
          <a:bodyPr/>
          <a:lstStyle/>
          <a:p>
            <a:pPr algn="r"/>
            <a:r>
              <a:rPr lang="en-US" sz="1600" b="1" i="0" dirty="0" smtClean="0">
                <a:solidFill>
                  <a:schemeClr val="tx1"/>
                </a:solidFill>
              </a:rPr>
              <a:t>                    </a:t>
            </a:r>
            <a:r>
              <a:rPr lang="en-US" sz="1600" b="1" i="0" dirty="0" err="1" smtClean="0">
                <a:solidFill>
                  <a:schemeClr val="tx1"/>
                </a:solidFill>
              </a:rPr>
              <a:t>Tavsiflanayotgan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shaxsning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ismi</a:t>
            </a:r>
            <a:r>
              <a:rPr lang="en-US" sz="1600" b="1" i="0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sz="1600" b="1" i="0" dirty="0" err="1">
                <a:solidFill>
                  <a:schemeClr val="tx1"/>
                </a:solidFill>
              </a:rPr>
              <a:t>otasining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ismi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va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familiyasi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tug‘ilgan</a:t>
            </a:r>
            <a:endParaRPr lang="en-US" sz="1600" b="1" i="0" dirty="0">
              <a:solidFill>
                <a:schemeClr val="tx1"/>
              </a:solidFill>
            </a:endParaRPr>
          </a:p>
          <a:p>
            <a:pPr algn="r"/>
            <a:r>
              <a:rPr lang="en-US" sz="1600" b="1" i="0" dirty="0" err="1">
                <a:solidFill>
                  <a:schemeClr val="tx1"/>
                </a:solidFill>
              </a:rPr>
              <a:t>yili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millati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ma’lumoti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</a:rPr>
              <a:t>lavozimi</a:t>
            </a:r>
            <a:endParaRPr lang="en-US" sz="1600" b="1" i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i="0" dirty="0" err="1" smtClean="0">
                <a:solidFill>
                  <a:schemeClr val="tx1"/>
                </a:solidFill>
              </a:rPr>
              <a:t>Tavsifnoma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m</a:t>
            </a:r>
            <a:r>
              <a:rPr lang="en-US" sz="1600" b="1" i="0" dirty="0" err="1" smtClean="0">
                <a:solidFill>
                  <a:schemeClr val="tx1"/>
                </a:solidFill>
              </a:rPr>
              <a:t>atni</a:t>
            </a:r>
            <a:endParaRPr lang="en-US" sz="1600" b="1" i="0" dirty="0">
              <a:solidFill>
                <a:schemeClr val="tx1"/>
              </a:solidFill>
            </a:endParaRPr>
          </a:p>
          <a:p>
            <a:pPr algn="l"/>
            <a:r>
              <a:rPr lang="en-US" sz="1600" b="1" i="0" dirty="0" err="1">
                <a:solidFill>
                  <a:schemeClr val="tx1"/>
                </a:solidFill>
              </a:rPr>
              <a:t>Tavsiflanayotgan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shaxsning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o‘qish</a:t>
            </a:r>
            <a:r>
              <a:rPr lang="en-US" sz="1600" b="1" i="0" dirty="0">
                <a:solidFill>
                  <a:schemeClr val="tx1"/>
                </a:solidFill>
              </a:rPr>
              <a:t> (</a:t>
            </a:r>
            <a:r>
              <a:rPr lang="en-US" sz="1600" b="1" i="0" dirty="0" err="1">
                <a:solidFill>
                  <a:schemeClr val="tx1"/>
                </a:solidFill>
              </a:rPr>
              <a:t>mehnat</a:t>
            </a:r>
            <a:r>
              <a:rPr lang="en-US" sz="1600" b="1" i="0" dirty="0">
                <a:solidFill>
                  <a:schemeClr val="tx1"/>
                </a:solidFill>
              </a:rPr>
              <a:t>) </a:t>
            </a:r>
            <a:r>
              <a:rPr lang="en-US" sz="1600" b="1" i="0" dirty="0" err="1">
                <a:solidFill>
                  <a:schemeClr val="tx1"/>
                </a:solidFill>
              </a:rPr>
              <a:t>faoliyati</a:t>
            </a:r>
            <a:r>
              <a:rPr lang="en-US" sz="1600" b="1" i="0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600" b="1" i="0" dirty="0" err="1">
                <a:solidFill>
                  <a:schemeClr val="tx1"/>
                </a:solidFill>
              </a:rPr>
              <a:t>o‘z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ishiga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munosabati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kasbiy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mahorati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dunyoqarashi</a:t>
            </a:r>
            <a:r>
              <a:rPr lang="en-US" sz="1600" b="1" i="0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600" b="1" i="0" dirty="0" err="1">
                <a:solidFill>
                  <a:schemeClr val="tx1"/>
                </a:solidFill>
              </a:rPr>
              <a:t>axloqi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oilaviy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ahvoli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mukofotlari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haqida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ma’lumot</a:t>
            </a:r>
            <a:endParaRPr lang="en-US" sz="1600" b="1" i="0" dirty="0">
              <a:solidFill>
                <a:schemeClr val="tx1"/>
              </a:solidFill>
            </a:endParaRPr>
          </a:p>
          <a:p>
            <a:pPr algn="l"/>
            <a:r>
              <a:rPr lang="en-US" sz="1600" b="1" i="0" dirty="0" err="1">
                <a:solidFill>
                  <a:schemeClr val="tx1"/>
                </a:solidFill>
              </a:rPr>
              <a:t>beriladi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va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xulosa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chiqarilib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tavsifnoma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nima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maqsadda</a:t>
            </a:r>
            <a:endParaRPr lang="en-US" sz="1600" b="1" i="0" dirty="0">
              <a:solidFill>
                <a:schemeClr val="tx1"/>
              </a:solidFill>
            </a:endParaRPr>
          </a:p>
          <a:p>
            <a:pPr algn="l"/>
            <a:r>
              <a:rPr lang="en-US" sz="1600" b="1" i="0" dirty="0" err="1">
                <a:solidFill>
                  <a:schemeClr val="tx1"/>
                </a:solidFill>
              </a:rPr>
              <a:t>berilayotgani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ko‘rsatiladi</a:t>
            </a:r>
            <a:r>
              <a:rPr lang="en-US" sz="1600" b="1" i="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600" b="1" i="0" dirty="0" err="1">
                <a:solidFill>
                  <a:schemeClr val="tx1"/>
                </a:solidFill>
              </a:rPr>
              <a:t>Tashkilot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rahbari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imzo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ismi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</a:rPr>
              <a:t>familiyasi</a:t>
            </a:r>
            <a:r>
              <a:rPr lang="en-US" sz="1600" b="1" i="0" dirty="0" smtClean="0">
                <a:solidFill>
                  <a:schemeClr val="tx1"/>
                </a:solidFill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</a:rPr>
              <a:t>muhr</a:t>
            </a:r>
            <a:r>
              <a:rPr lang="en-US" sz="1600" b="1" i="0" dirty="0" smtClean="0">
                <a:solidFill>
                  <a:schemeClr val="tx1"/>
                </a:solidFill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</a:rPr>
              <a:t>sana</a:t>
            </a:r>
            <a:r>
              <a:rPr lang="en-US" sz="1600" b="1" i="0" dirty="0" smtClean="0">
                <a:solidFill>
                  <a:schemeClr val="tx1"/>
                </a:solidFill>
              </a:rPr>
              <a:t>.  </a:t>
            </a:r>
            <a:endParaRPr lang="en-US" sz="16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40" y="98425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err="1"/>
              <a:t>Tavsifnoma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500" y="555625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Toshkent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Piskent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tumanidagi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41-UO‘TMning 10-„B“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o‘quvchisi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Ismatov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Sherjahonga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Tavsifnoma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Ismatov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Sherjahon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Akmal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2008-yildan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buyon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Piskent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tumanidagi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41-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UO‘T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ta’lim-tarbiya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kelmoqda.O‘tgan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Ismatov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Sherjahon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umumta’lim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fanlaridan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standartlari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talablarini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bajarmoqda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err="1"/>
              <a:t>Tavsifnoma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36988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600" b="1" i="0" dirty="0" err="1">
                <a:solidFill>
                  <a:schemeClr val="tx1"/>
                </a:solidFill>
              </a:rPr>
              <a:t>Mazkur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o‘quvchi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o‘zining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bilim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olishga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bo‘lgan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qiziqishi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va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ishtiyoqi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bilan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sinfda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ajralib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turadi</a:t>
            </a:r>
            <a:r>
              <a:rPr lang="en-US" sz="1600" b="1" i="0" dirty="0">
                <a:solidFill>
                  <a:schemeClr val="tx1"/>
                </a:solidFill>
              </a:rPr>
              <a:t>. </a:t>
            </a:r>
            <a:r>
              <a:rPr lang="en-US" sz="1600" b="1" i="0" dirty="0" err="1">
                <a:solidFill>
                  <a:schemeClr val="tx1"/>
                </a:solidFill>
              </a:rPr>
              <a:t>Barcha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fanlarni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talab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darajasida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o‘zlashtirayotgan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>
                <a:solidFill>
                  <a:schemeClr val="tx1"/>
                </a:solidFill>
              </a:rPr>
              <a:t>Sh. </a:t>
            </a:r>
            <a:r>
              <a:rPr lang="en-US" sz="1600" b="1" i="0" dirty="0" err="1">
                <a:solidFill>
                  <a:schemeClr val="tx1"/>
                </a:solidFill>
              </a:rPr>
              <a:t>Ismatov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ayniqsa</a:t>
            </a:r>
            <a:r>
              <a:rPr lang="en-US" sz="1600" b="1" i="0" dirty="0">
                <a:solidFill>
                  <a:schemeClr val="tx1"/>
                </a:solidFill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</a:rPr>
              <a:t>ingliz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tili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va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tarix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fanlarini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chuqur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o‘rganishga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harakat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qilmoqda</a:t>
            </a:r>
            <a:r>
              <a:rPr lang="en-US" sz="1600" b="1" i="0" dirty="0">
                <a:solidFill>
                  <a:schemeClr val="tx1"/>
                </a:solidFill>
              </a:rPr>
              <a:t>. </a:t>
            </a:r>
            <a:r>
              <a:rPr lang="en-US" sz="1600" b="1" i="0" dirty="0" err="1">
                <a:solidFill>
                  <a:schemeClr val="tx1"/>
                </a:solidFill>
              </a:rPr>
              <a:t>Ismatov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Sherjahon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Akmal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o‘g‘li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ayni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vaqtda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o‘z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imkoniyatlarini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ishga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solib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ingliz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tili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bo‘yicha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mutaxassis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bo‘lib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yetishish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</a:rPr>
              <a:t>maqsadida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tinmay</a:t>
            </a:r>
            <a:r>
              <a:rPr lang="en-US" sz="1600" b="1" i="0" dirty="0" smtClean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o‘qib</a:t>
            </a:r>
            <a:r>
              <a:rPr lang="en-US" sz="1600" b="1" i="0" dirty="0">
                <a:solidFill>
                  <a:schemeClr val="tx1"/>
                </a:solidFill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</a:rPr>
              <a:t>izlanmoqda</a:t>
            </a:r>
            <a:r>
              <a:rPr lang="en-US" sz="1600" b="1" i="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en-US" sz="1600" b="1" i="0" dirty="0" err="1">
                <a:solidFill>
                  <a:srgbClr val="002060"/>
                </a:solidFill>
              </a:rPr>
              <a:t>Maktab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direktori</a:t>
            </a:r>
            <a:r>
              <a:rPr lang="en-US" sz="1600" b="1" i="0" dirty="0">
                <a:solidFill>
                  <a:srgbClr val="002060"/>
                </a:solidFill>
              </a:rPr>
              <a:t> (</a:t>
            </a:r>
            <a:r>
              <a:rPr lang="en-US" sz="1600" b="1" i="0" dirty="0" err="1">
                <a:solidFill>
                  <a:srgbClr val="002060"/>
                </a:solidFill>
              </a:rPr>
              <a:t>imzo</a:t>
            </a:r>
            <a:r>
              <a:rPr lang="en-US" sz="1600" b="1" i="0" dirty="0">
                <a:solidFill>
                  <a:srgbClr val="002060"/>
                </a:solidFill>
              </a:rPr>
              <a:t>) </a:t>
            </a:r>
            <a:r>
              <a:rPr lang="en-US" sz="1600" b="1" i="0" dirty="0" err="1">
                <a:solidFill>
                  <a:srgbClr val="002060"/>
                </a:solidFill>
              </a:rPr>
              <a:t>Murodova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Dilorom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Yusupovna</a:t>
            </a:r>
            <a:endParaRPr lang="en-US" sz="1600" b="1" i="0" dirty="0">
              <a:solidFill>
                <a:srgbClr val="002060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600" b="1" i="0" dirty="0">
                <a:solidFill>
                  <a:srgbClr val="002060"/>
                </a:solidFill>
              </a:rPr>
              <a:t>10-„B“ </a:t>
            </a:r>
            <a:r>
              <a:rPr lang="en-US" sz="1600" b="1" i="0" dirty="0" err="1">
                <a:solidFill>
                  <a:srgbClr val="002060"/>
                </a:solidFill>
              </a:rPr>
              <a:t>sinf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rahbari</a:t>
            </a:r>
            <a:r>
              <a:rPr lang="en-US" sz="1600" b="1" i="0" dirty="0">
                <a:solidFill>
                  <a:srgbClr val="002060"/>
                </a:solidFill>
              </a:rPr>
              <a:t> (</a:t>
            </a:r>
            <a:r>
              <a:rPr lang="en-US" sz="1600" b="1" i="0" dirty="0" err="1">
                <a:solidFill>
                  <a:srgbClr val="002060"/>
                </a:solidFill>
              </a:rPr>
              <a:t>imzo</a:t>
            </a:r>
            <a:r>
              <a:rPr lang="en-US" sz="1600" b="1" i="0" dirty="0">
                <a:solidFill>
                  <a:srgbClr val="002060"/>
                </a:solidFill>
              </a:rPr>
              <a:t>) </a:t>
            </a:r>
            <a:r>
              <a:rPr lang="en-US" sz="1600" b="1" i="0" dirty="0" err="1">
                <a:solidFill>
                  <a:srgbClr val="002060"/>
                </a:solidFill>
              </a:rPr>
              <a:t>Atoyeva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Saodat</a:t>
            </a:r>
            <a:r>
              <a:rPr lang="en-US" sz="1600" b="1" i="0" dirty="0">
                <a:solidFill>
                  <a:srgbClr val="002060"/>
                </a:solidFill>
              </a:rPr>
              <a:t> </a:t>
            </a:r>
            <a:r>
              <a:rPr lang="en-US" sz="1600" b="1" i="0" dirty="0" err="1">
                <a:solidFill>
                  <a:srgbClr val="002060"/>
                </a:solidFill>
              </a:rPr>
              <a:t>Mirdadayevna</a:t>
            </a:r>
            <a:endParaRPr lang="ru-RU" sz="1600" b="1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err="1" smtClean="0"/>
              <a:t>Ishonchnoma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3237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i="0" dirty="0" smtClean="0">
                <a:solidFill>
                  <a:schemeClr val="tx2"/>
                </a:solidFill>
              </a:rPr>
              <a:t>                         </a:t>
            </a:r>
            <a:r>
              <a:rPr lang="en-US" sz="2000" b="1" i="0" dirty="0" err="1" smtClean="0">
                <a:solidFill>
                  <a:schemeClr val="tx2"/>
                </a:solidFill>
              </a:rPr>
              <a:t>Ishonchnoma</a:t>
            </a:r>
            <a:endParaRPr lang="en-US" sz="2000" b="1" i="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i="0" dirty="0">
                <a:solidFill>
                  <a:schemeClr val="tx2"/>
                </a:solidFill>
              </a:rPr>
              <a:t>Men, </a:t>
            </a:r>
            <a:r>
              <a:rPr lang="en-US" sz="2000" b="1" i="0" dirty="0" err="1">
                <a:solidFill>
                  <a:schemeClr val="tx2"/>
                </a:solidFill>
              </a:rPr>
              <a:t>Xolmatova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Feruza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Niyozovna</a:t>
            </a:r>
            <a:r>
              <a:rPr lang="en-US" sz="2000" b="1" i="0" dirty="0">
                <a:solidFill>
                  <a:schemeClr val="tx2"/>
                </a:solidFill>
              </a:rPr>
              <a:t>, </a:t>
            </a:r>
            <a:r>
              <a:rPr lang="en-US" sz="2000" b="1" i="0" dirty="0" err="1">
                <a:solidFill>
                  <a:schemeClr val="tx2"/>
                </a:solidFill>
              </a:rPr>
              <a:t>qizim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Anvarova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Laylo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 smtClean="0">
                <a:solidFill>
                  <a:schemeClr val="tx2"/>
                </a:solidFill>
              </a:rPr>
              <a:t>Fayozbek</a:t>
            </a:r>
            <a:r>
              <a:rPr lang="en-US" sz="2000" b="1" i="0" dirty="0" smtClean="0">
                <a:solidFill>
                  <a:schemeClr val="tx2"/>
                </a:solidFill>
              </a:rPr>
              <a:t> </a:t>
            </a:r>
            <a:r>
              <a:rPr lang="en-US" sz="2000" b="1" i="0" dirty="0" err="1" smtClean="0">
                <a:solidFill>
                  <a:schemeClr val="tx2"/>
                </a:solidFill>
              </a:rPr>
              <a:t>qiziga</a:t>
            </a:r>
            <a:r>
              <a:rPr lang="en-US" sz="2000" b="1" i="0" dirty="0" smtClean="0">
                <a:solidFill>
                  <a:schemeClr val="tx2"/>
                </a:solidFill>
              </a:rPr>
              <a:t> </a:t>
            </a:r>
            <a:r>
              <a:rPr lang="en-US" sz="2000" b="1" i="0" dirty="0" err="1" smtClean="0">
                <a:solidFill>
                  <a:schemeClr val="tx2"/>
                </a:solidFill>
              </a:rPr>
              <a:t>Xalq</a:t>
            </a:r>
            <a:r>
              <a:rPr lang="en-US" sz="2000" b="1" i="0" dirty="0" smtClean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banki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kassasidan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mening</a:t>
            </a:r>
            <a:r>
              <a:rPr lang="en-US" sz="2000" b="1" i="0" dirty="0">
                <a:solidFill>
                  <a:schemeClr val="tx2"/>
                </a:solidFill>
              </a:rPr>
              <a:t> 2020-yil </a:t>
            </a:r>
            <a:r>
              <a:rPr lang="en-US" sz="2000" b="1" i="0" dirty="0" err="1">
                <a:solidFill>
                  <a:schemeClr val="tx2"/>
                </a:solidFill>
              </a:rPr>
              <a:t>aprel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 smtClean="0">
                <a:solidFill>
                  <a:schemeClr val="tx2"/>
                </a:solidFill>
              </a:rPr>
              <a:t>oyidagi</a:t>
            </a:r>
            <a:r>
              <a:rPr lang="en-US" sz="2000" b="1" i="0" dirty="0" smtClean="0">
                <a:solidFill>
                  <a:schemeClr val="tx2"/>
                </a:solidFill>
              </a:rPr>
              <a:t> </a:t>
            </a:r>
            <a:r>
              <a:rPr lang="en-US" sz="2000" b="1" i="0" dirty="0" err="1" smtClean="0">
                <a:solidFill>
                  <a:schemeClr val="tx2"/>
                </a:solidFill>
              </a:rPr>
              <a:t>nafaqamni</a:t>
            </a:r>
            <a:r>
              <a:rPr lang="en-US" sz="2000" b="1" i="0" dirty="0" smtClean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olishiga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ishonch</a:t>
            </a:r>
            <a:r>
              <a:rPr lang="en-US" sz="2000" b="1" i="0" dirty="0">
                <a:solidFill>
                  <a:schemeClr val="tx2"/>
                </a:solidFill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</a:rPr>
              <a:t>bildiraman</a:t>
            </a:r>
            <a:r>
              <a:rPr lang="en-US" sz="2000" b="1" i="0" dirty="0">
                <a:solidFill>
                  <a:schemeClr val="tx2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b="1" i="0" dirty="0">
                <a:solidFill>
                  <a:schemeClr val="tx2"/>
                </a:solidFill>
              </a:rPr>
              <a:t>2020-yil 5-aprel (</a:t>
            </a:r>
            <a:r>
              <a:rPr lang="en-US" sz="2000" b="1" i="0" dirty="0" err="1">
                <a:solidFill>
                  <a:schemeClr val="tx2"/>
                </a:solidFill>
              </a:rPr>
              <a:t>imzo</a:t>
            </a:r>
            <a:r>
              <a:rPr lang="en-US" sz="2000" b="1" i="0" dirty="0">
                <a:solidFill>
                  <a:schemeClr val="tx2"/>
                </a:solidFill>
              </a:rPr>
              <a:t>) </a:t>
            </a:r>
            <a:r>
              <a:rPr lang="en-US" sz="2000" b="1" i="0" dirty="0" err="1">
                <a:solidFill>
                  <a:schemeClr val="tx2"/>
                </a:solidFill>
              </a:rPr>
              <a:t>Xolmatova</a:t>
            </a:r>
            <a:r>
              <a:rPr lang="en-US" sz="2000" b="1" i="0" dirty="0">
                <a:solidFill>
                  <a:schemeClr val="tx2"/>
                </a:solidFill>
              </a:rPr>
              <a:t> F. N.</a:t>
            </a:r>
            <a:endParaRPr lang="en-US" sz="1600" b="1" i="0" dirty="0" smtClean="0"/>
          </a:p>
          <a:p>
            <a:endParaRPr lang="en-US" sz="1600" b="1" i="0" dirty="0"/>
          </a:p>
        </p:txBody>
      </p:sp>
    </p:spTree>
    <p:extLst>
      <p:ext uri="{BB962C8B-B14F-4D97-AF65-F5344CB8AC3E}">
        <p14:creationId xmlns:p14="http://schemas.microsoft.com/office/powerpoint/2010/main" val="135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smtClean="0"/>
              <a:t> </a:t>
            </a:r>
            <a:r>
              <a:rPr lang="en-US" dirty="0" err="1" smtClean="0"/>
              <a:t>Bildirishnoma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7500" y="555625"/>
            <a:ext cx="4114801" cy="2462213"/>
          </a:xfrm>
        </p:spPr>
        <p:txBody>
          <a:bodyPr/>
          <a:lstStyle/>
          <a:p>
            <a:r>
              <a:rPr lang="en-US" sz="1600" b="1" i="0" dirty="0" err="1"/>
              <a:t>Bildirish</a:t>
            </a:r>
            <a:r>
              <a:rPr lang="en-US" sz="1600" b="1" i="0" dirty="0"/>
              <a:t> (</a:t>
            </a:r>
            <a:r>
              <a:rPr lang="en-US" sz="1600" b="1" i="0" dirty="0" err="1"/>
              <a:t>bildirishnoma</a:t>
            </a:r>
            <a:r>
              <a:rPr lang="en-US" sz="1600" b="1" i="0" dirty="0"/>
              <a:t>) </a:t>
            </a:r>
            <a:r>
              <a:rPr lang="en-US" sz="1600" b="1" i="0" dirty="0" err="1"/>
              <a:t>muayyan</a:t>
            </a:r>
            <a:r>
              <a:rPr lang="en-US" sz="1600" b="1" i="0" dirty="0"/>
              <a:t> </a:t>
            </a:r>
            <a:r>
              <a:rPr lang="en-US" sz="1600" b="1" i="0" dirty="0" err="1"/>
              <a:t>idora</a:t>
            </a:r>
            <a:r>
              <a:rPr lang="en-US" sz="1600" b="1" i="0" dirty="0"/>
              <a:t>, </a:t>
            </a:r>
            <a:r>
              <a:rPr lang="en-US" sz="1600" b="1" i="0" dirty="0" err="1"/>
              <a:t>uning</a:t>
            </a:r>
            <a:r>
              <a:rPr lang="en-US" sz="1600" b="1" i="0" dirty="0"/>
              <a:t> </a:t>
            </a:r>
            <a:r>
              <a:rPr lang="en-US" sz="1600" b="1" i="0" dirty="0" err="1"/>
              <a:t>rahbariga</a:t>
            </a:r>
            <a:r>
              <a:rPr lang="en-US" sz="1600" b="1" i="0" dirty="0"/>
              <a:t> </a:t>
            </a:r>
            <a:r>
              <a:rPr lang="en-US" sz="1600" b="1" i="0" dirty="0" err="1"/>
              <a:t>biror</a:t>
            </a:r>
            <a:r>
              <a:rPr lang="en-US" sz="1600" b="1" i="0" dirty="0"/>
              <a:t> </a:t>
            </a:r>
            <a:r>
              <a:rPr lang="en-US" sz="1600" b="1" i="0" dirty="0" err="1"/>
              <a:t>voqea-hodisa</a:t>
            </a:r>
            <a:r>
              <a:rPr lang="en-US" sz="1600" b="1" i="0" dirty="0"/>
              <a:t> </a:t>
            </a:r>
            <a:r>
              <a:rPr lang="en-US" sz="1600" b="1" i="0" dirty="0" err="1"/>
              <a:t>yoki</a:t>
            </a:r>
            <a:r>
              <a:rPr lang="en-US" sz="1600" b="1" i="0" dirty="0"/>
              <a:t> </a:t>
            </a:r>
            <a:r>
              <a:rPr lang="en-US" sz="1600" b="1" i="0" dirty="0" err="1"/>
              <a:t>xizmat</a:t>
            </a:r>
            <a:r>
              <a:rPr lang="en-US" sz="1600" b="1" i="0" dirty="0"/>
              <a:t> </a:t>
            </a:r>
            <a:r>
              <a:rPr lang="en-US" sz="1600" b="1" i="0" dirty="0" err="1"/>
              <a:t>faoliyatiga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tegishli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masalalar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yuzasidan</a:t>
            </a:r>
            <a:r>
              <a:rPr lang="en-US" sz="1600" b="1" i="0" dirty="0"/>
              <a:t> </a:t>
            </a:r>
            <a:r>
              <a:rPr lang="en-US" sz="1600" b="1" i="0" dirty="0" err="1"/>
              <a:t>axborot</a:t>
            </a:r>
            <a:r>
              <a:rPr lang="en-US" sz="1600" b="1" i="0" dirty="0"/>
              <a:t> </a:t>
            </a:r>
            <a:r>
              <a:rPr lang="en-US" sz="1600" b="1" i="0" dirty="0" err="1"/>
              <a:t>berish</a:t>
            </a:r>
            <a:r>
              <a:rPr lang="en-US" sz="1600" b="1" i="0" dirty="0"/>
              <a:t> </a:t>
            </a:r>
            <a:r>
              <a:rPr lang="en-US" sz="1600" b="1" i="0" dirty="0" err="1"/>
              <a:t>maqsadida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taqdim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etiladigan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hujjatdir</a:t>
            </a:r>
            <a:r>
              <a:rPr lang="en-US" sz="1600" b="1" i="0" dirty="0" smtClean="0"/>
              <a:t>. </a:t>
            </a:r>
            <a:r>
              <a:rPr lang="en-US" sz="1600" b="1" i="0" dirty="0" err="1" smtClean="0"/>
              <a:t>Bildirishnomalarni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tayyorlashda</a:t>
            </a:r>
            <a:r>
              <a:rPr lang="en-US" sz="1600" b="1" i="0" dirty="0"/>
              <a:t> </a:t>
            </a:r>
            <a:r>
              <a:rPr lang="en-US" sz="1600" b="1" i="0" dirty="0" err="1"/>
              <a:t>faqat</a:t>
            </a:r>
            <a:r>
              <a:rPr lang="en-US" sz="1600" b="1" i="0" dirty="0"/>
              <a:t> </a:t>
            </a:r>
            <a:r>
              <a:rPr lang="en-US" sz="1600" b="1" i="0" dirty="0" err="1"/>
              <a:t>biror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voqea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holat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haqida</a:t>
            </a:r>
            <a:r>
              <a:rPr lang="en-US" sz="1600" b="1" i="0" dirty="0"/>
              <a:t> </a:t>
            </a:r>
            <a:r>
              <a:rPr lang="en-US" sz="1600" b="1" i="0" dirty="0" err="1"/>
              <a:t>xabar</a:t>
            </a:r>
            <a:r>
              <a:rPr lang="en-US" sz="1600" b="1" i="0" dirty="0"/>
              <a:t> </a:t>
            </a:r>
            <a:r>
              <a:rPr lang="en-US" sz="1600" b="1" i="0" dirty="0" err="1"/>
              <a:t>berish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r>
              <a:rPr lang="en-US" sz="1600" b="1" i="0" dirty="0"/>
              <a:t> </a:t>
            </a:r>
            <a:r>
              <a:rPr lang="en-US" sz="1600" b="1" i="0" dirty="0" err="1"/>
              <a:t>cheklanish</a:t>
            </a:r>
            <a:r>
              <a:rPr lang="en-US" sz="1600" b="1" i="0" dirty="0"/>
              <a:t> </a:t>
            </a:r>
            <a:r>
              <a:rPr lang="en-US" sz="1600" b="1" i="0" dirty="0" err="1"/>
              <a:t>yetarli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emas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ularning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sabablari</a:t>
            </a:r>
            <a:r>
              <a:rPr lang="en-US" sz="1600" b="1" i="0" dirty="0"/>
              <a:t> </a:t>
            </a:r>
            <a:r>
              <a:rPr lang="en-US" sz="1600" b="1" i="0" dirty="0" err="1"/>
              <a:t>tahlil</a:t>
            </a:r>
            <a:r>
              <a:rPr lang="en-US" sz="1600" b="1" i="0" dirty="0"/>
              <a:t> </a:t>
            </a:r>
            <a:r>
              <a:rPr lang="en-US" sz="1600" b="1" i="0" dirty="0" err="1"/>
              <a:t>qilinishi</a:t>
            </a:r>
            <a:r>
              <a:rPr lang="en-US" sz="1600" b="1" i="0" dirty="0"/>
              <a:t>, </a:t>
            </a:r>
            <a:r>
              <a:rPr lang="en-US" sz="1600" b="1" i="0" dirty="0" err="1"/>
              <a:t>xulosa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chiqarilishi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takliflar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berilishi</a:t>
            </a:r>
            <a:r>
              <a:rPr lang="en-US" sz="1600" b="1" i="0" dirty="0"/>
              <a:t> ham </a:t>
            </a:r>
            <a:r>
              <a:rPr lang="en-US" sz="1600" b="1" i="0" dirty="0" err="1"/>
              <a:t>lozim</a:t>
            </a:r>
            <a:r>
              <a:rPr lang="en-US" sz="1600" b="1" i="0" dirty="0"/>
              <a:t>.</a:t>
            </a:r>
            <a:endParaRPr lang="en-US" sz="1600" b="1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201">
            <a:off x="215900" y="1089025"/>
            <a:ext cx="1180446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773</Words>
  <Application>Microsoft Office PowerPoint</Application>
  <PresentationFormat>Произвольный</PresentationFormat>
  <Paragraphs>96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            Ona tili</vt:lpstr>
      <vt:lpstr>                      Rasmiy uslub</vt:lpstr>
      <vt:lpstr>Rasmiy uslub tilining asosiy xususiyati </vt:lpstr>
      <vt:lpstr>                   Rasmiy uslub turlari</vt:lpstr>
      <vt:lpstr>        Tavsifnomaning tarkibiy qismlari</vt:lpstr>
      <vt:lpstr>                    Tavsifnoma</vt:lpstr>
      <vt:lpstr>                     Tavsifnoma</vt:lpstr>
      <vt:lpstr>                     Ishonchnoma</vt:lpstr>
      <vt:lpstr>                      Bildirishnoma</vt:lpstr>
      <vt:lpstr>                       Bildirishnoma</vt:lpstr>
      <vt:lpstr>Bildirishnomaning zaruriy qismlari: </vt:lpstr>
      <vt:lpstr>Bildirishnomaning zaruriy qismlari: </vt:lpstr>
      <vt:lpstr>       Testlarni yeching. Javobingizni izohlang.</vt:lpstr>
      <vt:lpstr>            Bilimingizni sinab ko‘ring!</vt:lpstr>
      <vt:lpstr>Mustaqil bajarish uchun topshiriq: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Mehriddin</cp:lastModifiedBy>
  <cp:revision>494</cp:revision>
  <dcterms:created xsi:type="dcterms:W3CDTF">2020-04-13T08:05:16Z</dcterms:created>
  <dcterms:modified xsi:type="dcterms:W3CDTF">2021-03-08T18:53:39Z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