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</p:sldMasterIdLst>
  <p:notesMasterIdLst>
    <p:notesMasterId r:id="rId23"/>
  </p:notesMasterIdLst>
  <p:sldIdLst>
    <p:sldId id="367" r:id="rId3"/>
    <p:sldId id="344" r:id="rId4"/>
    <p:sldId id="345" r:id="rId5"/>
    <p:sldId id="347" r:id="rId6"/>
    <p:sldId id="348" r:id="rId7"/>
    <p:sldId id="349" r:id="rId8"/>
    <p:sldId id="350" r:id="rId9"/>
    <p:sldId id="368" r:id="rId10"/>
    <p:sldId id="369" r:id="rId11"/>
    <p:sldId id="354" r:id="rId12"/>
    <p:sldId id="355" r:id="rId13"/>
    <p:sldId id="370" r:id="rId14"/>
    <p:sldId id="357" r:id="rId15"/>
    <p:sldId id="359" r:id="rId16"/>
    <p:sldId id="364" r:id="rId17"/>
    <p:sldId id="360" r:id="rId18"/>
    <p:sldId id="361" r:id="rId19"/>
    <p:sldId id="365" r:id="rId20"/>
    <p:sldId id="358" r:id="rId21"/>
    <p:sldId id="366" r:id="rId22"/>
  </p:sldIdLst>
  <p:sldSz cx="12192000" cy="6858000"/>
  <p:notesSz cx="10020300" cy="6888163"/>
  <p:defaultTextStyle>
    <a:defPPr>
      <a:defRPr lang="ru-RU"/>
    </a:defPPr>
    <a:lvl1pPr marL="0" algn="l" defTabSz="1925312" rtl="0" eaLnBrk="1" latinLnBrk="0" hangingPunct="1">
      <a:defRPr sz="3805" kern="1200">
        <a:solidFill>
          <a:schemeClr val="tx1"/>
        </a:solidFill>
        <a:latin typeface="+mn-lt"/>
        <a:ea typeface="+mn-ea"/>
        <a:cs typeface="+mn-cs"/>
      </a:defRPr>
    </a:lvl1pPr>
    <a:lvl2pPr marL="962647" algn="l" defTabSz="1925312" rtl="0" eaLnBrk="1" latinLnBrk="0" hangingPunct="1">
      <a:defRPr sz="3805" kern="1200">
        <a:solidFill>
          <a:schemeClr val="tx1"/>
        </a:solidFill>
        <a:latin typeface="+mn-lt"/>
        <a:ea typeface="+mn-ea"/>
        <a:cs typeface="+mn-cs"/>
      </a:defRPr>
    </a:lvl2pPr>
    <a:lvl3pPr marL="1925312" algn="l" defTabSz="1925312" rtl="0" eaLnBrk="1" latinLnBrk="0" hangingPunct="1">
      <a:defRPr sz="3805" kern="1200">
        <a:solidFill>
          <a:schemeClr val="tx1"/>
        </a:solidFill>
        <a:latin typeface="+mn-lt"/>
        <a:ea typeface="+mn-ea"/>
        <a:cs typeface="+mn-cs"/>
      </a:defRPr>
    </a:lvl3pPr>
    <a:lvl4pPr marL="2887969" algn="l" defTabSz="1925312" rtl="0" eaLnBrk="1" latinLnBrk="0" hangingPunct="1">
      <a:defRPr sz="3805" kern="1200">
        <a:solidFill>
          <a:schemeClr val="tx1"/>
        </a:solidFill>
        <a:latin typeface="+mn-lt"/>
        <a:ea typeface="+mn-ea"/>
        <a:cs typeface="+mn-cs"/>
      </a:defRPr>
    </a:lvl4pPr>
    <a:lvl5pPr marL="3850629" algn="l" defTabSz="1925312" rtl="0" eaLnBrk="1" latinLnBrk="0" hangingPunct="1">
      <a:defRPr sz="3805" kern="1200">
        <a:solidFill>
          <a:schemeClr val="tx1"/>
        </a:solidFill>
        <a:latin typeface="+mn-lt"/>
        <a:ea typeface="+mn-ea"/>
        <a:cs typeface="+mn-cs"/>
      </a:defRPr>
    </a:lvl5pPr>
    <a:lvl6pPr marL="4813285" algn="l" defTabSz="1925312" rtl="0" eaLnBrk="1" latinLnBrk="0" hangingPunct="1">
      <a:defRPr sz="3805" kern="1200">
        <a:solidFill>
          <a:schemeClr val="tx1"/>
        </a:solidFill>
        <a:latin typeface="+mn-lt"/>
        <a:ea typeface="+mn-ea"/>
        <a:cs typeface="+mn-cs"/>
      </a:defRPr>
    </a:lvl6pPr>
    <a:lvl7pPr marL="5775946" algn="l" defTabSz="1925312" rtl="0" eaLnBrk="1" latinLnBrk="0" hangingPunct="1">
      <a:defRPr sz="3805" kern="1200">
        <a:solidFill>
          <a:schemeClr val="tx1"/>
        </a:solidFill>
        <a:latin typeface="+mn-lt"/>
        <a:ea typeface="+mn-ea"/>
        <a:cs typeface="+mn-cs"/>
      </a:defRPr>
    </a:lvl7pPr>
    <a:lvl8pPr marL="6738604" algn="l" defTabSz="1925312" rtl="0" eaLnBrk="1" latinLnBrk="0" hangingPunct="1">
      <a:defRPr sz="3805" kern="1200">
        <a:solidFill>
          <a:schemeClr val="tx1"/>
        </a:solidFill>
        <a:latin typeface="+mn-lt"/>
        <a:ea typeface="+mn-ea"/>
        <a:cs typeface="+mn-cs"/>
      </a:defRPr>
    </a:lvl8pPr>
    <a:lvl9pPr marL="7701255" algn="l" defTabSz="1925312" rtl="0" eaLnBrk="1" latinLnBrk="0" hangingPunct="1">
      <a:defRPr sz="38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87" userDrawn="1">
          <p15:clr>
            <a:srgbClr val="A4A3A4"/>
          </p15:clr>
        </p15:guide>
        <p15:guide id="2" pos="4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42" y="144"/>
      </p:cViewPr>
      <p:guideLst>
        <p:guide orient="horz" pos="6087"/>
        <p:guide pos="45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62929-1E75-4F3D-BE4C-0E5198CDF16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6875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7DEB0-E21A-43BB-9A64-CAFDE343D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5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25312" rtl="0" eaLnBrk="1" latinLnBrk="0" hangingPunct="1">
      <a:defRPr sz="2537" kern="1200">
        <a:solidFill>
          <a:schemeClr val="tx1"/>
        </a:solidFill>
        <a:latin typeface="+mn-lt"/>
        <a:ea typeface="+mn-ea"/>
        <a:cs typeface="+mn-cs"/>
      </a:defRPr>
    </a:lvl1pPr>
    <a:lvl2pPr marL="962647" algn="l" defTabSz="1925312" rtl="0" eaLnBrk="1" latinLnBrk="0" hangingPunct="1">
      <a:defRPr sz="2537" kern="1200">
        <a:solidFill>
          <a:schemeClr val="tx1"/>
        </a:solidFill>
        <a:latin typeface="+mn-lt"/>
        <a:ea typeface="+mn-ea"/>
        <a:cs typeface="+mn-cs"/>
      </a:defRPr>
    </a:lvl2pPr>
    <a:lvl3pPr marL="1925312" algn="l" defTabSz="1925312" rtl="0" eaLnBrk="1" latinLnBrk="0" hangingPunct="1">
      <a:defRPr sz="2537" kern="1200">
        <a:solidFill>
          <a:schemeClr val="tx1"/>
        </a:solidFill>
        <a:latin typeface="+mn-lt"/>
        <a:ea typeface="+mn-ea"/>
        <a:cs typeface="+mn-cs"/>
      </a:defRPr>
    </a:lvl3pPr>
    <a:lvl4pPr marL="2887969" algn="l" defTabSz="1925312" rtl="0" eaLnBrk="1" latinLnBrk="0" hangingPunct="1">
      <a:defRPr sz="2537" kern="1200">
        <a:solidFill>
          <a:schemeClr val="tx1"/>
        </a:solidFill>
        <a:latin typeface="+mn-lt"/>
        <a:ea typeface="+mn-ea"/>
        <a:cs typeface="+mn-cs"/>
      </a:defRPr>
    </a:lvl4pPr>
    <a:lvl5pPr marL="3850629" algn="l" defTabSz="1925312" rtl="0" eaLnBrk="1" latinLnBrk="0" hangingPunct="1">
      <a:defRPr sz="2537" kern="1200">
        <a:solidFill>
          <a:schemeClr val="tx1"/>
        </a:solidFill>
        <a:latin typeface="+mn-lt"/>
        <a:ea typeface="+mn-ea"/>
        <a:cs typeface="+mn-cs"/>
      </a:defRPr>
    </a:lvl5pPr>
    <a:lvl6pPr marL="4813285" algn="l" defTabSz="1925312" rtl="0" eaLnBrk="1" latinLnBrk="0" hangingPunct="1">
      <a:defRPr sz="2537" kern="1200">
        <a:solidFill>
          <a:schemeClr val="tx1"/>
        </a:solidFill>
        <a:latin typeface="+mn-lt"/>
        <a:ea typeface="+mn-ea"/>
        <a:cs typeface="+mn-cs"/>
      </a:defRPr>
    </a:lvl6pPr>
    <a:lvl7pPr marL="5775946" algn="l" defTabSz="1925312" rtl="0" eaLnBrk="1" latinLnBrk="0" hangingPunct="1">
      <a:defRPr sz="2537" kern="1200">
        <a:solidFill>
          <a:schemeClr val="tx1"/>
        </a:solidFill>
        <a:latin typeface="+mn-lt"/>
        <a:ea typeface="+mn-ea"/>
        <a:cs typeface="+mn-cs"/>
      </a:defRPr>
    </a:lvl7pPr>
    <a:lvl8pPr marL="6738604" algn="l" defTabSz="1925312" rtl="0" eaLnBrk="1" latinLnBrk="0" hangingPunct="1">
      <a:defRPr sz="2537" kern="1200">
        <a:solidFill>
          <a:schemeClr val="tx1"/>
        </a:solidFill>
        <a:latin typeface="+mn-lt"/>
        <a:ea typeface="+mn-ea"/>
        <a:cs typeface="+mn-cs"/>
      </a:defRPr>
    </a:lvl8pPr>
    <a:lvl9pPr marL="7701255" algn="l" defTabSz="1925312" rtl="0" eaLnBrk="1" latinLnBrk="0" hangingPunct="1">
      <a:defRPr sz="25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3225" y="860425"/>
            <a:ext cx="4133850" cy="2325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859B-C846-4F14-B484-500A4D478A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31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3"/>
            <a:ext cx="103632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1" y="4983482"/>
            <a:ext cx="10911840" cy="105156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1" y="579439"/>
            <a:ext cx="5242560" cy="792163"/>
          </a:xfrm>
        </p:spPr>
        <p:txBody>
          <a:bodyPr lIns="82369" anchor="ctr"/>
          <a:lstStyle>
            <a:lvl1pPr marL="0" indent="0" algn="l">
              <a:buNone/>
              <a:defRPr sz="2959" b="1">
                <a:solidFill>
                  <a:schemeClr val="tx1"/>
                </a:solidFill>
              </a:defRPr>
            </a:lvl1pPr>
            <a:lvl2pPr>
              <a:buNone/>
              <a:defRPr sz="2325" b="1"/>
            </a:lvl2pPr>
            <a:lvl3pPr>
              <a:buNone/>
              <a:defRPr sz="2113" b="1"/>
            </a:lvl3pPr>
            <a:lvl4pPr>
              <a:buNone/>
              <a:defRPr sz="1903" b="1"/>
            </a:lvl4pPr>
            <a:lvl5pPr>
              <a:buNone/>
              <a:defRPr sz="1903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9"/>
            <a:ext cx="5242560" cy="792163"/>
          </a:xfrm>
        </p:spPr>
        <p:txBody>
          <a:bodyPr lIns="77221" anchor="ctr"/>
          <a:lstStyle>
            <a:lvl1pPr marL="0" indent="0" algn="l">
              <a:buNone/>
              <a:defRPr sz="2959" b="1">
                <a:solidFill>
                  <a:schemeClr val="tx1"/>
                </a:solidFill>
              </a:defRPr>
            </a:lvl1pPr>
            <a:lvl2pPr>
              <a:buNone/>
              <a:defRPr sz="2325" b="1"/>
            </a:lvl2pPr>
            <a:lvl3pPr>
              <a:buNone/>
              <a:defRPr sz="2113" b="1"/>
            </a:lvl3pPr>
            <a:lvl4pPr>
              <a:buNone/>
              <a:defRPr sz="1903" b="1"/>
            </a:lvl4pPr>
            <a:lvl5pPr>
              <a:buNone/>
              <a:defRPr sz="1903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1" y="1447800"/>
            <a:ext cx="5242560" cy="3489960"/>
          </a:xfrm>
        </p:spPr>
        <p:txBody>
          <a:bodyPr anchor="t"/>
          <a:lstStyle>
            <a:lvl1pPr algn="l">
              <a:defRPr sz="2959"/>
            </a:lvl1pPr>
            <a:lvl2pPr algn="l">
              <a:defRPr sz="2325"/>
            </a:lvl2pPr>
            <a:lvl3pPr algn="l">
              <a:defRPr sz="2113"/>
            </a:lvl3pPr>
            <a:lvl4pPr algn="l">
              <a:defRPr sz="1903"/>
            </a:lvl4pPr>
            <a:lvl5pPr algn="l">
              <a:defRPr sz="1903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959"/>
            </a:lvl1pPr>
            <a:lvl2pPr algn="l">
              <a:defRPr sz="2325"/>
            </a:lvl2pPr>
            <a:lvl3pPr algn="l">
              <a:defRPr sz="2113"/>
            </a:lvl3pPr>
            <a:lvl4pPr algn="l">
              <a:defRPr sz="1903"/>
            </a:lvl4pPr>
            <a:lvl5pPr algn="l">
              <a:defRPr sz="1903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7"/>
            <a:ext cx="1137607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05" tIns="54401" rIns="108805" bIns="54401" anchor="ctr"/>
          <a:lstStyle/>
          <a:p>
            <a:pPr algn="ctr" eaLnBrk="1" latinLnBrk="0" hangingPunct="1"/>
            <a:endParaRPr kumimoji="0" lang="en-US" sz="6032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7" y="533403"/>
            <a:ext cx="3962400" cy="914401"/>
          </a:xfrm>
        </p:spPr>
        <p:txBody>
          <a:bodyPr anchor="b"/>
          <a:lstStyle>
            <a:lvl1pPr algn="l">
              <a:buNone/>
              <a:defRPr sz="2536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31" y="1447803"/>
            <a:ext cx="3962400" cy="4206112"/>
          </a:xfrm>
        </p:spPr>
        <p:txBody>
          <a:bodyPr lIns="51481"/>
          <a:lstStyle>
            <a:lvl1pPr marL="21759" marR="21759" indent="0">
              <a:spcBef>
                <a:spcPts val="0"/>
              </a:spcBef>
              <a:buNone/>
              <a:defRPr sz="1691">
                <a:solidFill>
                  <a:schemeClr val="tx1"/>
                </a:solidFill>
              </a:defRPr>
            </a:lvl1pPr>
            <a:lvl2pPr>
              <a:buNone/>
              <a:defRPr sz="1480">
                <a:solidFill>
                  <a:schemeClr val="tx1"/>
                </a:solidFill>
              </a:defRPr>
            </a:lvl2pPr>
            <a:lvl3pPr>
              <a:buNone/>
              <a:defRPr sz="1268">
                <a:solidFill>
                  <a:schemeClr val="tx1"/>
                </a:solidFill>
              </a:defRPr>
            </a:lvl3pPr>
            <a:lvl4pPr>
              <a:buNone/>
              <a:defRPr sz="1057">
                <a:solidFill>
                  <a:schemeClr val="tx1"/>
                </a:solidFill>
              </a:defRPr>
            </a:lvl4pPr>
            <a:lvl5pPr>
              <a:buNone/>
              <a:defRPr sz="1057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6" y="930147"/>
            <a:ext cx="6168212" cy="4724401"/>
          </a:xfrm>
        </p:spPr>
        <p:txBody>
          <a:bodyPr/>
          <a:lstStyle>
            <a:lvl1pPr>
              <a:defRPr sz="3381">
                <a:solidFill>
                  <a:schemeClr val="tx1"/>
                </a:solidFill>
              </a:defRPr>
            </a:lvl1pPr>
            <a:lvl2pPr>
              <a:defRPr sz="3171">
                <a:solidFill>
                  <a:schemeClr val="tx1"/>
                </a:solidFill>
              </a:defRPr>
            </a:lvl2pPr>
            <a:lvl3pPr>
              <a:defRPr sz="2959">
                <a:solidFill>
                  <a:schemeClr val="tx1"/>
                </a:solidFill>
              </a:defRPr>
            </a:lvl3pPr>
            <a:lvl4pPr>
              <a:defRPr sz="2325">
                <a:solidFill>
                  <a:schemeClr val="tx1"/>
                </a:solidFill>
              </a:defRPr>
            </a:lvl4pPr>
            <a:lvl5pPr>
              <a:defRPr sz="2325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7"/>
            <a:ext cx="1137607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05" tIns="54401" rIns="108805" bIns="54401" anchor="ctr"/>
          <a:lstStyle/>
          <a:p>
            <a:pPr algn="ctr" eaLnBrk="1" latinLnBrk="0" hangingPunct="1"/>
            <a:endParaRPr kumimoji="0" lang="en-US" sz="6032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4"/>
            <a:ext cx="3099475" cy="4343401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05" tIns="54401" rIns="108805" bIns="54401" anchor="ctr"/>
          <a:lstStyle/>
          <a:p>
            <a:pPr algn="ctr" eaLnBrk="1" latinLnBrk="0" hangingPunct="1"/>
            <a:endParaRPr kumimoji="0" lang="en-US" sz="6032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9"/>
            <a:ext cx="10972800" cy="1051561"/>
          </a:xfrm>
        </p:spPr>
        <p:txBody>
          <a:bodyPr anchor="t"/>
          <a:lstStyle>
            <a:lvl1pPr algn="l">
              <a:buNone/>
              <a:defRPr sz="4227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51" y="533400"/>
            <a:ext cx="2987040" cy="4211480"/>
          </a:xfrm>
        </p:spPr>
        <p:txBody>
          <a:bodyPr lIns="51481"/>
          <a:lstStyle>
            <a:lvl1pPr marL="54399" indent="0" algn="l">
              <a:spcBef>
                <a:spcPts val="0"/>
              </a:spcBef>
              <a:buNone/>
              <a:defRPr sz="1691">
                <a:solidFill>
                  <a:srgbClr val="FFFFFF"/>
                </a:solidFill>
              </a:defRPr>
            </a:lvl1pPr>
            <a:lvl2pPr>
              <a:defRPr sz="1480">
                <a:solidFill>
                  <a:srgbClr val="FFFFFF"/>
                </a:solidFill>
              </a:defRPr>
            </a:lvl2pPr>
            <a:lvl3pPr>
              <a:defRPr sz="1268">
                <a:solidFill>
                  <a:srgbClr val="FFFFFF"/>
                </a:solidFill>
              </a:defRPr>
            </a:lvl3pPr>
            <a:lvl4pPr>
              <a:defRPr sz="1057">
                <a:solidFill>
                  <a:srgbClr val="FFFFFF"/>
                </a:solidFill>
              </a:defRPr>
            </a:lvl4pPr>
            <a:lvl5pPr>
              <a:defRPr sz="1057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7" y="435771"/>
            <a:ext cx="7900415" cy="4343401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804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1" y="4983482"/>
            <a:ext cx="10911840" cy="105156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1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4" y="533407"/>
            <a:ext cx="2641601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199" y="533406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9" y="216475"/>
            <a:ext cx="10920095" cy="650488"/>
          </a:xfrm>
        </p:spPr>
        <p:txBody>
          <a:bodyPr lIns="0" tIns="0" rIns="0" bIns="0"/>
          <a:lstStyle>
            <a:lvl1pPr>
              <a:defRPr sz="422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7" y="2289991"/>
            <a:ext cx="10435756" cy="390292"/>
          </a:xfrm>
        </p:spPr>
        <p:txBody>
          <a:bodyPr lIns="0" tIns="0" rIns="0" bIns="0"/>
          <a:lstStyle>
            <a:lvl1pPr>
              <a:defRPr sz="2536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9" y="216475"/>
            <a:ext cx="10920095" cy="650488"/>
          </a:xfrm>
        </p:spPr>
        <p:txBody>
          <a:bodyPr lIns="0" tIns="0" rIns="0" bIns="0"/>
          <a:lstStyle>
            <a:lvl1pPr>
              <a:defRPr sz="422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3" y="1577342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2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9" y="216475"/>
            <a:ext cx="10920095" cy="650488"/>
          </a:xfrm>
        </p:spPr>
        <p:txBody>
          <a:bodyPr lIns="0" tIns="0" rIns="0" bIns="0"/>
          <a:lstStyle>
            <a:lvl1pPr>
              <a:defRPr sz="422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7"/>
            <a:ext cx="1137607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05" tIns="54401" rIns="108805" bIns="54401" anchor="ctr"/>
          <a:lstStyle/>
          <a:p>
            <a:pPr algn="ctr" eaLnBrk="1" latinLnBrk="0" hangingPunct="1"/>
            <a:endParaRPr kumimoji="0" lang="en-US" sz="6032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6"/>
            <a:ext cx="11075747" cy="3108961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05" tIns="54401" rIns="108805" bIns="54401" anchor="ctr"/>
          <a:lstStyle/>
          <a:p>
            <a:pPr algn="ctr" eaLnBrk="1" latinLnBrk="0" hangingPunct="1"/>
            <a:endParaRPr kumimoji="0" lang="en-US" sz="6032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9"/>
            <a:ext cx="10363200" cy="1828799"/>
          </a:xfrm>
        </p:spPr>
        <p:txBody>
          <a:bodyPr lIns="25740" rIns="25740" bIns="25740"/>
          <a:lstStyle>
            <a:lvl1pPr algn="r">
              <a:defRPr sz="5284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3"/>
            <a:ext cx="10363200" cy="914401"/>
          </a:xfrm>
        </p:spPr>
        <p:txBody>
          <a:bodyPr lIns="102961" tIns="0"/>
          <a:lstStyle>
            <a:lvl1pPr marL="43519" indent="0" algn="r">
              <a:spcBef>
                <a:spcPts val="0"/>
              </a:spcBef>
              <a:buNone/>
              <a:defRPr sz="2325">
                <a:solidFill>
                  <a:schemeClr val="bg2">
                    <a:shade val="25000"/>
                  </a:schemeClr>
                </a:solidFill>
              </a:defRPr>
            </a:lvl1pPr>
            <a:lvl2pPr marL="544001" indent="0" algn="ctr">
              <a:buNone/>
            </a:lvl2pPr>
            <a:lvl3pPr marL="1088001" indent="0" algn="ctr">
              <a:buNone/>
            </a:lvl3pPr>
            <a:lvl4pPr marL="1632002" indent="0" algn="ctr">
              <a:buNone/>
            </a:lvl4pPr>
            <a:lvl5pPr marL="2176000" indent="0" algn="ctr">
              <a:buNone/>
            </a:lvl5pPr>
            <a:lvl6pPr marL="2720001" indent="0" algn="ctr">
              <a:buNone/>
            </a:lvl6pPr>
            <a:lvl7pPr marL="3264002" indent="0" algn="ctr">
              <a:buNone/>
            </a:lvl7pPr>
            <a:lvl8pPr marL="3808002" indent="0" algn="ctr">
              <a:buNone/>
            </a:lvl8pPr>
            <a:lvl9pPr marL="4352003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1" y="4983482"/>
            <a:ext cx="10911840" cy="105156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1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7"/>
            <a:ext cx="1137607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05" tIns="54401" rIns="108805" bIns="54401" anchor="ctr"/>
          <a:lstStyle/>
          <a:p>
            <a:pPr algn="ctr" eaLnBrk="1" latinLnBrk="0" hangingPunct="1"/>
            <a:endParaRPr kumimoji="0" lang="en-US" sz="6032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6"/>
            <a:ext cx="11075747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05" tIns="54401" rIns="108805" bIns="54401" anchor="ctr"/>
          <a:lstStyle/>
          <a:p>
            <a:pPr algn="ctr" eaLnBrk="1" latinLnBrk="0" hangingPunct="1"/>
            <a:endParaRPr kumimoji="0" lang="en-US" sz="6032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60" y="4928619"/>
            <a:ext cx="10911840" cy="676657"/>
          </a:xfrm>
        </p:spPr>
        <p:txBody>
          <a:bodyPr lIns="51481" bIns="0" anchor="b"/>
          <a:lstStyle>
            <a:lvl1pPr algn="l">
              <a:buNone/>
              <a:defRPr sz="4227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60" y="5624488"/>
            <a:ext cx="10911840" cy="420623"/>
          </a:xfrm>
        </p:spPr>
        <p:txBody>
          <a:bodyPr lIns="66925" tIns="0" anchor="t"/>
          <a:lstStyle>
            <a:lvl1pPr marL="0" marR="43519" indent="0" algn="l">
              <a:spcBef>
                <a:spcPts val="0"/>
              </a:spcBef>
              <a:spcAft>
                <a:spcPts val="0"/>
              </a:spcAft>
              <a:buNone/>
              <a:defRPr sz="2113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11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9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91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4" y="530352"/>
            <a:ext cx="5242560" cy="4389120"/>
          </a:xfrm>
        </p:spPr>
        <p:txBody>
          <a:bodyPr/>
          <a:lstStyle>
            <a:lvl1pPr>
              <a:defRPr sz="3171"/>
            </a:lvl1pPr>
            <a:lvl2pPr>
              <a:defRPr sz="2536"/>
            </a:lvl2pPr>
            <a:lvl3pPr>
              <a:defRPr sz="2325"/>
            </a:lvl3pPr>
            <a:lvl4pPr>
              <a:defRPr sz="2113"/>
            </a:lvl4pPr>
            <a:lvl5pPr>
              <a:defRPr sz="2113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1" y="530352"/>
            <a:ext cx="5242560" cy="4389120"/>
          </a:xfrm>
        </p:spPr>
        <p:txBody>
          <a:bodyPr/>
          <a:lstStyle>
            <a:lvl1pPr>
              <a:defRPr sz="3171"/>
            </a:lvl1pPr>
            <a:lvl2pPr>
              <a:defRPr sz="2536"/>
            </a:lvl2pPr>
            <a:lvl3pPr>
              <a:defRPr sz="2325"/>
            </a:lvl3pPr>
            <a:lvl4pPr>
              <a:defRPr sz="2113"/>
            </a:lvl4pPr>
            <a:lvl5pPr>
              <a:defRPr sz="2113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40" y="1133194"/>
            <a:ext cx="11948965" cy="559913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6032"/>
          </a:p>
        </p:txBody>
      </p:sp>
      <p:sp>
        <p:nvSpPr>
          <p:cNvPr id="17" name="bg object 17"/>
          <p:cNvSpPr/>
          <p:nvPr/>
        </p:nvSpPr>
        <p:spPr>
          <a:xfrm>
            <a:off x="141353" y="150404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60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9" y="216477"/>
            <a:ext cx="10920095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7" y="2289991"/>
            <a:ext cx="1043575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7"/>
            <a:ext cx="3901440" cy="585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7"/>
            <a:ext cx="2804160" cy="585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7"/>
            <a:ext cx="2804160" cy="585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5817">
        <a:defRPr>
          <a:latin typeface="+mn-lt"/>
          <a:ea typeface="+mn-ea"/>
          <a:cs typeface="+mn-cs"/>
        </a:defRPr>
      </a:lvl2pPr>
      <a:lvl3pPr marL="1931637">
        <a:defRPr>
          <a:latin typeface="+mn-lt"/>
          <a:ea typeface="+mn-ea"/>
          <a:cs typeface="+mn-cs"/>
        </a:defRPr>
      </a:lvl3pPr>
      <a:lvl4pPr marL="2897457">
        <a:defRPr>
          <a:latin typeface="+mn-lt"/>
          <a:ea typeface="+mn-ea"/>
          <a:cs typeface="+mn-cs"/>
        </a:defRPr>
      </a:lvl4pPr>
      <a:lvl5pPr marL="3863274">
        <a:defRPr>
          <a:latin typeface="+mn-lt"/>
          <a:ea typeface="+mn-ea"/>
          <a:cs typeface="+mn-cs"/>
        </a:defRPr>
      </a:lvl5pPr>
      <a:lvl6pPr marL="4829095">
        <a:defRPr>
          <a:latin typeface="+mn-lt"/>
          <a:ea typeface="+mn-ea"/>
          <a:cs typeface="+mn-cs"/>
        </a:defRPr>
      </a:lvl6pPr>
      <a:lvl7pPr marL="5794912">
        <a:defRPr>
          <a:latin typeface="+mn-lt"/>
          <a:ea typeface="+mn-ea"/>
          <a:cs typeface="+mn-cs"/>
        </a:defRPr>
      </a:lvl7pPr>
      <a:lvl8pPr marL="6760732">
        <a:defRPr>
          <a:latin typeface="+mn-lt"/>
          <a:ea typeface="+mn-ea"/>
          <a:cs typeface="+mn-cs"/>
        </a:defRPr>
      </a:lvl8pPr>
      <a:lvl9pPr marL="772654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5817">
        <a:defRPr>
          <a:latin typeface="+mn-lt"/>
          <a:ea typeface="+mn-ea"/>
          <a:cs typeface="+mn-cs"/>
        </a:defRPr>
      </a:lvl2pPr>
      <a:lvl3pPr marL="1931637">
        <a:defRPr>
          <a:latin typeface="+mn-lt"/>
          <a:ea typeface="+mn-ea"/>
          <a:cs typeface="+mn-cs"/>
        </a:defRPr>
      </a:lvl3pPr>
      <a:lvl4pPr marL="2897457">
        <a:defRPr>
          <a:latin typeface="+mn-lt"/>
          <a:ea typeface="+mn-ea"/>
          <a:cs typeface="+mn-cs"/>
        </a:defRPr>
      </a:lvl4pPr>
      <a:lvl5pPr marL="3863274">
        <a:defRPr>
          <a:latin typeface="+mn-lt"/>
          <a:ea typeface="+mn-ea"/>
          <a:cs typeface="+mn-cs"/>
        </a:defRPr>
      </a:lvl5pPr>
      <a:lvl6pPr marL="4829095">
        <a:defRPr>
          <a:latin typeface="+mn-lt"/>
          <a:ea typeface="+mn-ea"/>
          <a:cs typeface="+mn-cs"/>
        </a:defRPr>
      </a:lvl6pPr>
      <a:lvl7pPr marL="5794912">
        <a:defRPr>
          <a:latin typeface="+mn-lt"/>
          <a:ea typeface="+mn-ea"/>
          <a:cs typeface="+mn-cs"/>
        </a:defRPr>
      </a:lvl7pPr>
      <a:lvl8pPr marL="6760732">
        <a:defRPr>
          <a:latin typeface="+mn-lt"/>
          <a:ea typeface="+mn-ea"/>
          <a:cs typeface="+mn-cs"/>
        </a:defRPr>
      </a:lvl8pPr>
      <a:lvl9pPr marL="772654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7"/>
            <a:ext cx="1137607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05" tIns="54401" rIns="108805" bIns="54401" anchor="ctr"/>
          <a:lstStyle/>
          <a:p>
            <a:pPr algn="ctr" eaLnBrk="1" latinLnBrk="0" hangingPunct="1"/>
            <a:endParaRPr kumimoji="0" lang="en-US" sz="6032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3"/>
            <a:ext cx="11075747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05" tIns="54401" rIns="108805" bIns="54401" anchor="ctr"/>
          <a:lstStyle/>
          <a:p>
            <a:pPr algn="ctr" eaLnBrk="1" latinLnBrk="0" hangingPunct="1"/>
            <a:endParaRPr kumimoji="0" lang="en-US" sz="6032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1" y="4985594"/>
            <a:ext cx="10911840" cy="1051561"/>
          </a:xfrm>
          <a:prstGeom prst="rect">
            <a:avLst/>
          </a:prstGeom>
        </p:spPr>
        <p:txBody>
          <a:bodyPr vert="horz" lIns="51481" tIns="25740" rIns="51481" bIns="2574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1" y="530352"/>
            <a:ext cx="10911840" cy="4187952"/>
          </a:xfrm>
          <a:prstGeom prst="rect">
            <a:avLst/>
          </a:prstGeom>
        </p:spPr>
        <p:txBody>
          <a:bodyPr vert="horz" lIns="102961" tIns="51481" rIns="51481" bIns="257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5" y="6111878"/>
            <a:ext cx="3048000" cy="365124"/>
          </a:xfrm>
          <a:prstGeom prst="rect">
            <a:avLst/>
          </a:prstGeom>
        </p:spPr>
        <p:txBody>
          <a:bodyPr vert="horz" lIns="51481" tIns="25740" rIns="51481" bIns="25740" anchor="b"/>
          <a:lstStyle>
            <a:lvl1pPr algn="r" eaLnBrk="1" latinLnBrk="0" hangingPunct="1">
              <a:defRPr kumimoji="0" sz="1268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5" y="6111878"/>
            <a:ext cx="3048000" cy="365124"/>
          </a:xfrm>
          <a:prstGeom prst="rect">
            <a:avLst/>
          </a:prstGeom>
        </p:spPr>
        <p:txBody>
          <a:bodyPr vert="horz" lIns="51481" tIns="25740" rIns="51481" bIns="25740" anchor="b"/>
          <a:lstStyle>
            <a:lvl1pPr algn="l" eaLnBrk="1" latinLnBrk="0" hangingPunct="1">
              <a:defRPr kumimoji="0" sz="1268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5" y="6111878"/>
            <a:ext cx="609600" cy="365124"/>
          </a:xfrm>
          <a:prstGeom prst="rect">
            <a:avLst/>
          </a:prstGeom>
        </p:spPr>
        <p:txBody>
          <a:bodyPr vert="horz" lIns="51481" tIns="25740" rIns="51481" bIns="25740" anchor="b"/>
          <a:lstStyle>
            <a:lvl1pPr algn="r" eaLnBrk="1" latinLnBrk="0" hangingPunct="1">
              <a:defRPr kumimoji="0" sz="1268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rtl="0" eaLnBrk="1" latinLnBrk="0" hangingPunct="1">
        <a:spcBef>
          <a:spcPct val="0"/>
        </a:spcBef>
        <a:buNone/>
        <a:defRPr kumimoji="0" sz="4227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15520" indent="-315520" algn="l" rtl="0" eaLnBrk="1" latinLnBrk="0" hangingPunct="1">
        <a:spcBef>
          <a:spcPts val="297"/>
        </a:spcBef>
        <a:buClr>
          <a:schemeClr val="accent1"/>
        </a:buClr>
        <a:buSzPct val="80000"/>
        <a:buFont typeface="Wingdings 2"/>
        <a:buChar char=""/>
        <a:defRPr kumimoji="0" sz="3381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52800" indent="-239361" algn="l" rtl="0" eaLnBrk="1" latinLnBrk="0" hangingPunct="1">
        <a:spcBef>
          <a:spcPts val="297"/>
        </a:spcBef>
        <a:buClr>
          <a:schemeClr val="accent1"/>
        </a:buClr>
        <a:buSzPct val="100000"/>
        <a:buFont typeface="Verdana"/>
        <a:buChar char="◦"/>
        <a:defRPr kumimoji="0" sz="2959" kern="1200">
          <a:solidFill>
            <a:schemeClr val="tx1"/>
          </a:solidFill>
          <a:latin typeface="+mn-lt"/>
          <a:ea typeface="+mn-ea"/>
          <a:cs typeface="+mn-cs"/>
        </a:defRPr>
      </a:lvl2pPr>
      <a:lvl3pPr marL="935681" indent="-217599" algn="l" rtl="0" eaLnBrk="1" latinLnBrk="0" hangingPunct="1">
        <a:spcBef>
          <a:spcPts val="297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536" kern="1200">
          <a:solidFill>
            <a:schemeClr val="tx1"/>
          </a:solidFill>
          <a:latin typeface="+mn-lt"/>
          <a:ea typeface="+mn-ea"/>
          <a:cs typeface="+mn-cs"/>
        </a:defRPr>
      </a:lvl3pPr>
      <a:lvl4pPr marL="1218560" indent="-217599" algn="l" rtl="0" eaLnBrk="1" latinLnBrk="0" hangingPunct="1">
        <a:spcBef>
          <a:spcPts val="272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1523201" indent="-217599" algn="l" rtl="0" eaLnBrk="1" latinLnBrk="0" hangingPunct="1">
        <a:spcBef>
          <a:spcPts val="29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13" kern="1200">
          <a:solidFill>
            <a:schemeClr val="tx1"/>
          </a:solidFill>
          <a:latin typeface="+mn-lt"/>
          <a:ea typeface="+mn-ea"/>
          <a:cs typeface="+mn-cs"/>
        </a:defRPr>
      </a:lvl5pPr>
      <a:lvl6pPr marL="1773441" indent="-217599" algn="l" rtl="0" eaLnBrk="1" latinLnBrk="0" hangingPunct="1">
        <a:spcBef>
          <a:spcPts val="29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11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23680" indent="-217599" algn="l" rtl="0" eaLnBrk="1" latinLnBrk="0" hangingPunct="1">
        <a:spcBef>
          <a:spcPts val="304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691" kern="1200">
          <a:solidFill>
            <a:schemeClr val="tx1"/>
          </a:solidFill>
          <a:latin typeface="+mn-lt"/>
          <a:ea typeface="+mn-ea"/>
          <a:cs typeface="+mn-cs"/>
        </a:defRPr>
      </a:lvl7pPr>
      <a:lvl8pPr marL="2284802" indent="-217599" algn="l" rtl="0" eaLnBrk="1" latinLnBrk="0" hangingPunct="1">
        <a:spcBef>
          <a:spcPts val="30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69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56801" indent="-217599" algn="l" rtl="0" eaLnBrk="1" latinLnBrk="0" hangingPunct="1">
        <a:spcBef>
          <a:spcPts val="304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691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0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0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0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0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80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20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44"/>
            <a:ext cx="12192000" cy="21580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603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0499" y="471165"/>
            <a:ext cx="5975618" cy="1201936"/>
          </a:xfrm>
          <a:prstGeom prst="rect">
            <a:avLst/>
          </a:prstGeom>
        </p:spPr>
        <p:txBody>
          <a:bodyPr vert="horz" wrap="square" lIns="0" tIns="30865" rIns="0" bIns="0" rtlCol="0">
            <a:spAutoFit/>
          </a:bodyPr>
          <a:lstStyle/>
          <a:p>
            <a:pPr marL="26841">
              <a:spcBef>
                <a:spcPts val="241"/>
              </a:spcBef>
            </a:pPr>
            <a:r>
              <a:rPr lang="ru-RU" sz="7185" dirty="0"/>
              <a:t> </a:t>
            </a:r>
            <a:r>
              <a:rPr lang="en-US" sz="7608" dirty="0" err="1"/>
              <a:t>O‘zbek</a:t>
            </a:r>
            <a:r>
              <a:rPr lang="en-US" sz="7608" dirty="0"/>
              <a:t> </a:t>
            </a:r>
            <a:r>
              <a:rPr lang="en-US" sz="7608" dirty="0" err="1"/>
              <a:t>tili</a:t>
            </a:r>
            <a:endParaRPr sz="7185" dirty="0"/>
          </a:p>
        </p:txBody>
      </p:sp>
      <p:sp>
        <p:nvSpPr>
          <p:cNvPr id="4" name="object 4"/>
          <p:cNvSpPr txBox="1"/>
          <p:nvPr/>
        </p:nvSpPr>
        <p:spPr>
          <a:xfrm>
            <a:off x="1723637" y="2457303"/>
            <a:ext cx="11125200" cy="1938812"/>
          </a:xfrm>
          <a:prstGeom prst="rect">
            <a:avLst/>
          </a:prstGeom>
        </p:spPr>
        <p:txBody>
          <a:bodyPr vert="horz" wrap="square" lIns="0" tIns="91261" rIns="0" bIns="0" rtlCol="0">
            <a:spAutoFit/>
          </a:bodyPr>
          <a:lstStyle/>
          <a:p>
            <a:pPr marR="2215671" algn="ctr">
              <a:spcAft>
                <a:spcPts val="1800"/>
              </a:spcAft>
            </a:pPr>
            <a:r>
              <a:rPr lang="en-US" sz="4000" b="1" spc="-2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b="1" spc="-2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000" b="1" spc="-2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Muhammad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Yusufning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ijodiy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Cyrl-UZ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O‘zingdan</a:t>
            </a:r>
            <a:r>
              <a:rPr lang="uz-Cyrl-UZ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qo‘ymasin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xalqim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6610" y="2457303"/>
            <a:ext cx="658380" cy="156485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6032"/>
          </a:p>
        </p:txBody>
      </p:sp>
      <p:sp>
        <p:nvSpPr>
          <p:cNvPr id="6" name="object 6"/>
          <p:cNvSpPr/>
          <p:nvPr/>
        </p:nvSpPr>
        <p:spPr>
          <a:xfrm>
            <a:off x="356610" y="4551825"/>
            <a:ext cx="658380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6032"/>
          </a:p>
        </p:txBody>
      </p:sp>
      <p:grpSp>
        <p:nvGrpSpPr>
          <p:cNvPr id="8" name="object 8"/>
          <p:cNvGrpSpPr/>
          <p:nvPr/>
        </p:nvGrpSpPr>
        <p:grpSpPr>
          <a:xfrm>
            <a:off x="9095619" y="460302"/>
            <a:ext cx="2322924" cy="1194524"/>
            <a:chOff x="4701998" y="228108"/>
            <a:chExt cx="603886" cy="603885"/>
          </a:xfrm>
        </p:grpSpPr>
        <p:sp>
          <p:nvSpPr>
            <p:cNvPr id="9" name="object 9"/>
            <p:cNvSpPr/>
            <p:nvPr/>
          </p:nvSpPr>
          <p:spPr>
            <a:xfrm>
              <a:off x="4701998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6032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032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095621" y="617543"/>
            <a:ext cx="2398925" cy="76561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5" b="1" spc="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55" b="1" spc="2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4755" b="1" spc="21" dirty="0">
                <a:solidFill>
                  <a:srgbClr val="FFFFFF"/>
                </a:solidFill>
                <a:latin typeface="Arial"/>
                <a:cs typeface="Arial"/>
              </a:rPr>
              <a:t>0-sinf</a:t>
            </a:r>
            <a:endParaRPr sz="4755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96115"/>
            <a:ext cx="4191000" cy="208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5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28" y="530126"/>
            <a:ext cx="10914752" cy="66674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effectLst/>
              </a:rPr>
              <a:t>Muhammad Yusuf </a:t>
            </a:r>
            <a:r>
              <a:rPr lang="en-US" dirty="0" err="1" smtClean="0">
                <a:solidFill>
                  <a:srgbClr val="002060"/>
                </a:solidFill>
                <a:effectLst/>
              </a:rPr>
              <a:t>she’riy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/>
              </a:rPr>
              <a:t>to‘plamlari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2365" y="1657466"/>
            <a:ext cx="7551015" cy="3836268"/>
          </a:xfrm>
          <a:prstGeom prst="rect">
            <a:avLst/>
          </a:prstGeom>
        </p:spPr>
        <p:txBody>
          <a:bodyPr wrap="square" lIns="192475" tIns="96247" rIns="192475" bIns="96247">
            <a:spAutoFit/>
          </a:bodyPr>
          <a:lstStyle/>
          <a:p>
            <a:pPr algn="ctr"/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Muhammad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Yusufning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1976-yilda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sheʼrlari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smtClean="0">
                <a:latin typeface="Arial" panose="020B0604020202020204" pitchFamily="34" charset="0"/>
                <a:cs typeface="Arial" panose="020B0604020202020204" pitchFamily="34" charset="0"/>
              </a:rPr>
              <a:t>“Oʻzbekiston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adabiyoti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sanʼati</a:t>
            </a:r>
            <a:r>
              <a:rPr lang="en-US" sz="3381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haftaligida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bosilgan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Shundan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boshlab</a:t>
            </a:r>
            <a:r>
              <a:rPr lang="en-US" sz="338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38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espublika</a:t>
            </a:r>
            <a:r>
              <a:rPr lang="en-US" sz="338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matbuotida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381" dirty="0" smtClean="0">
                <a:latin typeface="Arial" panose="020B0604020202020204" pitchFamily="34" charset="0"/>
                <a:cs typeface="Arial" panose="020B0604020202020204" pitchFamily="34" charset="0"/>
              </a:rPr>
              <a:t> sheʼr, ocherk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smtClean="0">
                <a:latin typeface="Arial" panose="020B0604020202020204" pitchFamily="34" charset="0"/>
                <a:cs typeface="Arial" panose="020B0604020202020204" pitchFamily="34" charset="0"/>
              </a:rPr>
              <a:t>maqolalari </a:t>
            </a:r>
            <a:r>
              <a:rPr lang="en-US" sz="338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338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chop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etila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boshlagan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3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3" y="1496416"/>
            <a:ext cx="3382028" cy="434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8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28" y="273625"/>
            <a:ext cx="10914752" cy="650488"/>
          </a:xfrm>
        </p:spPr>
        <p:txBody>
          <a:bodyPr/>
          <a:lstStyle/>
          <a:p>
            <a:pPr algn="ctr"/>
            <a:r>
              <a:rPr lang="en-US" dirty="0" err="1"/>
              <a:t>She’riy</a:t>
            </a:r>
            <a:r>
              <a:rPr lang="en-US" dirty="0"/>
              <a:t> </a:t>
            </a:r>
            <a:r>
              <a:rPr lang="en-US" dirty="0" err="1"/>
              <a:t>to‘plamlari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263650"/>
            <a:ext cx="11554769" cy="3836268"/>
          </a:xfrm>
          <a:prstGeom prst="rect">
            <a:avLst/>
          </a:prstGeom>
        </p:spPr>
        <p:txBody>
          <a:bodyPr wrap="square" lIns="192475" tIns="96247" rIns="192475" bIns="96247">
            <a:spAutoFit/>
          </a:bodyPr>
          <a:lstStyle/>
          <a:p>
            <a:r>
              <a:rPr lang="en-US" sz="3381" dirty="0">
                <a:latin typeface="Arial" pitchFamily="34" charset="0"/>
                <a:cs typeface="Arial" pitchFamily="34" charset="0"/>
              </a:rPr>
              <a:t>Ilk </a:t>
            </a:r>
            <a:r>
              <a:rPr lang="en-US" sz="3381" dirty="0" err="1">
                <a:latin typeface="Arial" pitchFamily="34" charset="0"/>
                <a:cs typeface="Arial" pitchFamily="34" charset="0"/>
              </a:rPr>
              <a:t>sheʼrlar</a:t>
            </a:r>
            <a:r>
              <a:rPr lang="en-US" sz="338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81" dirty="0" err="1" smtClean="0">
                <a:latin typeface="Arial" pitchFamily="34" charset="0"/>
                <a:cs typeface="Arial" pitchFamily="34" charset="0"/>
              </a:rPr>
              <a:t>kitobi</a:t>
            </a:r>
            <a:r>
              <a:rPr lang="en-US" sz="3381" dirty="0" smtClean="0">
                <a:latin typeface="Arial" pitchFamily="34" charset="0"/>
                <a:cs typeface="Arial" pitchFamily="34" charset="0"/>
              </a:rPr>
              <a:t> - „Tanish </a:t>
            </a:r>
            <a:r>
              <a:rPr lang="en-US" sz="3381" dirty="0" err="1">
                <a:latin typeface="Arial" pitchFamily="34" charset="0"/>
                <a:cs typeface="Arial" pitchFamily="34" charset="0"/>
              </a:rPr>
              <a:t>teraklar</a:t>
            </a:r>
            <a:r>
              <a:rPr lang="en-US" sz="3381" dirty="0">
                <a:latin typeface="Arial" pitchFamily="34" charset="0"/>
                <a:cs typeface="Arial" pitchFamily="34" charset="0"/>
              </a:rPr>
              <a:t>“ (1985). </a:t>
            </a:r>
          </a:p>
          <a:p>
            <a:r>
              <a:rPr lang="en-US" sz="3381" dirty="0">
                <a:latin typeface="Arial" pitchFamily="34" charset="0"/>
                <a:cs typeface="Arial" pitchFamily="34" charset="0"/>
              </a:rPr>
              <a:t>„</a:t>
            </a:r>
            <a:r>
              <a:rPr lang="en-US" sz="3381" dirty="0" err="1">
                <a:latin typeface="Arial" pitchFamily="34" charset="0"/>
                <a:cs typeface="Arial" pitchFamily="34" charset="0"/>
              </a:rPr>
              <a:t>Bulbulga</a:t>
            </a:r>
            <a:r>
              <a:rPr lang="en-US" sz="338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81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3381" dirty="0">
                <a:latin typeface="Arial" pitchFamily="34" charset="0"/>
                <a:cs typeface="Arial" pitchFamily="34" charset="0"/>
              </a:rPr>
              <a:t> gapim </a:t>
            </a:r>
            <a:r>
              <a:rPr lang="en-US" sz="3381" dirty="0" err="1">
                <a:latin typeface="Arial" pitchFamily="34" charset="0"/>
                <a:cs typeface="Arial" pitchFamily="34" charset="0"/>
              </a:rPr>
              <a:t>bor</a:t>
            </a:r>
            <a:r>
              <a:rPr lang="en-US" sz="3381" dirty="0">
                <a:latin typeface="Arial" pitchFamily="34" charset="0"/>
                <a:cs typeface="Arial" pitchFamily="34" charset="0"/>
              </a:rPr>
              <a:t>”(1987</a:t>
            </a:r>
            <a:r>
              <a:rPr lang="en-US" sz="3381" dirty="0" smtClean="0">
                <a:latin typeface="Arial" pitchFamily="34" charset="0"/>
                <a:cs typeface="Arial" pitchFamily="34" charset="0"/>
              </a:rPr>
              <a:t>) „</a:t>
            </a:r>
            <a:r>
              <a:rPr lang="en-US" sz="3381" dirty="0">
                <a:latin typeface="Arial" pitchFamily="34" charset="0"/>
                <a:cs typeface="Arial" pitchFamily="34" charset="0"/>
              </a:rPr>
              <a:t>Iltijo“ (1988)</a:t>
            </a:r>
          </a:p>
          <a:p>
            <a:r>
              <a:rPr lang="en-US" sz="3381" dirty="0">
                <a:latin typeface="Arial" pitchFamily="34" charset="0"/>
                <a:cs typeface="Arial" pitchFamily="34" charset="0"/>
              </a:rPr>
              <a:t>„Uyqudagi </a:t>
            </a:r>
            <a:r>
              <a:rPr lang="en-US" sz="3381" dirty="0" err="1">
                <a:latin typeface="Arial" pitchFamily="34" charset="0"/>
                <a:cs typeface="Arial" pitchFamily="34" charset="0"/>
              </a:rPr>
              <a:t>qiz</a:t>
            </a:r>
            <a:r>
              <a:rPr lang="en-US" sz="3381" dirty="0">
                <a:latin typeface="Arial" pitchFamily="34" charset="0"/>
                <a:cs typeface="Arial" pitchFamily="34" charset="0"/>
              </a:rPr>
              <a:t>“, „Halima </a:t>
            </a:r>
            <a:r>
              <a:rPr lang="en-US" sz="3381" dirty="0" err="1">
                <a:latin typeface="Arial" pitchFamily="34" charset="0"/>
                <a:cs typeface="Arial" pitchFamily="34" charset="0"/>
              </a:rPr>
              <a:t>enam</a:t>
            </a:r>
            <a:r>
              <a:rPr lang="en-US" sz="338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81" dirty="0" err="1">
                <a:latin typeface="Arial" pitchFamily="34" charset="0"/>
                <a:cs typeface="Arial" pitchFamily="34" charset="0"/>
              </a:rPr>
              <a:t>allalari</a:t>
            </a:r>
            <a:r>
              <a:rPr lang="en-US" sz="3381" dirty="0">
                <a:latin typeface="Arial" pitchFamily="34" charset="0"/>
                <a:cs typeface="Arial" pitchFamily="34" charset="0"/>
              </a:rPr>
              <a:t>“ (1989</a:t>
            </a:r>
            <a:r>
              <a:rPr lang="en-US" sz="338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en-US" sz="3381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en-US" sz="3381" dirty="0" err="1">
                <a:latin typeface="Arial" pitchFamily="34" charset="0"/>
                <a:cs typeface="Arial" pitchFamily="34" charset="0"/>
              </a:rPr>
              <a:t>Ishq</a:t>
            </a:r>
            <a:r>
              <a:rPr lang="en-US" sz="3381" dirty="0">
                <a:latin typeface="Arial" pitchFamily="34" charset="0"/>
                <a:cs typeface="Arial" pitchFamily="34" charset="0"/>
              </a:rPr>
              <a:t> kemasi“ (1990</a:t>
            </a:r>
            <a:r>
              <a:rPr lang="en-US" sz="3381" dirty="0" smtClean="0">
                <a:latin typeface="Arial" pitchFamily="34" charset="0"/>
                <a:cs typeface="Arial" pitchFamily="34" charset="0"/>
              </a:rPr>
              <a:t>), „</a:t>
            </a:r>
            <a:r>
              <a:rPr lang="en-US" sz="3381" dirty="0">
                <a:latin typeface="Arial" pitchFamily="34" charset="0"/>
                <a:cs typeface="Arial" pitchFamily="34" charset="0"/>
              </a:rPr>
              <a:t>Koʻnglimda </a:t>
            </a:r>
            <a:r>
              <a:rPr lang="en-US" sz="3381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338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81" dirty="0" err="1">
                <a:latin typeface="Arial" pitchFamily="34" charset="0"/>
                <a:cs typeface="Arial" pitchFamily="34" charset="0"/>
              </a:rPr>
              <a:t>yor</a:t>
            </a:r>
            <a:r>
              <a:rPr lang="en-US" sz="3381" dirty="0">
                <a:latin typeface="Arial" pitchFamily="34" charset="0"/>
                <a:cs typeface="Arial" pitchFamily="34" charset="0"/>
              </a:rPr>
              <a:t>“ (1991)</a:t>
            </a:r>
          </a:p>
          <a:p>
            <a:r>
              <a:rPr lang="en-US" sz="3381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en-US" sz="3381" dirty="0" err="1">
                <a:latin typeface="Arial" pitchFamily="34" charset="0"/>
                <a:cs typeface="Arial" pitchFamily="34" charset="0"/>
              </a:rPr>
              <a:t>Bevafo</a:t>
            </a:r>
            <a:r>
              <a:rPr lang="en-US" sz="338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81" dirty="0" smtClean="0">
                <a:latin typeface="Arial" pitchFamily="34" charset="0"/>
                <a:cs typeface="Arial" pitchFamily="34" charset="0"/>
              </a:rPr>
              <a:t>koʻp </a:t>
            </a:r>
            <a:r>
              <a:rPr lang="en-US" sz="3381" dirty="0" err="1">
                <a:latin typeface="Arial" pitchFamily="34" charset="0"/>
                <a:cs typeface="Arial" pitchFamily="34" charset="0"/>
              </a:rPr>
              <a:t>ekan</a:t>
            </a:r>
            <a:r>
              <a:rPr lang="en-US" sz="3381" dirty="0">
                <a:latin typeface="Arial" pitchFamily="34" charset="0"/>
                <a:cs typeface="Arial" pitchFamily="34" charset="0"/>
              </a:rPr>
              <a:t>“, „Yolgʻonchi </a:t>
            </a:r>
            <a:r>
              <a:rPr lang="en-US" sz="3381" dirty="0" err="1">
                <a:latin typeface="Arial" pitchFamily="34" charset="0"/>
                <a:cs typeface="Arial" pitchFamily="34" charset="0"/>
              </a:rPr>
              <a:t>yor</a:t>
            </a:r>
            <a:r>
              <a:rPr lang="en-US" sz="3381" dirty="0">
                <a:latin typeface="Arial" pitchFamily="34" charset="0"/>
                <a:cs typeface="Arial" pitchFamily="34" charset="0"/>
              </a:rPr>
              <a:t>“ (1993)</a:t>
            </a:r>
          </a:p>
          <a:p>
            <a:r>
              <a:rPr lang="en-US" sz="3381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en-US" sz="3381" dirty="0" err="1">
                <a:latin typeface="Arial" pitchFamily="34" charset="0"/>
                <a:cs typeface="Arial" pitchFamily="34" charset="0"/>
              </a:rPr>
              <a:t>Erka</a:t>
            </a:r>
            <a:r>
              <a:rPr lang="en-US" sz="3381" dirty="0">
                <a:latin typeface="Arial" pitchFamily="34" charset="0"/>
                <a:cs typeface="Arial" pitchFamily="34" charset="0"/>
              </a:rPr>
              <a:t> kiyik“ (1995) </a:t>
            </a:r>
          </a:p>
          <a:p>
            <a:r>
              <a:rPr lang="en-US" sz="3381" dirty="0">
                <a:latin typeface="Arial" pitchFamily="34" charset="0"/>
                <a:cs typeface="Arial" pitchFamily="34" charset="0"/>
              </a:rPr>
              <a:t>„Osmonimga </a:t>
            </a:r>
            <a:r>
              <a:rPr lang="en-US" sz="3381" dirty="0" err="1">
                <a:latin typeface="Arial" pitchFamily="34" charset="0"/>
                <a:cs typeface="Arial" pitchFamily="34" charset="0"/>
              </a:rPr>
              <a:t>olib</a:t>
            </a:r>
            <a:r>
              <a:rPr lang="en-US" sz="338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81" dirty="0" err="1">
                <a:latin typeface="Arial" pitchFamily="34" charset="0"/>
                <a:cs typeface="Arial" pitchFamily="34" charset="0"/>
              </a:rPr>
              <a:t>ketaman</a:t>
            </a:r>
            <a:r>
              <a:rPr lang="en-US" sz="3381" dirty="0">
                <a:latin typeface="Arial" pitchFamily="34" charset="0"/>
                <a:cs typeface="Arial" pitchFamily="34" charset="0"/>
              </a:rPr>
              <a:t>“ (1998) </a:t>
            </a:r>
          </a:p>
        </p:txBody>
      </p:sp>
      <p:pic>
        <p:nvPicPr>
          <p:cNvPr id="5" name="Picture 3" descr="C:\Users\User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15" y="4260899"/>
            <a:ext cx="1922520" cy="235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s4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774" y="3763219"/>
            <a:ext cx="1847363" cy="233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556" y="1285056"/>
            <a:ext cx="1572569" cy="233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0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28" y="273625"/>
            <a:ext cx="10914752" cy="650488"/>
          </a:xfrm>
        </p:spPr>
        <p:txBody>
          <a:bodyPr/>
          <a:lstStyle/>
          <a:p>
            <a:pPr algn="ctr"/>
            <a:r>
              <a:rPr lang="en-US" dirty="0" smtClean="0"/>
              <a:t>Muhammad Yusuf </a:t>
            </a:r>
            <a:r>
              <a:rPr lang="en-US" dirty="0" err="1" smtClean="0"/>
              <a:t>muhabbat</a:t>
            </a:r>
            <a:r>
              <a:rPr lang="en-US" dirty="0" smtClean="0"/>
              <a:t> </a:t>
            </a:r>
            <a:r>
              <a:rPr lang="en-US" dirty="0" err="1" smtClean="0"/>
              <a:t>kuychisi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89400" y="1435100"/>
            <a:ext cx="7874000" cy="4876810"/>
          </a:xfrm>
          <a:prstGeom prst="rect">
            <a:avLst/>
          </a:prstGeom>
        </p:spPr>
        <p:txBody>
          <a:bodyPr wrap="square" lIns="192475" tIns="96247" rIns="192475" bIns="96247">
            <a:spAutoFit/>
          </a:bodyPr>
          <a:lstStyle/>
          <a:p>
            <a:pPr indent="355600" algn="just"/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Mazkur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kitoblarga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kirgan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sheʼrlarda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Muhammad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Yusufga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boʻlgan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avlodning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olijanob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insoniy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fazilatlari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yoshlik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sururi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ishq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muhabbatning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nafis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navolari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oʻzbekona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ayni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paytda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ezgu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bokira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betakror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tuygʻu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kechinmalari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oʻzining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yorqin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ifodasini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sz="33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1" y="1491300"/>
            <a:ext cx="3623601" cy="487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959" y="254575"/>
            <a:ext cx="10920095" cy="650488"/>
          </a:xfrm>
        </p:spPr>
        <p:txBody>
          <a:bodyPr/>
          <a:lstStyle/>
          <a:p>
            <a:pPr algn="ctr"/>
            <a:r>
              <a:rPr lang="en-US" dirty="0" err="1" smtClean="0"/>
              <a:t>Muhabbat</a:t>
            </a:r>
            <a:r>
              <a:rPr lang="en-US" dirty="0" smtClean="0"/>
              <a:t> </a:t>
            </a:r>
            <a:r>
              <a:rPr lang="en-US" dirty="0"/>
              <a:t>Y</a:t>
            </a:r>
            <a:r>
              <a:rPr lang="en-US" dirty="0" smtClean="0"/>
              <a:t>usuf – </a:t>
            </a:r>
            <a:r>
              <a:rPr lang="en-US" dirty="0" err="1" smtClean="0"/>
              <a:t>Vatan</a:t>
            </a:r>
            <a:r>
              <a:rPr lang="en-US" dirty="0" smtClean="0"/>
              <a:t> </a:t>
            </a:r>
            <a:r>
              <a:rPr lang="en-US" dirty="0" err="1" smtClean="0"/>
              <a:t>kuychisi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8571" y="3026654"/>
            <a:ext cx="11756572" cy="3734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Soʻzning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imkoniyatlaridan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mahorat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musiqiy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ravonlik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tuygʻular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tiniqligi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samimiylik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mayinlik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ruhiyat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manzaralarini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loʻnda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yakdil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ifodalay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bilish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Muhammad Yusuf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sheʼriy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uslubining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xususiyatlaridir</a:t>
            </a:r>
            <a:r>
              <a:rPr lang="en-US" sz="338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3400" algn="just"/>
            <a:r>
              <a:rPr lang="en-US" sz="338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38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qalamiga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aksariyat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sheʼrlar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taniqli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xonandalar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ijro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etilmoqda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sz="33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User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69" y="1203941"/>
            <a:ext cx="3764719" cy="19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957" y="1203805"/>
            <a:ext cx="3425894" cy="192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yulduz-usmonova-binafshaginam-ey-236x1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222364"/>
            <a:ext cx="3867264" cy="19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288" y="256592"/>
            <a:ext cx="11351711" cy="650488"/>
          </a:xfrm>
        </p:spPr>
        <p:txBody>
          <a:bodyPr/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O‘zingdan</a:t>
            </a:r>
            <a:r>
              <a:rPr lang="en-US" dirty="0" smtClean="0"/>
              <a:t> </a:t>
            </a:r>
            <a:r>
              <a:rPr lang="en-US" dirty="0" err="1" smtClean="0"/>
              <a:t>qo‘ymasin</a:t>
            </a:r>
            <a:r>
              <a:rPr lang="en-US" dirty="0" smtClean="0"/>
              <a:t> </a:t>
            </a:r>
            <a:r>
              <a:rPr lang="en-US" dirty="0" err="1" smtClean="0"/>
              <a:t>xalqim</a:t>
            </a:r>
            <a:r>
              <a:rPr lang="en-US" dirty="0" smtClean="0"/>
              <a:t>” </a:t>
            </a:r>
            <a:r>
              <a:rPr lang="en-US" dirty="0" err="1" smtClean="0"/>
              <a:t>she’ri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2825" y="1203769"/>
            <a:ext cx="10468180" cy="321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Qushday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uchib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quchog‘ingdan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kezdim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Kezib-kezib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topganlarim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sog‘inch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olis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ketsam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shuncha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qadring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sezdim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Qayda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yursam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yodi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mehring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ovunch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Aylanayin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qora-qoshu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ko‘zingdan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-a,</a:t>
            </a:r>
          </a:p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O‘zingdan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qo‘ymasin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xalqim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o‘zingdan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-a.</a:t>
            </a:r>
          </a:p>
        </p:txBody>
      </p:sp>
      <p:pic>
        <p:nvPicPr>
          <p:cNvPr id="5122" name="Picture 2" descr="C:\Users\User\Desktop\images (9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"/>
          <a:stretch/>
        </p:blipFill>
        <p:spPr bwMode="auto">
          <a:xfrm>
            <a:off x="8102600" y="4385977"/>
            <a:ext cx="3880834" cy="224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7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28" y="254575"/>
            <a:ext cx="10914752" cy="650488"/>
          </a:xfrm>
        </p:spPr>
        <p:txBody>
          <a:bodyPr/>
          <a:lstStyle/>
          <a:p>
            <a:pPr algn="ctr"/>
            <a:r>
              <a:rPr lang="en-US" dirty="0" err="1" smtClean="0"/>
              <a:t>O‘zingdan</a:t>
            </a:r>
            <a:r>
              <a:rPr lang="en-US" dirty="0" smtClean="0"/>
              <a:t> </a:t>
            </a:r>
            <a:r>
              <a:rPr lang="en-US" dirty="0" err="1" smtClean="0"/>
              <a:t>qo‘ymasin</a:t>
            </a:r>
            <a:r>
              <a:rPr lang="en-US" dirty="0" smtClean="0"/>
              <a:t> </a:t>
            </a:r>
            <a:r>
              <a:rPr lang="en-US" dirty="0" err="1" smtClean="0"/>
              <a:t>xalqim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5601" y="1101048"/>
            <a:ext cx="9606124" cy="321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Birov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birovlar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tush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bermas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Minnat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qilmay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bog‘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o‘tni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o‘rib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bermas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Bayramingda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oylab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bazm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kaslar</a:t>
            </a:r>
            <a:r>
              <a:rPr lang="en-US" sz="338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338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Boshingga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tushsa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aslo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turib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bermas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Nomus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kuyi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tushmasin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bo‘g‘zingdan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-a,</a:t>
            </a:r>
          </a:p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O‘zingdan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qo‘ymasin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xalqim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o‘zingdan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-a.</a:t>
            </a:r>
          </a:p>
        </p:txBody>
      </p:sp>
      <p:pic>
        <p:nvPicPr>
          <p:cNvPr id="6146" name="Picture 2" descr="C:\Users\User\Desktop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76905"/>
            <a:ext cx="5044411" cy="236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8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44" y="230280"/>
            <a:ext cx="10914752" cy="650488"/>
          </a:xfrm>
        </p:spPr>
        <p:txBody>
          <a:bodyPr/>
          <a:lstStyle/>
          <a:p>
            <a:pPr algn="ctr"/>
            <a:r>
              <a:rPr lang="en-US" dirty="0" err="1" smtClean="0"/>
              <a:t>O‘zingdan</a:t>
            </a:r>
            <a:r>
              <a:rPr lang="en-US" dirty="0" smtClean="0"/>
              <a:t> </a:t>
            </a:r>
            <a:r>
              <a:rPr lang="en-US" dirty="0" err="1" smtClean="0"/>
              <a:t>qo‘ymasin</a:t>
            </a:r>
            <a:r>
              <a:rPr lang="en-US" dirty="0" smtClean="0"/>
              <a:t> </a:t>
            </a:r>
            <a:r>
              <a:rPr lang="en-US" dirty="0" err="1" smtClean="0"/>
              <a:t>xalqim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152056"/>
            <a:ext cx="8954404" cy="321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8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338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boshiga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tushsa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o‘t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kechguvchidir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Chidaymiz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zahmatlar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o‘tkinchidir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Hurliging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haq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bari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yotaversin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yorug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baxt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– el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tinchidir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Ayirmasin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beminnat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tuzingdan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-a,</a:t>
            </a:r>
          </a:p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O‘zingdan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qo‘ymasin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xalqim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o‘zingdan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-a.</a:t>
            </a:r>
          </a:p>
        </p:txBody>
      </p:sp>
      <p:pic>
        <p:nvPicPr>
          <p:cNvPr id="7170" name="Picture 2" descr="C:\Users\User\Desktop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4442213"/>
            <a:ext cx="3977459" cy="218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28" y="216475"/>
            <a:ext cx="10914752" cy="650488"/>
          </a:xfrm>
        </p:spPr>
        <p:txBody>
          <a:bodyPr/>
          <a:lstStyle/>
          <a:p>
            <a:pPr algn="ctr"/>
            <a:r>
              <a:rPr lang="en-US" dirty="0" err="1" smtClean="0"/>
              <a:t>O‘zingdan</a:t>
            </a:r>
            <a:r>
              <a:rPr lang="en-US" dirty="0" smtClean="0"/>
              <a:t> </a:t>
            </a:r>
            <a:r>
              <a:rPr lang="en-US" dirty="0" err="1" smtClean="0"/>
              <a:t>qo‘ymasin</a:t>
            </a:r>
            <a:r>
              <a:rPr lang="en-US" dirty="0" smtClean="0"/>
              <a:t> </a:t>
            </a:r>
            <a:r>
              <a:rPr lang="en-US" dirty="0" err="1" smtClean="0"/>
              <a:t>xalqim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500" y="1143742"/>
            <a:ext cx="9483600" cy="321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Erk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vodiysi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zahmatlarga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siylovdir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Toy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qoqilib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bo‘lguvchi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yaylovdir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bu.</a:t>
            </a:r>
          </a:p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Panj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chekmasin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nurli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nurli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tonglar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qayda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Sinovdir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sinovdir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bu.</a:t>
            </a:r>
          </a:p>
          <a:p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Bosh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ketsa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qaytma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so‘zingdan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-a,</a:t>
            </a:r>
          </a:p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O‘zingdan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qo‘ymasin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xalqim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o‘zingdan</a:t>
            </a:r>
            <a:r>
              <a:rPr lang="en-US" sz="3381" dirty="0" smtClean="0">
                <a:latin typeface="Arial" panose="020B0604020202020204" pitchFamily="34" charset="0"/>
                <a:cs typeface="Arial" panose="020B0604020202020204" pitchFamily="34" charset="0"/>
              </a:rPr>
              <a:t>-a.</a:t>
            </a:r>
            <a:endParaRPr lang="en-US" sz="60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User\Desktop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57699"/>
            <a:ext cx="4472911" cy="22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3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28" y="216475"/>
            <a:ext cx="10914752" cy="650488"/>
          </a:xfrm>
        </p:spPr>
        <p:txBody>
          <a:bodyPr/>
          <a:lstStyle/>
          <a:p>
            <a:pPr algn="ctr"/>
            <a:r>
              <a:rPr lang="en-US" dirty="0" err="1" smtClean="0"/>
              <a:t>O‘zingdan</a:t>
            </a:r>
            <a:r>
              <a:rPr lang="en-US" dirty="0" smtClean="0"/>
              <a:t> </a:t>
            </a:r>
            <a:r>
              <a:rPr lang="en-US" dirty="0" err="1" smtClean="0"/>
              <a:t>qo‘ymasin</a:t>
            </a:r>
            <a:r>
              <a:rPr lang="en-US" dirty="0" smtClean="0"/>
              <a:t> </a:t>
            </a:r>
            <a:r>
              <a:rPr lang="en-US" dirty="0" err="1" smtClean="0"/>
              <a:t>xalqim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2100" y="1159575"/>
            <a:ext cx="8535593" cy="321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Boldan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tatir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bug‘doying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ham,</a:t>
            </a:r>
          </a:p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O‘zingdan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gar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shohu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gadoying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ham.</a:t>
            </a:r>
          </a:p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tanu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jon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bir-biringdan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rozi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yursang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Xudoyim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sendan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rozi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xudoyim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ham.</a:t>
            </a:r>
          </a:p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Gohi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ipak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gohi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yaktak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bo‘zingdan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-a,</a:t>
            </a:r>
          </a:p>
          <a:p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O‘zingdan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qo‘ymasin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>
                <a:latin typeface="Arial" panose="020B0604020202020204" pitchFamily="34" charset="0"/>
                <a:cs typeface="Arial" panose="020B0604020202020204" pitchFamily="34" charset="0"/>
              </a:rPr>
              <a:t>xalqim</a:t>
            </a:r>
            <a:r>
              <a:rPr lang="en-US" sz="338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8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o‘zingdan</a:t>
            </a:r>
            <a:r>
              <a:rPr lang="en-US" sz="3381" dirty="0" smtClean="0">
                <a:latin typeface="Arial" panose="020B0604020202020204" pitchFamily="34" charset="0"/>
                <a:cs typeface="Arial" panose="020B0604020202020204" pitchFamily="34" charset="0"/>
              </a:rPr>
              <a:t>-a.</a:t>
            </a:r>
            <a:endParaRPr lang="en-US" sz="60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:\Users\User\Desktop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360832"/>
            <a:ext cx="4346680" cy="225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1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24" y="258823"/>
            <a:ext cx="10914752" cy="650488"/>
          </a:xfrm>
        </p:spPr>
        <p:txBody>
          <a:bodyPr/>
          <a:lstStyle/>
          <a:p>
            <a:pPr algn="ctr"/>
            <a:r>
              <a:rPr lang="en-US" dirty="0" err="1" smtClean="0"/>
              <a:t>Xalqning</a:t>
            </a:r>
            <a:r>
              <a:rPr lang="en-US" dirty="0" smtClean="0"/>
              <a:t> </a:t>
            </a:r>
            <a:r>
              <a:rPr lang="en-US" dirty="0" err="1" smtClean="0"/>
              <a:t>sevimli</a:t>
            </a:r>
            <a:r>
              <a:rPr lang="en-US" dirty="0" smtClean="0"/>
              <a:t> </a:t>
            </a:r>
            <a:r>
              <a:rPr lang="en-US" dirty="0" err="1" smtClean="0"/>
              <a:t>farzandi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3089" y="1335365"/>
            <a:ext cx="115041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Muhammad Yusuf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qalamiga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she’rlar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xalqimiz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qalbidan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joy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Mana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she’rlarni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yoddan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biluvchilar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topiladi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she’rdagi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xalqimizga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hos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xususiyatlarni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mujassam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suygan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san’atkor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Y.Usmonova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she‘rni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musiqaga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joylab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shiq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shiqni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eshitganimizda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bizda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tuyg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yanada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kuchayadi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63" y="216508"/>
            <a:ext cx="10914752" cy="650488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939" y="1447800"/>
            <a:ext cx="11506200" cy="3302917"/>
          </a:xfrm>
          <a:prstGeom prst="rect">
            <a:avLst/>
          </a:prstGeom>
        </p:spPr>
        <p:txBody>
          <a:bodyPr wrap="square" lIns="192475" tIns="96247" rIns="192475" bIns="96247">
            <a:spAutoFit/>
          </a:bodyPr>
          <a:lstStyle/>
          <a:p>
            <a:pPr marL="1079500" indent="-723900">
              <a:spcAft>
                <a:spcPts val="1200"/>
              </a:spcAft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temir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yo‘llari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bilasizmi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079500" indent="-723900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temir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yo‘llari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2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16477"/>
            <a:ext cx="11452315" cy="697924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topshiriqlar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0999" y="1345217"/>
            <a:ext cx="11658601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400"/>
              </a:spcAft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Muhammad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Yusuf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indent="457200">
              <a:spcAft>
                <a:spcPts val="4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she’rlarini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457200">
              <a:spcAft>
                <a:spcPts val="400"/>
              </a:spcAft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She’rning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aytib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>
              <a:spcAft>
                <a:spcPts val="4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tushunasiz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457200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She’rda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xalqqa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ta’rif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05BDA8A-E9C8-4325-8F0E-D3B0D481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129" y="5410200"/>
            <a:ext cx="2128485" cy="11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42" y="216508"/>
            <a:ext cx="11595523" cy="650488"/>
          </a:xfrm>
        </p:spPr>
        <p:txBody>
          <a:bodyPr/>
          <a:lstStyle/>
          <a:p>
            <a:pPr algn="ctr"/>
            <a:r>
              <a:rPr lang="en-US" dirty="0" err="1" smtClean="0"/>
              <a:t>Blits</a:t>
            </a:r>
            <a:r>
              <a:rPr lang="en-US" dirty="0" smtClean="0"/>
              <a:t> </a:t>
            </a:r>
            <a:r>
              <a:rPr lang="en-US" dirty="0" err="1" smtClean="0"/>
              <a:t>so‘rovnoma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26008"/>
              </p:ext>
            </p:extLst>
          </p:nvPr>
        </p:nvGraphicFramePr>
        <p:xfrm>
          <a:off x="279191" y="1278217"/>
          <a:ext cx="11659945" cy="5304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7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42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13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94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55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8138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968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O‘zbekiston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temir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yo‘llari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3259" marR="193259" marT="96629" marB="966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1994-yil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7-noyabr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3259" marR="193259" marT="96629" marB="966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2016-yil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22-iyun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3259" marR="193259" marT="96629" marB="966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2011-yil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8-oktabr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3259" marR="193259" marT="96629" marB="966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ta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3259" marR="193259" marT="96629" marB="966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ta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3259" marR="193259" marT="96629" marB="9662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6574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Afrosiyob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poyezdi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qachon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ishga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tushirilgan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6574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Qamchiq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dovoni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orqali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poyezd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qachon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yura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boshlagan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156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O‘zbekiston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temir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‘llari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aksiyadorlik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jamiyati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qachon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tashkil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etilgan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5216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Toshkentda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nechta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temir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yo‘l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vokzallari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3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337" y="208025"/>
            <a:ext cx="10914752" cy="650435"/>
          </a:xfrm>
        </p:spPr>
        <p:txBody>
          <a:bodyPr/>
          <a:lstStyle/>
          <a:p>
            <a:pPr algn="ctr"/>
            <a:r>
              <a:rPr lang="en-US" dirty="0" err="1" smtClean="0"/>
              <a:t>Blits</a:t>
            </a:r>
            <a:r>
              <a:rPr lang="en-US" dirty="0" smtClean="0"/>
              <a:t> </a:t>
            </a:r>
            <a:r>
              <a:rPr lang="en-US" dirty="0" err="1" smtClean="0"/>
              <a:t>so‘rovnoma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686279"/>
              </p:ext>
            </p:extLst>
          </p:nvPr>
        </p:nvGraphicFramePr>
        <p:xfrm>
          <a:off x="191642" y="1271320"/>
          <a:ext cx="11771760" cy="5181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9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16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16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16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28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056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4851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1670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O‘zbekiston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temir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‘llari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ming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ta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ming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ta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Toshkent-Samarqand-Toshkent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Toshkent-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Andijon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-Toshkent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7356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O‘zbekiston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temir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yo‘llarida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necha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xodim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xizmat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qiladi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/>
                      <a:endParaRPr lang="ru-RU" sz="2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/>
                      <a:endParaRPr lang="ru-RU" sz="2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7356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Afrosiyob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poyezdi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yo‘nalishda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qatnaydi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93259" marR="193259" marT="96629" marB="966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93259" marR="193259" marT="96629" marB="966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7356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Angren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Pop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poyezdi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yo‘nalishda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qatnaydi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93259" marR="193259" marT="96629" marB="966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4721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Afrosiyob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poyezdida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nechta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qulay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vagonlar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7356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Afrosiyob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poyezdida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nechta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lokomotiv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vagon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9" marR="193259" marT="96629" marB="96629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63" y="216508"/>
            <a:ext cx="10914752" cy="650488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225385" y="1212415"/>
            <a:ext cx="3148126" cy="12883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475" tIns="96247" rIns="192475" bIns="96247" spcCol="0"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Dunyodagi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3373510" y="1202881"/>
            <a:ext cx="2997039" cy="12883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475" tIns="96247" rIns="192475" bIns="96247" spcCol="0" rtlCol="0" anchor="ctr"/>
          <a:lstStyle/>
          <a:p>
            <a:pPr algn="ctr"/>
            <a:r>
              <a:rPr lang="en-US" sz="2959" b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endParaRPr lang="ru-RU" sz="295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6370549" y="1202881"/>
            <a:ext cx="2743970" cy="12883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475" tIns="96247" rIns="192475" bIns="96247" spcCol="0"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Tezyurar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9114519" y="1207521"/>
            <a:ext cx="2860537" cy="12883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475" tIns="96247" rIns="192475" bIns="96247" spcCol="0"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Poyezdlar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User\Desktop\Xitoydagi eng tezyura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" y="2945856"/>
            <a:ext cx="2971737" cy="241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User\Desktop\sapsan tezyurarSankt peterbur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77" y="2937612"/>
            <a:ext cx="2997812" cy="241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london tezyurarEvrosta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50" y="2945856"/>
            <a:ext cx="2643501" cy="241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yaponiyadagi tezyura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519" y="2945856"/>
            <a:ext cx="2860537" cy="24157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5568" y="5408569"/>
            <a:ext cx="3091373" cy="1105136"/>
          </a:xfrm>
          <a:prstGeom prst="rect">
            <a:avLst/>
          </a:prstGeom>
          <a:noFill/>
        </p:spPr>
        <p:txBody>
          <a:bodyPr wrap="none" lIns="192475" tIns="96247" rIns="192475" bIns="96247" rtlCol="0">
            <a:spAutoFit/>
          </a:bodyPr>
          <a:lstStyle/>
          <a:p>
            <a:pPr algn="ctr"/>
            <a:r>
              <a:rPr lang="en-US" sz="2959" dirty="0" err="1">
                <a:latin typeface="Arial" panose="020B0604020202020204" pitchFamily="34" charset="0"/>
                <a:cs typeface="Arial" panose="020B0604020202020204" pitchFamily="34" charset="0"/>
              </a:rPr>
              <a:t>Xitoydagi</a:t>
            </a:r>
            <a:r>
              <a:rPr lang="en-US" sz="29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59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9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959" dirty="0" err="1">
                <a:latin typeface="Arial" panose="020B0604020202020204" pitchFamily="34" charset="0"/>
                <a:cs typeface="Arial" panose="020B0604020202020204" pitchFamily="34" charset="0"/>
              </a:rPr>
              <a:t>tezyurar</a:t>
            </a:r>
            <a:r>
              <a:rPr lang="en-US" sz="29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59" dirty="0" err="1">
                <a:latin typeface="Arial" panose="020B0604020202020204" pitchFamily="34" charset="0"/>
                <a:cs typeface="Arial" panose="020B0604020202020204" pitchFamily="34" charset="0"/>
              </a:rPr>
              <a:t>poyezd</a:t>
            </a:r>
            <a:endParaRPr lang="ru-RU" sz="29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6833" y="5427935"/>
            <a:ext cx="3091372" cy="1105136"/>
          </a:xfrm>
          <a:prstGeom prst="rect">
            <a:avLst/>
          </a:prstGeom>
          <a:noFill/>
        </p:spPr>
        <p:txBody>
          <a:bodyPr wrap="none" lIns="192475" tIns="96247" rIns="192475" bIns="96247" rtlCol="0">
            <a:spAutoFit/>
          </a:bodyPr>
          <a:lstStyle/>
          <a:p>
            <a:pPr algn="ctr"/>
            <a:r>
              <a:rPr lang="en-US" sz="2959" dirty="0" err="1">
                <a:latin typeface="Arial" panose="020B0604020202020204" pitchFamily="34" charset="0"/>
                <a:cs typeface="Arial" panose="020B0604020202020204" pitchFamily="34" charset="0"/>
              </a:rPr>
              <a:t>Londondagi</a:t>
            </a:r>
            <a:endParaRPr lang="en-US" sz="295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959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tezyurar</a:t>
            </a:r>
            <a:r>
              <a:rPr lang="en-US" sz="2959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59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poyezd</a:t>
            </a:r>
            <a:endParaRPr lang="ru-RU" sz="29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73321" y="5223102"/>
            <a:ext cx="2665679" cy="2015898"/>
          </a:xfrm>
          <a:prstGeom prst="rect">
            <a:avLst/>
          </a:prstGeom>
          <a:noFill/>
        </p:spPr>
        <p:txBody>
          <a:bodyPr wrap="none" lIns="192475" tIns="96247" rIns="192475" bIns="96247" rtlCol="0">
            <a:spAutoFit/>
          </a:bodyPr>
          <a:lstStyle/>
          <a:p>
            <a:r>
              <a:rPr lang="en-US" sz="2959" dirty="0" err="1">
                <a:latin typeface="Arial" panose="020B0604020202020204" pitchFamily="34" charset="0"/>
                <a:cs typeface="Arial" panose="020B0604020202020204" pitchFamily="34" charset="0"/>
              </a:rPr>
              <a:t>Yaponiyadagi</a:t>
            </a:r>
            <a:endParaRPr lang="en-US" sz="295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59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9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59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tezyurar</a:t>
            </a:r>
            <a:r>
              <a:rPr lang="en-US" sz="29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59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959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59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poyezd</a:t>
            </a:r>
            <a:endParaRPr lang="ru-RU" sz="295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9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1775" y="5427935"/>
            <a:ext cx="3176332" cy="1105136"/>
          </a:xfrm>
          <a:prstGeom prst="rect">
            <a:avLst/>
          </a:prstGeom>
          <a:noFill/>
        </p:spPr>
        <p:txBody>
          <a:bodyPr wrap="none" lIns="192475" tIns="96247" rIns="192475" bIns="96247" rtlCol="0">
            <a:spAutoFit/>
          </a:bodyPr>
          <a:lstStyle/>
          <a:p>
            <a:pPr algn="ctr"/>
            <a:r>
              <a:rPr lang="en-US" sz="2959" dirty="0" err="1">
                <a:latin typeface="Arial" panose="020B0604020202020204" pitchFamily="34" charset="0"/>
                <a:cs typeface="Arial" panose="020B0604020202020204" pitchFamily="34" charset="0"/>
              </a:rPr>
              <a:t>Sinkansen</a:t>
            </a:r>
            <a:endParaRPr lang="en-US" sz="295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959" dirty="0" err="1">
                <a:latin typeface="Arial" panose="020B0604020202020204" pitchFamily="34" charset="0"/>
                <a:cs typeface="Arial" panose="020B0604020202020204" pitchFamily="34" charset="0"/>
              </a:rPr>
              <a:t>tezyurar</a:t>
            </a:r>
            <a:r>
              <a:rPr lang="en-US" sz="29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59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poyezdi</a:t>
            </a:r>
            <a:endParaRPr lang="ru-RU" sz="29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63" y="216508"/>
            <a:ext cx="10914752" cy="650488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212685" y="1212415"/>
            <a:ext cx="3160826" cy="12883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475" tIns="96247" rIns="192475" bIns="96247" spcCol="0"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Dunyodagi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3373510" y="1202881"/>
            <a:ext cx="2803187" cy="12883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475" tIns="96247" rIns="192475" bIns="96247" spcCol="0" rtlCol="0" anchor="ctr"/>
          <a:lstStyle/>
          <a:p>
            <a:pPr algn="ctr"/>
            <a:r>
              <a:rPr lang="en-US" sz="2959" b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endParaRPr lang="ru-RU" sz="295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6176697" y="1202881"/>
            <a:ext cx="2937821" cy="12883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475" tIns="96247" rIns="192475" bIns="96247" spcCol="0"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Tezyurar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9114520" y="1207521"/>
            <a:ext cx="2893904" cy="12883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475" tIns="96247" rIns="192475" bIns="96247" spcCol="0"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Poyezdlar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Italiya tezyur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6" y="2590800"/>
            <a:ext cx="2971737" cy="273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Tailand tezyur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44" y="2590806"/>
            <a:ext cx="2841361" cy="273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User\Desktop\Tarpan tezyura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953" y="2590804"/>
            <a:ext cx="2952565" cy="273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Ukraina tezyurar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533" y="2590800"/>
            <a:ext cx="2755469" cy="27378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00780" y="5334000"/>
            <a:ext cx="2961612" cy="1105136"/>
          </a:xfrm>
          <a:prstGeom prst="rect">
            <a:avLst/>
          </a:prstGeom>
          <a:noFill/>
        </p:spPr>
        <p:txBody>
          <a:bodyPr wrap="square" lIns="192475" tIns="96247" rIns="192475" bIns="96247" rtlCol="0">
            <a:spAutoFit/>
          </a:bodyPr>
          <a:lstStyle/>
          <a:p>
            <a:pPr algn="ctr"/>
            <a:r>
              <a:rPr lang="en-US" sz="2959" dirty="0" err="1"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sz="29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59" dirty="0" err="1">
                <a:latin typeface="Arial" panose="020B0604020202020204" pitchFamily="34" charset="0"/>
                <a:cs typeface="Arial" panose="020B0604020202020204" pitchFamily="34" charset="0"/>
              </a:rPr>
              <a:t>tezyurar</a:t>
            </a:r>
            <a:endParaRPr lang="en-US" sz="295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959" dirty="0" err="1">
                <a:latin typeface="Arial" panose="020B0604020202020204" pitchFamily="34" charset="0"/>
                <a:cs typeface="Arial" panose="020B0604020202020204" pitchFamily="34" charset="0"/>
              </a:rPr>
              <a:t>poyezdi</a:t>
            </a:r>
            <a:endParaRPr lang="ru-RU" sz="29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7104" y="5334000"/>
            <a:ext cx="3091373" cy="1105136"/>
          </a:xfrm>
          <a:prstGeom prst="rect">
            <a:avLst/>
          </a:prstGeom>
          <a:noFill/>
        </p:spPr>
        <p:txBody>
          <a:bodyPr wrap="none" lIns="192475" tIns="96247" rIns="192475" bIns="96247" rtlCol="0">
            <a:spAutoFit/>
          </a:bodyPr>
          <a:lstStyle/>
          <a:p>
            <a:pPr algn="ctr"/>
            <a:r>
              <a:rPr lang="en-US" sz="2959" dirty="0" err="1">
                <a:latin typeface="Arial" panose="020B0604020202020204" pitchFamily="34" charset="0"/>
                <a:cs typeface="Arial" panose="020B0604020202020204" pitchFamily="34" charset="0"/>
              </a:rPr>
              <a:t>Tailanddagi</a:t>
            </a:r>
            <a:endParaRPr lang="en-US" sz="295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959" dirty="0" err="1">
                <a:latin typeface="Arial" panose="020B0604020202020204" pitchFamily="34" charset="0"/>
                <a:cs typeface="Arial" panose="020B0604020202020204" pitchFamily="34" charset="0"/>
              </a:rPr>
              <a:t>tezyurar</a:t>
            </a:r>
            <a:r>
              <a:rPr lang="en-US" sz="29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59" dirty="0" err="1">
                <a:latin typeface="Arial" panose="020B0604020202020204" pitchFamily="34" charset="0"/>
                <a:cs typeface="Arial" panose="020B0604020202020204" pitchFamily="34" charset="0"/>
              </a:rPr>
              <a:t>poyezd</a:t>
            </a:r>
            <a:endParaRPr lang="ru-RU" sz="29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6697" y="5334000"/>
            <a:ext cx="3030073" cy="1105136"/>
          </a:xfrm>
          <a:prstGeom prst="rect">
            <a:avLst/>
          </a:prstGeom>
          <a:noFill/>
        </p:spPr>
        <p:txBody>
          <a:bodyPr wrap="none" lIns="192475" tIns="96247" rIns="192475" bIns="96247" rtlCol="0">
            <a:spAutoFit/>
          </a:bodyPr>
          <a:lstStyle/>
          <a:p>
            <a:pPr algn="ctr"/>
            <a:r>
              <a:rPr lang="en-US" sz="2959" dirty="0" err="1">
                <a:latin typeface="Arial" panose="020B0604020202020204" pitchFamily="34" charset="0"/>
                <a:cs typeface="Arial" panose="020B0604020202020204" pitchFamily="34" charset="0"/>
              </a:rPr>
              <a:t>Tarpan</a:t>
            </a:r>
            <a:r>
              <a:rPr lang="en-US" sz="29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59" dirty="0" err="1">
                <a:latin typeface="Arial" panose="020B0604020202020204" pitchFamily="34" charset="0"/>
                <a:cs typeface="Arial" panose="020B0604020202020204" pitchFamily="34" charset="0"/>
              </a:rPr>
              <a:t>tezyurar</a:t>
            </a:r>
            <a:endParaRPr lang="en-US" sz="295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959" dirty="0" err="1">
                <a:latin typeface="Arial" panose="020B0604020202020204" pitchFamily="34" charset="0"/>
                <a:cs typeface="Arial" panose="020B0604020202020204" pitchFamily="34" charset="0"/>
              </a:rPr>
              <a:t>poyezdi</a:t>
            </a:r>
            <a:endParaRPr lang="ru-RU" sz="29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06956" y="5223102"/>
            <a:ext cx="2501467" cy="2015898"/>
          </a:xfrm>
          <a:prstGeom prst="rect">
            <a:avLst/>
          </a:prstGeom>
          <a:noFill/>
        </p:spPr>
        <p:txBody>
          <a:bodyPr wrap="none" lIns="192475" tIns="96247" rIns="192475" bIns="96247" rtlCol="0">
            <a:spAutoFit/>
          </a:bodyPr>
          <a:lstStyle/>
          <a:p>
            <a:r>
              <a:rPr lang="en-US" sz="2959" dirty="0" err="1">
                <a:latin typeface="Arial" panose="020B0604020202020204" pitchFamily="34" charset="0"/>
                <a:cs typeface="Arial" panose="020B0604020202020204" pitchFamily="34" charset="0"/>
              </a:rPr>
              <a:t>Ukrainadagi</a:t>
            </a:r>
            <a:endParaRPr lang="en-US" sz="295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59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9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59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tezyurar</a:t>
            </a:r>
            <a:r>
              <a:rPr lang="en-US" sz="2959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959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59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poyezd</a:t>
            </a:r>
            <a:endParaRPr lang="ru-RU" sz="295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9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39" y="216508"/>
            <a:ext cx="11756572" cy="650488"/>
          </a:xfrm>
        </p:spPr>
        <p:txBody>
          <a:bodyPr/>
          <a:lstStyle/>
          <a:p>
            <a:pPr algn="ctr"/>
            <a:r>
              <a:rPr lang="en-US" dirty="0" err="1" smtClean="0"/>
              <a:t>Dunyodagi</a:t>
            </a:r>
            <a:r>
              <a:rPr lang="en-US" dirty="0" smtClean="0"/>
              <a:t> </a:t>
            </a:r>
            <a:r>
              <a:rPr lang="en-US" dirty="0" err="1" smtClean="0"/>
              <a:t>eng</a:t>
            </a:r>
            <a:r>
              <a:rPr lang="en-US" dirty="0" smtClean="0"/>
              <a:t> </a:t>
            </a:r>
            <a:r>
              <a:rPr lang="en-US" dirty="0" err="1" smtClean="0"/>
              <a:t>mashhur</a:t>
            </a:r>
            <a:r>
              <a:rPr lang="en-US" dirty="0" smtClean="0"/>
              <a:t> </a:t>
            </a:r>
            <a:r>
              <a:rPr lang="en-US" dirty="0" err="1" smtClean="0"/>
              <a:t>tezyurar</a:t>
            </a:r>
            <a:r>
              <a:rPr lang="en-US" dirty="0" smtClean="0"/>
              <a:t> </a:t>
            </a:r>
            <a:r>
              <a:rPr lang="en-US" dirty="0" err="1" smtClean="0"/>
              <a:t>poyezdlar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81398" y="1496428"/>
            <a:ext cx="3777457" cy="1122641"/>
          </a:xfrm>
          <a:prstGeom prst="rect">
            <a:avLst/>
          </a:prstGeom>
          <a:noFill/>
        </p:spPr>
        <p:txBody>
          <a:bodyPr wrap="none" lIns="192475" tIns="96247" rIns="192475" bIns="96247" rtlCol="0">
            <a:spAutoFit/>
          </a:bodyPr>
          <a:lstStyle/>
          <a:p>
            <a:r>
              <a:rPr lang="en-US" sz="6032" dirty="0" err="1"/>
              <a:t>videolavha</a:t>
            </a:r>
            <a:endParaRPr lang="ru-RU" sz="6032" dirty="0"/>
          </a:p>
        </p:txBody>
      </p:sp>
    </p:spTree>
    <p:extLst>
      <p:ext uri="{BB962C8B-B14F-4D97-AF65-F5344CB8AC3E}">
        <p14:creationId xmlns:p14="http://schemas.microsoft.com/office/powerpoint/2010/main" val="17438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39" y="216508"/>
            <a:ext cx="11756572" cy="650488"/>
          </a:xfrm>
        </p:spPr>
        <p:txBody>
          <a:bodyPr/>
          <a:lstStyle/>
          <a:p>
            <a:pPr algn="ctr"/>
            <a:r>
              <a:rPr lang="en-US" dirty="0"/>
              <a:t>Muhammad Yusuf </a:t>
            </a:r>
            <a:r>
              <a:rPr lang="en-US" dirty="0" err="1"/>
              <a:t>hayoti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ijodiy</a:t>
            </a:r>
            <a:r>
              <a:rPr lang="en-US" dirty="0"/>
              <a:t> </a:t>
            </a:r>
            <a:r>
              <a:rPr lang="en-US" dirty="0" err="1"/>
              <a:t>faoliyati</a:t>
            </a:r>
            <a:endParaRPr lang="ru-RU" dirty="0"/>
          </a:p>
        </p:txBody>
      </p:sp>
      <p:pic>
        <p:nvPicPr>
          <p:cNvPr id="4" name="Picture 3" descr="C:\Users\User\Desktop\Muhammad_Yusu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623601" cy="402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9600" y="2301666"/>
            <a:ext cx="7474161" cy="3272139"/>
          </a:xfrm>
          <a:prstGeom prst="rect">
            <a:avLst/>
          </a:prstGeom>
          <a:noFill/>
        </p:spPr>
        <p:txBody>
          <a:bodyPr wrap="square" lIns="192475" tIns="96247" rIns="192475" bIns="96247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shoiri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jamoat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arbobi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Muhammadjon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Yusupov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1954-yil,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26-aprelda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Andijon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viloyatining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Marhamat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tumanida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tavallud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39" y="254608"/>
            <a:ext cx="11756572" cy="650488"/>
          </a:xfrm>
        </p:spPr>
        <p:txBody>
          <a:bodyPr/>
          <a:lstStyle/>
          <a:p>
            <a:pPr algn="ctr"/>
            <a:r>
              <a:rPr lang="en-US" dirty="0"/>
              <a:t>Muhammad Yusuf </a:t>
            </a:r>
            <a:r>
              <a:rPr lang="en-US" dirty="0" err="1"/>
              <a:t>hayoti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ijodiy</a:t>
            </a:r>
            <a:r>
              <a:rPr lang="en-US" dirty="0"/>
              <a:t> </a:t>
            </a:r>
            <a:r>
              <a:rPr lang="en-US" dirty="0" err="1"/>
              <a:t>faoliyati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8239" y="1254848"/>
            <a:ext cx="8540961" cy="4934133"/>
          </a:xfrm>
          <a:prstGeom prst="rect">
            <a:avLst/>
          </a:prstGeom>
          <a:noFill/>
        </p:spPr>
        <p:txBody>
          <a:bodyPr wrap="square" lIns="192475" tIns="96247" rIns="192475" bIns="96247" rtlCol="0">
            <a:spAutoFit/>
          </a:bodyPr>
          <a:lstStyle/>
          <a:p>
            <a:pPr indent="361950"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Shoir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1978-yil rus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tili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adabiyoti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institutining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 rus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tili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adabiyoti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fakultetini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tugatgan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U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Respublika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kitobsevarlar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jamiyatida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ish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boshlaydi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Hamda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“Toshkent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oqshomi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gazetasida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Gʻafur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Gʻulom 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nomidagi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Adabiyot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sanʼat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nashriyotida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turli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lavozimlarda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ishlagan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361950"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Keyinchalik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Tafakkur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jurnalida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boʻlim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mudiri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Oʻzbekiston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Yozuvchilar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uyushmasida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rais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oʻrinbosari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vazifalarida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ishladi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indent="361950"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II-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chaqiriq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Oʻzbekiston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Respublikasi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 Oliy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Majlisi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deputatligiga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saylangan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User\Desktop\myu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9" t="5661" r="24803" b="38987"/>
          <a:stretch/>
        </p:blipFill>
        <p:spPr bwMode="auto">
          <a:xfrm>
            <a:off x="9004299" y="1254848"/>
            <a:ext cx="2959311" cy="2093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2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6507</TotalTime>
  <Words>657</Words>
  <Application>Microsoft Office PowerPoint</Application>
  <PresentationFormat>Широкоэкранный</PresentationFormat>
  <Paragraphs>128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Verdana</vt:lpstr>
      <vt:lpstr>Wingdings 2</vt:lpstr>
      <vt:lpstr>Office Theme</vt:lpstr>
      <vt:lpstr>Аспект</vt:lpstr>
      <vt:lpstr> O‘zbek tili</vt:lpstr>
      <vt:lpstr>O‘tilgan mavzuni takrorlash</vt:lpstr>
      <vt:lpstr>Blits so‘rovnoma</vt:lpstr>
      <vt:lpstr>Blits so‘rovnoma</vt:lpstr>
      <vt:lpstr>O‘tilgan mavzuni takrorlash</vt:lpstr>
      <vt:lpstr>O‘tilgan mavzuni takrorlash</vt:lpstr>
      <vt:lpstr>Dunyodagi eng mashhur tezyurar poyezdlar</vt:lpstr>
      <vt:lpstr>Muhammad Yusuf hayoti va ijodiy faoliyati</vt:lpstr>
      <vt:lpstr>Muhammad Yusuf hayoti va ijodiy faoliyati</vt:lpstr>
      <vt:lpstr>Muhammad Yusuf she’riy to‘plamlari</vt:lpstr>
      <vt:lpstr>She’riy to‘plamlari</vt:lpstr>
      <vt:lpstr>Muhammad Yusuf muhabbat kuychisi</vt:lpstr>
      <vt:lpstr>Muhabbat Yusuf – Vatan kuychisi</vt:lpstr>
      <vt:lpstr>“O‘zingdan qo‘ymasin xalqim” she’ri</vt:lpstr>
      <vt:lpstr>O‘zingdan qo‘ymasin xalqim</vt:lpstr>
      <vt:lpstr>O‘zingdan qo‘ymasin xalqim</vt:lpstr>
      <vt:lpstr>O‘zingdan qo‘ymasin xalqim</vt:lpstr>
      <vt:lpstr>O‘zingdan qo‘ymasin xalqim</vt:lpstr>
      <vt:lpstr>Xalqning sevimli farzandi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O‘zbek tili</dc:title>
  <dc:creator>Azizbek</dc:creator>
  <cp:lastModifiedBy>Guljaxon</cp:lastModifiedBy>
  <cp:revision>567</cp:revision>
  <cp:lastPrinted>2020-09-12T06:53:39Z</cp:lastPrinted>
  <dcterms:created xsi:type="dcterms:W3CDTF">2020-04-13T08:06:06Z</dcterms:created>
  <dcterms:modified xsi:type="dcterms:W3CDTF">2021-03-24T09:23:29Z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