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763" r:id="rId2"/>
    <p:sldId id="891" r:id="rId3"/>
    <p:sldId id="896" r:id="rId4"/>
    <p:sldId id="865" r:id="rId5"/>
    <p:sldId id="887" r:id="rId6"/>
    <p:sldId id="892" r:id="rId7"/>
    <p:sldId id="889" r:id="rId8"/>
    <p:sldId id="897" r:id="rId9"/>
    <p:sldId id="898" r:id="rId10"/>
    <p:sldId id="878" r:id="rId11"/>
    <p:sldId id="879" r:id="rId12"/>
    <p:sldId id="880" r:id="rId13"/>
    <p:sldId id="881" r:id="rId14"/>
    <p:sldId id="882" r:id="rId15"/>
    <p:sldId id="883" r:id="rId16"/>
    <p:sldId id="884" r:id="rId17"/>
    <p:sldId id="885" r:id="rId18"/>
    <p:sldId id="886" r:id="rId19"/>
    <p:sldId id="870" r:id="rId20"/>
    <p:sldId id="871" r:id="rId21"/>
    <p:sldId id="899" r:id="rId22"/>
    <p:sldId id="900" r:id="rId23"/>
    <p:sldId id="901" r:id="rId24"/>
    <p:sldId id="902" r:id="rId25"/>
    <p:sldId id="903" r:id="rId26"/>
    <p:sldId id="904" r:id="rId27"/>
    <p:sldId id="905" r:id="rId28"/>
    <p:sldId id="906" r:id="rId29"/>
    <p:sldId id="907" r:id="rId30"/>
    <p:sldId id="909" r:id="rId31"/>
    <p:sldId id="908" r:id="rId3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6323" autoAdjust="0"/>
  </p:normalViewPr>
  <p:slideViewPr>
    <p:cSldViewPr>
      <p:cViewPr varScale="1">
        <p:scale>
          <a:sx n="145" d="100"/>
          <a:sy n="145" d="100"/>
        </p:scale>
        <p:origin x="444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8" d="100"/>
          <a:sy n="158" d="100"/>
        </p:scale>
        <p:origin x="-1176" y="-90"/>
      </p:cViewPr>
      <p:guideLst>
        <p:guide orient="horz" pos="1022"/>
        <p:guide pos="18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AA214-A59E-4AE4-908E-15922EF7911F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976D6-25E6-49D5-9A49-80C0F11AB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1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28" y="-18749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133" dirty="0" smtClean="0"/>
              <a:t>    </a:t>
            </a:r>
            <a:endParaRPr sz="1133" dirty="0"/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8604" y="1162673"/>
            <a:ext cx="344044" cy="7754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8604" y="2054473"/>
            <a:ext cx="344044" cy="7754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" name="object 2">
            <a:extLst>
              <a:ext uri="{FF2B5EF4-FFF2-40B4-BE49-F238E27FC236}">
                <a16:creationId xmlns="" xmlns:a16="http://schemas.microsoft.com/office/drawing/2014/main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738835" y="249977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 smtClean="0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 smtClean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 smtClean="0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5068" y="249977"/>
            <a:ext cx="1080120" cy="58036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10-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sinf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4668" y="1066041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Salomatlik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z-Cyrl-UZ" sz="32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Maqsad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Без названи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004" y="1938112"/>
            <a:ext cx="1817662" cy="117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2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Ibn </a:t>
            </a:r>
            <a:r>
              <a:rPr lang="en-US" dirty="0" err="1" smtClean="0"/>
              <a:t>Sinodagi</a:t>
            </a:r>
            <a:r>
              <a:rPr lang="en-US" dirty="0" smtClean="0"/>
              <a:t> </a:t>
            </a:r>
            <a:r>
              <a:rPr lang="en-US" dirty="0" err="1" smtClean="0"/>
              <a:t>aql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jasorat</a:t>
            </a:r>
            <a:r>
              <a:rPr lang="en-US" dirty="0" smtClean="0"/>
              <a:t> (80-bet)</a:t>
            </a:r>
            <a:endParaRPr lang="ru-RU" dirty="0"/>
          </a:p>
        </p:txBody>
      </p:sp>
      <p:pic>
        <p:nvPicPr>
          <p:cNvPr id="7170" name="Picture 2" descr="C:\Users\User\Desktop\Без названия (7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4"/>
          <a:stretch/>
        </p:blipFill>
        <p:spPr bwMode="auto">
          <a:xfrm>
            <a:off x="3853213" y="614312"/>
            <a:ext cx="1790700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31089"/>
            <a:ext cx="3706617" cy="2304256"/>
          </a:xfrm>
        </p:spPr>
        <p:txBody>
          <a:bodyPr/>
          <a:lstStyle/>
          <a:p>
            <a:pPr indent="180975" algn="just"/>
            <a:r>
              <a:rPr lang="en-US" sz="1600" i="0" dirty="0" smtClean="0"/>
              <a:t>Abu Ali ibn Sino </a:t>
            </a:r>
            <a:r>
              <a:rPr lang="en-US" sz="1600" i="0" dirty="0" err="1" smtClean="0"/>
              <a:t>buyuk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olim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jahon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amaliy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tibbiyotining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asoschisi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hisoblanadi</a:t>
            </a:r>
            <a:r>
              <a:rPr lang="en-US" sz="1600" i="0" dirty="0" smtClean="0"/>
              <a:t>.</a:t>
            </a:r>
          </a:p>
          <a:p>
            <a:pPr indent="180975" algn="just"/>
            <a:r>
              <a:rPr lang="en-US" sz="1600" i="0" dirty="0" err="1" smtClean="0"/>
              <a:t>Olimning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ota-onasi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aslzoda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tabaqaga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mansub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oiladan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bo‘lishgan</a:t>
            </a:r>
            <a:r>
              <a:rPr lang="en-US" sz="1600" i="0" dirty="0" smtClean="0"/>
              <a:t>. </a:t>
            </a:r>
          </a:p>
          <a:p>
            <a:pPr indent="180975" algn="just"/>
            <a:r>
              <a:rPr lang="en-US" sz="1600" i="0" dirty="0" smtClean="0"/>
              <a:t>Ibn Sino </a:t>
            </a:r>
            <a:r>
              <a:rPr lang="en-US" sz="1600" i="0" dirty="0" err="1" smtClean="0"/>
              <a:t>barcha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xastaliklarning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ayniqsa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odamlarning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o‘limiga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sabab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bo‘layotgan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yuqumli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kasalliklarning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davosini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izlagan</a:t>
            </a:r>
            <a:r>
              <a:rPr lang="en-US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840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Ibn </a:t>
            </a:r>
            <a:r>
              <a:rPr lang="en-US" dirty="0" err="1"/>
              <a:t>Sinodagi</a:t>
            </a:r>
            <a:r>
              <a:rPr lang="en-US" dirty="0"/>
              <a:t> </a:t>
            </a:r>
            <a:r>
              <a:rPr lang="en-US" dirty="0" err="1"/>
              <a:t>aql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jasorat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215991"/>
          </a:xfrm>
        </p:spPr>
        <p:txBody>
          <a:bodyPr/>
          <a:lstStyle/>
          <a:p>
            <a:pPr indent="180975" algn="just"/>
            <a:r>
              <a:rPr lang="en-US" sz="1800" i="0" dirty="0" smtClean="0"/>
              <a:t>Ibn Sino </a:t>
            </a:r>
            <a:r>
              <a:rPr lang="en-US" sz="1800" i="0" dirty="0" err="1" smtClean="0"/>
              <a:t>juda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ko‘p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kasallilkar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davosini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o‘simlik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hayvonot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dunyosidan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topgan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Ayrim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o‘lat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surunkali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xastaliklarga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topish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yo‘lida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tinimsiz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mehnat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qilgan</a:t>
            </a:r>
            <a:r>
              <a:rPr lang="en-US" sz="1800" i="0" dirty="0" smtClean="0"/>
              <a:t>. </a:t>
            </a:r>
          </a:p>
          <a:p>
            <a:pPr indent="180975" algn="just"/>
            <a:r>
              <a:rPr lang="en-US" sz="1800" i="0" dirty="0" smtClean="0"/>
              <a:t>Bu </a:t>
            </a:r>
            <a:r>
              <a:rPr lang="en-US" sz="1800" i="0" dirty="0" err="1" smtClean="0"/>
              <a:t>borada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unga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tabiatning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o‘zi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yordam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bergan</a:t>
            </a:r>
            <a:r>
              <a:rPr lang="en-US" sz="1800" i="0" dirty="0" smtClean="0"/>
              <a:t>. Ibn Sino </a:t>
            </a:r>
            <a:r>
              <a:rPr lang="en-US" sz="1800" i="0" dirty="0" err="1" smtClean="0"/>
              <a:t>ilmiy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izlanishlari</a:t>
            </a:r>
            <a:r>
              <a:rPr lang="en-US" sz="1800" i="0" dirty="0" smtClean="0"/>
              <a:t> bois, </a:t>
            </a:r>
            <a:r>
              <a:rPr lang="en-US" sz="1800" i="0" dirty="0" err="1" smtClean="0"/>
              <a:t>Pasterdan</a:t>
            </a:r>
            <a:r>
              <a:rPr lang="en-US" sz="1800" i="0" dirty="0" smtClean="0"/>
              <a:t> 700 </a:t>
            </a:r>
            <a:r>
              <a:rPr lang="en-US" sz="1800" i="0" dirty="0" err="1" smtClean="0"/>
              <a:t>yil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oldin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ayrim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kasalliklarning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ko‘zga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ko‘rinmas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mikroblar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orqali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yuqishini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ma’lum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qilgan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39967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Ibn </a:t>
            </a:r>
            <a:r>
              <a:rPr lang="en-US" dirty="0" err="1"/>
              <a:t>Sinodagi</a:t>
            </a:r>
            <a:r>
              <a:rPr lang="en-US" dirty="0"/>
              <a:t> </a:t>
            </a:r>
            <a:r>
              <a:rPr lang="en-US" dirty="0" err="1"/>
              <a:t>aql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 smtClean="0"/>
              <a:t>jasorat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52061"/>
            <a:ext cx="5472607" cy="1938992"/>
          </a:xfrm>
        </p:spPr>
        <p:txBody>
          <a:bodyPr/>
          <a:lstStyle/>
          <a:p>
            <a:pPr indent="180975" algn="just"/>
            <a:r>
              <a:rPr lang="en-US" sz="1800" i="0" dirty="0" err="1" smtClean="0"/>
              <a:t>Amaliy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izlanishlar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natijasida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ko‘richakni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jarrohlik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yo‘li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davolash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mumkinligini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olgan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Amaliy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asoslarga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tayangan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holda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Buxoro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amirini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jarrohlik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amaliyoti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davolagan</a:t>
            </a:r>
            <a:r>
              <a:rPr lang="en-US" sz="1800" i="0" dirty="0" smtClean="0"/>
              <a:t>. </a:t>
            </a:r>
          </a:p>
          <a:p>
            <a:pPr indent="180975" algn="just"/>
            <a:r>
              <a:rPr lang="en-US" sz="1800" i="0" dirty="0" smtClean="0"/>
              <a:t>Fan </a:t>
            </a:r>
            <a:r>
              <a:rPr lang="en-US" sz="1800" i="0" dirty="0" err="1" smtClean="0"/>
              <a:t>nomiga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aylangan</a:t>
            </a:r>
            <a:r>
              <a:rPr lang="en-US" sz="1800" i="0" dirty="0" smtClean="0"/>
              <a:t> “</a:t>
            </a:r>
            <a:r>
              <a:rPr lang="en-US" sz="1800" i="0" dirty="0" err="1" smtClean="0"/>
              <a:t>meditsina</a:t>
            </a:r>
            <a:r>
              <a:rPr lang="en-US" sz="1800" i="0" dirty="0" smtClean="0"/>
              <a:t>” termini </a:t>
            </a:r>
            <a:r>
              <a:rPr lang="en-US" sz="1800" i="0" dirty="0" err="1" smtClean="0"/>
              <a:t>aslida</a:t>
            </a:r>
            <a:r>
              <a:rPr lang="en-US" sz="1800" i="0" dirty="0" smtClean="0"/>
              <a:t>  </a:t>
            </a:r>
            <a:r>
              <a:rPr lang="en-US" sz="1800" i="0" dirty="0"/>
              <a:t>“</a:t>
            </a:r>
            <a:r>
              <a:rPr lang="en-US" sz="1800" i="0" dirty="0" err="1"/>
              <a:t>madadi</a:t>
            </a:r>
            <a:r>
              <a:rPr lang="en-US" sz="1800" i="0" dirty="0"/>
              <a:t> Sino” </a:t>
            </a:r>
            <a:r>
              <a:rPr lang="en-US" sz="1800" i="0" dirty="0" err="1" smtClean="0"/>
              <a:t>atamasidan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kelib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chiqqan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degan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taxmin</a:t>
            </a:r>
            <a:r>
              <a:rPr lang="en-US" sz="1800" i="0" dirty="0" smtClean="0"/>
              <a:t> bor.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422191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Savollarga</a:t>
            </a:r>
            <a:r>
              <a:rPr lang="en-US" dirty="0" smtClean="0"/>
              <a:t> </a:t>
            </a:r>
            <a:r>
              <a:rPr lang="en-US" dirty="0" err="1" smtClean="0"/>
              <a:t>javob</a:t>
            </a:r>
            <a:r>
              <a:rPr lang="en-US" dirty="0" smtClean="0"/>
              <a:t> </a:t>
            </a:r>
            <a:r>
              <a:rPr lang="en-US" dirty="0" err="1" smtClean="0"/>
              <a:t>bering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984" y="576564"/>
            <a:ext cx="5472607" cy="2523768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800" i="0" dirty="0" smtClean="0"/>
              <a:t>Ibn Sino </a:t>
            </a:r>
            <a:r>
              <a:rPr lang="en-US" sz="1800" i="0" dirty="0" err="1" smtClean="0"/>
              <a:t>qanda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tibbiyotning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asoschisi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hisoblanadi</a:t>
            </a:r>
            <a:r>
              <a:rPr lang="en-US" sz="1800" i="0" dirty="0" smtClean="0"/>
              <a:t>?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800" i="0" dirty="0" smtClean="0"/>
              <a:t>Ibn </a:t>
            </a:r>
            <a:r>
              <a:rPr lang="en-US" sz="1800" i="0" dirty="0" err="1" smtClean="0"/>
              <a:t>Sinoning</a:t>
            </a:r>
            <a:r>
              <a:rPr lang="en-US" sz="1800" i="0" dirty="0" smtClean="0"/>
              <a:t>  </a:t>
            </a:r>
            <a:r>
              <a:rPr lang="en-US" sz="1800" i="0" dirty="0" err="1" smtClean="0"/>
              <a:t>aqliy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qobiliyatini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qanday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baholaysiz</a:t>
            </a:r>
            <a:r>
              <a:rPr lang="en-US" sz="1800" i="0" dirty="0" smtClean="0"/>
              <a:t>?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800" i="0" dirty="0" smtClean="0"/>
              <a:t>Ibn Sino </a:t>
            </a:r>
            <a:r>
              <a:rPr lang="en-US" sz="1800" i="0" dirty="0" err="1" smtClean="0"/>
              <a:t>kasalliklarning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davosini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nimalardan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topgan</a:t>
            </a:r>
            <a:r>
              <a:rPr lang="en-US" sz="1800" i="0" dirty="0" smtClean="0"/>
              <a:t>?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800" i="0" dirty="0" smtClean="0"/>
              <a:t>Ibn Sino </a:t>
            </a:r>
            <a:r>
              <a:rPr lang="en-US" sz="1800" i="0" dirty="0" err="1" smtClean="0"/>
              <a:t>mikrobni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qanday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aniqlagan</a:t>
            </a:r>
            <a:r>
              <a:rPr lang="en-US" sz="1800" i="0" dirty="0" smtClean="0"/>
              <a:t>?</a:t>
            </a:r>
          </a:p>
          <a:p>
            <a:pPr marL="342900" indent="-342900">
              <a:buAutoNum type="arabicPeriod"/>
            </a:pPr>
            <a:r>
              <a:rPr lang="en-US" sz="1800" i="0" dirty="0" smtClean="0"/>
              <a:t>Ibn Sino </a:t>
            </a:r>
            <a:r>
              <a:rPr lang="en-US" sz="1800" i="0" dirty="0" err="1" smtClean="0"/>
              <a:t>tibbiyotning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qaysi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turini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amalda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sinab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ko‘rgan</a:t>
            </a:r>
            <a:r>
              <a:rPr lang="en-US" sz="1800" i="0" dirty="0" smtClean="0"/>
              <a:t>? 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16241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788" y="110257"/>
            <a:ext cx="1892826" cy="315471"/>
          </a:xfrm>
        </p:spPr>
        <p:txBody>
          <a:bodyPr vert="horz"/>
          <a:lstStyle/>
          <a:p>
            <a:pPr algn="ctr"/>
            <a:r>
              <a:rPr lang="en-US" dirty="0" err="1" smtClean="0"/>
              <a:t>Maqsad</a:t>
            </a:r>
            <a:r>
              <a:rPr lang="en-US" dirty="0" smtClean="0"/>
              <a:t> </a:t>
            </a:r>
            <a:r>
              <a:rPr lang="en-US" dirty="0" err="1" smtClean="0"/>
              <a:t>holi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62620" y="975618"/>
            <a:ext cx="1944216" cy="1656184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Ish-harakatning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maqsadini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 rot="5400000">
            <a:off x="3134928" y="723594"/>
            <a:ext cx="1656183" cy="2160240"/>
          </a:xfrm>
          <a:prstGeom prst="wedge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maqsadda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o‘roqlariga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Maqsad</a:t>
            </a:r>
            <a:r>
              <a:rPr lang="en-US" dirty="0" smtClean="0"/>
              <a:t> </a:t>
            </a:r>
            <a:r>
              <a:rPr lang="en-US" dirty="0" err="1" smtClean="0"/>
              <a:t>holi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8604" y="830337"/>
            <a:ext cx="5256584" cy="20882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atayin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Maqsud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voz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Salim </a:t>
            </a:r>
            <a:r>
              <a:rPr lang="en-US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o‘qishga</a:t>
            </a:r>
            <a:r>
              <a:rPr lang="en-US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maqsadda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1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Mashqlar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r>
              <a:rPr lang="en-US" dirty="0" smtClean="0"/>
              <a:t> (80-bet, 1-mashq)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2446824"/>
          </a:xfrm>
        </p:spPr>
        <p:txBody>
          <a:bodyPr/>
          <a:lstStyle/>
          <a:p>
            <a:pPr indent="180975"/>
            <a:r>
              <a:rPr lang="en-US" b="1" dirty="0" err="1" smtClean="0"/>
              <a:t>Berilgan</a:t>
            </a:r>
            <a:r>
              <a:rPr lang="en-US" b="1" dirty="0" smtClean="0"/>
              <a:t> </a:t>
            </a:r>
            <a:r>
              <a:rPr lang="en-US" b="1" dirty="0" err="1" smtClean="0"/>
              <a:t>maqsad</a:t>
            </a:r>
            <a:r>
              <a:rPr lang="en-US" b="1" dirty="0" smtClean="0"/>
              <a:t> </a:t>
            </a:r>
            <a:r>
              <a:rPr lang="en-US" b="1" dirty="0" err="1" smtClean="0"/>
              <a:t>hollariga</a:t>
            </a:r>
            <a:r>
              <a:rPr lang="en-US" b="1" dirty="0" smtClean="0"/>
              <a:t> </a:t>
            </a:r>
            <a:r>
              <a:rPr lang="en-US" b="1" dirty="0" err="1" smtClean="0"/>
              <a:t>savol</a:t>
            </a:r>
            <a:r>
              <a:rPr lang="en-US" b="1" dirty="0" smtClean="0"/>
              <a:t> </a:t>
            </a:r>
            <a:r>
              <a:rPr lang="en-US" b="1" dirty="0" err="1" smtClean="0"/>
              <a:t>bering.Nuqtalar</a:t>
            </a:r>
            <a:r>
              <a:rPr lang="en-US" b="1" dirty="0" smtClean="0"/>
              <a:t> </a:t>
            </a:r>
            <a:r>
              <a:rPr lang="en-US" b="1" dirty="0" err="1" smtClean="0"/>
              <a:t>o‘rniga</a:t>
            </a:r>
            <a:r>
              <a:rPr lang="en-US" b="1" dirty="0" smtClean="0"/>
              <a:t> </a:t>
            </a:r>
            <a:r>
              <a:rPr lang="en-US" b="1" dirty="0" err="1" smtClean="0"/>
              <a:t>mos</a:t>
            </a:r>
            <a:r>
              <a:rPr lang="en-US" b="1" dirty="0" smtClean="0"/>
              <a:t> </a:t>
            </a:r>
            <a:r>
              <a:rPr lang="en-US" b="1" dirty="0" err="1" smtClean="0"/>
              <a:t>maqsad</a:t>
            </a:r>
            <a:r>
              <a:rPr lang="en-US" b="1" dirty="0" smtClean="0"/>
              <a:t> </a:t>
            </a:r>
            <a:r>
              <a:rPr lang="en-US" b="1" dirty="0" err="1" smtClean="0"/>
              <a:t>hollarini</a:t>
            </a:r>
            <a:r>
              <a:rPr lang="en-US" b="1" dirty="0" smtClean="0"/>
              <a:t> </a:t>
            </a:r>
            <a:r>
              <a:rPr lang="en-US" b="1" dirty="0" err="1" smtClean="0"/>
              <a:t>qo‘yib</a:t>
            </a:r>
            <a:r>
              <a:rPr lang="en-US" b="1" dirty="0" smtClean="0"/>
              <a:t> </a:t>
            </a:r>
            <a:r>
              <a:rPr lang="en-US" b="1" dirty="0" err="1" smtClean="0"/>
              <a:t>gaplarni</a:t>
            </a:r>
            <a:r>
              <a:rPr lang="en-US" b="1" dirty="0" smtClean="0"/>
              <a:t> </a:t>
            </a:r>
            <a:r>
              <a:rPr lang="en-US" b="1" dirty="0" err="1" smtClean="0"/>
              <a:t>yozing</a:t>
            </a:r>
            <a:r>
              <a:rPr lang="en-US" b="1" dirty="0" smtClean="0"/>
              <a:t>.</a:t>
            </a:r>
          </a:p>
          <a:p>
            <a:pPr indent="180975">
              <a:spcAft>
                <a:spcPts val="600"/>
              </a:spcAft>
            </a:pPr>
            <a:r>
              <a:rPr lang="en-US" sz="1600" i="0" dirty="0" err="1" smtClean="0"/>
              <a:t>Nuqtalar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o‘rniga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qo‘yish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uchun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so‘zlar</a:t>
            </a:r>
            <a:r>
              <a:rPr lang="en-US" sz="1600" i="0" dirty="0" smtClean="0"/>
              <a:t>: </a:t>
            </a:r>
            <a:r>
              <a:rPr lang="en-US" sz="1800" i="0" dirty="0" err="1" smtClean="0"/>
              <a:t>o‘qiyman</a:t>
            </a:r>
            <a:r>
              <a:rPr lang="en-US" sz="1800" i="0" dirty="0" smtClean="0"/>
              <a:t> deb, </a:t>
            </a:r>
            <a:r>
              <a:rPr lang="en-US" sz="1800" i="0" dirty="0" err="1" smtClean="0"/>
              <a:t>o‘qish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uchun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ushalsin</a:t>
            </a:r>
            <a:r>
              <a:rPr lang="en-US" sz="1800" i="0" dirty="0" smtClean="0"/>
              <a:t> deb, </a:t>
            </a:r>
            <a:r>
              <a:rPr lang="en-US" sz="1800" i="0" dirty="0" err="1" smtClean="0"/>
              <a:t>umid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atayin</a:t>
            </a:r>
            <a:r>
              <a:rPr lang="en-US" sz="1800" i="0" dirty="0" smtClean="0"/>
              <a:t>, dam </a:t>
            </a:r>
            <a:r>
              <a:rPr lang="en-US" sz="1800" i="0" dirty="0" err="1" smtClean="0"/>
              <a:t>olishga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gaplashish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maqsadida</a:t>
            </a:r>
            <a:r>
              <a:rPr lang="en-US" sz="1800" i="0" dirty="0" smtClean="0"/>
              <a:t>. </a:t>
            </a:r>
          </a:p>
          <a:p>
            <a:pPr marL="268288" indent="-268288">
              <a:buAutoNum type="arabicPeriod"/>
            </a:pPr>
            <a:r>
              <a:rPr lang="en-US" sz="1800" i="0" dirty="0" smtClean="0"/>
              <a:t>Men  …..  </a:t>
            </a:r>
            <a:r>
              <a:rPr lang="en-US" sz="1800" i="0" dirty="0" err="1" smtClean="0"/>
              <a:t>gapirmadim</a:t>
            </a:r>
            <a:r>
              <a:rPr lang="en-US" sz="1800" i="0" dirty="0" smtClean="0"/>
              <a:t>.</a:t>
            </a:r>
          </a:p>
          <a:p>
            <a:pPr marL="268288" indent="-268288">
              <a:buAutoNum type="arabicPeriod"/>
            </a:pPr>
            <a:r>
              <a:rPr lang="en-US" sz="1800" i="0" dirty="0" smtClean="0"/>
              <a:t>U  …..   …..   </a:t>
            </a:r>
            <a:r>
              <a:rPr lang="en-US" sz="1800" i="0" dirty="0" err="1"/>
              <a:t>k</a:t>
            </a:r>
            <a:r>
              <a:rPr lang="en-US" sz="1800" i="0" dirty="0" err="1" smtClean="0"/>
              <a:t>eldi</a:t>
            </a:r>
            <a:r>
              <a:rPr lang="en-US" sz="1800" i="0" dirty="0" smtClean="0"/>
              <a:t>.</a:t>
            </a:r>
          </a:p>
          <a:p>
            <a:pPr marL="268288" indent="-268288">
              <a:buAutoNum type="arabicPeriod"/>
            </a:pPr>
            <a:r>
              <a:rPr lang="en-US" sz="1800" i="0" dirty="0" err="1" smtClean="0"/>
              <a:t>Gulnor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opa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bafurja</a:t>
            </a:r>
            <a:r>
              <a:rPr lang="en-US" sz="1800" i="0" dirty="0" smtClean="0"/>
              <a:t> …..  …..  </a:t>
            </a:r>
            <a:r>
              <a:rPr lang="en-US" sz="1800" i="0" dirty="0" err="1"/>
              <a:t>k</a:t>
            </a:r>
            <a:r>
              <a:rPr lang="en-US" sz="1800" i="0" dirty="0" err="1" smtClean="0"/>
              <a:t>eldi</a:t>
            </a:r>
            <a:r>
              <a:rPr lang="en-US" sz="1800" i="0" dirty="0" smtClean="0"/>
              <a:t>.</a:t>
            </a:r>
          </a:p>
          <a:p>
            <a:pPr marL="268288" indent="-268288">
              <a:buAutoNum type="arabicPeriod"/>
            </a:pPr>
            <a:r>
              <a:rPr lang="en-US" sz="1800" i="0" dirty="0" err="1" smtClean="0"/>
              <a:t>O‘quvchilar</a:t>
            </a:r>
            <a:r>
              <a:rPr lang="en-US" sz="1800" i="0" dirty="0" smtClean="0"/>
              <a:t>  ….    ….. </a:t>
            </a:r>
            <a:r>
              <a:rPr lang="en-US" sz="1800" i="0" dirty="0" err="1"/>
              <a:t>d</a:t>
            </a:r>
            <a:r>
              <a:rPr lang="en-US" sz="1800" i="0" dirty="0" err="1" smtClean="0"/>
              <a:t>ala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shiyponiga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kelishdi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28119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(</a:t>
            </a:r>
            <a:r>
              <a:rPr lang="en-US" dirty="0" smtClean="0"/>
              <a:t>80-bet) 1- </a:t>
            </a:r>
            <a:r>
              <a:rPr lang="en-US" dirty="0" err="1" smtClean="0"/>
              <a:t>mashq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1107996"/>
          </a:xfrm>
        </p:spPr>
        <p:txBody>
          <a:bodyPr/>
          <a:lstStyle/>
          <a:p>
            <a:r>
              <a:rPr lang="en-US" sz="1800" i="0" dirty="0" smtClean="0"/>
              <a:t>6. </a:t>
            </a:r>
            <a:r>
              <a:rPr lang="en-US" sz="1800" i="0" dirty="0" err="1" smtClean="0"/>
              <a:t>Hammamiz</a:t>
            </a:r>
            <a:r>
              <a:rPr lang="en-US" sz="1800" i="0" dirty="0" smtClean="0"/>
              <a:t>  …..    ….. </a:t>
            </a:r>
            <a:r>
              <a:rPr lang="en-US" sz="1800" i="0" dirty="0" err="1"/>
              <a:t>m</a:t>
            </a:r>
            <a:r>
              <a:rPr lang="en-US" sz="1800" i="0" dirty="0" err="1" smtClean="0"/>
              <a:t>ehnat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qildik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rohatini</a:t>
            </a:r>
            <a:r>
              <a:rPr lang="en-US" sz="1800" i="0" dirty="0" smtClean="0"/>
              <a:t> ham </a:t>
            </a:r>
            <a:r>
              <a:rPr lang="en-US" sz="1800" i="0" dirty="0" err="1" smtClean="0"/>
              <a:t>ko‘raylik</a:t>
            </a:r>
            <a:r>
              <a:rPr lang="en-US" sz="1800" i="0" dirty="0" smtClean="0"/>
              <a:t>.</a:t>
            </a:r>
          </a:p>
          <a:p>
            <a:r>
              <a:rPr lang="en-US" sz="1800" i="0" dirty="0" smtClean="0"/>
              <a:t>7. </a:t>
            </a:r>
            <a:r>
              <a:rPr lang="en-US" sz="1800" i="0" dirty="0" err="1" smtClean="0"/>
              <a:t>Hamma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orzularimiz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birga</a:t>
            </a:r>
            <a:r>
              <a:rPr lang="en-US" sz="1800" i="0" dirty="0" smtClean="0"/>
              <a:t>  …..    …..   chin </a:t>
            </a:r>
            <a:r>
              <a:rPr lang="en-US" sz="1800" i="0" dirty="0" err="1" smtClean="0"/>
              <a:t>yurakdan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intildik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402683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830997"/>
          </a:xfrm>
        </p:spPr>
        <p:txBody>
          <a:bodyPr/>
          <a:lstStyle/>
          <a:p>
            <a:pPr algn="ctr"/>
            <a:endParaRPr lang="en-US" sz="1800" i="0" dirty="0" smtClean="0"/>
          </a:p>
          <a:p>
            <a:pPr algn="ctr"/>
            <a:r>
              <a:rPr lang="en-US" sz="1800" i="0" dirty="0" err="1" smtClean="0"/>
              <a:t>Salomatlik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haqidagi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maqollardan</a:t>
            </a:r>
            <a:r>
              <a:rPr lang="en-US" sz="1800" i="0" dirty="0" smtClean="0"/>
              <a:t> </a:t>
            </a:r>
            <a:r>
              <a:rPr lang="en-US" sz="1800" b="1" i="0" dirty="0" smtClean="0"/>
              <a:t>5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tasini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yozing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mazmunini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tushuntirib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bering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17186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28" y="-18749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133" dirty="0" smtClean="0"/>
              <a:t>    </a:t>
            </a:r>
            <a:endParaRPr sz="1133" dirty="0"/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8604" y="1162673"/>
            <a:ext cx="344044" cy="7754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8604" y="2054473"/>
            <a:ext cx="344044" cy="7754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" name="object 2">
            <a:extLst>
              <a:ext uri="{FF2B5EF4-FFF2-40B4-BE49-F238E27FC236}">
                <a16:creationId xmlns="" xmlns:a16="http://schemas.microsoft.com/office/drawing/2014/main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281641" y="216423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 smtClean="0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 smtClean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 smtClean="0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5068" y="249977"/>
            <a:ext cx="1080120" cy="58036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10-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sinf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" y="1046361"/>
            <a:ext cx="4144083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Salomatlik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Maqsad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II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dars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User\Desktop\Без названи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00" y="1035015"/>
            <a:ext cx="1529630" cy="101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76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O‘tgan</a:t>
            </a:r>
            <a:r>
              <a:rPr lang="en-US" dirty="0" smtClean="0"/>
              <a:t> </a:t>
            </a:r>
            <a:r>
              <a:rPr lang="en-US" dirty="0" err="1" smtClean="0"/>
              <a:t>dars</a:t>
            </a:r>
            <a:r>
              <a:rPr lang="en-US" dirty="0" smtClean="0"/>
              <a:t> </a:t>
            </a:r>
            <a:r>
              <a:rPr lang="en-US" dirty="0" err="1" smtClean="0"/>
              <a:t>mavzusini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586" y="470297"/>
            <a:ext cx="5616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Palov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xalqining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sevimli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taomi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haftasiga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kamida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palov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pishiriladi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xursandchilik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kunlarida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to‘ylarda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azada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palovsiz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marosim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o‘tkazmaydilar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180975"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ahli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palov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nafaqat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san’at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asaridir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viloyatning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palovi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Без названия (3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8" t="17788"/>
          <a:stretch/>
        </p:blipFill>
        <p:spPr bwMode="auto">
          <a:xfrm>
            <a:off x="4179044" y="2507898"/>
            <a:ext cx="1587066" cy="73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2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0612" y="830337"/>
            <a:ext cx="29418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Salomatlik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Sihat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tilasang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sog‘ligi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Bosh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Sog‘lik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638" y="830337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boylik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30293" y="1096696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og‘lom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6771" y="1372005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zzat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tilasang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5685" y="1939816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o‘ppi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5375" y="1661333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urt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boyligi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2333" y="220418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garovi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4255" y="245247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Ibn Sino </a:t>
            </a:r>
            <a:r>
              <a:rPr lang="en-US" dirty="0" err="1" smtClean="0"/>
              <a:t>shogirdlari</a:t>
            </a:r>
            <a:r>
              <a:rPr lang="en-US" dirty="0" smtClean="0"/>
              <a:t> (82-bet, 5-topshiriq)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2585323"/>
          </a:xfrm>
        </p:spPr>
        <p:txBody>
          <a:bodyPr/>
          <a:lstStyle/>
          <a:p>
            <a:pPr indent="180975"/>
            <a:r>
              <a:rPr lang="en-US" b="1" i="0" dirty="0" err="1" smtClean="0"/>
              <a:t>Matnning</a:t>
            </a:r>
            <a:r>
              <a:rPr lang="en-US" b="1" i="0" dirty="0" smtClean="0"/>
              <a:t> </a:t>
            </a:r>
            <a:r>
              <a:rPr lang="en-US" b="1" i="0" dirty="0" err="1" smtClean="0"/>
              <a:t>mazmunini</a:t>
            </a:r>
            <a:r>
              <a:rPr lang="en-US" b="1" i="0" dirty="0" smtClean="0"/>
              <a:t> </a:t>
            </a:r>
            <a:r>
              <a:rPr lang="en-US" b="1" i="0" dirty="0" err="1" smtClean="0"/>
              <a:t>so‘zlab</a:t>
            </a:r>
            <a:r>
              <a:rPr lang="en-US" b="1" i="0" dirty="0" smtClean="0"/>
              <a:t> </a:t>
            </a:r>
            <a:r>
              <a:rPr lang="en-US" b="1" i="0" dirty="0" err="1" smtClean="0"/>
              <a:t>bering</a:t>
            </a:r>
            <a:r>
              <a:rPr lang="en-US" b="1" i="0" dirty="0" smtClean="0"/>
              <a:t>. </a:t>
            </a:r>
            <a:r>
              <a:rPr lang="en-US" b="1" i="0" dirty="0" err="1" smtClean="0"/>
              <a:t>Ajratib</a:t>
            </a:r>
            <a:r>
              <a:rPr lang="en-US" b="1" i="0" dirty="0" smtClean="0"/>
              <a:t> </a:t>
            </a:r>
            <a:r>
              <a:rPr lang="en-US" b="1" i="0" dirty="0" err="1" smtClean="0"/>
              <a:t>ko‘rsatilgan</a:t>
            </a:r>
            <a:r>
              <a:rPr lang="en-US" b="1" i="0" dirty="0" smtClean="0"/>
              <a:t> </a:t>
            </a:r>
            <a:r>
              <a:rPr lang="en-US" b="1" i="0" dirty="0" err="1" smtClean="0"/>
              <a:t>so‘zlarning</a:t>
            </a:r>
            <a:r>
              <a:rPr lang="en-US" b="1" i="0" dirty="0" smtClean="0"/>
              <a:t> </a:t>
            </a:r>
            <a:r>
              <a:rPr lang="en-US" b="1" i="0" dirty="0" err="1" smtClean="0"/>
              <a:t>ma’nosini</a:t>
            </a:r>
            <a:r>
              <a:rPr lang="en-US" b="1" i="0" dirty="0" smtClean="0"/>
              <a:t> </a:t>
            </a:r>
            <a:r>
              <a:rPr lang="en-US" b="1" i="0" dirty="0" err="1" smtClean="0"/>
              <a:t>tushuntiring</a:t>
            </a:r>
            <a:r>
              <a:rPr lang="en-US" b="1" i="0" dirty="0" smtClean="0"/>
              <a:t>. </a:t>
            </a:r>
            <a:r>
              <a:rPr lang="en-US" b="1" i="0" dirty="0" err="1" smtClean="0"/>
              <a:t>Matnga</a:t>
            </a:r>
            <a:r>
              <a:rPr lang="en-US" b="1" i="0" dirty="0" smtClean="0"/>
              <a:t> </a:t>
            </a:r>
            <a:r>
              <a:rPr lang="en-US" b="1" i="0" dirty="0" err="1" smtClean="0"/>
              <a:t>savollar</a:t>
            </a:r>
            <a:r>
              <a:rPr lang="en-US" b="1" i="0" dirty="0" smtClean="0"/>
              <a:t> </a:t>
            </a:r>
            <a:r>
              <a:rPr lang="en-US" b="1" i="0" dirty="0" err="1" smtClean="0"/>
              <a:t>tuzing</a:t>
            </a:r>
            <a:r>
              <a:rPr lang="en-US" b="1" i="0" dirty="0" smtClean="0"/>
              <a:t>.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Rivoyat</a:t>
            </a:r>
            <a:r>
              <a:rPr lang="en-US" dirty="0" smtClean="0"/>
              <a:t>)</a:t>
            </a:r>
          </a:p>
          <a:p>
            <a:pPr algn="just"/>
            <a:r>
              <a:rPr lang="en-US" sz="1800" i="0" dirty="0"/>
              <a:t> </a:t>
            </a:r>
            <a:r>
              <a:rPr lang="en-US" sz="1800" i="0" dirty="0" smtClean="0"/>
              <a:t>  </a:t>
            </a:r>
            <a:r>
              <a:rPr lang="en-US" sz="1800" i="0" dirty="0" err="1" smtClean="0"/>
              <a:t>Tabiblarning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tabibi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ulug</a:t>
            </a:r>
            <a:r>
              <a:rPr lang="en-US" sz="1800" i="0" dirty="0" smtClean="0"/>
              <a:t>‘ hakim Ibn Sino </a:t>
            </a:r>
            <a:r>
              <a:rPr lang="en-US" sz="1800" i="0" dirty="0" err="1" smtClean="0"/>
              <a:t>kunlardan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kuni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qattiq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og‘rib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ko‘rpa-to‘shak</a:t>
            </a:r>
            <a:r>
              <a:rPr lang="en-US" sz="1800" i="0" dirty="0"/>
              <a:t> </a:t>
            </a:r>
            <a:r>
              <a:rPr lang="en-US" sz="1800" i="0" dirty="0" err="1" smtClean="0"/>
              <a:t>qilib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yotib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qolibdi</a:t>
            </a:r>
            <a:r>
              <a:rPr lang="en-US" sz="1800" i="0" dirty="0" smtClean="0"/>
              <a:t>. Ibn </a:t>
            </a:r>
            <a:r>
              <a:rPr lang="en-US" sz="1800" i="0" dirty="0" err="1" smtClean="0"/>
              <a:t>Sinoning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shogirdlari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eng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yaqin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do‘st-birodarlari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yig‘ilishibdi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Ular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yaxshi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so‘zlar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aytib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ulug</a:t>
            </a:r>
            <a:r>
              <a:rPr lang="en-US" sz="1800" i="0" dirty="0" smtClean="0"/>
              <a:t>‘ </a:t>
            </a:r>
            <a:r>
              <a:rPr lang="en-US" sz="1800" i="0" dirty="0" err="1" smtClean="0"/>
              <a:t>tabibning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ko‘nglini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ko‘tarishga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kayfiyatini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yaxshilashga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harakat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qilishsa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shogirdlari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ustozlarini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dori-darmonlar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davolashga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kirishibdilar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16734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19200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Ibn Sino </a:t>
            </a:r>
            <a:r>
              <a:rPr lang="en-US" dirty="0" err="1" smtClean="0"/>
              <a:t>shogirdlari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492990"/>
          </a:xfrm>
        </p:spPr>
        <p:txBody>
          <a:bodyPr/>
          <a:lstStyle/>
          <a:p>
            <a:pPr indent="180975" algn="just"/>
            <a:r>
              <a:rPr lang="en-US" sz="1800" i="0" dirty="0" smtClean="0"/>
              <a:t>Ibn Sino </a:t>
            </a:r>
            <a:r>
              <a:rPr lang="en-US" sz="1800" i="0" dirty="0" err="1" smtClean="0"/>
              <a:t>do‘st-birodarlariga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rahmatlar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aytib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shogirdlariga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esa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shunday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debdi</a:t>
            </a:r>
            <a:r>
              <a:rPr lang="en-US" sz="1800" i="0" dirty="0" smtClean="0"/>
              <a:t>.</a:t>
            </a:r>
          </a:p>
          <a:p>
            <a:pPr indent="180975" algn="just"/>
            <a:r>
              <a:rPr lang="en-US" sz="1800" i="0" dirty="0" smtClean="0"/>
              <a:t>- </a:t>
            </a:r>
            <a:r>
              <a:rPr lang="en-US" sz="1800" i="0" dirty="0" err="1" smtClean="0"/>
              <a:t>Ey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shogirdlarim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mening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kunim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bitgan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ko‘rinadi</a:t>
            </a:r>
            <a:r>
              <a:rPr lang="en-US" sz="1800" i="0" dirty="0" smtClean="0"/>
              <a:t>. Shu bois </a:t>
            </a:r>
            <a:r>
              <a:rPr lang="en-US" sz="1800" i="0" dirty="0" err="1" smtClean="0"/>
              <a:t>meni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davolayman</a:t>
            </a:r>
            <a:r>
              <a:rPr lang="en-US" sz="1800" i="0" dirty="0" smtClean="0"/>
              <a:t> deb, </a:t>
            </a:r>
            <a:r>
              <a:rPr lang="en-US" sz="1800" i="0" dirty="0" err="1" smtClean="0"/>
              <a:t>behuda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harakat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qilmanglar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Bordi-yu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kunim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bitib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vafot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etsam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yig‘i-sig‘i</a:t>
            </a:r>
            <a:r>
              <a:rPr lang="en-US" sz="1800" i="0" dirty="0" smtClean="0"/>
              <a:t>, oh-</a:t>
            </a:r>
            <a:r>
              <a:rPr lang="en-US" sz="1800" i="0" dirty="0" err="1" smtClean="0"/>
              <a:t>voh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qilmanglar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Faqat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haqimga</a:t>
            </a:r>
            <a:r>
              <a:rPr lang="en-US" sz="1800" i="0" dirty="0" smtClean="0"/>
              <a:t> duo </a:t>
            </a:r>
            <a:r>
              <a:rPr lang="en-US" sz="1800" i="0" dirty="0" err="1" smtClean="0"/>
              <a:t>qilib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onda-sonda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qabrimni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ziyorat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qilsanglar</a:t>
            </a:r>
            <a:r>
              <a:rPr lang="en-US" sz="1800" i="0" dirty="0" smtClean="0"/>
              <a:t>, bas.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yana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ustoz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olamdan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o‘tdi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endi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tabobat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oqsaydi</a:t>
            </a:r>
            <a:r>
              <a:rPr lang="en-US" sz="1800" i="0" dirty="0" smtClean="0"/>
              <a:t>, deb ham </a:t>
            </a:r>
            <a:r>
              <a:rPr lang="en-US" sz="1800" i="0" dirty="0" err="1" smtClean="0"/>
              <a:t>qayg‘urmanglar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3855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Ibn Sino </a:t>
            </a:r>
            <a:r>
              <a:rPr lang="en-US" dirty="0" err="1"/>
              <a:t>shogirdlari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544615" cy="2492990"/>
          </a:xfrm>
        </p:spPr>
        <p:txBody>
          <a:bodyPr/>
          <a:lstStyle/>
          <a:p>
            <a:pPr indent="180975"/>
            <a:r>
              <a:rPr lang="en-US" sz="1800" i="0" dirty="0" err="1" smtClean="0"/>
              <a:t>O‘rnimga</a:t>
            </a:r>
            <a:r>
              <a:rPr lang="en-US" sz="1800" i="0" dirty="0" smtClean="0"/>
              <a:t> </a:t>
            </a:r>
            <a:r>
              <a:rPr lang="en-US" sz="1800" i="0" dirty="0" err="1"/>
              <a:t>besh</a:t>
            </a:r>
            <a:r>
              <a:rPr lang="en-US" sz="1800" i="0" dirty="0"/>
              <a:t> </a:t>
            </a:r>
            <a:r>
              <a:rPr lang="en-US" sz="1800" i="0" dirty="0" err="1"/>
              <a:t>zo‘r</a:t>
            </a:r>
            <a:r>
              <a:rPr lang="en-US" sz="1800" i="0" dirty="0"/>
              <a:t> </a:t>
            </a:r>
            <a:r>
              <a:rPr lang="en-US" sz="1800" i="0" dirty="0" err="1"/>
              <a:t>tabibni</a:t>
            </a:r>
            <a:r>
              <a:rPr lang="en-US" sz="1800" i="0" dirty="0"/>
              <a:t> </a:t>
            </a:r>
            <a:r>
              <a:rPr lang="en-US" sz="1800" i="0" dirty="0" err="1"/>
              <a:t>qoldirib</a:t>
            </a:r>
            <a:r>
              <a:rPr lang="en-US" sz="1800" i="0" dirty="0"/>
              <a:t> </a:t>
            </a:r>
            <a:r>
              <a:rPr lang="en-US" sz="1800" i="0" dirty="0" err="1"/>
              <a:t>ketyapman</a:t>
            </a:r>
            <a:r>
              <a:rPr lang="en-US" sz="1800" i="0" dirty="0"/>
              <a:t>. Shu </a:t>
            </a:r>
            <a:r>
              <a:rPr lang="en-US" sz="1800" i="0" dirty="0" err="1"/>
              <a:t>tabiblarning</a:t>
            </a:r>
            <a:r>
              <a:rPr lang="en-US" sz="1800" i="0" dirty="0"/>
              <a:t> </a:t>
            </a:r>
            <a:r>
              <a:rPr lang="en-US" sz="1800" i="0" dirty="0" err="1"/>
              <a:t>maslahatlariga</a:t>
            </a:r>
            <a:r>
              <a:rPr lang="en-US" sz="1800" i="0" dirty="0"/>
              <a:t> </a:t>
            </a:r>
            <a:r>
              <a:rPr lang="en-US" sz="1800" i="0" dirty="0" err="1"/>
              <a:t>o‘zlaringiz</a:t>
            </a:r>
            <a:r>
              <a:rPr lang="en-US" sz="1800" i="0" dirty="0"/>
              <a:t> ham </a:t>
            </a:r>
            <a:r>
              <a:rPr lang="en-US" sz="1800" i="0" dirty="0" err="1"/>
              <a:t>doim</a:t>
            </a:r>
            <a:r>
              <a:rPr lang="en-US" sz="1800" i="0" dirty="0"/>
              <a:t> </a:t>
            </a:r>
            <a:r>
              <a:rPr lang="en-US" sz="1800" i="0" dirty="0" err="1"/>
              <a:t>amal</a:t>
            </a:r>
            <a:r>
              <a:rPr lang="en-US" sz="1800" i="0" dirty="0"/>
              <a:t> </a:t>
            </a:r>
            <a:r>
              <a:rPr lang="en-US" sz="1800" i="0" dirty="0" err="1"/>
              <a:t>qilinglar</a:t>
            </a:r>
            <a:r>
              <a:rPr lang="en-US" sz="1800" i="0" dirty="0"/>
              <a:t>, </a:t>
            </a:r>
            <a:r>
              <a:rPr lang="en-US" sz="1800" i="0" dirty="0" err="1"/>
              <a:t>boshqalarni</a:t>
            </a:r>
            <a:r>
              <a:rPr lang="en-US" sz="1800" i="0" dirty="0"/>
              <a:t> ham </a:t>
            </a:r>
            <a:r>
              <a:rPr lang="en-US" sz="1800" i="0" dirty="0" err="1"/>
              <a:t>shunga</a:t>
            </a:r>
            <a:r>
              <a:rPr lang="en-US" sz="1800" i="0" dirty="0"/>
              <a:t> </a:t>
            </a:r>
            <a:r>
              <a:rPr lang="en-US" sz="1800" i="0" dirty="0" err="1"/>
              <a:t>da’vat</a:t>
            </a:r>
            <a:r>
              <a:rPr lang="en-US" sz="1800" i="0" dirty="0"/>
              <a:t> </a:t>
            </a:r>
            <a:r>
              <a:rPr lang="en-US" sz="1800" i="0" dirty="0" err="1"/>
              <a:t>etinglar</a:t>
            </a:r>
            <a:r>
              <a:rPr lang="en-US" sz="1800" i="0" dirty="0" smtClean="0"/>
              <a:t>, - </a:t>
            </a:r>
            <a:r>
              <a:rPr lang="en-US" sz="1800" i="0" dirty="0" err="1" smtClean="0"/>
              <a:t>debdi</a:t>
            </a:r>
            <a:r>
              <a:rPr lang="en-US" sz="1800" i="0" dirty="0" smtClean="0"/>
              <a:t>.</a:t>
            </a:r>
          </a:p>
          <a:p>
            <a:pPr indent="180975"/>
            <a:r>
              <a:rPr lang="en-US" sz="1800" i="0" dirty="0" smtClean="0"/>
              <a:t>Ibn </a:t>
            </a:r>
            <a:r>
              <a:rPr lang="en-US" sz="1800" i="0" dirty="0" err="1" smtClean="0"/>
              <a:t>Sinoning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shogirdlaridan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biri</a:t>
            </a:r>
            <a:r>
              <a:rPr lang="en-US" sz="1800" i="0" dirty="0" smtClean="0"/>
              <a:t>:</a:t>
            </a:r>
          </a:p>
          <a:p>
            <a:pPr indent="180975"/>
            <a:r>
              <a:rPr lang="en-US" sz="1800" i="0" dirty="0" smtClean="0"/>
              <a:t>- </a:t>
            </a:r>
            <a:r>
              <a:rPr lang="en-US" sz="1800" i="0" dirty="0" err="1" smtClean="0"/>
              <a:t>Ustoz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siz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aytgan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tabiblar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kimlar</a:t>
            </a:r>
            <a:r>
              <a:rPr lang="en-US" sz="1800" i="0" dirty="0" smtClean="0"/>
              <a:t>? - deb </a:t>
            </a:r>
            <a:r>
              <a:rPr lang="en-US" sz="1800" i="0" dirty="0" err="1" smtClean="0"/>
              <a:t>so‘rabdi</a:t>
            </a:r>
            <a:r>
              <a:rPr lang="en-US" sz="1800" i="0" dirty="0" smtClean="0"/>
              <a:t>.</a:t>
            </a:r>
          </a:p>
          <a:p>
            <a:pPr indent="180975"/>
            <a:r>
              <a:rPr lang="en-US" sz="1800" i="0" dirty="0" err="1" smtClean="0"/>
              <a:t>Shunda</a:t>
            </a:r>
            <a:r>
              <a:rPr lang="en-US" sz="1800" i="0" dirty="0" smtClean="0"/>
              <a:t> Ibn Sino:</a:t>
            </a:r>
          </a:p>
          <a:p>
            <a:pPr indent="180975"/>
            <a:r>
              <a:rPr lang="en-US" sz="1800" i="0" dirty="0" smtClean="0"/>
              <a:t>- Men </a:t>
            </a:r>
            <a:r>
              <a:rPr lang="en-US" sz="1800" i="0" dirty="0" err="1" smtClean="0"/>
              <a:t>qoldirib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ketayotgan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zo‘r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tabiblardan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biri</a:t>
            </a:r>
            <a:r>
              <a:rPr lang="en-US" sz="1800" i="0" dirty="0" smtClean="0"/>
              <a:t> - </a:t>
            </a:r>
            <a:r>
              <a:rPr lang="en-US" sz="1800" i="0" dirty="0" err="1" smtClean="0"/>
              <a:t>tozalik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ikkinchisi</a:t>
            </a:r>
            <a:r>
              <a:rPr lang="en-US" sz="1800" i="0" dirty="0" smtClean="0"/>
              <a:t> - </a:t>
            </a:r>
            <a:r>
              <a:rPr lang="en-US" sz="1800" i="0" dirty="0" err="1" smtClean="0"/>
              <a:t>parhez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uchinchisi</a:t>
            </a:r>
            <a:r>
              <a:rPr lang="en-US" sz="1800" i="0" dirty="0" smtClean="0"/>
              <a:t> - </a:t>
            </a:r>
            <a:r>
              <a:rPr lang="en-US" sz="1800" i="0" dirty="0" err="1" smtClean="0"/>
              <a:t>badantarbiya</a:t>
            </a:r>
            <a:r>
              <a:rPr lang="en-US" sz="1800" i="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2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Ibn Sino </a:t>
            </a:r>
            <a:r>
              <a:rPr lang="en-US" dirty="0" err="1"/>
              <a:t>shogirdlari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215991"/>
          </a:xfrm>
        </p:spPr>
        <p:txBody>
          <a:bodyPr/>
          <a:lstStyle/>
          <a:p>
            <a:pPr indent="180975" algn="just"/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qolgan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ikkisi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mizoj</a:t>
            </a:r>
            <a:r>
              <a:rPr lang="en-US" sz="1800" i="0" dirty="0" smtClean="0"/>
              <a:t> (temperament)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kayfiyatdir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Doimo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pokiza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ozoda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bo‘lishlik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ko‘ringan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narsani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ya’ni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ovqatni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yeyavermaslik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apil-tapil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ovqatlanmaslik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ovqatlanishda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parhez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me’yorni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bilishlik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badan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a’zolarini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harakatsiz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qoldirmaslik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mizojni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unutmaslik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nihoyat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kayfiyatni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yaxshi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tutishga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harakat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qilish</a:t>
            </a:r>
            <a:r>
              <a:rPr lang="en-US" sz="1800" i="0" dirty="0" smtClean="0"/>
              <a:t>.</a:t>
            </a:r>
          </a:p>
          <a:p>
            <a:pPr indent="180975" algn="just"/>
            <a:r>
              <a:rPr lang="en-US" sz="1800" i="0" dirty="0" smtClean="0"/>
              <a:t>Mana </a:t>
            </a:r>
            <a:r>
              <a:rPr lang="en-US" sz="1800" i="0" dirty="0" err="1" smtClean="0"/>
              <a:t>shu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aytganlarimga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amal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qilinsa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kasallanish</a:t>
            </a:r>
            <a:r>
              <a:rPr lang="en-US" sz="1800" i="0" dirty="0" smtClean="0"/>
              <a:t> u </a:t>
            </a:r>
            <a:r>
              <a:rPr lang="en-US" sz="1800" i="0" dirty="0" err="1" smtClean="0"/>
              <a:t>yoqda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tursin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bevaqt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o‘lim</a:t>
            </a:r>
            <a:r>
              <a:rPr lang="en-US" sz="1800" i="0" dirty="0" smtClean="0"/>
              <a:t> ham </a:t>
            </a:r>
            <a:r>
              <a:rPr lang="en-US" sz="1800" i="0" dirty="0" err="1" smtClean="0"/>
              <a:t>orqaga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chekinadi</a:t>
            </a:r>
            <a:r>
              <a:rPr lang="en-US" sz="1800" i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90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82116"/>
            <a:ext cx="5472608" cy="246221"/>
          </a:xfrm>
        </p:spPr>
        <p:txBody>
          <a:bodyPr/>
          <a:lstStyle/>
          <a:p>
            <a:r>
              <a:rPr lang="en-US" sz="1600" dirty="0" err="1" smtClean="0"/>
              <a:t>Luqmoni</a:t>
            </a:r>
            <a:r>
              <a:rPr lang="en-US" sz="1600" dirty="0" smtClean="0"/>
              <a:t> Hakim </a:t>
            </a:r>
            <a:r>
              <a:rPr lang="en-US" sz="1600" dirty="0" err="1" smtClean="0"/>
              <a:t>fikrlarini</a:t>
            </a:r>
            <a:r>
              <a:rPr lang="en-US" sz="1600" dirty="0" smtClean="0"/>
              <a:t> </a:t>
            </a:r>
            <a:r>
              <a:rPr lang="en-US" sz="1600" dirty="0" err="1" smtClean="0"/>
              <a:t>o‘qing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munosabat</a:t>
            </a:r>
            <a:r>
              <a:rPr lang="en-US" sz="1600" dirty="0" smtClean="0"/>
              <a:t> </a:t>
            </a:r>
            <a:r>
              <a:rPr lang="en-US" sz="1600" dirty="0" err="1" smtClean="0"/>
              <a:t>bildiring</a:t>
            </a:r>
            <a:r>
              <a:rPr lang="en-US" sz="1600" dirty="0" smtClean="0"/>
              <a:t>.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9176" y="542305"/>
            <a:ext cx="5616624" cy="2769989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sz="1800" i="0" dirty="0" err="1" smtClean="0"/>
              <a:t>Barcha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lazzatni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tatib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ko‘rdim</a:t>
            </a:r>
            <a:r>
              <a:rPr lang="en-US" sz="1800" i="0" dirty="0" smtClean="0"/>
              <a:t>, ammo </a:t>
            </a:r>
            <a:r>
              <a:rPr lang="en-US" sz="1800" i="0" dirty="0" err="1" smtClean="0"/>
              <a:t>salomatlikdan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yaxshi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lazzatni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topmadim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Eng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shirin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lazzat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sog</a:t>
            </a:r>
            <a:r>
              <a:rPr lang="en-US" sz="1800" i="0" dirty="0" smtClean="0"/>
              <a:t>‘- </a:t>
            </a:r>
            <a:r>
              <a:rPr lang="en-US" sz="1800" i="0" dirty="0" err="1" smtClean="0"/>
              <a:t>salomatlik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ekanini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angladim</a:t>
            </a:r>
            <a:r>
              <a:rPr lang="en-US" sz="1800" i="0" dirty="0" smtClean="0"/>
              <a:t>.</a:t>
            </a:r>
          </a:p>
          <a:p>
            <a:r>
              <a:rPr lang="en-US" sz="1800" i="0" dirty="0" err="1" smtClean="0"/>
              <a:t>Ey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og‘lim</a:t>
            </a:r>
            <a:r>
              <a:rPr lang="en-US" sz="1800" i="0" dirty="0" smtClean="0"/>
              <a:t>! </a:t>
            </a:r>
            <a:r>
              <a:rPr lang="en-US" sz="1800" i="0" dirty="0" err="1" smtClean="0"/>
              <a:t>Doimo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sog‘lom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bo‘lay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desang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quyidagilarga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diqqat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</a:t>
            </a:r>
            <a:r>
              <a:rPr lang="en-US" sz="1800" i="0" dirty="0" smtClean="0"/>
              <a:t>:</a:t>
            </a:r>
          </a:p>
          <a:p>
            <a:pPr lvl="2"/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Kunduzi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uxlama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Kechasi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uxla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Kechasi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ichma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Bo‘kkuncha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ovqat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yema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211131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372" y="173725"/>
            <a:ext cx="5544616" cy="246221"/>
          </a:xfrm>
        </p:spPr>
        <p:txBody>
          <a:bodyPr/>
          <a:lstStyle/>
          <a:p>
            <a:r>
              <a:rPr lang="en-US" sz="1600" dirty="0" err="1"/>
              <a:t>Luqmoni</a:t>
            </a:r>
            <a:r>
              <a:rPr lang="en-US" sz="1600" dirty="0"/>
              <a:t> Hakim </a:t>
            </a:r>
            <a:r>
              <a:rPr lang="en-US" sz="1600" dirty="0" err="1"/>
              <a:t>fikrlarini</a:t>
            </a:r>
            <a:r>
              <a:rPr lang="en-US" sz="1600" dirty="0"/>
              <a:t> </a:t>
            </a:r>
            <a:r>
              <a:rPr lang="en-US" sz="1600" dirty="0" err="1"/>
              <a:t>o‘qing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munosabat</a:t>
            </a:r>
            <a:r>
              <a:rPr lang="en-US" sz="1600" dirty="0"/>
              <a:t> </a:t>
            </a:r>
            <a:r>
              <a:rPr lang="en-US" sz="1600" dirty="0" err="1"/>
              <a:t>bildiring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215991"/>
          </a:xfrm>
        </p:spPr>
        <p:txBody>
          <a:bodyPr/>
          <a:lstStyle/>
          <a:p>
            <a:r>
              <a:rPr lang="en-US" sz="1800" i="0" dirty="0" smtClean="0"/>
              <a:t>5. </a:t>
            </a:r>
            <a:r>
              <a:rPr lang="en-US" sz="1800" i="0" dirty="0" err="1" smtClean="0"/>
              <a:t>Och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qolmasang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dasturxonga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o‘tirma</a:t>
            </a:r>
            <a:r>
              <a:rPr lang="en-US" sz="1800" i="0" dirty="0" smtClean="0"/>
              <a:t>.</a:t>
            </a:r>
          </a:p>
          <a:p>
            <a:r>
              <a:rPr lang="en-US" sz="1800" i="0" dirty="0" smtClean="0"/>
              <a:t>6. </a:t>
            </a:r>
            <a:r>
              <a:rPr lang="en-US" sz="1800" i="0" dirty="0" err="1" smtClean="0"/>
              <a:t>Ozgina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ovqatga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qanoat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</a:t>
            </a:r>
            <a:r>
              <a:rPr lang="en-US" sz="1800" i="0" dirty="0" smtClean="0"/>
              <a:t>.</a:t>
            </a:r>
          </a:p>
          <a:p>
            <a:endParaRPr lang="en-US" sz="1800" i="0" dirty="0"/>
          </a:p>
          <a:p>
            <a:pPr indent="180975"/>
            <a:r>
              <a:rPr lang="en-US" sz="1800" i="0" dirty="0" err="1" smtClean="0"/>
              <a:t>Qadrli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o‘quvchilar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munosabatingizni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bildiring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siz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bu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odatlarga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amal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qilasizmi</a:t>
            </a:r>
            <a:r>
              <a:rPr lang="en-US" sz="1800" i="0" dirty="0" smtClean="0"/>
              <a:t>?</a:t>
            </a:r>
          </a:p>
          <a:p>
            <a:pPr indent="180975"/>
            <a:r>
              <a:rPr lang="en-US" sz="1800" i="0" dirty="0" err="1" smtClean="0"/>
              <a:t>Sog‘lom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bo‘lish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uchun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yana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nimalarga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e’tibor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berish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kerak</a:t>
            </a:r>
            <a:r>
              <a:rPr lang="en-US" sz="1800" i="0" dirty="0" smtClean="0"/>
              <a:t>?</a:t>
            </a:r>
          </a:p>
          <a:p>
            <a:pPr indent="180975"/>
            <a:r>
              <a:rPr lang="en-US" sz="1800" i="0" dirty="0" err="1" smtClean="0"/>
              <a:t>Fikringizni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yozma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bayon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qiling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10443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Mashqlar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(83-bet, 3-mashq)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05221"/>
            <a:ext cx="5472607" cy="2400657"/>
          </a:xfrm>
        </p:spPr>
        <p:txBody>
          <a:bodyPr/>
          <a:lstStyle/>
          <a:p>
            <a:r>
              <a:rPr lang="en-US" b="1" i="0" dirty="0" err="1" smtClean="0"/>
              <a:t>Ajratib</a:t>
            </a:r>
            <a:r>
              <a:rPr lang="en-US" b="1" i="0" dirty="0" smtClean="0"/>
              <a:t> </a:t>
            </a:r>
            <a:r>
              <a:rPr lang="en-US" b="1" i="0" dirty="0" err="1" smtClean="0"/>
              <a:t>ko‘rsatilgan</a:t>
            </a:r>
            <a:r>
              <a:rPr lang="en-US" b="1" i="0" dirty="0" smtClean="0"/>
              <a:t> </a:t>
            </a:r>
            <a:r>
              <a:rPr lang="en-US" b="1" i="0" dirty="0" err="1" smtClean="0"/>
              <a:t>so‘zlarni</a:t>
            </a:r>
            <a:r>
              <a:rPr lang="en-US" b="1" i="0" dirty="0" smtClean="0"/>
              <a:t> </a:t>
            </a:r>
            <a:r>
              <a:rPr lang="en-US" b="1" i="0" dirty="0" err="1" smtClean="0"/>
              <a:t>holning</a:t>
            </a:r>
            <a:r>
              <a:rPr lang="en-US" b="1" i="0" dirty="0" smtClean="0"/>
              <a:t> </a:t>
            </a:r>
            <a:r>
              <a:rPr lang="en-US" b="1" i="0" dirty="0" err="1" smtClean="0"/>
              <a:t>turiga</a:t>
            </a:r>
            <a:r>
              <a:rPr lang="en-US" b="1" i="0" dirty="0" smtClean="0"/>
              <a:t> </a:t>
            </a:r>
            <a:r>
              <a:rPr lang="en-US" b="1" i="0" dirty="0" err="1" smtClean="0"/>
              <a:t>ko‘ra</a:t>
            </a:r>
            <a:r>
              <a:rPr lang="en-US" b="1" i="0" dirty="0" smtClean="0"/>
              <a:t> </a:t>
            </a:r>
            <a:r>
              <a:rPr lang="en-US" b="1" i="0" dirty="0" err="1" smtClean="0"/>
              <a:t>jadvalga</a:t>
            </a:r>
            <a:r>
              <a:rPr lang="en-US" b="1" i="0" dirty="0" smtClean="0"/>
              <a:t> </a:t>
            </a:r>
            <a:r>
              <a:rPr lang="en-US" b="1" i="0" dirty="0" err="1" smtClean="0"/>
              <a:t>tushiring</a:t>
            </a:r>
            <a:r>
              <a:rPr lang="en-US" b="1" i="0" dirty="0" smtClean="0"/>
              <a:t>.</a:t>
            </a:r>
          </a:p>
          <a:p>
            <a:r>
              <a:rPr lang="en-US" sz="1600" i="0" dirty="0" smtClean="0"/>
              <a:t>1. </a:t>
            </a:r>
            <a:r>
              <a:rPr lang="en-US" sz="1600" b="1" i="0" dirty="0" err="1" smtClean="0"/>
              <a:t>Qayerda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mehnat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intizomi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yaxshi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bo‘lsa</a:t>
            </a:r>
            <a:r>
              <a:rPr lang="en-US" sz="1600" i="0" dirty="0" smtClean="0"/>
              <a:t>, </a:t>
            </a:r>
            <a:r>
              <a:rPr lang="en-US" sz="1600" b="1" i="0" dirty="0" err="1" smtClean="0"/>
              <a:t>o‘sha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yerda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hamma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ish</a:t>
            </a:r>
            <a:r>
              <a:rPr lang="en-US" sz="1600" i="0" dirty="0" smtClean="0"/>
              <a:t> </a:t>
            </a:r>
            <a:r>
              <a:rPr lang="en-US" sz="1600" b="1" i="0" dirty="0" err="1" smtClean="0"/>
              <a:t>o‘z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vaqtida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bajariladi</a:t>
            </a:r>
            <a:r>
              <a:rPr lang="en-US" sz="1600" i="0" dirty="0" smtClean="0"/>
              <a:t>.</a:t>
            </a:r>
          </a:p>
          <a:p>
            <a:r>
              <a:rPr lang="en-US" sz="1600" i="0" dirty="0" smtClean="0"/>
              <a:t>2. </a:t>
            </a:r>
            <a:r>
              <a:rPr lang="en-US" sz="1600" i="0" dirty="0" err="1" smtClean="0"/>
              <a:t>Katta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kema</a:t>
            </a:r>
            <a:r>
              <a:rPr lang="en-US" sz="1600" i="0" dirty="0" smtClean="0"/>
              <a:t> </a:t>
            </a:r>
            <a:r>
              <a:rPr lang="en-US" sz="1600" b="1" i="0" dirty="0" err="1" smtClean="0"/>
              <a:t>qayoqqa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yursa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kichik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kema</a:t>
            </a:r>
            <a:r>
              <a:rPr lang="en-US" sz="1600" i="0" dirty="0" smtClean="0"/>
              <a:t> ham </a:t>
            </a:r>
            <a:r>
              <a:rPr lang="en-US" sz="1600" b="1" i="0" dirty="0" err="1" smtClean="0"/>
              <a:t>shu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yoqqa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yuradi</a:t>
            </a:r>
            <a:r>
              <a:rPr lang="en-US" sz="1600" i="0" dirty="0" smtClean="0"/>
              <a:t>.</a:t>
            </a:r>
          </a:p>
          <a:p>
            <a:r>
              <a:rPr lang="en-US" sz="1600" i="0" dirty="0" smtClean="0"/>
              <a:t>3. </a:t>
            </a:r>
            <a:r>
              <a:rPr lang="en-US" sz="1600" b="1" i="0" dirty="0" err="1" smtClean="0"/>
              <a:t>Maktabimizgacha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bor-yo‘g‘i</a:t>
            </a:r>
            <a:r>
              <a:rPr lang="en-US" sz="1600" i="0" dirty="0" smtClean="0"/>
              <a:t> </a:t>
            </a:r>
            <a:r>
              <a:rPr lang="en-US" sz="1600" b="1" i="0" dirty="0" err="1" smtClean="0"/>
              <a:t>o‘n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daqiqalik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yo‘l</a:t>
            </a:r>
            <a:r>
              <a:rPr lang="en-US" sz="1600" i="0" dirty="0" smtClean="0"/>
              <a:t>.</a:t>
            </a:r>
          </a:p>
          <a:p>
            <a:r>
              <a:rPr lang="en-US" sz="1600" i="0" dirty="0" smtClean="0"/>
              <a:t>4. </a:t>
            </a:r>
            <a:r>
              <a:rPr lang="en-US" sz="1600" b="1" i="0" dirty="0" err="1" smtClean="0"/>
              <a:t>Shahardan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kelgan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mehmonlarni</a:t>
            </a:r>
            <a:r>
              <a:rPr lang="en-US" sz="1600" i="0" dirty="0" smtClean="0"/>
              <a:t> </a:t>
            </a:r>
            <a:r>
              <a:rPr lang="en-US" sz="1600" b="1" i="0" dirty="0" err="1" smtClean="0"/>
              <a:t>bog‘da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sayr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qilgani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taklif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etdik</a:t>
            </a:r>
            <a:r>
              <a:rPr lang="en-US" sz="1600" i="0" dirty="0" smtClean="0"/>
              <a:t>.</a:t>
            </a:r>
          </a:p>
          <a:p>
            <a:r>
              <a:rPr lang="en-US" sz="1600" i="0" dirty="0" smtClean="0"/>
              <a:t>5. </a:t>
            </a:r>
            <a:r>
              <a:rPr lang="en-US" sz="1600" b="1" i="0" dirty="0" err="1" smtClean="0"/>
              <a:t>Ta’til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paytida</a:t>
            </a:r>
            <a:r>
              <a:rPr lang="en-US" sz="1600" b="1" i="0" dirty="0" smtClean="0"/>
              <a:t> </a:t>
            </a:r>
            <a:r>
              <a:rPr lang="en-US" sz="1600" i="0" dirty="0" smtClean="0"/>
              <a:t>biz </a:t>
            </a:r>
            <a:r>
              <a:rPr lang="en-US" sz="1600" b="1" i="0" dirty="0" err="1" smtClean="0"/>
              <a:t>tog‘larga</a:t>
            </a:r>
            <a:r>
              <a:rPr lang="en-US" sz="1600" i="0" dirty="0" smtClean="0"/>
              <a:t>, </a:t>
            </a:r>
            <a:r>
              <a:rPr lang="en-US" sz="1600" b="1" i="0" dirty="0" err="1" smtClean="0"/>
              <a:t>oromgohlarga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ketamiz</a:t>
            </a:r>
            <a:r>
              <a:rPr lang="en-US" sz="1600" i="0" dirty="0" smtClean="0"/>
              <a:t>.</a:t>
            </a:r>
            <a:endParaRPr lang="ru-RU" sz="1600" i="0" dirty="0"/>
          </a:p>
        </p:txBody>
      </p:sp>
    </p:spTree>
    <p:extLst>
      <p:ext uri="{BB962C8B-B14F-4D97-AF65-F5344CB8AC3E}">
        <p14:creationId xmlns:p14="http://schemas.microsoft.com/office/powerpoint/2010/main" val="14246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Mashqlar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1015663"/>
          </a:xfrm>
        </p:spPr>
        <p:txBody>
          <a:bodyPr/>
          <a:lstStyle/>
          <a:p>
            <a:r>
              <a:rPr lang="en-US" sz="1800" i="0" dirty="0" smtClean="0"/>
              <a:t>6</a:t>
            </a:r>
            <a:r>
              <a:rPr lang="en-US" sz="1800" b="1" i="0" dirty="0" smtClean="0"/>
              <a:t>. </a:t>
            </a:r>
            <a:r>
              <a:rPr lang="en-US" sz="1600" b="1" i="0" dirty="0" err="1" smtClean="0"/>
              <a:t>Har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bahorda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shu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bo‘lar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takror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har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bahor</a:t>
            </a:r>
            <a:r>
              <a:rPr lang="en-US" sz="1600" i="0" dirty="0" smtClean="0"/>
              <a:t> ham </a:t>
            </a:r>
            <a:r>
              <a:rPr lang="en-US" sz="1600" i="0" dirty="0" err="1" smtClean="0"/>
              <a:t>shunday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o‘tadi</a:t>
            </a:r>
            <a:r>
              <a:rPr lang="en-US" sz="1600" i="0" dirty="0" smtClean="0"/>
              <a:t>.</a:t>
            </a:r>
          </a:p>
          <a:p>
            <a:r>
              <a:rPr lang="en-US" sz="1600" i="0" dirty="0" smtClean="0"/>
              <a:t>7. </a:t>
            </a:r>
            <a:r>
              <a:rPr lang="en-US" sz="1600" b="1" i="0" dirty="0" err="1" smtClean="0"/>
              <a:t>Uydan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chiqqanimda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havo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bulut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edi</a:t>
            </a:r>
            <a:r>
              <a:rPr lang="en-US" sz="1600" i="0" dirty="0" smtClean="0"/>
              <a:t>.</a:t>
            </a:r>
          </a:p>
          <a:p>
            <a:r>
              <a:rPr lang="en-US" sz="1600" i="0" dirty="0" smtClean="0"/>
              <a:t>8. </a:t>
            </a:r>
            <a:r>
              <a:rPr lang="en-US" sz="1600" b="1" i="0" dirty="0" err="1" smtClean="0"/>
              <a:t>Stadiongacha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piyoda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ketdik</a:t>
            </a:r>
            <a:r>
              <a:rPr lang="en-US" sz="1600" i="0" dirty="0" smtClean="0"/>
              <a:t>.</a:t>
            </a:r>
            <a:endParaRPr lang="ru-RU" sz="1600" i="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644942"/>
              </p:ext>
            </p:extLst>
          </p:nvPr>
        </p:nvGraphicFramePr>
        <p:xfrm>
          <a:off x="218604" y="1694433"/>
          <a:ext cx="5328592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O‘rin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holi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Payt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holi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3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Shahsiy</a:t>
            </a:r>
            <a:r>
              <a:rPr lang="en-US" dirty="0" smtClean="0"/>
              <a:t> </a:t>
            </a:r>
            <a:r>
              <a:rPr lang="en-US" dirty="0" err="1" smtClean="0"/>
              <a:t>gigiyena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15444"/>
          </a:xfrm>
        </p:spPr>
        <p:txBody>
          <a:bodyPr/>
          <a:lstStyle/>
          <a:p>
            <a:pPr algn="ctr"/>
            <a:r>
              <a:rPr lang="en-US" dirty="0" err="1" smtClean="0"/>
              <a:t>Audiolavha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9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O‘tgan</a:t>
            </a:r>
            <a:r>
              <a:rPr lang="en-US" dirty="0"/>
              <a:t> </a:t>
            </a:r>
            <a:r>
              <a:rPr lang="en-US" dirty="0" err="1"/>
              <a:t>dars</a:t>
            </a:r>
            <a:r>
              <a:rPr lang="en-US" dirty="0"/>
              <a:t> </a:t>
            </a:r>
            <a:r>
              <a:rPr lang="en-US" dirty="0" err="1"/>
              <a:t>mavzusini</a:t>
            </a:r>
            <a:r>
              <a:rPr lang="en-US" dirty="0"/>
              <a:t> </a:t>
            </a:r>
            <a:r>
              <a:rPr lang="en-US" dirty="0" err="1"/>
              <a:t>takrorlash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588" y="604517"/>
            <a:ext cx="403244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 fontAlgn="base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O‘zbekistonning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viloyati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palovni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pishirish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farg‘onacha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palov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noyob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guruch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navi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devziradan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tayyorlanadi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samarqandcha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aralashtirilmasdan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toshkentcha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palovga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ko‘pincha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no‘xot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mayiz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solinadi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buxorocha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qaynatilgan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sho‘rva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go‘sht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qozonda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tayyorlanadi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044" y="1262385"/>
            <a:ext cx="1498043" cy="950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4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O‘zingizni</a:t>
            </a:r>
            <a:r>
              <a:rPr lang="en-US" dirty="0" smtClean="0"/>
              <a:t> </a:t>
            </a:r>
            <a:r>
              <a:rPr lang="en-US" dirty="0" err="1" smtClean="0"/>
              <a:t>sinab</a:t>
            </a:r>
            <a:r>
              <a:rPr lang="en-US" dirty="0" smtClean="0"/>
              <a:t> </a:t>
            </a:r>
            <a:r>
              <a:rPr lang="en-US" dirty="0" err="1" smtClean="0"/>
              <a:t>ko‘ring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7536"/>
            <a:ext cx="5472607" cy="2308324"/>
          </a:xfrm>
        </p:spPr>
        <p:txBody>
          <a:bodyPr/>
          <a:lstStyle/>
          <a:p>
            <a:pPr indent="180975"/>
            <a:r>
              <a:rPr lang="en-US" sz="1500" i="0" dirty="0" err="1" smtClean="0"/>
              <a:t>Savollar</a:t>
            </a:r>
            <a:r>
              <a:rPr lang="en-US" sz="1500" i="0" dirty="0" smtClean="0"/>
              <a:t>:</a:t>
            </a:r>
          </a:p>
          <a:p>
            <a:pPr indent="180975"/>
            <a:r>
              <a:rPr lang="en-US" sz="1500" i="0" dirty="0" err="1" smtClean="0"/>
              <a:t>Salomatlikni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saqlovchi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ehg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yaxshi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choralarga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nimalar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kiradi</a:t>
            </a:r>
            <a:r>
              <a:rPr lang="en-US" sz="1500" i="0" dirty="0" smtClean="0"/>
              <a:t>?</a:t>
            </a:r>
          </a:p>
          <a:p>
            <a:pPr indent="180975"/>
            <a:r>
              <a:rPr lang="en-US" sz="1500" i="0" dirty="0" err="1" smtClean="0"/>
              <a:t>Misollar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keltiring</a:t>
            </a:r>
            <a:r>
              <a:rPr lang="en-US" sz="1500" i="0" dirty="0" smtClean="0"/>
              <a:t>.</a:t>
            </a:r>
          </a:p>
          <a:p>
            <a:pPr indent="180975">
              <a:buAutoNum type="arabicPeriod"/>
            </a:pPr>
            <a:r>
              <a:rPr lang="en-US" sz="1500" i="0" dirty="0" smtClean="0"/>
              <a:t>______________</a:t>
            </a:r>
          </a:p>
          <a:p>
            <a:pPr indent="180975">
              <a:buAutoNum type="arabicPeriod"/>
            </a:pPr>
            <a:r>
              <a:rPr lang="en-US" sz="1500" i="0" dirty="0" smtClean="0"/>
              <a:t>______________</a:t>
            </a:r>
          </a:p>
          <a:p>
            <a:pPr indent="180975">
              <a:buAutoNum type="arabicPeriod"/>
            </a:pPr>
            <a:r>
              <a:rPr lang="en-US" sz="1500" i="0" dirty="0" smtClean="0"/>
              <a:t>______________</a:t>
            </a:r>
          </a:p>
          <a:p>
            <a:pPr indent="180975"/>
            <a:r>
              <a:rPr lang="en-US" sz="1500" i="0" dirty="0"/>
              <a:t> </a:t>
            </a:r>
            <a:r>
              <a:rPr lang="en-US" sz="1500" i="0" dirty="0" smtClean="0"/>
              <a:t>  </a:t>
            </a:r>
            <a:r>
              <a:rPr lang="en-US" sz="1500" i="0" dirty="0" err="1"/>
              <a:t>B</a:t>
            </a:r>
            <a:r>
              <a:rPr lang="en-US" sz="1500" i="0" dirty="0" err="1" smtClean="0"/>
              <a:t>erilgan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so‘roqlar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yordamida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gaplar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tuzing</a:t>
            </a:r>
            <a:r>
              <a:rPr lang="en-US" sz="1500" i="0" dirty="0" smtClean="0"/>
              <a:t>.</a:t>
            </a:r>
          </a:p>
          <a:p>
            <a:pPr indent="180975">
              <a:buAutoNum type="arabicPeriod"/>
            </a:pPr>
            <a:r>
              <a:rPr lang="en-US" sz="1500" i="0" dirty="0" err="1" smtClean="0"/>
              <a:t>Qachon</a:t>
            </a:r>
            <a:r>
              <a:rPr lang="en-US" sz="1500" i="0" dirty="0" smtClean="0"/>
              <a:t>?_____________________________</a:t>
            </a:r>
          </a:p>
          <a:p>
            <a:pPr indent="180975">
              <a:buAutoNum type="arabicPeriod"/>
            </a:pPr>
            <a:r>
              <a:rPr lang="en-US" sz="1500" i="0" dirty="0" err="1" smtClean="0"/>
              <a:t>Qachongacha</a:t>
            </a:r>
            <a:r>
              <a:rPr lang="en-US" sz="1500" i="0" dirty="0" smtClean="0"/>
              <a:t>?__________________________</a:t>
            </a:r>
          </a:p>
          <a:p>
            <a:pPr indent="180975">
              <a:buAutoNum type="arabicPeriod"/>
            </a:pPr>
            <a:r>
              <a:rPr lang="en-US" sz="1500" i="0" dirty="0" err="1" smtClean="0"/>
              <a:t>Qachondan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beri</a:t>
            </a:r>
            <a:r>
              <a:rPr lang="en-US" sz="1500" i="0" dirty="0" smtClean="0"/>
              <a:t>?__________________________</a:t>
            </a:r>
            <a:endParaRPr lang="ru-RU" sz="1500" i="0" dirty="0"/>
          </a:p>
        </p:txBody>
      </p:sp>
    </p:spTree>
    <p:extLst>
      <p:ext uri="{BB962C8B-B14F-4D97-AF65-F5344CB8AC3E}">
        <p14:creationId xmlns:p14="http://schemas.microsoft.com/office/powerpoint/2010/main" val="21750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5" y="902345"/>
            <a:ext cx="5472607" cy="738664"/>
          </a:xfrm>
        </p:spPr>
        <p:txBody>
          <a:bodyPr/>
          <a:lstStyle/>
          <a:p>
            <a:pPr algn="ctr"/>
            <a:r>
              <a:rPr lang="en-US" sz="2400" i="0" dirty="0" smtClean="0"/>
              <a:t>Kun </a:t>
            </a:r>
            <a:r>
              <a:rPr lang="en-US" sz="2400" i="0" dirty="0" err="1" smtClean="0"/>
              <a:t>davomida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shaxsiy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gigiyenaga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qanday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amal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qilishingizni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yozing</a:t>
            </a:r>
            <a:r>
              <a:rPr lang="en-US" sz="2400" i="0" dirty="0" smtClean="0"/>
              <a:t>.</a:t>
            </a:r>
            <a:endParaRPr lang="ru-RU" sz="2400" i="0" dirty="0"/>
          </a:p>
        </p:txBody>
      </p:sp>
    </p:spTree>
    <p:extLst>
      <p:ext uri="{BB962C8B-B14F-4D97-AF65-F5344CB8AC3E}">
        <p14:creationId xmlns:p14="http://schemas.microsoft.com/office/powerpoint/2010/main" val="21414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O‘tgan</a:t>
            </a:r>
            <a:r>
              <a:rPr lang="en-US" dirty="0"/>
              <a:t> </a:t>
            </a:r>
            <a:r>
              <a:rPr lang="en-US" dirty="0" err="1"/>
              <a:t>dars</a:t>
            </a:r>
            <a:r>
              <a:rPr lang="en-US" dirty="0"/>
              <a:t> </a:t>
            </a:r>
            <a:r>
              <a:rPr lang="en-US" dirty="0" err="1"/>
              <a:t>mavzusini</a:t>
            </a:r>
            <a:r>
              <a:rPr lang="en-US" dirty="0"/>
              <a:t> </a:t>
            </a:r>
            <a:r>
              <a:rPr lang="en-US" dirty="0" err="1"/>
              <a:t>takrorlash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4713" y="542305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Palov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o‘tmishda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ildiz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otganligi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pishirilganligini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imkoni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Ammo,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borada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afsonalar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3" descr="C:\Users\User\Desktop\Без названия (4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9"/>
          <a:stretch/>
        </p:blipFill>
        <p:spPr bwMode="auto">
          <a:xfrm>
            <a:off x="2018804" y="1711741"/>
            <a:ext cx="1586756" cy="135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5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Palov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1107996"/>
          </a:xfrm>
        </p:spPr>
        <p:txBody>
          <a:bodyPr/>
          <a:lstStyle/>
          <a:p>
            <a:pPr indent="180975" algn="just"/>
            <a:r>
              <a:rPr lang="en-US" sz="1800" i="0" dirty="0" err="1" smtClean="0"/>
              <a:t>Tibbiyotshunos</a:t>
            </a:r>
            <a:r>
              <a:rPr lang="en-US" sz="1800" i="0" dirty="0" smtClean="0"/>
              <a:t> Abu </a:t>
            </a:r>
            <a:r>
              <a:rPr lang="en-US" sz="1800" i="0" dirty="0"/>
              <a:t>Ali ibn Sino </a:t>
            </a:r>
            <a:r>
              <a:rPr lang="en-US" sz="1800" i="0" dirty="0" smtClean="0"/>
              <a:t>– </a:t>
            </a:r>
            <a:r>
              <a:rPr lang="en-US" sz="1800" i="0" dirty="0" err="1"/>
              <a:t>haqida</a:t>
            </a:r>
            <a:r>
              <a:rPr lang="en-US" sz="1800" i="0" dirty="0"/>
              <a:t>: u </a:t>
            </a:r>
            <a:r>
              <a:rPr lang="en-US" sz="1800" i="0" dirty="0" err="1"/>
              <a:t>qovurilgan</a:t>
            </a:r>
            <a:r>
              <a:rPr lang="en-US" sz="1800" i="0" dirty="0"/>
              <a:t> </a:t>
            </a:r>
            <a:r>
              <a:rPr lang="en-US" sz="1800" i="0" dirty="0" err="1"/>
              <a:t>dumba</a:t>
            </a:r>
            <a:r>
              <a:rPr lang="en-US" sz="1800" i="0" dirty="0"/>
              <a:t> </a:t>
            </a:r>
            <a:r>
              <a:rPr lang="en-US" sz="1800" i="0" dirty="0" err="1" smtClean="0"/>
              <a:t>yog‘i</a:t>
            </a:r>
            <a:r>
              <a:rPr lang="en-US" sz="1800" i="0" dirty="0" smtClean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piyoz</a:t>
            </a:r>
            <a:r>
              <a:rPr lang="en-US" sz="1800" i="0" dirty="0"/>
              <a:t>, </a:t>
            </a:r>
            <a:r>
              <a:rPr lang="en-US" sz="1800" i="0" dirty="0" err="1"/>
              <a:t>yangi</a:t>
            </a:r>
            <a:r>
              <a:rPr lang="en-US" sz="1800" i="0" dirty="0"/>
              <a:t> </a:t>
            </a:r>
            <a:r>
              <a:rPr lang="en-US" sz="1800" i="0" dirty="0" err="1" smtClean="0"/>
              <a:t>go‘sht</a:t>
            </a:r>
            <a:r>
              <a:rPr lang="en-US" sz="1800" i="0" dirty="0"/>
              <a:t>, </a:t>
            </a:r>
            <a:r>
              <a:rPr lang="en-US" sz="1800" i="0" dirty="0" err="1"/>
              <a:t>shirin</a:t>
            </a:r>
            <a:r>
              <a:rPr lang="en-US" sz="1800" i="0" dirty="0"/>
              <a:t> </a:t>
            </a:r>
            <a:r>
              <a:rPr lang="en-US" sz="1800" i="0" dirty="0" err="1"/>
              <a:t>sabzi</a:t>
            </a:r>
            <a:r>
              <a:rPr lang="en-US" sz="1800" i="0" dirty="0"/>
              <a:t>, </a:t>
            </a:r>
            <a:r>
              <a:rPr lang="en-US" sz="1800" i="0" dirty="0" err="1"/>
              <a:t>ivitilgan</a:t>
            </a:r>
            <a:r>
              <a:rPr lang="en-US" sz="1800" i="0" dirty="0"/>
              <a:t> </a:t>
            </a:r>
            <a:r>
              <a:rPr lang="en-US" sz="1800" i="0" dirty="0" err="1"/>
              <a:t>guruch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 smtClean="0"/>
              <a:t>xushbo‘y</a:t>
            </a:r>
            <a:r>
              <a:rPr lang="en-US" sz="1800" i="0" dirty="0" smtClean="0"/>
              <a:t> </a:t>
            </a:r>
            <a:r>
              <a:rPr lang="en-US" sz="1800" i="0" dirty="0" err="1"/>
              <a:t>ziradan</a:t>
            </a:r>
            <a:r>
              <a:rPr lang="en-US" sz="1800" i="0" dirty="0"/>
              <a:t> </a:t>
            </a:r>
            <a:r>
              <a:rPr lang="en-US" sz="1800" i="0" dirty="0" err="1" smtClean="0"/>
              <a:t>to‘yimli</a:t>
            </a:r>
            <a:r>
              <a:rPr lang="en-US" sz="1800" i="0" dirty="0" smtClean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shifobaxsh</a:t>
            </a:r>
            <a:r>
              <a:rPr lang="en-US" sz="1800" i="0" dirty="0"/>
              <a:t> </a:t>
            </a:r>
            <a:r>
              <a:rPr lang="en-US" sz="1800" i="0" dirty="0" err="1"/>
              <a:t>taom</a:t>
            </a:r>
            <a:r>
              <a:rPr lang="en-US" sz="1800" i="0" dirty="0"/>
              <a:t> </a:t>
            </a:r>
            <a:r>
              <a:rPr lang="en-US" sz="1800" i="0" dirty="0" err="1" smtClean="0"/>
              <a:t>tayyorlagan</a:t>
            </a:r>
            <a:r>
              <a:rPr lang="en-US" sz="1800" i="0" dirty="0" smtClean="0"/>
              <a:t> </a:t>
            </a:r>
            <a:r>
              <a:rPr lang="en-US" sz="1800" i="0" dirty="0" err="1"/>
              <a:t>d</a:t>
            </a:r>
            <a:r>
              <a:rPr lang="en-US" sz="1800" i="0" dirty="0" err="1" smtClean="0"/>
              <a:t>egan</a:t>
            </a:r>
            <a:r>
              <a:rPr lang="en-US" sz="1800" i="0" dirty="0" smtClean="0"/>
              <a:t> gap </a:t>
            </a:r>
            <a:r>
              <a:rPr lang="en-US" sz="1800" i="0" dirty="0" err="1" smtClean="0"/>
              <a:t>yuradi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  <p:pic>
        <p:nvPicPr>
          <p:cNvPr id="4098" name="Picture 2" descr="C:\Users\User\Desktop\Без названия (5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75"/>
          <a:stretch/>
        </p:blipFill>
        <p:spPr bwMode="auto">
          <a:xfrm>
            <a:off x="3170932" y="1965639"/>
            <a:ext cx="1800200" cy="10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4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Palov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7128" y="542305"/>
            <a:ext cx="5472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 fontAlgn="base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an’anaviy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afsona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Iskandar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Zulqarnayn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Rivoyatlarga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Samarqandga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ammo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yerdagi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marosim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mazali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palov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User\Desktop\Без названия (6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0" t="16443" b="7427"/>
          <a:stretch/>
        </p:blipFill>
        <p:spPr bwMode="auto">
          <a:xfrm>
            <a:off x="1874788" y="2106417"/>
            <a:ext cx="2160240" cy="111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9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596" y="542305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 fontAlgn="base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o‘tishi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palov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jamiyatida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yo‘qotmadi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marosimlarda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tayyorlanadi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oilaviy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bayramlarda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to‘ylarda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marakalarda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8200" y="110257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812" y="1712069"/>
            <a:ext cx="2442592" cy="140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68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7" y="614313"/>
            <a:ext cx="5472608" cy="2215991"/>
          </a:xfrm>
        </p:spPr>
        <p:txBody>
          <a:bodyPr/>
          <a:lstStyle/>
          <a:p>
            <a:pPr indent="180975" algn="just"/>
            <a:r>
              <a:rPr lang="en-US" sz="1800" i="0" dirty="0"/>
              <a:t>D</a:t>
            </a:r>
            <a:r>
              <a:rPr lang="ru-RU" sz="1800" i="0" dirty="0"/>
              <a:t>о</a:t>
            </a:r>
            <a:r>
              <a:rPr lang="en-US" sz="1800" i="0" dirty="0"/>
              <a:t>n</a:t>
            </a:r>
            <a:r>
              <a:rPr lang="ru-RU" sz="1800" i="0" dirty="0"/>
              <a:t>о х</a:t>
            </a:r>
            <a:r>
              <a:rPr lang="en-US" sz="1800" i="0" dirty="0" err="1"/>
              <a:t>alqimiz</a:t>
            </a:r>
            <a:r>
              <a:rPr lang="en-US" sz="1800" i="0" dirty="0"/>
              <a:t> </a:t>
            </a:r>
            <a:r>
              <a:rPr lang="en-US" sz="1800" i="0" dirty="0" smtClean="0"/>
              <a:t>  “Sal</a:t>
            </a:r>
            <a:r>
              <a:rPr lang="ru-RU" sz="1800" i="0" dirty="0"/>
              <a:t>о</a:t>
            </a:r>
            <a:r>
              <a:rPr lang="en-US" sz="1800" i="0" dirty="0" err="1"/>
              <a:t>matlik</a:t>
            </a:r>
            <a:r>
              <a:rPr lang="en-US" sz="1800" i="0" dirty="0"/>
              <a:t> </a:t>
            </a:r>
            <a:r>
              <a:rPr lang="en-US" sz="1800" i="0" dirty="0" smtClean="0"/>
              <a:t>– </a:t>
            </a:r>
            <a:r>
              <a:rPr lang="en-US" sz="1800" i="0" dirty="0" err="1" smtClean="0"/>
              <a:t>tuman</a:t>
            </a:r>
            <a:r>
              <a:rPr lang="en-US" sz="1800" i="0" dirty="0" smtClean="0"/>
              <a:t> </a:t>
            </a:r>
            <a:r>
              <a:rPr lang="en-US" sz="1800" i="0" dirty="0"/>
              <a:t>b</a:t>
            </a:r>
            <a:r>
              <a:rPr lang="ru-RU" sz="1800" i="0" dirty="0"/>
              <a:t>о</a:t>
            </a:r>
            <a:r>
              <a:rPr lang="en-US" sz="1800" i="0" dirty="0" err="1" smtClean="0"/>
              <a:t>ylik</a:t>
            </a:r>
            <a:r>
              <a:rPr lang="en-US" sz="1800" i="0" dirty="0" smtClean="0"/>
              <a:t>”, “Ins</a:t>
            </a:r>
            <a:r>
              <a:rPr lang="ru-RU" sz="1800" i="0" dirty="0"/>
              <a:t>о</a:t>
            </a:r>
            <a:r>
              <a:rPr lang="en-US" sz="1800" i="0" dirty="0"/>
              <a:t>n </a:t>
            </a:r>
            <a:r>
              <a:rPr lang="en-US" sz="1800" i="0" dirty="0" err="1"/>
              <a:t>sal</a:t>
            </a:r>
            <a:r>
              <a:rPr lang="ru-RU" sz="1800" i="0" dirty="0"/>
              <a:t>о</a:t>
            </a:r>
            <a:r>
              <a:rPr lang="en-US" sz="1800" i="0" dirty="0" err="1"/>
              <a:t>matligi</a:t>
            </a:r>
            <a:r>
              <a:rPr lang="en-US" sz="1800" i="0" dirty="0"/>
              <a:t> </a:t>
            </a:r>
            <a:r>
              <a:rPr lang="en-US" sz="1800" i="0" dirty="0" smtClean="0"/>
              <a:t>– </a:t>
            </a:r>
            <a:r>
              <a:rPr lang="ru-RU" sz="1800" i="0" dirty="0" smtClean="0"/>
              <a:t>х</a:t>
            </a:r>
            <a:r>
              <a:rPr lang="en-US" sz="1800" i="0" dirty="0" err="1" smtClean="0"/>
              <a:t>alq</a:t>
            </a:r>
            <a:r>
              <a:rPr lang="en-US" sz="1800" i="0" dirty="0" smtClean="0"/>
              <a:t> </a:t>
            </a:r>
            <a:r>
              <a:rPr lang="en-US" sz="1800" i="0" dirty="0"/>
              <a:t>b</a:t>
            </a:r>
            <a:r>
              <a:rPr lang="ru-RU" sz="1800" i="0" dirty="0"/>
              <a:t>о</a:t>
            </a:r>
            <a:r>
              <a:rPr lang="en-US" sz="1800" i="0" dirty="0" err="1" smtClean="0"/>
              <a:t>yligi</a:t>
            </a:r>
            <a:r>
              <a:rPr lang="en-US" sz="1800" i="0" dirty="0" smtClean="0"/>
              <a:t>”, “S</a:t>
            </a:r>
            <a:r>
              <a:rPr lang="ru-RU" sz="1800" i="0" dirty="0" smtClean="0"/>
              <a:t>о</a:t>
            </a:r>
            <a:r>
              <a:rPr lang="en-US" sz="1800" i="0" dirty="0" err="1" smtClean="0"/>
              <a:t>g‘ligingizni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yo‘q</a:t>
            </a:r>
            <a:r>
              <a:rPr lang="ru-RU" sz="1800" i="0" dirty="0" smtClean="0"/>
              <a:t>о</a:t>
            </a:r>
            <a:r>
              <a:rPr lang="en-US" sz="1800" i="0" dirty="0" err="1"/>
              <a:t>tsangiz</a:t>
            </a:r>
            <a:r>
              <a:rPr lang="en-US" sz="1800" i="0" dirty="0"/>
              <a:t> </a:t>
            </a:r>
            <a:r>
              <a:rPr lang="en-US" sz="1800" i="0" dirty="0" smtClean="0"/>
              <a:t>– </a:t>
            </a:r>
            <a:r>
              <a:rPr lang="en-US" sz="1800" i="0" dirty="0" err="1" smtClean="0"/>
              <a:t>hammasini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yo‘q</a:t>
            </a:r>
            <a:r>
              <a:rPr lang="ru-RU" sz="1800" i="0" dirty="0" smtClean="0"/>
              <a:t>о</a:t>
            </a:r>
            <a:r>
              <a:rPr lang="en-US" sz="1800" i="0" dirty="0" err="1" smtClean="0"/>
              <a:t>tasiz</a:t>
            </a:r>
            <a:r>
              <a:rPr lang="en-US" sz="1800" i="0" dirty="0" smtClean="0"/>
              <a:t>”, </a:t>
            </a:r>
            <a:r>
              <a:rPr lang="en-US" sz="1800" i="0" dirty="0"/>
              <a:t>d</a:t>
            </a:r>
            <a:r>
              <a:rPr lang="ru-RU" sz="1800" i="0" dirty="0"/>
              <a:t>е</a:t>
            </a:r>
            <a:r>
              <a:rPr lang="en-US" sz="1800" i="0" dirty="0" err="1"/>
              <a:t>ydilar</a:t>
            </a:r>
            <a:r>
              <a:rPr lang="en-US" sz="1800" i="0" dirty="0" smtClean="0"/>
              <a:t>.</a:t>
            </a:r>
          </a:p>
          <a:p>
            <a:pPr indent="180975" algn="just"/>
            <a:r>
              <a:rPr lang="en-US" sz="1800" i="0" dirty="0"/>
              <a:t>Sal</a:t>
            </a:r>
            <a:r>
              <a:rPr lang="ru-RU" sz="1800" i="0" dirty="0"/>
              <a:t>о</a:t>
            </a:r>
            <a:r>
              <a:rPr lang="en-US" sz="1800" i="0" dirty="0" err="1"/>
              <a:t>matlikning</a:t>
            </a:r>
            <a:r>
              <a:rPr lang="en-US" sz="1800" i="0" dirty="0"/>
              <a:t> </a:t>
            </a:r>
            <a:r>
              <a:rPr lang="en-US" sz="1800" i="0" dirty="0" smtClean="0"/>
              <a:t>ba</a:t>
            </a:r>
            <a:r>
              <a:rPr lang="en-US" sz="1800" i="0" dirty="0"/>
              <a:t>h</a:t>
            </a:r>
            <a:r>
              <a:rPr lang="ru-RU" sz="1800" i="0" dirty="0" smtClean="0"/>
              <a:t>о</a:t>
            </a:r>
            <a:r>
              <a:rPr lang="en-US" sz="1800" i="0" dirty="0" err="1"/>
              <a:t>si</a:t>
            </a:r>
            <a:r>
              <a:rPr lang="en-US" sz="1800" i="0" dirty="0"/>
              <a:t> h</a:t>
            </a:r>
            <a:r>
              <a:rPr lang="ru-RU" sz="1800" i="0" dirty="0" smtClean="0"/>
              <a:t>е</a:t>
            </a:r>
            <a:r>
              <a:rPr lang="en-US" sz="1800" i="0" dirty="0" err="1"/>
              <a:t>ch</a:t>
            </a:r>
            <a:r>
              <a:rPr lang="en-US" sz="1800" i="0" dirty="0"/>
              <a:t> </a:t>
            </a:r>
            <a:r>
              <a:rPr lang="en-US" sz="1800" i="0" dirty="0" err="1"/>
              <a:t>q</a:t>
            </a:r>
            <a:r>
              <a:rPr lang="en-US" sz="1800" i="0" dirty="0" err="1" smtClean="0"/>
              <a:t>ach</a:t>
            </a:r>
            <a:r>
              <a:rPr lang="ru-RU" sz="1800" i="0" dirty="0"/>
              <a:t>о</a:t>
            </a:r>
            <a:r>
              <a:rPr lang="en-US" sz="1800" i="0" dirty="0"/>
              <a:t>n </a:t>
            </a:r>
            <a:r>
              <a:rPr lang="en-US" sz="1800" i="0" dirty="0" err="1"/>
              <a:t>pasaymaydi</a:t>
            </a:r>
            <a:r>
              <a:rPr lang="en-US" sz="1800" i="0" dirty="0"/>
              <a:t>, </a:t>
            </a:r>
            <a:r>
              <a:rPr lang="en-US" sz="1800" i="0" dirty="0" err="1"/>
              <a:t>chunki</a:t>
            </a:r>
            <a:r>
              <a:rPr lang="en-US" sz="1800" i="0" dirty="0"/>
              <a:t> </a:t>
            </a:r>
            <a:r>
              <a:rPr lang="en-US" sz="1800" i="0" dirty="0" err="1"/>
              <a:t>sal</a:t>
            </a:r>
            <a:r>
              <a:rPr lang="ru-RU" sz="1800" i="0" dirty="0"/>
              <a:t>о</a:t>
            </a:r>
            <a:r>
              <a:rPr lang="en-US" sz="1800" i="0" dirty="0" err="1"/>
              <a:t>matlik</a:t>
            </a:r>
            <a:r>
              <a:rPr lang="en-US" sz="1800" i="0" dirty="0"/>
              <a:t> </a:t>
            </a:r>
            <a:r>
              <a:rPr lang="en-US" sz="1800" i="0" dirty="0" err="1" smtClean="0"/>
              <a:t>yo‘q</a:t>
            </a:r>
            <a:r>
              <a:rPr lang="en-US" sz="1800" i="0" dirty="0" smtClean="0"/>
              <a:t> </a:t>
            </a:r>
            <a:r>
              <a:rPr lang="en-US" sz="1800" i="0" dirty="0"/>
              <a:t>j</a:t>
            </a:r>
            <a:r>
              <a:rPr lang="ru-RU" sz="1800" i="0" dirty="0"/>
              <a:t>о</a:t>
            </a:r>
            <a:r>
              <a:rPr lang="en-US" sz="1800" i="0" dirty="0" err="1"/>
              <a:t>yda</a:t>
            </a:r>
            <a:r>
              <a:rPr lang="en-US" sz="1800" i="0" dirty="0"/>
              <a:t> </a:t>
            </a:r>
            <a:r>
              <a:rPr lang="en-US" sz="1800" i="0" dirty="0" err="1"/>
              <a:t>na</a:t>
            </a:r>
            <a:r>
              <a:rPr lang="en-US" sz="1800" i="0" dirty="0"/>
              <a:t> far</a:t>
            </a:r>
            <a:r>
              <a:rPr lang="ru-RU" sz="1800" i="0" dirty="0"/>
              <a:t>о</a:t>
            </a:r>
            <a:r>
              <a:rPr lang="en-US" sz="1800" i="0" dirty="0" err="1" smtClean="0"/>
              <a:t>g‘at</a:t>
            </a:r>
            <a:r>
              <a:rPr lang="en-US" sz="1800" i="0" dirty="0"/>
              <a:t>, </a:t>
            </a:r>
            <a:r>
              <a:rPr lang="en-US" sz="1800" i="0" dirty="0" err="1"/>
              <a:t>na</a:t>
            </a:r>
            <a:r>
              <a:rPr lang="en-US" sz="1800" i="0" dirty="0"/>
              <a:t> </a:t>
            </a:r>
            <a:r>
              <a:rPr lang="en-US" sz="1800" i="0" dirty="0" err="1"/>
              <a:t>h</a:t>
            </a:r>
            <a:r>
              <a:rPr lang="en-US" sz="1800" i="0" dirty="0" err="1" smtClean="0"/>
              <a:t>al</a:t>
            </a:r>
            <a:r>
              <a:rPr lang="ru-RU" sz="1800" i="0" dirty="0"/>
              <a:t>о</a:t>
            </a:r>
            <a:r>
              <a:rPr lang="en-US" sz="1800" i="0" dirty="0"/>
              <a:t>vat b</a:t>
            </a:r>
            <a:r>
              <a:rPr lang="ru-RU" sz="1800" i="0" dirty="0"/>
              <a:t>о</a:t>
            </a:r>
            <a:r>
              <a:rPr lang="en-US" sz="1800" i="0" dirty="0"/>
              <a:t>r. S</a:t>
            </a:r>
            <a:r>
              <a:rPr lang="ru-RU" sz="1800" i="0" dirty="0"/>
              <a:t>о</a:t>
            </a:r>
            <a:r>
              <a:rPr lang="en-US" sz="1800" i="0" dirty="0" err="1" smtClean="0"/>
              <a:t>g‘l</a:t>
            </a:r>
            <a:r>
              <a:rPr lang="ru-RU" sz="1800" i="0" dirty="0"/>
              <a:t>о</a:t>
            </a:r>
            <a:r>
              <a:rPr lang="en-US" sz="1800" i="0" dirty="0"/>
              <a:t>m </a:t>
            </a:r>
            <a:r>
              <a:rPr lang="ru-RU" sz="1800" i="0" dirty="0"/>
              <a:t>о</a:t>
            </a:r>
            <a:r>
              <a:rPr lang="en-US" sz="1800" i="0" dirty="0"/>
              <a:t>dam </a:t>
            </a:r>
            <a:r>
              <a:rPr lang="en-US" sz="1800" i="0" dirty="0" err="1"/>
              <a:t>ulkan</a:t>
            </a:r>
            <a:r>
              <a:rPr lang="en-US" sz="1800" i="0" dirty="0"/>
              <a:t> </a:t>
            </a:r>
            <a:r>
              <a:rPr lang="en-US" sz="1800" i="0" dirty="0" err="1"/>
              <a:t>ishlarni</a:t>
            </a:r>
            <a:r>
              <a:rPr lang="en-US" sz="1800" i="0" dirty="0"/>
              <a:t> </a:t>
            </a:r>
            <a:r>
              <a:rPr lang="en-US" sz="1800" i="0" dirty="0" err="1"/>
              <a:t>q</a:t>
            </a:r>
            <a:r>
              <a:rPr lang="en-US" sz="1800" i="0" dirty="0" err="1" smtClean="0"/>
              <a:t>ila</a:t>
            </a:r>
            <a:r>
              <a:rPr lang="en-US" sz="1800" i="0" dirty="0" smtClean="0"/>
              <a:t> </a:t>
            </a:r>
            <a:r>
              <a:rPr lang="ru-RU" sz="1800" i="0" dirty="0"/>
              <a:t>о</a:t>
            </a:r>
            <a:r>
              <a:rPr lang="en-US" sz="1800" i="0" dirty="0" err="1"/>
              <a:t>ladi</a:t>
            </a:r>
            <a:r>
              <a:rPr lang="en-US" sz="1800" i="0" dirty="0"/>
              <a:t>, d</a:t>
            </a:r>
            <a:r>
              <a:rPr lang="ru-RU" sz="1800" i="0" dirty="0"/>
              <a:t>о</a:t>
            </a:r>
            <a:r>
              <a:rPr lang="en-US" sz="1800" i="0" dirty="0" err="1"/>
              <a:t>im</a:t>
            </a:r>
            <a:r>
              <a:rPr lang="ru-RU" sz="1800" i="0" dirty="0"/>
              <a:t>о х</a:t>
            </a:r>
            <a:r>
              <a:rPr lang="en-US" sz="1800" i="0" dirty="0" err="1"/>
              <a:t>ushmu</a:t>
            </a:r>
            <a:r>
              <a:rPr lang="ru-RU" sz="1800" i="0" dirty="0"/>
              <a:t>о</a:t>
            </a:r>
            <a:r>
              <a:rPr lang="en-US" sz="1800" i="0" dirty="0" err="1"/>
              <a:t>malada</a:t>
            </a:r>
            <a:r>
              <a:rPr lang="en-US" sz="1800" i="0" dirty="0"/>
              <a:t> </a:t>
            </a:r>
            <a:r>
              <a:rPr lang="en-US" sz="1800" i="0" dirty="0" err="1" smtClean="0"/>
              <a:t>bo‘ladi</a:t>
            </a:r>
            <a:r>
              <a:rPr lang="en-US" sz="1800" i="0" dirty="0" smtClean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 smtClean="0"/>
              <a:t>ko‘pchilik</a:t>
            </a:r>
            <a:r>
              <a:rPr lang="en-US" sz="1800" i="0" dirty="0" smtClean="0"/>
              <a:t> </a:t>
            </a:r>
            <a:r>
              <a:rPr lang="en-US" sz="1800" i="0" dirty="0" err="1"/>
              <a:t>undan</a:t>
            </a:r>
            <a:r>
              <a:rPr lang="en-US" sz="1800" i="0" dirty="0"/>
              <a:t> </a:t>
            </a:r>
            <a:r>
              <a:rPr lang="en-US" sz="1800" i="0" dirty="0" err="1" smtClean="0"/>
              <a:t>mamnun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bo‘ladi</a:t>
            </a:r>
            <a:r>
              <a:rPr lang="en-US" sz="1800" i="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529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Salomatlik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976" y="591933"/>
            <a:ext cx="56166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damning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jism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ma’naviy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ususiyatlarining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umr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ko‘rishining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jalarini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shirishining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jamiyatimiz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hnat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unumd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rligi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yaratish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lalarning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tug‘ilishi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tarbiyani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shirishning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zaruriy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shartidir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4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9939</TotalTime>
  <Words>1382</Words>
  <Application>Microsoft Office PowerPoint</Application>
  <PresentationFormat>Произвольный</PresentationFormat>
  <Paragraphs>141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Презентация PowerPoint</vt:lpstr>
      <vt:lpstr>O‘tgan dars mavzusini takrorlash</vt:lpstr>
      <vt:lpstr>O‘tgan dars mavzusini takrorlash</vt:lpstr>
      <vt:lpstr>O‘tgan dars mavzusini takrorlash</vt:lpstr>
      <vt:lpstr>Palov haqida</vt:lpstr>
      <vt:lpstr>Palov haqida</vt:lpstr>
      <vt:lpstr>Презентация PowerPoint</vt:lpstr>
      <vt:lpstr>Yangi mavzu bayoni</vt:lpstr>
      <vt:lpstr>Salomatlik</vt:lpstr>
      <vt:lpstr>Ibn Sinodagi aql va jasorat (80-bet)</vt:lpstr>
      <vt:lpstr>Ibn Sinodagi aql va jasorat</vt:lpstr>
      <vt:lpstr>Ibn Sinodagi aql va jasorat </vt:lpstr>
      <vt:lpstr>Savollarga javob bering</vt:lpstr>
      <vt:lpstr>Maqsad holi</vt:lpstr>
      <vt:lpstr>Maqsad holi</vt:lpstr>
      <vt:lpstr>Mashqlar ishlash (80-bet, 1-mashq)</vt:lpstr>
      <vt:lpstr>(80-bet) 1- mashq</vt:lpstr>
      <vt:lpstr>Mustaqil bajarish uchun topshiriq</vt:lpstr>
      <vt:lpstr>Презентация PowerPoint</vt:lpstr>
      <vt:lpstr>O‘tilgan mavzuni takrorlash</vt:lpstr>
      <vt:lpstr>Ibn Sino shogirdlari (82-bet, 5-topshiriq)</vt:lpstr>
      <vt:lpstr>Ibn Sino shogirdlari</vt:lpstr>
      <vt:lpstr>Ibn Sino shogirdlari</vt:lpstr>
      <vt:lpstr>Ibn Sino shogirdlari</vt:lpstr>
      <vt:lpstr>Luqmoni Hakim fikrlarini o‘qing va munosabat bildiring.</vt:lpstr>
      <vt:lpstr>Luqmoni Hakim fikrlarini o‘qing va munosabat bildiring.</vt:lpstr>
      <vt:lpstr>Mashqlar bajarish (83-bet, 3-mashq)</vt:lpstr>
      <vt:lpstr>Mashqlar bajarish</vt:lpstr>
      <vt:lpstr>Shahsiy gigiyena</vt:lpstr>
      <vt:lpstr>O‘zingizni sinab ko‘ring</vt:lpstr>
      <vt:lpstr>Mustaqil bajarish uchun topshiriq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Guljaxon</cp:lastModifiedBy>
  <cp:revision>853</cp:revision>
  <dcterms:created xsi:type="dcterms:W3CDTF">2020-04-13T08:05:16Z</dcterms:created>
  <dcterms:modified xsi:type="dcterms:W3CDTF">2021-03-24T09:49:35Z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