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49" r:id="rId3"/>
    <p:sldId id="257" r:id="rId4"/>
    <p:sldId id="338" r:id="rId5"/>
    <p:sldId id="340" r:id="rId6"/>
    <p:sldId id="341" r:id="rId7"/>
    <p:sldId id="355" r:id="rId8"/>
    <p:sldId id="358" r:id="rId9"/>
    <p:sldId id="356" r:id="rId10"/>
    <p:sldId id="342" r:id="rId11"/>
    <p:sldId id="360" r:id="rId12"/>
    <p:sldId id="343" r:id="rId13"/>
    <p:sldId id="363" r:id="rId14"/>
    <p:sldId id="344" r:id="rId15"/>
    <p:sldId id="364" r:id="rId16"/>
    <p:sldId id="350" r:id="rId17"/>
    <p:sldId id="354" r:id="rId18"/>
    <p:sldId id="365" r:id="rId19"/>
    <p:sldId id="284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216" d="100"/>
          <a:sy n="216" d="100"/>
        </p:scale>
        <p:origin x="834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14.wd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6.wdp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3" Type="http://schemas.openxmlformats.org/officeDocument/2006/relationships/image" Target="../media/image53.png"/><Relationship Id="rId7" Type="http://schemas.openxmlformats.org/officeDocument/2006/relationships/image" Target="../media/image27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5" Type="http://schemas.openxmlformats.org/officeDocument/2006/relationships/image" Target="../media/image25.png"/><Relationship Id="rId10" Type="http://schemas.openxmlformats.org/officeDocument/2006/relationships/image" Target="../media/image55.png"/><Relationship Id="rId4" Type="http://schemas.microsoft.com/office/2007/relationships/hdphoto" Target="../media/hdphoto17.wdp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7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0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31.png"/><Relationship Id="rId3" Type="http://schemas.openxmlformats.org/officeDocument/2006/relationships/image" Target="../media/image32.png"/><Relationship Id="rId21" Type="http://schemas.openxmlformats.org/officeDocument/2006/relationships/image" Target="../media/image49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20.jpeg"/><Relationship Id="rId16" Type="http://schemas.openxmlformats.org/officeDocument/2006/relationships/image" Target="../media/image45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1.png"/><Relationship Id="rId10" Type="http://schemas.openxmlformats.org/officeDocument/2006/relationships/image" Target="../media/image39.png"/><Relationship Id="rId19" Type="http://schemas.openxmlformats.org/officeDocument/2006/relationships/image" Target="../media/image47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3400" dirty="0" err="1" smtClean="0"/>
              <a:t>Geometriya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90461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01999" y="249024"/>
            <a:ext cx="539943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endParaRPr sz="1300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306" y="1157522"/>
            <a:ext cx="4648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Kesishuvchi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object 8"/>
          <p:cNvGrpSpPr/>
          <p:nvPr/>
        </p:nvGrpSpPr>
        <p:grpSpPr>
          <a:xfrm>
            <a:off x="4580666" y="210132"/>
            <a:ext cx="1044231" cy="603885"/>
            <a:chOff x="4600685" y="228108"/>
            <a:chExt cx="705201" cy="603885"/>
          </a:xfrm>
        </p:grpSpPr>
        <p:sp>
          <p:nvSpPr>
            <p:cNvPr id="15" name="object 9"/>
            <p:cNvSpPr/>
            <p:nvPr/>
          </p:nvSpPr>
          <p:spPr>
            <a:xfrm>
              <a:off x="4600685" y="228108"/>
              <a:ext cx="705201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/>
            <p:cNvSpPr/>
            <p:nvPr/>
          </p:nvSpPr>
          <p:spPr>
            <a:xfrm>
              <a:off x="4600685" y="228108"/>
              <a:ext cx="705199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580666" y="327409"/>
            <a:ext cx="937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5"/>
              </a:spcBef>
            </a:pPr>
            <a:r>
              <a:rPr lang="en-US" b="1" spc="10" dirty="0" smtClean="0">
                <a:solidFill>
                  <a:srgbClr val="FFFFFF"/>
                </a:solidFill>
                <a:latin typeface="Arial"/>
                <a:cs typeface="Arial"/>
              </a:rPr>
              <a:t>10-sinf</a:t>
            </a:r>
            <a:endParaRPr lang="en-US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61249" y="327409"/>
            <a:ext cx="249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800" y="678772"/>
            <a:ext cx="5410200" cy="9906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4"/>
          <p:cNvSpPr txBox="1"/>
          <p:nvPr/>
        </p:nvSpPr>
        <p:spPr>
          <a:xfrm>
            <a:off x="292100" y="667160"/>
            <a:ext cx="5181600" cy="9515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8275" algn="just">
              <a:spcAft>
                <a:spcPts val="600"/>
              </a:spcAft>
            </a:pP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bo‘ylab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kesishishi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nuqtaga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bo‘lmasligi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2700" marR="5080" indent="168275" algn="just"/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kesishuvchi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0" y="92527"/>
            <a:ext cx="5765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joylashuvi</a:t>
            </a:r>
            <a:r>
              <a:rPr lang="en-US" spc="5" dirty="0">
                <a:latin typeface="Arial" pitchFamily="34" charset="0"/>
                <a:cs typeface="Arial" pitchFamily="34" charset="0"/>
              </a:rPr>
              <a:t/>
            </a:r>
            <a:br>
              <a:rPr lang="en-US" spc="5" dirty="0">
                <a:latin typeface="Arial" pitchFamily="34" charset="0"/>
                <a:cs typeface="Arial" pitchFamily="34" charset="0"/>
              </a:rPr>
            </a:br>
            <a:endParaRPr spc="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" y="1736701"/>
            <a:ext cx="1295400" cy="13721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00" y="1736701"/>
            <a:ext cx="1252575" cy="14052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82126" y="2308225"/>
                <a:ext cx="8529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ru-RU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ru-RU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126" y="2308225"/>
                <a:ext cx="852937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384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799" cy="315471"/>
          </a:xfrm>
        </p:spPr>
        <p:txBody>
          <a:bodyPr/>
          <a:lstStyle/>
          <a:p>
            <a:r>
              <a:rPr lang="en-US" dirty="0" smtClean="0"/>
              <a:t>  </a:t>
            </a:r>
            <a:r>
              <a:rPr lang="en-US" spc="5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joylashuvi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362200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516824" y="1089025"/>
            <a:ext cx="7620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278824" y="1089025"/>
            <a:ext cx="9144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9072" y="2224562"/>
            <a:ext cx="922152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1431224" y="1622425"/>
            <a:ext cx="7620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661762" y="1241425"/>
            <a:ext cx="380999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271072" y="1249033"/>
            <a:ext cx="762169" cy="1156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882401" y="2404102"/>
            <a:ext cx="396423" cy="29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Прямая соединительная линия 1038"/>
          <p:cNvCxnSpPr/>
          <p:nvPr/>
        </p:nvCxnSpPr>
        <p:spPr>
          <a:xfrm flipH="1">
            <a:off x="899760" y="1317625"/>
            <a:ext cx="762002" cy="11162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" name="Прямая соединительная линия 1047"/>
          <p:cNvCxnSpPr/>
          <p:nvPr/>
        </p:nvCxnSpPr>
        <p:spPr>
          <a:xfrm flipV="1">
            <a:off x="1280761" y="1318573"/>
            <a:ext cx="381001" cy="76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0" name="Прямая соединительная линия 1059"/>
          <p:cNvCxnSpPr/>
          <p:nvPr/>
        </p:nvCxnSpPr>
        <p:spPr>
          <a:xfrm flipV="1">
            <a:off x="554016" y="2433864"/>
            <a:ext cx="352217" cy="18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2" name="Прямая соединительная линия 1071"/>
          <p:cNvCxnSpPr/>
          <p:nvPr/>
        </p:nvCxnSpPr>
        <p:spPr>
          <a:xfrm flipH="1">
            <a:off x="676975" y="1394773"/>
            <a:ext cx="601849" cy="89122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5" name="Прямая соединительная линия 1074"/>
          <p:cNvCxnSpPr/>
          <p:nvPr/>
        </p:nvCxnSpPr>
        <p:spPr>
          <a:xfrm flipH="1">
            <a:off x="554016" y="2311420"/>
            <a:ext cx="104568" cy="140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1" name="Прямая соединительная линия 1100"/>
          <p:cNvCxnSpPr/>
          <p:nvPr/>
        </p:nvCxnSpPr>
        <p:spPr>
          <a:xfrm flipH="1">
            <a:off x="3340100" y="1165225"/>
            <a:ext cx="4572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3" name="Прямая соединительная линия 1102"/>
          <p:cNvCxnSpPr/>
          <p:nvPr/>
        </p:nvCxnSpPr>
        <p:spPr>
          <a:xfrm>
            <a:off x="3340100" y="1774825"/>
            <a:ext cx="137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5" name="Прямая соединительная линия 1104"/>
          <p:cNvCxnSpPr/>
          <p:nvPr/>
        </p:nvCxnSpPr>
        <p:spPr>
          <a:xfrm>
            <a:off x="3797300" y="1165225"/>
            <a:ext cx="137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7" name="Прямая соединительная линия 1106"/>
          <p:cNvCxnSpPr/>
          <p:nvPr/>
        </p:nvCxnSpPr>
        <p:spPr>
          <a:xfrm flipH="1">
            <a:off x="4711700" y="1165225"/>
            <a:ext cx="4572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flipH="1">
            <a:off x="4884057" y="1400175"/>
            <a:ext cx="4572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>
            <a:off x="3492500" y="2004373"/>
            <a:ext cx="13915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9" name="Прямая соединительная линия 1118"/>
          <p:cNvCxnSpPr/>
          <p:nvPr/>
        </p:nvCxnSpPr>
        <p:spPr>
          <a:xfrm flipH="1">
            <a:off x="5016500" y="1400175"/>
            <a:ext cx="324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3949700" y="1394773"/>
            <a:ext cx="1066800" cy="54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>
            <a:off x="3644900" y="1394773"/>
            <a:ext cx="304800" cy="38005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H="1">
            <a:off x="3492500" y="1774268"/>
            <a:ext cx="152400" cy="229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237382" y="2765425"/>
            <a:ext cx="2569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Kesishuvchi</a:t>
            </a:r>
            <a:r>
              <a:rPr lang="en-US" sz="1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tekisliklar</a:t>
            </a:r>
            <a:endParaRPr lang="ru-RU" sz="16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3340100" y="2748548"/>
            <a:ext cx="2067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Parallel </a:t>
            </a:r>
            <a:r>
              <a:rPr lang="en-US" sz="1600" b="1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tekisliklar</a:t>
            </a:r>
            <a:endParaRPr lang="ru-RU" sz="16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18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24442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7175" algn="just"/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Stolning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ustki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sirti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yon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yog‘i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kesishuvchi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xonaning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poli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shifti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tasavvur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5080"/>
            <a:endParaRPr lang="en-US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b="1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joylashuvi</a:t>
            </a:r>
            <a:endParaRPr spc="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1464553"/>
            <a:ext cx="1595517" cy="14809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1393825"/>
            <a:ext cx="1772732" cy="162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4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799" cy="315471"/>
          </a:xfrm>
        </p:spPr>
        <p:txBody>
          <a:bodyPr/>
          <a:lstStyle/>
          <a:p>
            <a:r>
              <a:rPr lang="en-US" dirty="0" smtClean="0"/>
              <a:t>    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joylashuvi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590800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300" y="1737511"/>
            <a:ext cx="1691559" cy="13241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44" y="1221425"/>
            <a:ext cx="885922" cy="17751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2100" y="592118"/>
            <a:ext cx="3810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9875" algn="just"/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qo‘yish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yasalgan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maxsus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moslama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lavhning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yoqlarini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kesishuvchi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tekisliklarga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javonining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tokchalarini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tekisliklarga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keltirsak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17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34675" y="587651"/>
            <a:ext cx="518160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7175" algn="just"/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Shuningdek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parallelepipedning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yon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yoqlari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kesishuvchi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pastki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ustki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asoslari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yoqlari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tasavvur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6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7023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joylashuvi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1622783"/>
            <a:ext cx="1524000" cy="1472820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3644900" y="2521441"/>
            <a:ext cx="1371600" cy="381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772843"/>
            <a:ext cx="1295400" cy="1282989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1143330" y="1774286"/>
            <a:ext cx="838200" cy="844809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761342" y="1787605"/>
            <a:ext cx="207158" cy="1114836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644900" y="1711449"/>
            <a:ext cx="1371600" cy="381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4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joylashuvi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438400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1516304"/>
            <a:ext cx="1600200" cy="15539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1511421"/>
            <a:ext cx="1752600" cy="15588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0244" y="631825"/>
            <a:ext cx="5492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975"/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Sharning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markazidan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o‘tuvchi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kesimi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chizilgan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konusning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rasmda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piramidaning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qirralarida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N, M, K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nuqtalardan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o‘tuvchi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parallel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tekisliklardir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86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joylashuvi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Урок 6. параллельность плоскостей - Геометрия - 10 класс - Российская  электронная шк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136149"/>
            <a:ext cx="1600200" cy="141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Параллельность плоскостей — урок. Геометрия, 10 класс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362" y="621885"/>
            <a:ext cx="2667000" cy="169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9700" y="828374"/>
                <a:ext cx="1066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ru-RU" sz="1400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ru-RU" sz="1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1400" b="0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828374"/>
                <a:ext cx="1066800" cy="307777"/>
              </a:xfrm>
              <a:prstGeom prst="rect">
                <a:avLst/>
              </a:prstGeom>
              <a:blipFill rotWithShape="1">
                <a:blip r:embed="rId5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01700" y="828372"/>
                <a:ext cx="1066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ru-RU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ru-RU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00" y="828372"/>
                <a:ext cx="1066800" cy="307777"/>
              </a:xfrm>
              <a:prstGeom prst="rect">
                <a:avLst/>
              </a:prstGeom>
              <a:blipFill rotWithShape="1">
                <a:blip r:embed="rId6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14335" y="828373"/>
                <a:ext cx="1066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ru-RU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ru-RU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;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335" y="828373"/>
                <a:ext cx="1066800" cy="307777"/>
              </a:xfrm>
              <a:prstGeom prst="rect">
                <a:avLst/>
              </a:prstGeom>
              <a:blipFill rotWithShape="1">
                <a:blip r:embed="rId7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23424" y="2249404"/>
                <a:ext cx="1066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ru-RU" sz="1400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ru-RU" sz="1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1400" b="0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424" y="2249404"/>
                <a:ext cx="1066800" cy="307777"/>
              </a:xfrm>
              <a:prstGeom prst="rect">
                <a:avLst/>
              </a:prstGeom>
              <a:blipFill rotWithShape="1">
                <a:blip r:embed="rId8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23424" y="2536825"/>
                <a:ext cx="1066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0" i="1" smtClean="0">
                          <a:latin typeface="Cambria Math"/>
                          <a:ea typeface="Cambria Math"/>
                        </a:rPr>
                        <m:t>𝑣𝑎</m:t>
                      </m:r>
                      <m:r>
                        <a:rPr lang="en-US" sz="1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1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𝑘𝑒𝑠𝑖𝑠h𝑢𝑣𝑐h𝑖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𝑡𝑒𝑘𝑖𝑠𝑙𝑖𝑘𝑙𝑎𝑟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424" y="2536825"/>
                <a:ext cx="1066800" cy="307777"/>
              </a:xfrm>
              <a:prstGeom prst="rect">
                <a:avLst/>
              </a:prstGeom>
              <a:blipFill>
                <a:blip r:embed="rId9"/>
                <a:stretch>
                  <a:fillRect r="-13771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59100" y="2765425"/>
                <a:ext cx="1066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0" i="1" smtClean="0">
                          <a:latin typeface="Cambria Math"/>
                          <a:ea typeface="Cambria Math"/>
                        </a:rPr>
                        <m:t>𝑣𝑎</m:t>
                      </m:r>
                      <m:r>
                        <a:rPr lang="en-US" sz="1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ru-RU" sz="1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𝑘𝑒𝑠𝑖𝑠h𝑢𝑣𝑐h𝑖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𝑡𝑒𝑘𝑖𝑠𝑙𝑖𝑘𝑙𝑎𝑟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0" y="2765425"/>
                <a:ext cx="1066800" cy="307777"/>
              </a:xfrm>
              <a:prstGeom prst="rect">
                <a:avLst/>
              </a:prstGeom>
              <a:blipFill>
                <a:blip r:embed="rId10"/>
                <a:stretch>
                  <a:fillRect r="-137143" b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636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Шестиугольник 30"/>
          <p:cNvSpPr/>
          <p:nvPr/>
        </p:nvSpPr>
        <p:spPr>
          <a:xfrm>
            <a:off x="2836717" y="1032052"/>
            <a:ext cx="2789383" cy="1600199"/>
          </a:xfrm>
          <a:prstGeom prst="hexagon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 err="1" smtClean="0"/>
              <a:t>Nazariy</a:t>
            </a:r>
            <a:r>
              <a:rPr lang="en-US" dirty="0" smtClean="0"/>
              <a:t> </a:t>
            </a:r>
            <a:r>
              <a:rPr lang="en-US" dirty="0" err="1" smtClean="0"/>
              <a:t>bilimlarni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445367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2287" y="1343233"/>
            <a:ext cx="2435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just"/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Kesishmaydigan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nuqtaga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_</a:t>
            </a:r>
            <a:r>
              <a:rPr lang="en-US" sz="1200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________ </a:t>
            </a:r>
            <a:r>
              <a:rPr lang="en-US" sz="1200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200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12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400" y="1185823"/>
            <a:ext cx="213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just"/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kesishsa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2700" marR="5080" algn="just"/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______________ </a:t>
            </a:r>
            <a:r>
              <a:rPr lang="en-US" sz="1200" b="1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700" y="1712565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kesishuvchi</a:t>
            </a:r>
            <a:endParaRPr lang="ru-RU" sz="12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73500" y="169365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parallel</a:t>
            </a:r>
            <a:endParaRPr lang="ru-RU" sz="12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Шестиугольник 36"/>
          <p:cNvSpPr/>
          <p:nvPr/>
        </p:nvSpPr>
        <p:spPr>
          <a:xfrm>
            <a:off x="109682" y="1032053"/>
            <a:ext cx="2727035" cy="1600199"/>
          </a:xfrm>
          <a:prstGeom prst="hexagon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1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 err="1" smtClean="0"/>
              <a:t>Nazariy</a:t>
            </a:r>
            <a:r>
              <a:rPr lang="en-US" dirty="0" smtClean="0"/>
              <a:t> </a:t>
            </a:r>
            <a:r>
              <a:rPr lang="en-US" smtClean="0"/>
              <a:t>bilimlarni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445367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87700" y="631825"/>
            <a:ext cx="2435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Fazoda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tekislikda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yotmaydigan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chiziqqa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___________ </a:t>
            </a:r>
            <a:r>
              <a:rPr kumimoji="0" lang="en-US" sz="1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chiziqlar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deyiladi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5899" y="631825"/>
            <a:ext cx="2185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Bitta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tekislikda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yotgan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bitta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umumiy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nuqtaga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chiziqlar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__________ 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chiziqlar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deyiladi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16100" y="2083187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tekislikda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yotgan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kesishmaydigan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chiziqlar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________</a:t>
            </a:r>
            <a:endParaRPr kumimoji="0" lang="en-US" sz="1200" b="1" i="1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chiziqlar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deb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ataladi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4500" y="1966681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ayqash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7600" y="1622425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parallel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8348" y="1164965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kesishuvchi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40100" y="977175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ayqash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50816" y="244368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parallel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78300" y="1966681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2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kesishuvchi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386775" y="1626895"/>
            <a:ext cx="762000" cy="339785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4254500" y="1949187"/>
            <a:ext cx="855394" cy="339785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431800" y="1966681"/>
            <a:ext cx="762000" cy="339785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78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4100" y="807937"/>
            <a:ext cx="365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130-betdagi  </a:t>
            </a:r>
          </a:p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8-9 –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yozish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55" y="1799396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3059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/>
            <a:endParaRPr lang="en-US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/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/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Fazodagi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asosiy</a:t>
            </a: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2700" marR="5080" algn="ctr"/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geometrik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shakllar</a:t>
            </a:r>
            <a:endParaRPr lang="en-US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2700" marR="5080" algn="ctr"/>
            <a:endParaRPr lang="en-US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b="1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961008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chiziqlar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tekisliklar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816100" y="1425819"/>
            <a:ext cx="2209800" cy="838200"/>
          </a:xfrm>
          <a:prstGeom prst="roundRect">
            <a:avLst/>
          </a:prstGeom>
          <a:solidFill>
            <a:srgbClr val="C00000">
              <a:alpha val="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0" y="622539"/>
            <a:ext cx="1589286" cy="12214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530" y="619034"/>
            <a:ext cx="1461044" cy="1342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26" y="1844034"/>
            <a:ext cx="1409374" cy="13012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87499" y="784225"/>
            <a:ext cx="872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latin typeface="Arial" pitchFamily="34" charset="0"/>
                <a:cs typeface="Arial" pitchFamily="34" charset="0"/>
              </a:rPr>
              <a:t>N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uqta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16100" y="2460624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Arial" pitchFamily="34" charset="0"/>
                <a:cs typeface="Arial" pitchFamily="34" charset="0"/>
              </a:rPr>
              <a:t>Tekislik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94752" y="2438467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chiziq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31773" y="797151"/>
            <a:ext cx="828646" cy="356406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885538" y="2494657"/>
            <a:ext cx="921162" cy="313142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94752" y="2447827"/>
            <a:ext cx="1490330" cy="382129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endCxn id="9" idx="0"/>
          </p:cNvCxnSpPr>
          <p:nvPr/>
        </p:nvCxnSpPr>
        <p:spPr>
          <a:xfrm flipH="1">
            <a:off x="2349500" y="2264019"/>
            <a:ext cx="685800" cy="1966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035300" y="2264019"/>
            <a:ext cx="859452" cy="191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2044700" y="1153557"/>
            <a:ext cx="831438" cy="272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03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tekislikda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yotmaydigan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chiziqqa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ayqash</a:t>
            </a:r>
            <a:r>
              <a:rPr lang="en-US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chiziqlar</a:t>
            </a:r>
            <a:r>
              <a:rPr lang="en-US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b="1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961008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ayqash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chiziqlar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784225"/>
            <a:ext cx="5257800" cy="762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792020"/>
            <a:ext cx="1800027" cy="1193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00" y="1733067"/>
            <a:ext cx="1804815" cy="12127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481" y="1910461"/>
            <a:ext cx="1687404" cy="858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tekislikda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yotgan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nuqtaga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chiziqlar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kesishuvchi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chiziqlar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5080"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b="1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961008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kesishuvchi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latin typeface="Arial" pitchFamily="34" charset="0"/>
                <a:cs typeface="Arial" pitchFamily="34" charset="0"/>
              </a:rPr>
              <a:t>chiziqlar</a:t>
            </a:r>
            <a:r>
              <a:rPr lang="en-US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77800" y="631824"/>
            <a:ext cx="5410200" cy="914401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079625"/>
            <a:ext cx="2438400" cy="8106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288" y="1594923"/>
            <a:ext cx="2421412" cy="146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4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00" y="614465"/>
            <a:ext cx="5334000" cy="8382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4"/>
          <p:cNvSpPr txBox="1"/>
          <p:nvPr/>
        </p:nvSpPr>
        <p:spPr>
          <a:xfrm>
            <a:off x="292100" y="631824"/>
            <a:ext cx="5181600" cy="23211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7175">
              <a:spcAft>
                <a:spcPts val="600"/>
              </a:spcAft>
            </a:pP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tekislikda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yotishi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kesib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o‘tishi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kesib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o‘tmasligi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nuqtaga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bo‘lmasligi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2700" marR="5080" indent="257175"/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Oxirgi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holatda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1400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tekislikka</a:t>
            </a:r>
            <a:r>
              <a:rPr lang="en-US" sz="1400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sz="14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1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5080"/>
            <a:endParaRPr lang="en-US" sz="1400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b="1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7023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600" spc="5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z="16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6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16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6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 smtClean="0"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z="16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16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 smtClean="0">
                <a:latin typeface="Arial" pitchFamily="34" charset="0"/>
                <a:cs typeface="Arial" pitchFamily="34" charset="0"/>
              </a:rPr>
              <a:t>joylashuvi</a:t>
            </a:r>
            <a:r>
              <a:rPr lang="en-US" sz="1600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spc="5" dirty="0">
                <a:latin typeface="Times New Roman" pitchFamily="18" charset="0"/>
                <a:cs typeface="Times New Roman" pitchFamily="18" charset="0"/>
              </a:rPr>
            </a:br>
            <a:endParaRPr sz="16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17" y="1667285"/>
            <a:ext cx="1422172" cy="11652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96" y="1670790"/>
            <a:ext cx="1722933" cy="12821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1661222"/>
            <a:ext cx="1662363" cy="122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4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334000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7175" algn="just">
              <a:spcAft>
                <a:spcPts val="600"/>
              </a:spcAft>
            </a:pP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Stol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yotgan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qalam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tekislikda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yotgan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12700" marR="5080" indent="257175" algn="just">
              <a:spcAft>
                <a:spcPts val="600"/>
              </a:spcAft>
            </a:pP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nishonga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qadalgan</a:t>
            </a:r>
            <a:r>
              <a:rPr lang="en-US" sz="12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o‘q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tekislikni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kesib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o‘tuvchi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12700" marR="5080" indent="257175" algn="just"/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polda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turgan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gimnastik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yog‘och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tekislikka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1200" dirty="0" err="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2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12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2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tasavvur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2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200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-88900" y="92527"/>
            <a:ext cx="6096000" cy="57836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6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z="16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6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16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z="16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6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joylashuvi</a:t>
            </a:r>
            <a:r>
              <a:rPr lang="en-US" sz="1600" spc="5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spc="5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745547"/>
            <a:ext cx="1161243" cy="13246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700" y="1745547"/>
            <a:ext cx="962633" cy="1190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0" y="1546225"/>
            <a:ext cx="1207559" cy="147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4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5900" y="784225"/>
            <a:ext cx="5334000" cy="99060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00" y="631824"/>
            <a:ext cx="5181600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tekislikda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yotgan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kesishmaydigan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chiziqlar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parallel </a:t>
            </a:r>
            <a:r>
              <a:rPr lang="en-US" b="1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chiziqlar</a:t>
            </a:r>
            <a:r>
              <a:rPr lang="en-US" b="1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5080"/>
            <a:endParaRPr lang="en-US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b="1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96100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chiziqlar</a:t>
            </a:r>
            <a:endParaRPr spc="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0" y="1970222"/>
            <a:ext cx="2495127" cy="104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6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parallel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chiziqlar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514600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851025"/>
            <a:ext cx="2349500" cy="12710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573326"/>
            <a:ext cx="2349500" cy="11252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129" y="1868988"/>
            <a:ext cx="2349500" cy="12351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979" y="591584"/>
            <a:ext cx="2209800" cy="110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1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chiziqlar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tekisliklar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362200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Прямые a и b лежат в пересекающихся плоскостях альфа и дельта могут ли эти  прямые быть: а)параллельными; б)скрещивающимися? сделайте рисунок для  каждого возможного случ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84225"/>
            <a:ext cx="2209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0657" y="1787198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57" y="1787198"/>
                <a:ext cx="457200" cy="2769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06500" y="1750625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00" y="1750625"/>
                <a:ext cx="457200" cy="2769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82900" y="708025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708025"/>
                <a:ext cx="304800" cy="276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35300" y="708025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∥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300" y="708025"/>
                <a:ext cx="304800" cy="276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39325" y="708024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325" y="708024"/>
                <a:ext cx="457200" cy="2769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48541" y="1879143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541" y="1879143"/>
                <a:ext cx="457200" cy="27699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06700" y="1089025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1089025"/>
                <a:ext cx="457200" cy="27699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0100" y="1089025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1089025"/>
                <a:ext cx="457200" cy="2769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111500" y="1073635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4900" y="1089023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esishuvchi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chiziqlar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358900" y="1602142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900" y="1602142"/>
                <a:ext cx="457200" cy="2769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806700" y="1515112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1515112"/>
                <a:ext cx="457200" cy="27699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3111500" y="1479421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54119" y="1494809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119" y="1494809"/>
                <a:ext cx="457200" cy="2769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664857" y="1473626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ayqash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chiziqlar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379847" y="1225779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847" y="1225779"/>
                <a:ext cx="457200" cy="27699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06700" y="1879141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1879141"/>
                <a:ext cx="457200" cy="2769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086925" y="1879140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∥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925" y="1879140"/>
                <a:ext cx="304800" cy="276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297382" y="1879143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1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1200" dirty="0" smtClean="0">
                    <a:solidFill>
                      <a:prstClr val="black"/>
                    </a:solidFill>
                  </a:rPr>
                  <a:t>;</a:t>
                </a:r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382" y="1879143"/>
                <a:ext cx="457200" cy="276999"/>
              </a:xfrm>
              <a:prstGeom prst="rect">
                <a:avLst/>
              </a:prstGeom>
              <a:blipFill rotWithShape="1">
                <a:blip r:embed="rId15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5727" y="2079625"/>
                <a:ext cx="3359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27" y="2079625"/>
                <a:ext cx="335973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707161" y="1225779"/>
                <a:ext cx="1851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161" y="1225779"/>
                <a:ext cx="185140" cy="369332"/>
              </a:xfrm>
              <a:prstGeom prst="rect">
                <a:avLst/>
              </a:prstGeom>
              <a:blipFill rotWithShape="1">
                <a:blip r:embed="rId17"/>
                <a:stretch>
                  <a:fillRect l="-6667" r="-90000"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836718" y="2781426"/>
                <a:ext cx="2861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6718" y="2781426"/>
                <a:ext cx="286163" cy="369332"/>
              </a:xfrm>
              <a:prstGeom prst="rect">
                <a:avLst/>
              </a:prstGeom>
              <a:blipFill rotWithShape="1">
                <a:blip r:embed="rId18"/>
                <a:stretch>
                  <a:fillRect r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3163619" y="2812203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575957" y="2781425"/>
                <a:ext cx="2649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957" y="2781425"/>
                <a:ext cx="264927" cy="369332"/>
              </a:xfrm>
              <a:prstGeom prst="rect">
                <a:avLst/>
              </a:prstGeom>
              <a:blipFill rotWithShape="1">
                <a:blip r:embed="rId19"/>
                <a:stretch>
                  <a:fillRect l="-6977" r="-30233"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3949699" y="2827591"/>
            <a:ext cx="173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esishuvchi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806700" y="2227213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2227213"/>
                <a:ext cx="457200" cy="27699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3106882" y="2211823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365335" y="2227428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335" y="2227428"/>
                <a:ext cx="457200" cy="27699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3718625" y="2227211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esishuvchi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chiziqlar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794495" y="2504427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495" y="2504427"/>
                <a:ext cx="457200" cy="27699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3117603" y="2489037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354119" y="2504210"/>
                <a:ext cx="457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ru-RU" sz="1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119" y="2504210"/>
                <a:ext cx="457200" cy="27699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3696525" y="2504642"/>
            <a:ext cx="243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esishuvchi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chiziqlar</a:t>
            </a:r>
            <a:r>
              <a:rPr lang="en-US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0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5" grpId="0"/>
      <p:bldP spid="16" grpId="0"/>
      <p:bldP spid="17" grpId="0"/>
      <p:bldP spid="18" grpId="0"/>
      <p:bldP spid="19" grpId="0"/>
      <p:bldP spid="21" grpId="0"/>
      <p:bldP spid="22" grpId="0"/>
      <p:bldP spid="24" grpId="0"/>
      <p:bldP spid="25" grpId="0"/>
      <p:bldP spid="26" grpId="0"/>
      <p:bldP spid="27" grpId="0"/>
      <p:bldP spid="6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5022</TotalTime>
  <Words>503</Words>
  <Application>Microsoft Office PowerPoint</Application>
  <PresentationFormat>Произвольный</PresentationFormat>
  <Paragraphs>166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Geometriya</vt:lpstr>
      <vt:lpstr>Fazoda to‘g‘ri chiziqlar va tekisliklar </vt:lpstr>
      <vt:lpstr> Fazoda ayqash to‘g‘ri chiziqlar   </vt:lpstr>
      <vt:lpstr>  Fazoda kesishuvchi to‘g‘ri chiziqlar  </vt:lpstr>
      <vt:lpstr>Fazoda to‘g‘ri chiziq va tekisliklarning o‘zaro joylashuvi </vt:lpstr>
      <vt:lpstr>Fazoda to‘g‘ri chiziq va tekisliklarning o‘zaro joylashuvi </vt:lpstr>
      <vt:lpstr>Fazoda parallel to‘g‘ri chiziqlar</vt:lpstr>
      <vt:lpstr>       Fazoda parallel to‘g‘ri chiziqlar</vt:lpstr>
      <vt:lpstr> Fazoda to‘g‘ri chiziqlar va tekisliklar</vt:lpstr>
      <vt:lpstr>Fazoda  tekisliklarning o‘zaro joylashuvi </vt:lpstr>
      <vt:lpstr>     Fazoda  tekisliklarning o‘zaro joylashuvi</vt:lpstr>
      <vt:lpstr>Fazoda  tekisliklarning o‘zaro joylashuvi</vt:lpstr>
      <vt:lpstr>     Fazoda  tekisliklarning o‘zaro joylashuvi</vt:lpstr>
      <vt:lpstr>Fazoda  tekisliklarning o‘zaro joylashuvi </vt:lpstr>
      <vt:lpstr> Fazoda  tekisliklarning o‘zaro joylashuvi</vt:lpstr>
      <vt:lpstr> Fazoda  tekisliklarning o‘zaro joylashuvi</vt:lpstr>
      <vt:lpstr> Nazariy bilimlarni tekshirish</vt:lpstr>
      <vt:lpstr> Nazariy bilimlarni tekshirish</vt:lpstr>
      <vt:lpstr>       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453</cp:revision>
  <dcterms:created xsi:type="dcterms:W3CDTF">2020-04-13T08:05:16Z</dcterms:created>
  <dcterms:modified xsi:type="dcterms:W3CDTF">2021-03-03T10:25:58Z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