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679" r:id="rId3"/>
  </p:sldMasterIdLst>
  <p:notesMasterIdLst>
    <p:notesMasterId r:id="rId23"/>
  </p:notesMasterIdLst>
  <p:sldIdLst>
    <p:sldId id="413" r:id="rId4"/>
    <p:sldId id="464" r:id="rId5"/>
    <p:sldId id="449" r:id="rId6"/>
    <p:sldId id="450" r:id="rId7"/>
    <p:sldId id="452" r:id="rId8"/>
    <p:sldId id="453" r:id="rId9"/>
    <p:sldId id="465" r:id="rId10"/>
    <p:sldId id="466" r:id="rId11"/>
    <p:sldId id="467" r:id="rId12"/>
    <p:sldId id="468" r:id="rId13"/>
    <p:sldId id="469" r:id="rId14"/>
    <p:sldId id="470" r:id="rId15"/>
    <p:sldId id="471" r:id="rId16"/>
    <p:sldId id="472" r:id="rId17"/>
    <p:sldId id="473" r:id="rId18"/>
    <p:sldId id="474" r:id="rId19"/>
    <p:sldId id="475" r:id="rId20"/>
    <p:sldId id="476" r:id="rId21"/>
    <p:sldId id="462" r:id="rId22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B19D"/>
    <a:srgbClr val="C94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025" autoAdjust="0"/>
    <p:restoredTop sz="94660"/>
  </p:normalViewPr>
  <p:slideViewPr>
    <p:cSldViewPr>
      <p:cViewPr>
        <p:scale>
          <a:sx n="178" d="100"/>
          <a:sy n="178" d="100"/>
        </p:scale>
        <p:origin x="-1194" y="-8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002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36748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507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544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002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224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37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029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466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675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26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60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732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10" Type="http://schemas.openxmlformats.org/officeDocument/2006/relationships/image" Target="../media/image58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5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7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77.png"/><Relationship Id="rId5" Type="http://schemas.openxmlformats.org/officeDocument/2006/relationships/image" Target="../media/image71.png"/><Relationship Id="rId10" Type="http://schemas.openxmlformats.org/officeDocument/2006/relationships/image" Target="../media/image76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5" Type="http://schemas.openxmlformats.org/officeDocument/2006/relationships/image" Target="../media/image81.png"/><Relationship Id="rId4" Type="http://schemas.openxmlformats.org/officeDocument/2006/relationships/image" Target="../media/image8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jpeg"/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image" Target="../media/image4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13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12647" y="1168153"/>
            <a:ext cx="5039960" cy="783539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algn="ctr" defTabSz="914114">
              <a:spcBef>
                <a:spcPts val="110"/>
              </a:spcBef>
            </a:pPr>
            <a:r>
              <a:rPr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Mavzu</a:t>
            </a:r>
            <a:r>
              <a:rPr sz="2500" b="1" dirty="0" smtClean="0">
                <a:solidFill>
                  <a:srgbClr val="4F81BD"/>
                </a:solidFill>
                <a:latin typeface="Arial"/>
                <a:cs typeface="Arial"/>
              </a:rPr>
              <a:t>:</a:t>
            </a:r>
            <a:r>
              <a:rPr lang="ru-RU" sz="2500" b="1" dirty="0" smtClean="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Amaliy</a:t>
            </a:r>
            <a:r>
              <a:rPr lang="en-US" sz="2500" b="1" dirty="0" smtClean="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mashq</a:t>
            </a:r>
            <a:r>
              <a:rPr lang="en-US" sz="2500" b="1" dirty="0" smtClean="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va</a:t>
            </a:r>
            <a:r>
              <a:rPr lang="en-US" sz="2500" b="1" dirty="0" smtClean="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tatbiqlar</a:t>
            </a:r>
            <a:r>
              <a:rPr lang="en-US" sz="2500" b="1" dirty="0" smtClean="0">
                <a:solidFill>
                  <a:srgbClr val="4F81BD"/>
                </a:solidFill>
                <a:latin typeface="Arial"/>
                <a:cs typeface="Arial"/>
              </a:rPr>
              <a:t> (</a:t>
            </a:r>
            <a:r>
              <a:rPr lang="en-US"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piramida</a:t>
            </a:r>
            <a:r>
              <a:rPr lang="en-US" sz="2500" b="1" dirty="0" smtClean="0">
                <a:solidFill>
                  <a:srgbClr val="4F81BD"/>
                </a:solidFill>
                <a:latin typeface="Arial"/>
                <a:cs typeface="Arial"/>
              </a:rPr>
              <a:t>)</a:t>
            </a:r>
            <a:endParaRPr sz="28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1233677"/>
            <a:ext cx="344001" cy="7697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630994" y="228106"/>
            <a:ext cx="1021614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630994" y="208424"/>
            <a:ext cx="1021613" cy="50545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630995" y="249022"/>
            <a:ext cx="1021613" cy="362332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defTabSz="914114">
              <a:spcBef>
                <a:spcPts val="125"/>
              </a:spcBef>
            </a:pPr>
            <a:r>
              <a:rPr lang="en-US" sz="2200" b="1" spc="10" dirty="0" smtClean="0">
                <a:solidFill>
                  <a:srgbClr val="FEFEFE"/>
                </a:solidFill>
                <a:latin typeface="Arial"/>
                <a:cs typeface="Arial"/>
              </a:rPr>
              <a:t> 10-sinf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="" xmlns:a16="http://schemas.microsoft.com/office/drawing/2014/main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en-US" kern="0" spc="10" dirty="0" err="1">
                <a:solidFill>
                  <a:sysClr val="window" lastClr="FFFFFF"/>
                </a:solidFill>
              </a:rPr>
              <a:t>Geometriya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2003425"/>
            <a:ext cx="1444355" cy="1158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2285112"/>
            <a:ext cx="344001" cy="7697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31954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15900" y="717752"/>
                <a:ext cx="3232346" cy="1732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24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 dirty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i="1" dirty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2400" i="1" dirty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h</m:t>
                        </m:r>
                      </m:num>
                      <m:den>
                        <m:r>
                          <a:rPr lang="en-US" sz="2400" i="1" dirty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2400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2∙4,5</m:t>
                        </m:r>
                      </m:num>
                      <m:den>
                        <m:r>
                          <a:rPr lang="en-US" sz="2400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2400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=3</m:t>
                    </m:r>
                  </m:oMath>
                </a14:m>
                <a:endParaRPr lang="en-US" sz="2400" b="0" i="1" dirty="0" smtClean="0">
                  <a:solidFill>
                    <a:prstClr val="black"/>
                  </a:solidFill>
                  <a:latin typeface="Arial" panose="020B0604020202020204" pitchFamily="34" charset="0"/>
                  <a:ea typeface="Cambria Math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𝑙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𝐻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𝑙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4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𝑙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=5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717752"/>
                <a:ext cx="3232346" cy="173214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0" y="1026215"/>
            <a:ext cx="1042987" cy="148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205554" y="2506852"/>
                <a:ext cx="5257800" cy="4969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lang="en-US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Piramidaning yon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qirrasi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5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000" i="1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554" y="2506852"/>
                <a:ext cx="5257800" cy="496996"/>
              </a:xfrm>
              <a:prstGeom prst="rect">
                <a:avLst/>
              </a:prstGeom>
              <a:blipFill rotWithShape="1">
                <a:blip r:embed="rId4"/>
                <a:stretch>
                  <a:fillRect l="-1044" b="-207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930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3-masala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15900" y="708025"/>
                <a:ext cx="3232346" cy="22789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3.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Piramidaning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Arial" panose="020B0604020202020204" pitchFamily="34" charset="0"/>
                      </a:rPr>
                      <m:t>6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Arial" panose="020B0604020202020204" pitchFamily="34" charset="0"/>
                      </a:rPr>
                      <m:t>8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to‘rtburchakdan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iborat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Piramidaning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har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yon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qirrasi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Arial" panose="020B0604020202020204" pitchFamily="34" charset="0"/>
                      </a:rPr>
                      <m:t>5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/>
                            <a:cs typeface="Arial" panose="020B0604020202020204" pitchFamily="34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balandligini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708025"/>
                <a:ext cx="3232346" cy="2278957"/>
              </a:xfrm>
              <a:prstGeom prst="rect">
                <a:avLst/>
              </a:prstGeom>
              <a:blipFill rotWithShape="1">
                <a:blip r:embed="rId2"/>
                <a:stretch>
                  <a:fillRect l="-1883" t="-1070" r="-565" b="-40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914495" y="2613025"/>
            <a:ext cx="1131198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178300" y="2232025"/>
            <a:ext cx="1131198" cy="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3914495" y="2232025"/>
            <a:ext cx="263805" cy="38100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5045693" y="2232025"/>
            <a:ext cx="263805" cy="3810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3914495" y="1315436"/>
            <a:ext cx="645700" cy="129758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4560195" y="1315437"/>
            <a:ext cx="485498" cy="1297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560195" y="1315437"/>
            <a:ext cx="749303" cy="916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4178300" y="1344345"/>
            <a:ext cx="381228" cy="88768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5045693" y="230659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6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5693" y="2306597"/>
                <a:ext cx="385041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4287573" y="2586872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7573" y="2586872"/>
                <a:ext cx="36580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/>
          <p:cNvCxnSpPr/>
          <p:nvPr/>
        </p:nvCxnSpPr>
        <p:spPr>
          <a:xfrm flipH="1">
            <a:off x="3990750" y="2533650"/>
            <a:ext cx="111294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4046397" y="2532250"/>
            <a:ext cx="55647" cy="8077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5116977" y="2218147"/>
            <a:ext cx="60618" cy="9007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 flipV="1">
            <a:off x="5116977" y="2307411"/>
            <a:ext cx="128123" cy="81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4806606" y="1404818"/>
                <a:ext cx="696152" cy="4426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5</m:t>
                      </m:r>
                      <m:rad>
                        <m:radPr>
                          <m:degHide m:val="on"/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6606" y="1404818"/>
                <a:ext cx="696152" cy="44268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376491" y="1053826"/>
                <a:ext cx="36740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6491" y="1053826"/>
                <a:ext cx="367408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Прямая соединительная линия 40"/>
          <p:cNvCxnSpPr/>
          <p:nvPr/>
        </p:nvCxnSpPr>
        <p:spPr>
          <a:xfrm flipH="1">
            <a:off x="4939049" y="2532250"/>
            <a:ext cx="177928" cy="140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 flipV="1">
            <a:off x="4156214" y="2306597"/>
            <a:ext cx="128123" cy="81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4273001" y="2218147"/>
            <a:ext cx="47956" cy="9007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4864100" y="2533651"/>
            <a:ext cx="70747" cy="7937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92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9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36707" y="640368"/>
                <a:ext cx="3232346" cy="21664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𝑑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6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+</m:t>
                    </m:r>
                    <m:sSup>
                      <m:sSup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8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000" i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𝑑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=10  ⇒  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=5</m:t>
                      </m:r>
                    </m:oMath>
                  </m:oMathPara>
                </a14:m>
                <a:endParaRPr lang="en-US" sz="2000" i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2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(5</m:t>
                        </m:r>
                        <m:rad>
                          <m:radPr>
                            <m:degHide m:val="on"/>
                            <m:ctrlPr>
                              <a:rPr lang="en-US" sz="20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</m:rad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00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𝐻</m:t>
                        </m:r>
                      </m:e>
                      <m:sup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+</m:t>
                    </m:r>
                    <m:sSup>
                      <m:sSup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00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Arial" panose="020B0604020202020204" pitchFamily="34" charset="0"/>
                                  </a:rPr>
                                  <m:t>𝑑</m:t>
                                </m:r>
                              </m:num>
                              <m:den>
                                <m:r>
                                  <a:rPr lang="en-US" sz="20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𝐻</m:t>
                          </m:r>
                        </m:e>
                        <m:sup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=125−25=100</m:t>
                      </m:r>
                    </m:oMath>
                  </m:oMathPara>
                </a14:m>
                <a:endParaRPr lang="en-US" sz="2000" b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  <a:cs typeface="Arial" panose="020B0604020202020204" pitchFamily="34" charset="0"/>
                        </a:rPr>
                        <m:t>𝐻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=10</m:t>
                      </m:r>
                    </m:oMath>
                  </m:oMathPara>
                </a14:m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707" y="640368"/>
                <a:ext cx="3232346" cy="2166491"/>
              </a:xfrm>
              <a:prstGeom prst="rect">
                <a:avLst/>
              </a:prstGeom>
              <a:blipFill rotWithShape="1">
                <a:blip r:embed="rId2"/>
                <a:stretch>
                  <a:fillRect l="-1883" t="-11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6695" y="1028889"/>
            <a:ext cx="15970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998385" y="2586872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385" y="2586872"/>
                <a:ext cx="36580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 flipV="1">
            <a:off x="3568700" y="2232025"/>
            <a:ext cx="1371600" cy="354847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834984" y="2210059"/>
            <a:ext cx="876716" cy="376813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216400" y="1325375"/>
            <a:ext cx="56942" cy="107309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265447" y="2232025"/>
            <a:ext cx="98744" cy="76202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365207" y="2232025"/>
            <a:ext cx="0" cy="16644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3949013" y="1822555"/>
                <a:ext cx="4126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𝐻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013" y="1822555"/>
                <a:ext cx="41261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4365207" y="2279066"/>
                <a:ext cx="334643" cy="499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5207" y="2279066"/>
                <a:ext cx="334643" cy="499945"/>
              </a:xfrm>
              <a:prstGeom prst="rect">
                <a:avLst/>
              </a:prstGeom>
              <a:blipFill rotWithShape="1">
                <a:blip r:embed="rId6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129035" y="2655208"/>
                <a:ext cx="5257800" cy="4969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lang="en-US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Piramidaning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balandligi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1</m:t>
                    </m:r>
                    <m:r>
                      <a:rPr lang="en-US" b="0" i="0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0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000" i="1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35" y="2655208"/>
                <a:ext cx="5257800" cy="496996"/>
              </a:xfrm>
              <a:prstGeom prst="rect">
                <a:avLst/>
              </a:prstGeom>
              <a:blipFill rotWithShape="1">
                <a:blip r:embed="rId7"/>
                <a:stretch>
                  <a:fillRect l="-927" b="-2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992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4-masala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15900" y="860425"/>
                <a:ext cx="3232346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4.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To‘rtburchakli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muntazam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piramida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Arial" panose="020B0604020202020204" pitchFamily="34" charset="0"/>
                      </a:rPr>
                      <m:t>36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yon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sirtining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Arial" panose="020B0604020202020204" pitchFamily="34" charset="0"/>
                      </a:rPr>
                      <m:t>60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Piramidaning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hajmini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  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860425"/>
                <a:ext cx="3232346" cy="1631216"/>
              </a:xfrm>
              <a:prstGeom prst="rect">
                <a:avLst/>
              </a:prstGeom>
              <a:blipFill rotWithShape="1">
                <a:blip r:embed="rId2"/>
                <a:stretch>
                  <a:fillRect l="-1883" t="-1493" r="-1883" b="-59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900" y="1248629"/>
            <a:ext cx="1054100" cy="124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992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39700" y="633448"/>
                <a:ext cx="1600200" cy="7320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𝑎𝑠𝑜𝑠</m:t>
                        </m:r>
                      </m:sub>
                    </m:sSub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=36</m:t>
                    </m:r>
                  </m:oMath>
                </a14:m>
                <a:r>
                  <a:rPr lang="en-US" sz="2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𝑦𝑜𝑛</m:t>
                          </m:r>
                        </m:sub>
                      </m:sSub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60</m:t>
                      </m:r>
                    </m:oMath>
                  </m:oMathPara>
                </a14:m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33448"/>
                <a:ext cx="1600200" cy="732060"/>
              </a:xfrm>
              <a:prstGeom prst="rect">
                <a:avLst/>
              </a:prstGeom>
              <a:blipFill rotWithShape="1">
                <a:blip r:embed="rId2"/>
                <a:stretch>
                  <a:fillRect b="-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300" y="1196734"/>
            <a:ext cx="1054100" cy="124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 flipV="1">
            <a:off x="101600" y="1379667"/>
            <a:ext cx="1676400" cy="1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511300" y="633448"/>
            <a:ext cx="0" cy="988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68300" y="1470025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=?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00" y="1470025"/>
                <a:ext cx="914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197100" y="784225"/>
                <a:ext cx="1828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𝑎𝑠𝑜𝑠</m:t>
                          </m:r>
                        </m:sub>
                      </m:sSub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𝑎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7100" y="784225"/>
                <a:ext cx="1828800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406900" y="2308225"/>
                <a:ext cx="39132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900" y="2308225"/>
                <a:ext cx="391326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2120900" y="1196734"/>
                <a:ext cx="2140009" cy="6746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𝑦𝑜𝑛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𝑃h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=2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𝑎h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0900" y="1196734"/>
                <a:ext cx="2140009" cy="67467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798226" y="1559193"/>
                <a:ext cx="32720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h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8226" y="1559193"/>
                <a:ext cx="327205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292100" y="2308225"/>
                <a:ext cx="2667000" cy="6789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h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𝑦𝑜𝑛</m:t>
                              </m:r>
                            </m:sub>
                          </m:sSub>
                        </m:num>
                        <m:den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𝑎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60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∙6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2308225"/>
                <a:ext cx="2667000" cy="67896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82600" y="1908115"/>
                <a:ext cx="2286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𝑎</m:t>
                          </m:r>
                        </m:e>
                        <m:sup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=36 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⇒  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𝑎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=6</m:t>
                      </m:r>
                    </m:oMath>
                  </m:oMathPara>
                </a14:m>
                <a:endParaRPr lang="en-US" sz="2000" dirty="0">
                  <a:solidFill>
                    <a:prstClr val="black"/>
                  </a:solidFill>
                  <a:ea typeface="Cambria Math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600" y="1908115"/>
                <a:ext cx="2286000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992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8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15900" y="685146"/>
                <a:ext cx="3810000" cy="21101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h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𝐻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+</m:t>
                    </m:r>
                    <m:sSup>
                      <m:sSup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00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anose="020B0604020202020204" pitchFamily="34" charset="0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𝐻</m:t>
                          </m:r>
                        </m:e>
                        <m:sup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h</m:t>
                          </m:r>
                        </m:e>
                        <m:sup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−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−</m:t>
                      </m:r>
                      <m:sSup>
                        <m:sSupPr>
                          <m:ctrlP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=16</m:t>
                      </m:r>
                    </m:oMath>
                  </m:oMathPara>
                </a14:m>
                <a:endParaRPr lang="en-US" sz="2000" b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𝐻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=4</m:t>
                      </m:r>
                    </m:oMath>
                  </m:oMathPara>
                </a14:m>
                <a:endParaRPr lang="en-US" sz="2000" b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𝑎𝑠𝑜𝑠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𝐻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∙36∙4</m:t>
                      </m:r>
                    </m:oMath>
                  </m:oMathPara>
                </a14:m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685146"/>
                <a:ext cx="3810000" cy="21101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300" y="1089025"/>
            <a:ext cx="105410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476753" y="1556449"/>
                <a:ext cx="307806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𝐻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6753" y="1556449"/>
                <a:ext cx="307806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784558" y="2038009"/>
                <a:ext cx="328487" cy="4598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𝑎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4558" y="2038009"/>
                <a:ext cx="328487" cy="45986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2349500" y="2536825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730500" y="2308225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578100" y="2003425"/>
                <a:ext cx="6794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8100" y="2003425"/>
                <a:ext cx="67945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29035" y="2655208"/>
                <a:ext cx="5257800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lang="en-US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Piramidaning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hajmi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0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48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000" i="1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35" y="2655208"/>
                <a:ext cx="5257800" cy="553998"/>
              </a:xfrm>
              <a:prstGeom prst="rect">
                <a:avLst/>
              </a:prstGeom>
              <a:blipFill rotWithShape="1">
                <a:blip r:embed="rId7"/>
                <a:stretch>
                  <a:fillRect l="-927"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186644" y="2232997"/>
                <a:ext cx="84886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=48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644" y="2232997"/>
                <a:ext cx="848865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705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1" grpId="0"/>
      <p:bldP spid="14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5-masala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39700" y="982920"/>
                <a:ext cx="3581400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5.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To‘rtburchakli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muntazam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piramidaning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balandligi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Arial" panose="020B0604020202020204" pitchFamily="34" charset="0"/>
                      </a:rPr>
                      <m:t>15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diagonal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kesimining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Arial" panose="020B0604020202020204" pitchFamily="34" charset="0"/>
                      </a:rPr>
                      <m:t>120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Shu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piramidaning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hajmini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  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982920"/>
                <a:ext cx="3581400" cy="1631216"/>
              </a:xfrm>
              <a:prstGeom prst="rect">
                <a:avLst/>
              </a:prstGeom>
              <a:blipFill rotWithShape="1">
                <a:blip r:embed="rId2"/>
                <a:stretch>
                  <a:fillRect l="-1874" t="-1493" r="-3066" b="-59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 flipV="1">
            <a:off x="4513790" y="1317625"/>
            <a:ext cx="544389" cy="75556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037702" y="1317625"/>
            <a:ext cx="476088" cy="121920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4037702" y="2073187"/>
            <a:ext cx="292384" cy="463638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037702" y="2535822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513790" y="1317625"/>
            <a:ext cx="262213" cy="121819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4330086" y="1317625"/>
            <a:ext cx="183704" cy="755562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336810" y="2083380"/>
            <a:ext cx="721368" cy="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4318415" y="1798528"/>
                <a:ext cx="531686" cy="230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0" i="1" smtClean="0">
                          <a:latin typeface="Cambria Math"/>
                        </a:rPr>
                        <m:t>15</m:t>
                      </m:r>
                    </m:oMath>
                  </m:oMathPara>
                </a14:m>
                <a:endParaRPr lang="ru-RU" sz="9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8415" y="1798528"/>
                <a:ext cx="531686" cy="2308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336810" y="1053826"/>
                <a:ext cx="36740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6810" y="1053826"/>
                <a:ext cx="367408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/>
          <p:cNvCxnSpPr/>
          <p:nvPr/>
        </p:nvCxnSpPr>
        <p:spPr>
          <a:xfrm flipH="1">
            <a:off x="4776003" y="2073187"/>
            <a:ext cx="292384" cy="46363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 flipV="1">
            <a:off x="4520514" y="1340910"/>
            <a:ext cx="20860" cy="964095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4533853" y="2155825"/>
            <a:ext cx="64001" cy="76202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4599577" y="2162010"/>
            <a:ext cx="0" cy="142995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4054001" y="2079892"/>
            <a:ext cx="1020476" cy="45022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318415" y="2083380"/>
            <a:ext cx="445917" cy="45022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Равнобедренный треугольник 1"/>
          <p:cNvSpPr/>
          <p:nvPr/>
        </p:nvSpPr>
        <p:spPr>
          <a:xfrm>
            <a:off x="4041714" y="1330977"/>
            <a:ext cx="1027116" cy="1217078"/>
          </a:xfrm>
          <a:custGeom>
            <a:avLst/>
            <a:gdLst>
              <a:gd name="connsiteX0" fmla="*/ 0 w 797180"/>
              <a:gd name="connsiteY0" fmla="*/ 698383 h 698383"/>
              <a:gd name="connsiteX1" fmla="*/ 398590 w 797180"/>
              <a:gd name="connsiteY1" fmla="*/ 0 h 698383"/>
              <a:gd name="connsiteX2" fmla="*/ 797180 w 797180"/>
              <a:gd name="connsiteY2" fmla="*/ 698383 h 698383"/>
              <a:gd name="connsiteX3" fmla="*/ 0 w 797180"/>
              <a:gd name="connsiteY3" fmla="*/ 698383 h 698383"/>
              <a:gd name="connsiteX0" fmla="*/ 0 w 877390"/>
              <a:gd name="connsiteY0" fmla="*/ 1217078 h 1217078"/>
              <a:gd name="connsiteX1" fmla="*/ 478800 w 877390"/>
              <a:gd name="connsiteY1" fmla="*/ 0 h 1217078"/>
              <a:gd name="connsiteX2" fmla="*/ 877390 w 877390"/>
              <a:gd name="connsiteY2" fmla="*/ 698383 h 1217078"/>
              <a:gd name="connsiteX3" fmla="*/ 0 w 877390"/>
              <a:gd name="connsiteY3" fmla="*/ 1217078 h 1217078"/>
              <a:gd name="connsiteX0" fmla="*/ 0 w 1027116"/>
              <a:gd name="connsiteY0" fmla="*/ 1217078 h 1217078"/>
              <a:gd name="connsiteX1" fmla="*/ 478800 w 1027116"/>
              <a:gd name="connsiteY1" fmla="*/ 0 h 1217078"/>
              <a:gd name="connsiteX2" fmla="*/ 1027116 w 1027116"/>
              <a:gd name="connsiteY2" fmla="*/ 767899 h 1217078"/>
              <a:gd name="connsiteX3" fmla="*/ 0 w 1027116"/>
              <a:gd name="connsiteY3" fmla="*/ 1217078 h 1217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7116" h="1217078">
                <a:moveTo>
                  <a:pt x="0" y="1217078"/>
                </a:moveTo>
                <a:lnTo>
                  <a:pt x="478800" y="0"/>
                </a:lnTo>
                <a:lnTo>
                  <a:pt x="1027116" y="767899"/>
                </a:lnTo>
                <a:lnTo>
                  <a:pt x="0" y="1217078"/>
                </a:lnTo>
                <a:close/>
              </a:path>
            </a:pathLst>
          </a:custGeom>
          <a:solidFill>
            <a:schemeClr val="accent1">
              <a:alpha val="28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522275" y="1187021"/>
                <a:ext cx="1219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𝑘𝑒𝑠𝑖𝑚</m:t>
                          </m:r>
                        </m:sub>
                      </m:sSub>
                      <m:r>
                        <a:rPr lang="en-US" sz="1400" b="0" i="1" smtClean="0">
                          <a:latin typeface="Cambria Math"/>
                        </a:rPr>
                        <m:t>=120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2275" y="1187021"/>
                <a:ext cx="1219200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705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" grpId="0" animBg="1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5-masalaning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92" y="869950"/>
            <a:ext cx="1054100" cy="150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3500" y="655113"/>
                <a:ext cx="1752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𝑯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𝟏𝟓</m:t>
                      </m:r>
                    </m:oMath>
                  </m:oMathPara>
                </a14:m>
                <a:endParaRPr lang="en-US" b="1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/>
                            </a:rPr>
                            <m:t>𝑺</m:t>
                          </m:r>
                        </m:e>
                        <m:sub>
                          <m:r>
                            <a:rPr lang="en-US" b="1" i="1" smtClean="0">
                              <a:latin typeface="Cambria Math"/>
                            </a:rPr>
                            <m:t>𝒌𝒆𝒔𝒊𝒎</m:t>
                          </m:r>
                        </m:sub>
                      </m:sSub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𝟏𝟐𝟎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" y="655113"/>
                <a:ext cx="1752600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>
            <a:off x="139700" y="1393825"/>
            <a:ext cx="16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665705" y="655113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520700" y="1438553"/>
                <a:ext cx="7216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𝑽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=?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00" y="1438553"/>
                <a:ext cx="72167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1892300" y="705717"/>
                <a:ext cx="2149371" cy="616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𝑘𝑒𝑠𝑖𝑚</m:t>
                          </m:r>
                        </m:sub>
                      </m:sSub>
                      <m:r>
                        <a:rPr lang="en-US" b="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𝑑𝐻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>
                          <a:solidFill>
                            <a:prstClr val="black"/>
                          </a:solidFill>
                          <a:latin typeface="Cambria Math"/>
                        </a:rPr>
                        <m:t>120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2300" y="705717"/>
                <a:ext cx="2149371" cy="61645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2267026" y="1314200"/>
                <a:ext cx="1480790" cy="616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15</m:t>
                          </m:r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=120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026" y="1314200"/>
                <a:ext cx="1480790" cy="61651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139699" y="1807885"/>
                <a:ext cx="99060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=16</m:t>
                      </m:r>
                    </m:oMath>
                  </m:oMathPara>
                </a14:m>
                <a:endParaRPr lang="en-US" b="0" dirty="0" smtClean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699" y="1807885"/>
                <a:ext cx="990601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4330700" y="2079625"/>
                <a:ext cx="3779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0700" y="2079625"/>
                <a:ext cx="37792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4855193" y="1981255"/>
                <a:ext cx="3714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5193" y="1981255"/>
                <a:ext cx="371448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3500" y="1992551"/>
                <a:ext cx="4267200" cy="727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16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 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16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16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i="1" dirty="0">
                  <a:solidFill>
                    <a:prstClr val="black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" y="1992551"/>
                <a:ext cx="4267200" cy="72782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907491" y="2720379"/>
                <a:ext cx="1524000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=8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491" y="2720379"/>
                <a:ext cx="1524000" cy="40197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74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5-masalaning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15900" y="663286"/>
                <a:ext cx="3232346" cy="1835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𝑎𝑠𝑜𝑠</m:t>
                          </m:r>
                        </m:sub>
                      </m:sSub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b="0" dirty="0" smtClean="0">
                  <a:solidFill>
                    <a:prstClr val="black"/>
                  </a:solidFill>
                  <a:latin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𝑎𝑠𝑜𝑠</m:t>
                          </m:r>
                        </m:sub>
                      </m:sSub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(8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=128</m:t>
                      </m:r>
                    </m:oMath>
                  </m:oMathPara>
                </a14:m>
                <a:endParaRPr lang="en-US" b="0" dirty="0" smtClean="0">
                  <a:solidFill>
                    <a:prstClr val="black"/>
                  </a:solidFill>
                  <a:latin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𝑎𝑠𝑜𝑠</m:t>
                          </m:r>
                        </m:sub>
                      </m:sSub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𝐻</m:t>
                      </m:r>
                    </m:oMath>
                  </m:oMathPara>
                </a14:m>
                <a:endParaRPr lang="en-US" sz="20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128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15</m:t>
                      </m:r>
                    </m:oMath>
                  </m:oMathPara>
                </a14:m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663286"/>
                <a:ext cx="3232346" cy="183543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3831" y="833438"/>
            <a:ext cx="1152525" cy="157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825500" y="2308225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739900" y="2079625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848714" y="1976673"/>
                <a:ext cx="210098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=128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∙5=640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8714" y="1976673"/>
                <a:ext cx="2100986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863558" y="1824593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558" y="1824593"/>
                <a:ext cx="5334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129733" y="2498725"/>
                <a:ext cx="5257800" cy="4969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lang="en-US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Piramidaning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hajmi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640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000" i="1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733" y="2498725"/>
                <a:ext cx="5257800" cy="496996"/>
              </a:xfrm>
              <a:prstGeom prst="rect">
                <a:avLst/>
              </a:prstGeom>
              <a:blipFill rotWithShape="1">
                <a:blip r:embed="rId6"/>
                <a:stretch>
                  <a:fillRect l="-927" b="-2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74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0" y="-121315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>
                <a:solidFill>
                  <a:prstClr val="white"/>
                </a:solidFill>
              </a:rPr>
              <a:t>Mustaqil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bajarish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uchun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 smtClean="0">
                <a:solidFill>
                  <a:prstClr val="white"/>
                </a:solidFill>
              </a:rPr>
              <a:t>topshiriq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77060" y="631825"/>
                <a:ext cx="5486400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Muntazam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to‘rtburchakli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piramidaning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hajmi</a:t>
                </a:r>
                <a14:m>
                  <m:oMath xmlns:m="http://schemas.openxmlformats.org/officeDocument/2006/math">
                    <m:r>
                      <a:rPr lang="en-US" sz="200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20</m:t>
                    </m:r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balandligi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Piramida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apofemasi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uzunligini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060" y="631825"/>
                <a:ext cx="5486400" cy="1015663"/>
              </a:xfrm>
              <a:prstGeom prst="rect">
                <a:avLst/>
              </a:prstGeom>
              <a:blipFill rotWithShape="1">
                <a:blip r:embed="rId2"/>
                <a:stretch>
                  <a:fillRect t="-2410" b="-108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0" y="1698625"/>
            <a:ext cx="1676400" cy="1431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99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H="1">
            <a:off x="4110731" y="1341754"/>
            <a:ext cx="20955" cy="8945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125254" y="1325967"/>
            <a:ext cx="816995" cy="1704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4108069" y="2236257"/>
            <a:ext cx="292862" cy="304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4388960" y="2224192"/>
            <a:ext cx="533400" cy="31686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4096098" y="2224192"/>
            <a:ext cx="826262" cy="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920231" y="2268128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0231" y="2268128"/>
                <a:ext cx="381000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627478" y="2295705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7478" y="2295705"/>
                <a:ext cx="381000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334251" y="1946793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20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4251" y="1946793"/>
                <a:ext cx="381000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 flipH="1">
            <a:off x="4391622" y="1635265"/>
            <a:ext cx="20955" cy="8945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4911882" y="1329688"/>
            <a:ext cx="20955" cy="8945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4126277" y="1338033"/>
            <a:ext cx="292862" cy="304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4408849" y="1325968"/>
            <a:ext cx="533400" cy="31686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 flipV="1">
            <a:off x="4104085" y="2234042"/>
            <a:ext cx="551575" cy="14858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4675052" y="2307128"/>
            <a:ext cx="68181" cy="2622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4571442" y="2307128"/>
            <a:ext cx="112072" cy="5867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 rot="16623440">
                <a:off x="4316886" y="2136591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623440">
                <a:off x="4316886" y="2136591"/>
                <a:ext cx="381000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834946" y="1634292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4946" y="1634292"/>
                <a:ext cx="381000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281488" y="1252466"/>
                <a:ext cx="3391640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prizma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5</m:t>
                    </m:r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20</m:t>
                    </m:r>
                  </m:oMath>
                </a14:m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</a:t>
                </a:r>
                <a14:m>
                  <m:oMath xmlns:m="http://schemas.openxmlformats.org/officeDocument/2006/math">
                    <m:r>
                      <a:rPr lang="en-US" sz="160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2</m:t>
                    </m:r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</m:oMath>
                </a14:m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Prizmaning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yon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qirrasi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kichik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balandligiga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prizmaning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hajmini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endParaRPr lang="ru-RU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488" y="1252466"/>
                <a:ext cx="3391640" cy="1323439"/>
              </a:xfrm>
              <a:prstGeom prst="rect">
                <a:avLst/>
              </a:prstGeom>
              <a:blipFill rotWithShape="1">
                <a:blip r:embed="rId8"/>
                <a:stretch>
                  <a:fillRect l="-898" t="-1376" b="-45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6235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2" grpId="0"/>
      <p:bldP spid="41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05045" y="960536"/>
                <a:ext cx="3627108" cy="1768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2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25</m:t>
                        </m:r>
                      </m:den>
                    </m:f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endParaRPr lang="en-US" sz="2000" b="0" i="1" dirty="0" smtClean="0">
                  <a:solidFill>
                    <a:prstClr val="black"/>
                  </a:solidFill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lvl="0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)(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)(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</m:rad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en-US" sz="2000" b="0" i="1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𝑎𝑠𝑜𝑠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𝑙</m:t>
                      </m:r>
                    </m:oMath>
                  </m:oMathPara>
                </a14:m>
                <a:endParaRPr kumimoji="0" lang="ru-RU" sz="200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045" y="960536"/>
                <a:ext cx="3627108" cy="1768882"/>
              </a:xfrm>
              <a:prstGeom prst="rect">
                <a:avLst/>
              </a:prstGeom>
              <a:blipFill rotWithShape="1">
                <a:blip r:embed="rId2"/>
                <a:stretch>
                  <a:fillRect l="-1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900" y="1258931"/>
            <a:ext cx="1176337" cy="127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960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7351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39700" y="552014"/>
                <a:ext cx="5562600" cy="24488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kumimoji="0" lang="en-US" sz="20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1)</a:t>
                </a:r>
                <a:r>
                  <a:rPr kumimoji="0" lang="en-US" sz="2000" b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ea typeface="+mn-ea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𝑝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𝑏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kumimoji="0" lang="en-US" sz="200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5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20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30</m:t>
                      </m:r>
                    </m:oMath>
                  </m:oMathPara>
                </a14:m>
                <a:endParaRPr kumimoji="0" lang="en-US" sz="200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lvl="0">
                  <a:defRPr/>
                </a:pPr>
                <a:endParaRPr lang="en-US" sz="2000" b="1" i="1" dirty="0" smtClean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defRPr/>
                </a:pPr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30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30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  <m:r>
                          <a:rPr lang="en-US" sz="20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30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20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  <m:r>
                          <a:rPr lang="en-US" sz="20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30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</m:oMath>
                </a14:m>
                <a:endParaRPr lang="en-US" sz="2000" i="1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30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15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3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US" sz="2000" i="1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3∙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10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150</m:t>
                      </m:r>
                    </m:oMath>
                  </m:oMathPara>
                </a14:m>
                <a:endParaRPr lang="en-US" sz="2000" i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52014"/>
                <a:ext cx="5562600" cy="2448812"/>
              </a:xfrm>
              <a:prstGeom prst="rect">
                <a:avLst/>
              </a:prstGeom>
              <a:blipFill rotWithShape="1">
                <a:blip r:embed="rId2"/>
                <a:stretch>
                  <a:fillRect l="-12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900" y="708025"/>
            <a:ext cx="1176337" cy="127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2474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39700" y="564620"/>
                <a:ext cx="5562600" cy="26445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000" b="1" i="1" noProof="0" dirty="0" smtClean="0">
                    <a:solidFill>
                      <a:srgbClr val="1F497D"/>
                    </a:solidFill>
                    <a:latin typeface="Calibri"/>
                    <a:cs typeface="Arial" panose="020B0604020202020204" pitchFamily="34" charset="0"/>
                  </a:rPr>
                  <a:t>3</a:t>
                </a:r>
                <a:r>
                  <a:rPr kumimoji="0" lang="en-US" sz="20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Calibri"/>
                    <a:ea typeface="+mn-ea"/>
                    <a:cs typeface="Arial" panose="020B0604020202020204" pitchFamily="34" charset="0"/>
                  </a:rPr>
                  <a:t>)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kumimoji="0" lang="en-US" sz="20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1F497D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m:t>  </m:t>
                    </m:r>
                    <m:r>
                      <a:rPr kumimoji="0" lang="en-US" sz="20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h</m:t>
                    </m:r>
                    <m:r>
                      <a:rPr kumimoji="0" lang="en-US" sz="20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𝑆</m:t>
                        </m:r>
                      </m:num>
                      <m:den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anose="020B0604020202020204" pitchFamily="34" charset="0"/>
                          </a:rPr>
                          <m:t>25</m:t>
                        </m:r>
                      </m:den>
                    </m:f>
                  </m:oMath>
                </a14:m>
                <a:endParaRPr kumimoji="0" lang="en-US" sz="20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h</m:t>
                      </m:r>
                      <m:r>
                        <a:rPr kumimoji="0" lang="en-US" sz="2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150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25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=12  ⇒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𝑙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=12</m:t>
                      </m:r>
                    </m:oMath>
                  </m:oMathPara>
                </a14:m>
                <a:endParaRPr kumimoji="0" lang="en-US" sz="20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1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lvl="0">
                  <a:lnSpc>
                    <a:spcPct val="150000"/>
                  </a:lnSpc>
                </a:pPr>
                <a:r>
                  <a:rPr lang="en-US" sz="2000" b="1" i="1" dirty="0" smtClean="0">
                    <a:solidFill>
                      <a:srgbClr val="1F497D"/>
                    </a:solidFill>
                    <a:cs typeface="Arial" panose="020B0604020202020204" pitchFamily="34" charset="0"/>
                  </a:rPr>
                  <a:t>4)</a:t>
                </a:r>
                <a:r>
                  <a:rPr lang="en-US" sz="2000" dirty="0" smtClean="0">
                    <a:solidFill>
                      <a:prstClr val="black"/>
                    </a:solidFill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𝑎𝑠𝑜𝑠</m:t>
                        </m:r>
                      </m:sub>
                    </m:sSub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endParaRPr lang="en-US" sz="2000" i="1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150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∙12=1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800</m:t>
                      </m:r>
                    </m:oMath>
                  </m:oMathPara>
                </a14:m>
                <a:endParaRPr lang="ru-RU" sz="2000" i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64620"/>
                <a:ext cx="5562600" cy="2644570"/>
              </a:xfrm>
              <a:prstGeom prst="rect">
                <a:avLst/>
              </a:prstGeom>
              <a:blipFill rotWithShape="1">
                <a:blip r:embed="rId2"/>
                <a:stretch>
                  <a:fillRect l="-12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187700" y="2384425"/>
                <a:ext cx="215629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800</m:t>
                    </m:r>
                  </m:oMath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7700" y="2384425"/>
                <a:ext cx="2156296" cy="400110"/>
              </a:xfrm>
              <a:prstGeom prst="rect">
                <a:avLst/>
              </a:prstGeom>
              <a:blipFill rotWithShape="1">
                <a:blip r:embed="rId3"/>
                <a:stretch>
                  <a:fillRect l="-3107" t="-6061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9700" y="708025"/>
            <a:ext cx="1176337" cy="127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894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15900" y="62063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1-masala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36354" y="995969"/>
                <a:ext cx="3232346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1600" b="1" i="1" noProof="0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kumimoji="0" lang="en-US" sz="16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. </a:t>
                </a:r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Muntazam</a:t>
                </a:r>
                <a:r>
                  <a:rPr kumimoji="0" lang="en-US" sz="1600" u="none" strike="noStrike" kern="1200" cap="none" spc="0" normalizeH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to‘rtburchakli piramidaning </a:t>
                </a:r>
                <a:r>
                  <a:rPr kumimoji="0" lang="en-US" sz="1600" u="none" strike="noStrike" kern="1200" cap="none" spc="0" normalizeH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balandligi</a:t>
                </a:r>
                <a:r>
                  <a:rPr kumimoji="0" lang="en-US" sz="1600" u="none" strike="noStrike" kern="1200" cap="none" spc="0" normalizeH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600" b="0" i="0" u="none" strike="noStrike" kern="1200" cap="none" spc="0" normalizeH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/>
                        <a:cs typeface="Arial" panose="020B0604020202020204" pitchFamily="34" charset="0"/>
                      </a:rPr>
                      <m:t>6 </m:t>
                    </m:r>
                    <m:r>
                      <a:rPr kumimoji="0" lang="en-US" sz="1600" b="0" i="1" u="none" strike="noStrike" kern="1200" cap="none" spc="0" normalizeH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:r>
                  <a:rPr kumimoji="0" lang="en-US" sz="160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apofemasi</a:t>
                </a:r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sz="160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6</m:t>
                    </m:r>
                    <m:r>
                      <a:rPr lang="en-US" sz="1600" b="0" i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,5</m:t>
                    </m:r>
                    <m:r>
                      <a:rPr lang="en-US" sz="160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kumimoji="0" lang="en-US" sz="160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Piramida</a:t>
                </a:r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sz="160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sz="160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perimetrini</a:t>
                </a:r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kumimoji="0" lang="ru-RU" sz="160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354" y="995969"/>
                <a:ext cx="3232346" cy="1077218"/>
              </a:xfrm>
              <a:prstGeom prst="rect">
                <a:avLst/>
              </a:prstGeom>
              <a:blipFill rotWithShape="1">
                <a:blip r:embed="rId2"/>
                <a:stretch>
                  <a:fillRect l="-943" t="-1695" b="-62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 flipH="1" flipV="1">
            <a:off x="4513790" y="1317625"/>
            <a:ext cx="544389" cy="75556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4037702" y="1317625"/>
            <a:ext cx="476088" cy="121920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4037702" y="2073187"/>
            <a:ext cx="292384" cy="463638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4037702" y="2535822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4513790" y="1317625"/>
            <a:ext cx="262213" cy="121819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4330086" y="1317625"/>
            <a:ext cx="183704" cy="755562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4336810" y="2083380"/>
            <a:ext cx="721368" cy="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Прямоугольник 81"/>
              <p:cNvSpPr/>
              <p:nvPr/>
            </p:nvSpPr>
            <p:spPr>
              <a:xfrm>
                <a:off x="4318415" y="1798528"/>
                <a:ext cx="531686" cy="230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ru-RU" sz="900" dirty="0"/>
              </a:p>
            </p:txBody>
          </p:sp>
        </mc:Choice>
        <mc:Fallback xmlns="">
          <p:sp>
            <p:nvSpPr>
              <p:cNvPr id="82" name="Прямоугольник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8415" y="1798528"/>
                <a:ext cx="531686" cy="2308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Прямоугольник 94"/>
              <p:cNvSpPr/>
              <p:nvPr/>
            </p:nvSpPr>
            <p:spPr>
              <a:xfrm>
                <a:off x="4336810" y="1053826"/>
                <a:ext cx="36740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95" name="Прямоугольник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6810" y="1053826"/>
                <a:ext cx="367408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Прямая соединительная линия 34"/>
          <p:cNvCxnSpPr/>
          <p:nvPr/>
        </p:nvCxnSpPr>
        <p:spPr>
          <a:xfrm flipH="1">
            <a:off x="4776003" y="2073187"/>
            <a:ext cx="292384" cy="46363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 flipV="1">
            <a:off x="4520514" y="1340910"/>
            <a:ext cx="20860" cy="964095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4533853" y="2155825"/>
            <a:ext cx="64001" cy="76202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4599577" y="2162010"/>
            <a:ext cx="0" cy="142995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V="1">
            <a:off x="4054001" y="2079892"/>
            <a:ext cx="1020476" cy="45022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4318415" y="2083380"/>
            <a:ext cx="445917" cy="45022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4541374" y="2305005"/>
            <a:ext cx="380821" cy="349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H="1" flipV="1">
            <a:off x="4520515" y="1330615"/>
            <a:ext cx="401680" cy="97439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V="1">
            <a:off x="4889471" y="2187580"/>
            <a:ext cx="32724" cy="5848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H="1" flipV="1">
            <a:off x="4925537" y="2189417"/>
            <a:ext cx="21797" cy="5665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Прямоугольник 80"/>
              <p:cNvSpPr/>
              <p:nvPr/>
            </p:nvSpPr>
            <p:spPr>
              <a:xfrm rot="19611451">
                <a:off x="4566671" y="1766897"/>
                <a:ext cx="531686" cy="230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0" i="1" smtClean="0">
                          <a:latin typeface="Cambria Math"/>
                        </a:rPr>
                        <m:t>6,5</m:t>
                      </m:r>
                    </m:oMath>
                  </m:oMathPara>
                </a14:m>
                <a:endParaRPr lang="ru-RU" sz="900" dirty="0"/>
              </a:p>
            </p:txBody>
          </p:sp>
        </mc:Choice>
        <mc:Fallback xmlns="">
          <p:sp>
            <p:nvSpPr>
              <p:cNvPr id="81" name="Прямоугольник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11451">
                <a:off x="4566671" y="1766897"/>
                <a:ext cx="531686" cy="2308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720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95" grpId="0"/>
      <p:bldP spid="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1-masalaning </a:t>
            </a:r>
            <a:r>
              <a:rPr lang="en-US" sz="2800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12991" y="586164"/>
                <a:ext cx="5359052" cy="22159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6,5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6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endParaRPr lang="en-US" i="1" dirty="0" smtClean="0">
                  <a:solidFill>
                    <a:prstClr val="black"/>
                  </a:solidFill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6,5−6</m:t>
                          </m:r>
                        </m:e>
                      </m:d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6,5+6</m:t>
                          </m:r>
                        </m:e>
                      </m:d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=0,5∙12,5=6,25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en-US" i="1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b="0" dirty="0" smtClean="0">
                    <a:solidFill>
                      <a:prstClr val="black"/>
                    </a:solidFill>
                    <a:cs typeface="Arial" panose="020B0604020202020204" pitchFamily="34" charset="0"/>
                  </a:rPr>
                  <a:t>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=2,5</m:t>
                    </m:r>
                  </m:oMath>
                </a14:m>
                <a:endParaRPr lang="en-US" i="1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b="0" dirty="0" smtClean="0">
                    <a:solidFill>
                      <a:prstClr val="black"/>
                    </a:solidFill>
                    <a:cs typeface="Arial" panose="020B0604020202020204" pitchFamily="34" charset="0"/>
                  </a:rPr>
                  <a:t>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=2∙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=2∙2,5=5</m:t>
                    </m:r>
                  </m:oMath>
                </a14:m>
                <a:endParaRPr lang="en-US" i="1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000" b="0" dirty="0" smtClean="0">
                    <a:solidFill>
                      <a:prstClr val="black"/>
                    </a:solidFill>
                    <a:cs typeface="Arial" panose="020B0604020202020204" pitchFamily="34" charset="0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=4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∙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=4∙5=20</m:t>
                    </m:r>
                  </m:oMath>
                </a14:m>
                <a:endParaRPr lang="ru-RU" sz="2000" i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91" y="586164"/>
                <a:ext cx="5359052" cy="2215991"/>
              </a:xfrm>
              <a:prstGeom prst="rect">
                <a:avLst/>
              </a:prstGeom>
              <a:blipFill rotWithShape="1">
                <a:blip r:embed="rId2"/>
                <a:stretch>
                  <a:fillRect l="-10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16" y="1221065"/>
            <a:ext cx="1127125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656048" y="2396128"/>
                <a:ext cx="531686" cy="230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sz="9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6048" y="2396128"/>
                <a:ext cx="531686" cy="2308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390205" y="2657206"/>
                <a:ext cx="531686" cy="230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9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205" y="2657206"/>
                <a:ext cx="531686" cy="2308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14243" y="2626960"/>
                <a:ext cx="5257800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lang="en-US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:r>
                  <a:rPr lang="en-US" sz="16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Piramida</a:t>
                </a:r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perimet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ri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20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2000" i="1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243" y="2626960"/>
                <a:ext cx="5257800" cy="553998"/>
              </a:xfrm>
              <a:prstGeom prst="rect">
                <a:avLst/>
              </a:prstGeom>
              <a:blipFill rotWithShape="1">
                <a:blip r:embed="rId6"/>
                <a:stretch>
                  <a:fillRect l="-927" b="-54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240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Овал 31"/>
          <p:cNvSpPr/>
          <p:nvPr/>
        </p:nvSpPr>
        <p:spPr>
          <a:xfrm>
            <a:off x="3868147" y="2185851"/>
            <a:ext cx="987046" cy="771544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2-masala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36354" y="995969"/>
                <a:ext cx="3232346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Muntazam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piramidaning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balandligi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dirty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4</m:t>
                    </m:r>
                    <m:r>
                      <a:rPr lang="en-US" sz="200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ga, 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balandligi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dirty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4</m:t>
                    </m:r>
                    <m:r>
                      <a:rPr lang="en-US" sz="200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,5</m:t>
                    </m:r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Piramidaning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yon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qirrasini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354" y="995969"/>
                <a:ext cx="3232346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887" t="-1258" b="-50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Прямая соединительная линия 25"/>
          <p:cNvCxnSpPr/>
          <p:nvPr/>
        </p:nvCxnSpPr>
        <p:spPr>
          <a:xfrm flipH="1" flipV="1">
            <a:off x="4372699" y="1494307"/>
            <a:ext cx="482494" cy="11909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3882899" y="2230584"/>
            <a:ext cx="637468" cy="458641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3890205" y="2689225"/>
            <a:ext cx="964988" cy="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4368521" y="2230584"/>
            <a:ext cx="151846" cy="306241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Прямоугольник 81"/>
              <p:cNvSpPr/>
              <p:nvPr/>
            </p:nvSpPr>
            <p:spPr>
              <a:xfrm>
                <a:off x="4026551" y="1968222"/>
                <a:ext cx="531686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2" name="Прямоугольник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6551" y="1968222"/>
                <a:ext cx="531686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Прямая соединительная линия 34"/>
          <p:cNvCxnSpPr/>
          <p:nvPr/>
        </p:nvCxnSpPr>
        <p:spPr>
          <a:xfrm flipH="1">
            <a:off x="3898238" y="2457943"/>
            <a:ext cx="790844" cy="22736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 flipV="1">
            <a:off x="4372699" y="1494307"/>
            <a:ext cx="147668" cy="73964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V="1">
            <a:off x="4364344" y="1494307"/>
            <a:ext cx="8355" cy="1042518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4520367" y="2230584"/>
            <a:ext cx="334826" cy="454719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V="1">
            <a:off x="3890205" y="1494307"/>
            <a:ext cx="482494" cy="119491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V="1">
            <a:off x="4364344" y="2383704"/>
            <a:ext cx="32724" cy="5848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V="1">
            <a:off x="4397068" y="2401291"/>
            <a:ext cx="1" cy="4090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Прямоугольник 94"/>
              <p:cNvSpPr/>
              <p:nvPr/>
            </p:nvSpPr>
            <p:spPr>
              <a:xfrm>
                <a:off x="4190829" y="1218323"/>
                <a:ext cx="36740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95" name="Прямоугольник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829" y="1218323"/>
                <a:ext cx="367408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4180640" y="2275215"/>
                <a:ext cx="36740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0640" y="2275215"/>
                <a:ext cx="36740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" name="Прямая соединительная линия 71"/>
          <p:cNvCxnSpPr/>
          <p:nvPr/>
        </p:nvCxnSpPr>
        <p:spPr>
          <a:xfrm flipH="1">
            <a:off x="4616529" y="2535875"/>
            <a:ext cx="101206" cy="20574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flipH="1" flipV="1">
            <a:off x="4588349" y="2481291"/>
            <a:ext cx="25598" cy="80098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Прямоугольник 85"/>
              <p:cNvSpPr/>
              <p:nvPr/>
            </p:nvSpPr>
            <p:spPr>
              <a:xfrm>
                <a:off x="4254524" y="2442193"/>
                <a:ext cx="531686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4,5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6" name="Прямоугольник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4524" y="2442193"/>
                <a:ext cx="531686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Прямоугольник 86"/>
              <p:cNvSpPr/>
              <p:nvPr/>
            </p:nvSpPr>
            <p:spPr>
              <a:xfrm>
                <a:off x="4374533" y="1737772"/>
                <a:ext cx="531686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𝑙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7" name="Прямоугольник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4533" y="1737772"/>
                <a:ext cx="531686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070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82" grpId="0"/>
      <p:bldP spid="61" grpId="0"/>
      <p:bldP spid="86" grpId="0"/>
      <p:bldP spid="8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15900" y="631825"/>
                <a:ext cx="3812894" cy="23625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2000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dirty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S</m:t>
                    </m:r>
                    <m:r>
                      <a:rPr lang="en-US" sz="2000" b="0" i="0" dirty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𝑎h</m:t>
                        </m:r>
                      </m:num>
                      <m:den>
                        <m:r>
                          <a:rPr lang="en-US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2000" b="0" i="1" dirty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</m:t>
                    </m:r>
                    <m:r>
                      <a:rPr lang="en-US" sz="2000" b="0" i="0" dirty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   </m:t>
                    </m:r>
                    <m:r>
                      <m:rPr>
                        <m:sty m:val="p"/>
                      </m:rPr>
                      <a:rPr lang="en-US" sz="2000" dirty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S</m:t>
                    </m:r>
                    <m:r>
                      <a:rPr lang="en-US" sz="2000" dirty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0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rad>
                        <m:sSup>
                          <m:sSupPr>
                            <m:ctrlPr>
                              <a:rPr lang="en-US" sz="20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0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0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dirty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i="1" dirty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𝑎h</m:t>
                          </m:r>
                        </m:num>
                        <m:den>
                          <m:r>
                            <a:rPr lang="en-US" sz="2000" i="1" dirty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2000" b="0" i="1" dirty="0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i="1" dirty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</m:rad>
                          <m:sSup>
                            <m:sSupPr>
                              <m:ctrlP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0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000" b="0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0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h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0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2000" b="0" i="0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, </m:t>
                      </m:r>
                    </m:oMath>
                  </m:oMathPara>
                </a14:m>
                <a:endParaRPr lang="en-US" sz="2000" b="0" i="0" dirty="0" smtClean="0">
                  <a:solidFill>
                    <a:prstClr val="black"/>
                  </a:solidFill>
                  <a:latin typeface="Cambria Math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h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000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rad>
                        <m:r>
                          <a:rPr lang="en-US" sz="20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en-US" sz="2000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rad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𝑅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prstClr val="black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num>
                      <m:den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𝑅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2000" dirty="0" smtClean="0">
                    <a:solidFill>
                      <a:prstClr val="black"/>
                    </a:solidFill>
                    <a:latin typeface="Cambria Math"/>
                    <a:ea typeface="Cambria Math"/>
                    <a:cs typeface="Arial" panose="020B0604020202020204" pitchFamily="34" charset="0"/>
                  </a:rPr>
                  <a:t>⇒</a:t>
                </a:r>
                <a14:m>
                  <m:oMath xmlns:m="http://schemas.openxmlformats.org/officeDocument/2006/math">
                    <m:r>
                      <a:rPr lang="en-US" sz="2000" b="0" i="0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 </m:t>
                    </m:r>
                    <m:r>
                      <a:rPr lang="en-US" sz="2000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2000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h</m:t>
                        </m:r>
                      </m:num>
                      <m:den>
                        <m:r>
                          <a:rPr lang="en-US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631825"/>
                <a:ext cx="3812894" cy="2362570"/>
              </a:xfrm>
              <a:prstGeom prst="rect">
                <a:avLst/>
              </a:prstGeom>
              <a:blipFill rotWithShape="1">
                <a:blip r:embed="rId2"/>
                <a:stretch>
                  <a:fillRect l="-1597" b="-7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4104995" y="3243847"/>
            <a:ext cx="750198" cy="1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0" y="984773"/>
            <a:ext cx="1042987" cy="148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511300" y="1317625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578100" y="1214302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633621" y="1649142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349500" y="1649142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463800" y="1540676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3800" y="1540676"/>
                <a:ext cx="3810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809594" y="1941591"/>
                <a:ext cx="1219200" cy="436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𝑎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</m:rad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𝑅</m:t>
                      </m:r>
                    </m:oMath>
                  </m:oMathPara>
                </a14:m>
                <a:endParaRPr lang="en-US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9594" y="1941591"/>
                <a:ext cx="1219200" cy="43640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750780" y="1756119"/>
                <a:ext cx="343812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𝑅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0780" y="1756119"/>
                <a:ext cx="343812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524491" y="2065801"/>
                <a:ext cx="39132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4491" y="2065801"/>
                <a:ext cx="391326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021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8485</TotalTime>
  <Words>944</Words>
  <Application>Microsoft Office PowerPoint</Application>
  <PresentationFormat>Произвольный</PresentationFormat>
  <Paragraphs>163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Office Theme</vt:lpstr>
      <vt:lpstr>1_Office Theme</vt:lpstr>
      <vt:lpstr>3_Office Theme</vt:lpstr>
      <vt:lpstr>Презентация PowerPoint</vt:lpstr>
      <vt:lpstr>Mustaqil bajarilgan topshiriqni tekshirish</vt:lpstr>
      <vt:lpstr>Mustaqil bajarilgan topshiriqni tekshirish</vt:lpstr>
      <vt:lpstr>Mustaqil bajarilgan topshiriqni tekshirish</vt:lpstr>
      <vt:lpstr>Mustaqil bajarilgan topshiriqni tekshirish</vt:lpstr>
      <vt:lpstr>1-masala</vt:lpstr>
      <vt:lpstr>1-masalaning yechimi</vt:lpstr>
      <vt:lpstr>2-masala</vt:lpstr>
      <vt:lpstr>2-masalaning yechimi</vt:lpstr>
      <vt:lpstr>2-masalaning yechimi</vt:lpstr>
      <vt:lpstr>3-masala</vt:lpstr>
      <vt:lpstr>3-masalaning yechimi</vt:lpstr>
      <vt:lpstr>4-masala</vt:lpstr>
      <vt:lpstr>4-masalaning yechimi</vt:lpstr>
      <vt:lpstr>4-masalaning yechimi</vt:lpstr>
      <vt:lpstr>5-masala</vt:lpstr>
      <vt:lpstr>5-masalaning yechimi</vt:lpstr>
      <vt:lpstr>5-masalaning yechimi</vt:lpstr>
      <vt:lpstr>Mustaqil bajarish uchun topshiriq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796</cp:revision>
  <dcterms:created xsi:type="dcterms:W3CDTF">2020-04-13T08:05:16Z</dcterms:created>
  <dcterms:modified xsi:type="dcterms:W3CDTF">2020-12-17T03:17:50Z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