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9" r:id="rId3"/>
  </p:sldMasterIdLst>
  <p:notesMasterIdLst>
    <p:notesMasterId r:id="rId23"/>
  </p:notesMasterIdLst>
  <p:sldIdLst>
    <p:sldId id="413" r:id="rId4"/>
    <p:sldId id="464" r:id="rId5"/>
    <p:sldId id="449" r:id="rId6"/>
    <p:sldId id="450" r:id="rId7"/>
    <p:sldId id="452" r:id="rId8"/>
    <p:sldId id="453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62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19D"/>
    <a:srgbClr val="C94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25" autoAdjust="0"/>
    <p:restoredTop sz="94660"/>
  </p:normalViewPr>
  <p:slideViewPr>
    <p:cSldViewPr>
      <p:cViewPr>
        <p:scale>
          <a:sx n="178" d="100"/>
          <a:sy n="178" d="100"/>
        </p:scale>
        <p:origin x="-1194" y="-8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0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4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02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2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7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3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e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12647" y="1168153"/>
            <a:ext cx="5039960" cy="78353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algn="ctr" defTabSz="914114">
              <a:spcBef>
                <a:spcPts val="110"/>
              </a:spcBef>
            </a:pPr>
            <a:r>
              <a:rPr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Mavzu</a:t>
            </a:r>
            <a:r>
              <a:rPr sz="2500" b="1" dirty="0" smtClean="0">
                <a:solidFill>
                  <a:srgbClr val="4F81BD"/>
                </a:solidFill>
                <a:latin typeface="Arial"/>
                <a:cs typeface="Arial"/>
              </a:rPr>
              <a:t>:</a:t>
            </a:r>
            <a:r>
              <a:rPr lang="ru-RU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Amaliy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mashq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va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tatbiqlar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(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piramida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)</a:t>
            </a:r>
            <a:endParaRPr sz="28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1021614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30994" y="208424"/>
            <a:ext cx="1021613" cy="50545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630995" y="249022"/>
            <a:ext cx="1021613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 smtClean="0">
                <a:solidFill>
                  <a:srgbClr val="FEFEFE"/>
                </a:solidFill>
                <a:latin typeface="Arial"/>
                <a:cs typeface="Arial"/>
              </a:rPr>
              <a:t> 10-sinf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=""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2003425"/>
            <a:ext cx="1444355" cy="115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85112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717752"/>
                <a:ext cx="3232346" cy="17321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2∙4,5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=3</m:t>
                    </m:r>
                  </m:oMath>
                </a14:m>
                <a:endParaRPr lang="en-US" sz="2400" b="0" i="1" dirty="0" smtClean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17752"/>
                <a:ext cx="3232346" cy="17321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026215"/>
            <a:ext cx="1042987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05554" y="2506852"/>
                <a:ext cx="5257800" cy="496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 yon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qirrasi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54" y="2506852"/>
                <a:ext cx="5257800" cy="496996"/>
              </a:xfrm>
              <a:prstGeom prst="rect">
                <a:avLst/>
              </a:prstGeom>
              <a:blipFill rotWithShape="1">
                <a:blip r:embed="rId4"/>
                <a:stretch>
                  <a:fillRect l="-1044" b="-20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30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708025"/>
                <a:ext cx="3232346" cy="22789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to‘rtburchakdan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har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qirrasi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balandligini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08025"/>
                <a:ext cx="3232346" cy="2278957"/>
              </a:xfrm>
              <a:prstGeom prst="rect">
                <a:avLst/>
              </a:prstGeom>
              <a:blipFill rotWithShape="1">
                <a:blip r:embed="rId2"/>
                <a:stretch>
                  <a:fillRect l="-1883" t="-1070" r="-565" b="-40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14495" y="2613025"/>
            <a:ext cx="113119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78300" y="2232025"/>
            <a:ext cx="1131198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914495" y="2232025"/>
            <a:ext cx="263805" cy="38100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045693" y="2232025"/>
            <a:ext cx="263805" cy="381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914495" y="1315436"/>
            <a:ext cx="645700" cy="12975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4560195" y="1315437"/>
            <a:ext cx="485498" cy="1297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60195" y="1315437"/>
            <a:ext cx="749303" cy="916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178300" y="1344345"/>
            <a:ext cx="381228" cy="88768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045693" y="2306597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693" y="2306597"/>
                <a:ext cx="385041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287573" y="258687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573" y="2586872"/>
                <a:ext cx="36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3990750" y="2533650"/>
            <a:ext cx="11129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046397" y="2532250"/>
            <a:ext cx="55647" cy="807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5116977" y="2218147"/>
            <a:ext cx="60618" cy="9007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5116977" y="2307411"/>
            <a:ext cx="128123" cy="81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806606" y="1404818"/>
                <a:ext cx="696152" cy="442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606" y="1404818"/>
                <a:ext cx="696152" cy="4426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76491" y="1053826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491" y="1053826"/>
                <a:ext cx="36740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 flipH="1">
            <a:off x="4939049" y="2532250"/>
            <a:ext cx="177928" cy="14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4156214" y="2306597"/>
            <a:ext cx="128123" cy="81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4273001" y="2218147"/>
            <a:ext cx="47956" cy="9007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864100" y="2533651"/>
            <a:ext cx="70747" cy="7937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9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6707" y="640368"/>
                <a:ext cx="3232346" cy="2166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8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=10  ⇒  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en-US" sz="20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(5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=125−25=100</m:t>
                      </m:r>
                    </m:oMath>
                  </m:oMathPara>
                </a14:m>
                <a:endParaRPr lang="en-US" sz="20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=10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07" y="640368"/>
                <a:ext cx="3232346" cy="2166491"/>
              </a:xfrm>
              <a:prstGeom prst="rect">
                <a:avLst/>
              </a:prstGeom>
              <a:blipFill rotWithShape="1">
                <a:blip r:embed="rId2"/>
                <a:stretch>
                  <a:fillRect l="-1883" t="-11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695" y="1028889"/>
            <a:ext cx="15970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98385" y="258687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385" y="2586872"/>
                <a:ext cx="36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V="1">
            <a:off x="3568700" y="2232025"/>
            <a:ext cx="1371600" cy="35484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34984" y="2210059"/>
            <a:ext cx="876716" cy="37681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16400" y="1325375"/>
            <a:ext cx="56942" cy="10730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265447" y="2232025"/>
            <a:ext cx="98744" cy="7620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365207" y="2232025"/>
            <a:ext cx="0" cy="16644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949013" y="1822555"/>
                <a:ext cx="4126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013" y="1822555"/>
                <a:ext cx="41261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365207" y="2279066"/>
                <a:ext cx="334643" cy="499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207" y="2279066"/>
                <a:ext cx="334643" cy="499945"/>
              </a:xfrm>
              <a:prstGeom prst="rect">
                <a:avLst/>
              </a:prstGeom>
              <a:blipFill rotWithShape="1"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29035" y="2655208"/>
                <a:ext cx="5257800" cy="496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0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35" y="2655208"/>
                <a:ext cx="5257800" cy="496996"/>
              </a:xfrm>
              <a:prstGeom prst="rect">
                <a:avLst/>
              </a:prstGeom>
              <a:blipFill rotWithShape="1">
                <a:blip r:embed="rId7"/>
                <a:stretch>
                  <a:fillRect l="-927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9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860425"/>
                <a:ext cx="3232346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muntazam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piramida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36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yon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sirtining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60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 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860425"/>
                <a:ext cx="3232346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1883" t="-1493" r="-1883"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1248629"/>
            <a:ext cx="1054100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9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633448"/>
                <a:ext cx="1600200" cy="732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𝑎𝑠𝑜𝑠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=36</m:t>
                    </m:r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𝑦𝑜𝑛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60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3448"/>
                <a:ext cx="1600200" cy="732060"/>
              </a:xfrm>
              <a:prstGeom prst="rect">
                <a:avLst/>
              </a:prstGeom>
              <a:blipFill rotWithShape="1">
                <a:blip r:embed="rId2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1196734"/>
            <a:ext cx="1054100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101600" y="1379667"/>
            <a:ext cx="1676400" cy="14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511300" y="633448"/>
            <a:ext cx="0" cy="988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8300" y="1470025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470025"/>
                <a:ext cx="914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97100" y="784225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100" y="784225"/>
                <a:ext cx="1828800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406900" y="2308225"/>
                <a:ext cx="3913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2308225"/>
                <a:ext cx="391326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120900" y="1196734"/>
                <a:ext cx="2140009" cy="674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𝑦𝑜𝑛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𝑃h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𝑎h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900" y="1196734"/>
                <a:ext cx="2140009" cy="67467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798226" y="1559193"/>
                <a:ext cx="3272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26" y="1559193"/>
                <a:ext cx="327205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92100" y="2308225"/>
                <a:ext cx="2667000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𝑦𝑜𝑛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60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∙6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2308225"/>
                <a:ext cx="2667000" cy="67896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82600" y="1908115"/>
                <a:ext cx="228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=36 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⇒  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1908115"/>
                <a:ext cx="2286000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9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685146"/>
                <a:ext cx="3810000" cy="21101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h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=16</m:t>
                      </m:r>
                    </m:oMath>
                  </m:oMathPara>
                </a14:m>
                <a:endParaRPr lang="en-US" sz="20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en-US" sz="20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∙36∙4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85146"/>
                <a:ext cx="3810000" cy="21101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1089025"/>
            <a:ext cx="10541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476753" y="1556449"/>
                <a:ext cx="3078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3" y="1556449"/>
                <a:ext cx="30780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84558" y="2038009"/>
                <a:ext cx="328487" cy="45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58" y="2038009"/>
                <a:ext cx="328487" cy="4598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2349500" y="2536825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30500" y="2308225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78100" y="2003425"/>
                <a:ext cx="679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00" y="2003425"/>
                <a:ext cx="67945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29035" y="2655208"/>
                <a:ext cx="525780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48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35" y="2655208"/>
                <a:ext cx="5257800" cy="553998"/>
              </a:xfrm>
              <a:prstGeom prst="rect">
                <a:avLst/>
              </a:prstGeom>
              <a:blipFill rotWithShape="1">
                <a:blip r:embed="rId7"/>
                <a:stretch>
                  <a:fillRect l="-927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6644" y="2232997"/>
                <a:ext cx="8488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=48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644" y="2232997"/>
                <a:ext cx="848865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05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4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982920"/>
                <a:ext cx="3581400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muntazam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15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diagonal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kesimining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120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 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982920"/>
                <a:ext cx="358140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1874" t="-1493" r="-3066"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4513790" y="1317625"/>
            <a:ext cx="544389" cy="7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037702" y="1317625"/>
            <a:ext cx="476088" cy="12192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037702" y="2073187"/>
            <a:ext cx="292384" cy="46363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37702" y="2535822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13790" y="1317625"/>
            <a:ext cx="262213" cy="12181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330086" y="1317625"/>
            <a:ext cx="183704" cy="75556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36810" y="2083380"/>
            <a:ext cx="721368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ru-RU" sz="9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36810" y="1053826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810" y="1053826"/>
                <a:ext cx="36740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4776003" y="2073187"/>
            <a:ext cx="292384" cy="4636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4520514" y="1340910"/>
            <a:ext cx="20860" cy="9640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533853" y="2155825"/>
            <a:ext cx="64001" cy="7620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599577" y="2162010"/>
            <a:ext cx="0" cy="1429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054001" y="2079892"/>
            <a:ext cx="1020476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318415" y="2083380"/>
            <a:ext cx="445917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Равнобедренный треугольник 1"/>
          <p:cNvSpPr/>
          <p:nvPr/>
        </p:nvSpPr>
        <p:spPr>
          <a:xfrm>
            <a:off x="4041714" y="1330977"/>
            <a:ext cx="1027116" cy="1217078"/>
          </a:xfrm>
          <a:custGeom>
            <a:avLst/>
            <a:gdLst>
              <a:gd name="connsiteX0" fmla="*/ 0 w 797180"/>
              <a:gd name="connsiteY0" fmla="*/ 698383 h 698383"/>
              <a:gd name="connsiteX1" fmla="*/ 398590 w 797180"/>
              <a:gd name="connsiteY1" fmla="*/ 0 h 698383"/>
              <a:gd name="connsiteX2" fmla="*/ 797180 w 797180"/>
              <a:gd name="connsiteY2" fmla="*/ 698383 h 698383"/>
              <a:gd name="connsiteX3" fmla="*/ 0 w 797180"/>
              <a:gd name="connsiteY3" fmla="*/ 698383 h 698383"/>
              <a:gd name="connsiteX0" fmla="*/ 0 w 877390"/>
              <a:gd name="connsiteY0" fmla="*/ 1217078 h 1217078"/>
              <a:gd name="connsiteX1" fmla="*/ 478800 w 877390"/>
              <a:gd name="connsiteY1" fmla="*/ 0 h 1217078"/>
              <a:gd name="connsiteX2" fmla="*/ 877390 w 877390"/>
              <a:gd name="connsiteY2" fmla="*/ 698383 h 1217078"/>
              <a:gd name="connsiteX3" fmla="*/ 0 w 877390"/>
              <a:gd name="connsiteY3" fmla="*/ 1217078 h 1217078"/>
              <a:gd name="connsiteX0" fmla="*/ 0 w 1027116"/>
              <a:gd name="connsiteY0" fmla="*/ 1217078 h 1217078"/>
              <a:gd name="connsiteX1" fmla="*/ 478800 w 1027116"/>
              <a:gd name="connsiteY1" fmla="*/ 0 h 1217078"/>
              <a:gd name="connsiteX2" fmla="*/ 1027116 w 1027116"/>
              <a:gd name="connsiteY2" fmla="*/ 767899 h 1217078"/>
              <a:gd name="connsiteX3" fmla="*/ 0 w 1027116"/>
              <a:gd name="connsiteY3" fmla="*/ 1217078 h 121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116" h="1217078">
                <a:moveTo>
                  <a:pt x="0" y="1217078"/>
                </a:moveTo>
                <a:lnTo>
                  <a:pt x="478800" y="0"/>
                </a:lnTo>
                <a:lnTo>
                  <a:pt x="1027116" y="767899"/>
                </a:lnTo>
                <a:lnTo>
                  <a:pt x="0" y="1217078"/>
                </a:lnTo>
                <a:close/>
              </a:path>
            </a:pathLst>
          </a:custGeom>
          <a:solidFill>
            <a:schemeClr val="accent1">
              <a:alpha val="2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22275" y="1187021"/>
                <a:ext cx="1219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𝑘𝑒𝑠𝑖𝑚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=120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275" y="1187021"/>
                <a:ext cx="12192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05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92" y="869950"/>
            <a:ext cx="10541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500" y="655113"/>
                <a:ext cx="1752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𝑯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𝒌𝒆𝒔𝒊𝒎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𝟏𝟐𝟎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655113"/>
                <a:ext cx="1752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139700" y="1393825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665705" y="655113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520700" y="1438553"/>
                <a:ext cx="7216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𝑽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1438553"/>
                <a:ext cx="72167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892300" y="705717"/>
                <a:ext cx="2149371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𝑘𝑒𝑠𝑖𝑚</m:t>
                          </m:r>
                        </m:sub>
                      </m:sSub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𝑑𝐻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120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00" y="705717"/>
                <a:ext cx="2149371" cy="6164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267026" y="1314200"/>
                <a:ext cx="1480790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=120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026" y="1314200"/>
                <a:ext cx="1480790" cy="6165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39699" y="1807885"/>
                <a:ext cx="9906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99" y="1807885"/>
                <a:ext cx="99060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4330700" y="2079625"/>
                <a:ext cx="377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700" y="2079625"/>
                <a:ext cx="37792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4855193" y="1981255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193" y="1981255"/>
                <a:ext cx="37144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3500" y="1992551"/>
                <a:ext cx="4267200" cy="727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16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⇒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16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1992551"/>
                <a:ext cx="4267200" cy="7278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7491" y="2720379"/>
                <a:ext cx="1524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=8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91" y="2720379"/>
                <a:ext cx="1524000" cy="40197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663286"/>
                <a:ext cx="3232346" cy="1835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𝑎𝑠𝑜𝑠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𝑎𝑠𝑜𝑠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(8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=128</m:t>
                      </m:r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128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15</m:t>
                      </m:r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63286"/>
                <a:ext cx="3232346" cy="1835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831" y="833438"/>
            <a:ext cx="1152525" cy="15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825500" y="2308225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39900" y="2079625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48714" y="1976673"/>
                <a:ext cx="21009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=128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∙5=640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714" y="1976673"/>
                <a:ext cx="210098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63558" y="182459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558" y="1824593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29733" y="2498725"/>
                <a:ext cx="5257800" cy="496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640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33" y="2498725"/>
                <a:ext cx="5257800" cy="496996"/>
              </a:xfrm>
              <a:prstGeom prst="rect">
                <a:avLst/>
              </a:prstGeom>
              <a:blipFill rotWithShape="1">
                <a:blip r:embed="rId6"/>
                <a:stretch>
                  <a:fillRect l="-927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0" y="-121315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>
                <a:solidFill>
                  <a:prstClr val="white"/>
                </a:solidFill>
              </a:rPr>
              <a:t>Mustaqil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bajarish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uchun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topshiriq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7060" y="631825"/>
                <a:ext cx="54864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Muntazam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to‘rtburchakli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hajmi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20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apofemasi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0" y="631825"/>
                <a:ext cx="54864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t="-2410" b="-10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698625"/>
            <a:ext cx="1676400" cy="143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4110731" y="1341754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125254" y="1325967"/>
            <a:ext cx="816995" cy="170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108069" y="2236257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388960" y="2224192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096098" y="2224192"/>
            <a:ext cx="826262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20231" y="2268128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231" y="2268128"/>
                <a:ext cx="38100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27478" y="2295705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78" y="2295705"/>
                <a:ext cx="38100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34251" y="194679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251" y="1946793"/>
                <a:ext cx="38100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4391622" y="1635265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911882" y="1329688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4126277" y="1338033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408849" y="1325968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4104085" y="2234042"/>
            <a:ext cx="551575" cy="14858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675052" y="2307128"/>
            <a:ext cx="68181" cy="2622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571442" y="2307128"/>
            <a:ext cx="112072" cy="5867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16623440">
                <a:off x="4316886" y="2136591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623440">
                <a:off x="4316886" y="2136591"/>
                <a:ext cx="38100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34946" y="1634292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46" y="1634292"/>
                <a:ext cx="3810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81488" y="1252466"/>
                <a:ext cx="339164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20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</a:t>
                </a:r>
                <a14:m>
                  <m:oMath xmlns:m="http://schemas.openxmlformats.org/officeDocument/2006/math">
                    <m:r>
                      <a:rPr lang="en-US" sz="16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qirrasi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88" y="1252466"/>
                <a:ext cx="3391640" cy="1323439"/>
              </a:xfrm>
              <a:prstGeom prst="rect">
                <a:avLst/>
              </a:prstGeom>
              <a:blipFill rotWithShape="1">
                <a:blip r:embed="rId8"/>
                <a:stretch>
                  <a:fillRect l="-898" t="-1376" b="-4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2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5045" y="960536"/>
                <a:ext cx="3627108" cy="1768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sz="2000" b="0" i="1" dirty="0" smtClean="0">
                  <a:solidFill>
                    <a:prstClr val="black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2000" b="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oMath>
                  </m:oMathPara>
                </a14:m>
                <a:endParaRPr kumimoji="0" lang="ru-RU" sz="200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45" y="960536"/>
                <a:ext cx="3627108" cy="1768882"/>
              </a:xfrm>
              <a:prstGeom prst="rect">
                <a:avLst/>
              </a:prstGeom>
              <a:blipFill rotWithShape="1">
                <a:blip r:embed="rId2"/>
                <a:stretch>
                  <a:fillRect l="-1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1258931"/>
            <a:ext cx="11763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6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7351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552014"/>
                <a:ext cx="5562600" cy="2448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kumimoji="0" lang="en-US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𝑝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US" sz="200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30</m:t>
                      </m:r>
                    </m:oMath>
                  </m:oMathPara>
                </a14:m>
                <a:endParaRPr kumimoji="0" lang="en-US" sz="200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endParaRPr lang="en-US" sz="2000" b="1" i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30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30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30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20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30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en-US" sz="20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15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20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3∙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150</m:t>
                      </m:r>
                    </m:oMath>
                  </m:oMathPara>
                </a14:m>
                <a:endParaRPr lang="en-US" sz="20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52014"/>
                <a:ext cx="5562600" cy="2448812"/>
              </a:xfrm>
              <a:prstGeom prst="rect">
                <a:avLst/>
              </a:prstGeom>
              <a:blipFill rotWithShape="1"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708025"/>
            <a:ext cx="11763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4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564620"/>
                <a:ext cx="5562600" cy="2644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b="1" i="1" noProof="0" dirty="0" smtClean="0">
                    <a:solidFill>
                      <a:srgbClr val="1F497D"/>
                    </a:solidFill>
                    <a:latin typeface="Calibri"/>
                    <a:cs typeface="Arial" panose="020B0604020202020204" pitchFamily="34" charset="0"/>
                  </a:rPr>
                  <a:t>3</a:t>
                </a:r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/>
                    <a:ea typeface="+mn-ea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m:t>  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h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kumimoji="0" lang="en-US" sz="20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h</m:t>
                      </m:r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150</m:t>
                          </m:r>
                        </m:num>
                        <m:den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den>
                      </m:f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=12  ⇒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𝑙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kumimoji="0" lang="en-US" sz="20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000" b="1" i="1" dirty="0" smtClean="0">
                    <a:solidFill>
                      <a:srgbClr val="1F497D"/>
                    </a:solidFill>
                    <a:cs typeface="Arial" panose="020B0604020202020204" pitchFamily="34" charset="0"/>
                  </a:rPr>
                  <a:t>4)</a:t>
                </a:r>
                <a:r>
                  <a:rPr lang="en-US" sz="2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𝑎𝑠𝑜𝑠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endParaRPr lang="en-US" sz="20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150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∙12=1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800</m:t>
                      </m:r>
                    </m:oMath>
                  </m:oMathPara>
                </a14:m>
                <a:endParaRPr lang="ru-RU" sz="20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64620"/>
                <a:ext cx="5562600" cy="2644570"/>
              </a:xfrm>
              <a:prstGeom prst="rect">
                <a:avLst/>
              </a:prstGeom>
              <a:blipFill rotWithShape="1"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87700" y="2384425"/>
                <a:ext cx="21562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800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700" y="2384425"/>
                <a:ext cx="2156296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3107" t="-6061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708025"/>
            <a:ext cx="11763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94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15900" y="62063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36354" y="995969"/>
                <a:ext cx="3232346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600" b="1" i="1" noProof="0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kumimoji="0" lang="en-US" sz="16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Muntazam</a:t>
                </a:r>
                <a:r>
                  <a:rPr kumimoji="0" lang="en-US" sz="160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to‘rtburchakli piramidaning </a:t>
                </a:r>
                <a:r>
                  <a:rPr kumimoji="0" lang="en-US" sz="1600" u="none" strike="noStrike" kern="1200" cap="none" spc="0" normalizeH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kumimoji="0" lang="en-US" sz="160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600" b="0" i="0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cs typeface="Arial" panose="020B0604020202020204" pitchFamily="34" charset="0"/>
                      </a:rPr>
                      <m:t>6 </m:t>
                    </m:r>
                    <m:r>
                      <a:rPr kumimoji="0" lang="en-US" sz="16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apofemasi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6</m:t>
                    </m:r>
                    <m:r>
                      <a:rPr lang="en-US" sz="16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,5</m:t>
                    </m:r>
                    <m:r>
                      <a:rPr lang="en-US" sz="160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Piramida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perimetrini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kumimoji="0" lang="ru-RU" sz="160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54" y="995969"/>
                <a:ext cx="3232346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943" t="-1695" b="-6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 flipV="1">
            <a:off x="4513790" y="1317625"/>
            <a:ext cx="544389" cy="7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037702" y="1317625"/>
            <a:ext cx="476088" cy="12192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037702" y="2073187"/>
            <a:ext cx="292384" cy="46363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037702" y="2535822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513790" y="1317625"/>
            <a:ext cx="262213" cy="12181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330086" y="1317625"/>
            <a:ext cx="183704" cy="75556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336810" y="2083380"/>
            <a:ext cx="721368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900" dirty="0"/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336810" y="1053826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810" y="1053826"/>
                <a:ext cx="36740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H="1">
            <a:off x="4776003" y="2073187"/>
            <a:ext cx="292384" cy="4636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520514" y="1340910"/>
            <a:ext cx="20860" cy="9640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533853" y="2155825"/>
            <a:ext cx="64001" cy="7620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599577" y="2162010"/>
            <a:ext cx="0" cy="1429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054001" y="2079892"/>
            <a:ext cx="1020476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318415" y="2083380"/>
            <a:ext cx="445917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4541374" y="2305005"/>
            <a:ext cx="380821" cy="349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 flipV="1">
            <a:off x="4520515" y="1330615"/>
            <a:ext cx="401680" cy="97439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4889471" y="2187580"/>
            <a:ext cx="32724" cy="584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 flipV="1">
            <a:off x="4925537" y="2189417"/>
            <a:ext cx="21797" cy="5665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/>
                        </a:rPr>
                        <m:t>6,5</m:t>
                      </m:r>
                    </m:oMath>
                  </m:oMathPara>
                </a14:m>
                <a:endParaRPr lang="ru-RU" sz="900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2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95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1-masalaning </a:t>
            </a:r>
            <a:r>
              <a:rPr lang="en-US" sz="2800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2991" y="586164"/>
                <a:ext cx="5359052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6,5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6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i="1" dirty="0" smtClean="0">
                  <a:solidFill>
                    <a:prstClr val="black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6,5−6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6,5+6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=0,5∙12,5=6,25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=2,5</m:t>
                    </m:r>
                  </m:oMath>
                </a14:m>
                <a:endParaRPr lang="en-US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=2∙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=2∙2,5=5</m:t>
                    </m:r>
                  </m:oMath>
                </a14:m>
                <a:endParaRPr lang="en-US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b="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=4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𝑎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=4∙5=20</m:t>
                    </m:r>
                  </m:oMath>
                </a14:m>
                <a:endParaRPr lang="ru-RU" sz="20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91" y="586164"/>
                <a:ext cx="5359052" cy="2215991"/>
              </a:xfrm>
              <a:prstGeom prst="rect">
                <a:avLst/>
              </a:prstGeom>
              <a:blipFill rotWithShape="1">
                <a:blip r:embed="rId2"/>
                <a:stretch>
                  <a:fillRect l="-1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16" y="1221065"/>
            <a:ext cx="1127125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656048" y="2396128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9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048" y="2396128"/>
                <a:ext cx="531686" cy="2308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390205" y="2657206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9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205" y="2657206"/>
                <a:ext cx="531686" cy="2308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14243" y="2626960"/>
                <a:ext cx="525780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perimet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20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0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43" y="2626960"/>
                <a:ext cx="5257800" cy="553998"/>
              </a:xfrm>
              <a:prstGeom prst="rect">
                <a:avLst/>
              </a:prstGeom>
              <a:blipFill rotWithShape="1">
                <a:blip r:embed="rId6"/>
                <a:stretch>
                  <a:fillRect l="-927" b="-5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40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3868147" y="2185851"/>
            <a:ext cx="987046" cy="771544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36354" y="995969"/>
                <a:ext cx="3232346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Muntazam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piramidaning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4</m:t>
                    </m:r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ga,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4</m:t>
                    </m:r>
                    <m:r>
                      <a:rPr lang="en-US" sz="200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,5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qirrasini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54" y="995969"/>
                <a:ext cx="3232346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1887" t="-1258" b="-50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H="1" flipV="1">
            <a:off x="4372699" y="1494307"/>
            <a:ext cx="482494" cy="119099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882899" y="2230584"/>
            <a:ext cx="637468" cy="458641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3890205" y="2689225"/>
            <a:ext cx="964988" cy="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368521" y="2230584"/>
            <a:ext cx="151846" cy="306241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4026551" y="1968222"/>
                <a:ext cx="53168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551" y="1968222"/>
                <a:ext cx="53168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H="1">
            <a:off x="3898238" y="2457943"/>
            <a:ext cx="790844" cy="22736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372699" y="1494307"/>
            <a:ext cx="147668" cy="73964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364344" y="1494307"/>
            <a:ext cx="8355" cy="104251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520367" y="2230584"/>
            <a:ext cx="334826" cy="45471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3890205" y="1494307"/>
            <a:ext cx="482494" cy="119491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4364344" y="2383704"/>
            <a:ext cx="32724" cy="584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4397068" y="2401291"/>
            <a:ext cx="1" cy="4090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190829" y="1218323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829" y="1218323"/>
                <a:ext cx="36740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4180640" y="2275215"/>
                <a:ext cx="3674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640" y="2275215"/>
                <a:ext cx="36740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Прямая соединительная линия 71"/>
          <p:cNvCxnSpPr/>
          <p:nvPr/>
        </p:nvCxnSpPr>
        <p:spPr>
          <a:xfrm flipH="1">
            <a:off x="4616529" y="2535875"/>
            <a:ext cx="101206" cy="2057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 flipV="1">
            <a:off x="4588349" y="2481291"/>
            <a:ext cx="25598" cy="8009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4254524" y="2442193"/>
                <a:ext cx="53168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4,5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24" y="2442193"/>
                <a:ext cx="53168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374533" y="1737772"/>
                <a:ext cx="53168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533" y="1737772"/>
                <a:ext cx="531686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7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82" grpId="0"/>
      <p:bldP spid="61" grpId="0"/>
      <p:bldP spid="86" grpId="0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631825"/>
                <a:ext cx="3812894" cy="2362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0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S</m:t>
                    </m:r>
                    <m:r>
                      <a:rPr lang="en-US" sz="2000" b="0" i="0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𝑎h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  <m:r>
                      <a:rPr lang="en-US" sz="2000" b="0" i="0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S</m:t>
                    </m:r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rad>
                        <m:sSup>
                          <m:sSupPr>
                            <m:ctrlPr>
                              <a:rPr lang="en-US" sz="20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𝑎h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dirty="0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rad>
                          <m:sSup>
                            <m:sSupPr>
                              <m:ctrl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, </m:t>
                      </m:r>
                    </m:oMath>
                  </m:oMathPara>
                </a14:m>
                <a:endParaRPr lang="en-US" sz="2000" b="0" i="0" dirty="0" smtClean="0">
                  <a:solidFill>
                    <a:prstClr val="black"/>
                  </a:solidFill>
                  <a:latin typeface="Cambria Math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h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𝑅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  <a:cs typeface="Arial" panose="020B0604020202020204" pitchFamily="34" charset="0"/>
                  </a:rPr>
                  <a:t>⇒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5"/>
                <a:ext cx="3812894" cy="2362570"/>
              </a:xfrm>
              <a:prstGeom prst="rect">
                <a:avLst/>
              </a:prstGeom>
              <a:blipFill rotWithShape="1">
                <a:blip r:embed="rId2"/>
                <a:stretch>
                  <a:fillRect l="-1597" b="-7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984773"/>
            <a:ext cx="1042987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511300" y="1317625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78100" y="1214302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633621" y="1649142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349500" y="1649142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63800" y="154067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00" y="1540676"/>
                <a:ext cx="38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09594" y="1941591"/>
                <a:ext cx="121920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</m:rad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594" y="1941591"/>
                <a:ext cx="1219200" cy="4364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750780" y="1756119"/>
                <a:ext cx="3438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780" y="1756119"/>
                <a:ext cx="34381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524491" y="2065801"/>
                <a:ext cx="3913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491" y="2065801"/>
                <a:ext cx="391326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21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8485</TotalTime>
  <Words>944</Words>
  <Application>Microsoft Office PowerPoint</Application>
  <PresentationFormat>Произвольный</PresentationFormat>
  <Paragraphs>163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3_Office Theme</vt:lpstr>
      <vt:lpstr>Презентация PowerPoint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1-masala</vt:lpstr>
      <vt:lpstr>1-masalaning yechimi</vt:lpstr>
      <vt:lpstr>2-masala</vt:lpstr>
      <vt:lpstr>2-masalaning yechimi</vt:lpstr>
      <vt:lpstr>2-masalaning yechimi</vt:lpstr>
      <vt:lpstr>3-masala</vt:lpstr>
      <vt:lpstr>3-masalaning yechimi</vt:lpstr>
      <vt:lpstr>4-masala</vt:lpstr>
      <vt:lpstr>4-masalaning yechimi</vt:lpstr>
      <vt:lpstr>4-masalaning yechimi</vt:lpstr>
      <vt:lpstr>5-masala</vt:lpstr>
      <vt:lpstr>5-masalaning yechimi</vt:lpstr>
      <vt:lpstr>5-masalaning yechimi</vt:lpstr>
      <vt:lpstr>Mustaqil bajarish uchun 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796</cp:revision>
  <dcterms:created xsi:type="dcterms:W3CDTF">2020-04-13T08:05:16Z</dcterms:created>
  <dcterms:modified xsi:type="dcterms:W3CDTF">2020-12-17T03:17:50Z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