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69" r:id="rId3"/>
    <p:sldId id="370" r:id="rId4"/>
    <p:sldId id="371" r:id="rId5"/>
    <p:sldId id="372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8" r:id="rId14"/>
    <p:sldId id="381" r:id="rId15"/>
    <p:sldId id="382" r:id="rId16"/>
    <p:sldId id="367" r:id="rId17"/>
    <p:sldId id="383" r:id="rId18"/>
    <p:sldId id="384" r:id="rId19"/>
    <p:sldId id="385" r:id="rId20"/>
    <p:sldId id="386" r:id="rId21"/>
    <p:sldId id="387" r:id="rId22"/>
    <p:sldId id="284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>
      <p:cViewPr varScale="1">
        <p:scale>
          <a:sx n="216" d="100"/>
          <a:sy n="216" d="100"/>
        </p:scale>
        <p:origin x="834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37AA9-57ED-4CC6-9779-E806814618C4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39BA-726D-4457-AF35-B9D4AE699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46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39BA-726D-4457-AF35-B9D4AE699AD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72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8.wdp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microsoft.com/office/2007/relationships/hdphoto" Target="../media/hdphoto9.wdp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27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image" Target="../media/image17.png"/><Relationship Id="rId16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9.png"/><Relationship Id="rId5" Type="http://schemas.openxmlformats.org/officeDocument/2006/relationships/image" Target="../media/image32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4" Type="http://schemas.openxmlformats.org/officeDocument/2006/relationships/image" Target="../media/image28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8.png"/><Relationship Id="rId18" Type="http://schemas.openxmlformats.org/officeDocument/2006/relationships/image" Target="../media/image56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17" Type="http://schemas.openxmlformats.org/officeDocument/2006/relationships/image" Target="../media/image55.png"/><Relationship Id="rId2" Type="http://schemas.openxmlformats.org/officeDocument/2006/relationships/image" Target="../media/image45.png"/><Relationship Id="rId16" Type="http://schemas.openxmlformats.org/officeDocument/2006/relationships/image" Target="../media/image54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7.png"/><Relationship Id="rId5" Type="http://schemas.openxmlformats.org/officeDocument/2006/relationships/image" Target="../media/image37.png"/><Relationship Id="rId15" Type="http://schemas.openxmlformats.org/officeDocument/2006/relationships/image" Target="../media/image53.png"/><Relationship Id="rId10" Type="http://schemas.openxmlformats.org/officeDocument/2006/relationships/image" Target="../media/image42.png"/><Relationship Id="rId19" Type="http://schemas.openxmlformats.org/officeDocument/2006/relationships/image" Target="../media/image57.png"/><Relationship Id="rId4" Type="http://schemas.openxmlformats.org/officeDocument/2006/relationships/image" Target="../media/image46.png"/><Relationship Id="rId9" Type="http://schemas.openxmlformats.org/officeDocument/2006/relationships/image" Target="../media/image41.png"/><Relationship Id="rId14" Type="http://schemas.openxmlformats.org/officeDocument/2006/relationships/image" Target="../media/image5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18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81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80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9.png"/><Relationship Id="rId5" Type="http://schemas.openxmlformats.org/officeDocument/2006/relationships/image" Target="../media/image18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81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80.png"/><Relationship Id="rId17" Type="http://schemas.openxmlformats.org/officeDocument/2006/relationships/image" Target="../media/image87.png"/><Relationship Id="rId2" Type="http://schemas.openxmlformats.org/officeDocument/2006/relationships/image" Target="../media/image82.png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83.png"/><Relationship Id="rId5" Type="http://schemas.openxmlformats.org/officeDocument/2006/relationships/image" Target="../media/image18.png"/><Relationship Id="rId15" Type="http://schemas.openxmlformats.org/officeDocument/2006/relationships/image" Target="../media/image85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270.png"/><Relationship Id="rId7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81.png"/><Relationship Id="rId18" Type="http://schemas.openxmlformats.org/officeDocument/2006/relationships/image" Target="../media/image92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80.png"/><Relationship Id="rId17" Type="http://schemas.openxmlformats.org/officeDocument/2006/relationships/image" Target="../media/image91.png"/><Relationship Id="rId2" Type="http://schemas.openxmlformats.org/officeDocument/2006/relationships/image" Target="../media/image88.png"/><Relationship Id="rId16" Type="http://schemas.openxmlformats.org/officeDocument/2006/relationships/image" Target="../media/image86.png"/><Relationship Id="rId20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89.png"/><Relationship Id="rId5" Type="http://schemas.openxmlformats.org/officeDocument/2006/relationships/image" Target="../media/image18.png"/><Relationship Id="rId15" Type="http://schemas.openxmlformats.org/officeDocument/2006/relationships/image" Target="../media/image90.png"/><Relationship Id="rId10" Type="http://schemas.openxmlformats.org/officeDocument/2006/relationships/image" Target="../media/image76.png"/><Relationship Id="rId19" Type="http://schemas.openxmlformats.org/officeDocument/2006/relationships/image" Target="../media/image93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99.png"/><Relationship Id="rId18" Type="http://schemas.openxmlformats.org/officeDocument/2006/relationships/image" Target="../media/image102.png"/><Relationship Id="rId3" Type="http://schemas.openxmlformats.org/officeDocument/2006/relationships/image" Target="../media/image69.png"/><Relationship Id="rId21" Type="http://schemas.openxmlformats.org/officeDocument/2006/relationships/image" Target="../media/image105.png"/><Relationship Id="rId7" Type="http://schemas.openxmlformats.org/officeDocument/2006/relationships/image" Target="../media/image73.png"/><Relationship Id="rId12" Type="http://schemas.openxmlformats.org/officeDocument/2006/relationships/image" Target="../media/image98.png"/><Relationship Id="rId17" Type="http://schemas.openxmlformats.org/officeDocument/2006/relationships/image" Target="../media/image101.png"/><Relationship Id="rId2" Type="http://schemas.openxmlformats.org/officeDocument/2006/relationships/image" Target="../media/image95.png"/><Relationship Id="rId16" Type="http://schemas.openxmlformats.org/officeDocument/2006/relationships/image" Target="../media/image100.png"/><Relationship Id="rId20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97.png"/><Relationship Id="rId5" Type="http://schemas.openxmlformats.org/officeDocument/2006/relationships/image" Target="../media/image18.png"/><Relationship Id="rId15" Type="http://schemas.openxmlformats.org/officeDocument/2006/relationships/image" Target="../media/image90.png"/><Relationship Id="rId10" Type="http://schemas.openxmlformats.org/officeDocument/2006/relationships/image" Target="../media/image76.png"/><Relationship Id="rId19" Type="http://schemas.openxmlformats.org/officeDocument/2006/relationships/image" Target="../media/image103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4.png"/><Relationship Id="rId22" Type="http://schemas.openxmlformats.org/officeDocument/2006/relationships/image" Target="../media/image10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44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5" Type="http://schemas.openxmlformats.org/officeDocument/2006/relationships/image" Target="../media/image7.png"/><Relationship Id="rId4" Type="http://schemas.openxmlformats.org/officeDocument/2006/relationships/image" Target="../media/image410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1.png"/><Relationship Id="rId7" Type="http://schemas.openxmlformats.org/officeDocument/2006/relationships/image" Target="../media/image5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15.png"/><Relationship Id="rId5" Type="http://schemas.openxmlformats.org/officeDocument/2006/relationships/image" Target="../media/image7.png"/><Relationship Id="rId10" Type="http://schemas.openxmlformats.org/officeDocument/2006/relationships/image" Target="../media/image14.png"/><Relationship Id="rId4" Type="http://schemas.openxmlformats.org/officeDocument/2006/relationships/image" Target="../media/image49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3400" dirty="0" err="1" smtClean="0"/>
              <a:t>Geometriya</a:t>
            </a:r>
            <a:endParaRPr sz="3400" dirty="0"/>
          </a:p>
        </p:txBody>
      </p:sp>
      <p:sp>
        <p:nvSpPr>
          <p:cNvPr id="5" name="object 5"/>
          <p:cNvSpPr/>
          <p:nvPr/>
        </p:nvSpPr>
        <p:spPr>
          <a:xfrm>
            <a:off x="330617" y="2155825"/>
            <a:ext cx="344170" cy="78168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701999" y="249024"/>
            <a:ext cx="539943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endParaRPr sz="1300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306" y="1157522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Ko‘pyoqlar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sodda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kesimlarini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yasash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object 8"/>
          <p:cNvGrpSpPr/>
          <p:nvPr/>
        </p:nvGrpSpPr>
        <p:grpSpPr>
          <a:xfrm>
            <a:off x="4580666" y="210132"/>
            <a:ext cx="1044231" cy="603885"/>
            <a:chOff x="4600685" y="228108"/>
            <a:chExt cx="705201" cy="603885"/>
          </a:xfrm>
        </p:grpSpPr>
        <p:sp>
          <p:nvSpPr>
            <p:cNvPr id="15" name="object 9"/>
            <p:cNvSpPr/>
            <p:nvPr/>
          </p:nvSpPr>
          <p:spPr>
            <a:xfrm>
              <a:off x="4600685" y="228108"/>
              <a:ext cx="705201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0"/>
            <p:cNvSpPr/>
            <p:nvPr/>
          </p:nvSpPr>
          <p:spPr>
            <a:xfrm>
              <a:off x="4600685" y="228108"/>
              <a:ext cx="705199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4580666" y="327409"/>
            <a:ext cx="937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125"/>
              </a:spcBef>
            </a:pPr>
            <a:r>
              <a:rPr lang="en-US" b="1" spc="10" dirty="0" smtClean="0">
                <a:solidFill>
                  <a:srgbClr val="FFFFFF"/>
                </a:solidFill>
                <a:latin typeface="Arial"/>
                <a:cs typeface="Arial"/>
              </a:rPr>
              <a:t>10-sinf</a:t>
            </a:r>
            <a:endParaRPr lang="en-US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61249" y="327409"/>
            <a:ext cx="249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en-US" spc="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3" name="object 5"/>
          <p:cNvSpPr/>
          <p:nvPr/>
        </p:nvSpPr>
        <p:spPr>
          <a:xfrm>
            <a:off x="330617" y="1157522"/>
            <a:ext cx="344170" cy="78168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Piramidani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Piramidaning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uchi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belgilanadi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0914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Ko‘pyoqlarni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tasvirlash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300" y="1383312"/>
            <a:ext cx="1701833" cy="178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3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Piramidani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Piramidaning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uchi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piramida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asosining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uchi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tutashtirib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chiqiladi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0914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Ko‘pyoqlarni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tasvirlash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00" y="1358041"/>
            <a:ext cx="1600200" cy="1765987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2844800" y="1546225"/>
            <a:ext cx="114300" cy="83820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23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0438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kesimi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Aytaylik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ko‘pyoqni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tekislik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kesib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bo‘lsin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kesimi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deb,</a:t>
            </a:r>
            <a:r>
              <a:rPr lang="en-US" sz="1400" dirty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ko‘pyoqning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kesuvchi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tekislikka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tegishli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nuqtalaridan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geometrik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shaklga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aytiladi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sodda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kesimlarini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yasash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00" y="1774825"/>
            <a:ext cx="1146127" cy="13526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" y="193048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6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292100" y="631824"/>
                <a:ext cx="5181600" cy="751488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sz="20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20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𝑅𝑆𝑈𝑉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to‘rtburchakli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prizmaning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 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dirty="0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𝑈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qirralarini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mos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ravishda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nuqtalarda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kesib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𝛼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tekislik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kesganda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kesimni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yasaymiz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31824"/>
                <a:ext cx="5181600" cy="751488"/>
              </a:xfrm>
              <a:prstGeom prst="rect">
                <a:avLst/>
              </a:prstGeom>
              <a:blipFill rotWithShape="1">
                <a:blip r:embed="rId2"/>
                <a:stretch>
                  <a:fillRect l="-2824" t="-8130" b="-13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 smtClean="0"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 smtClean="0">
                <a:latin typeface="Arial" pitchFamily="34" charset="0"/>
                <a:cs typeface="Arial" pitchFamily="34" charset="0"/>
              </a:rPr>
              <a:t>yechish</a:t>
            </a:r>
            <a:endParaRPr sz="2400" spc="5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100" y="1412464"/>
            <a:ext cx="1371600" cy="160378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59100" y="2937429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𝑉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00" y="2937429"/>
                <a:ext cx="304800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00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292100" y="631824"/>
                <a:ext cx="5181600" cy="751488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sz="20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𝑄𝐴𝐵𝐶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uchburchakli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piramidaning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𝐴𝐵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𝐴𝑄</m:t>
                    </m:r>
                    <m:r>
                      <a:rPr lang="en-US" sz="1400" b="0" i="1" dirty="0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𝐶𝑄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qirralarini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mos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ravishda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𝐾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𝐿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𝑀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nuqtalarda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kesib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𝛼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tekislik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kesganda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bo‘ladigan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kesimni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yasaymiz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31824"/>
                <a:ext cx="5181600" cy="751488"/>
              </a:xfrm>
              <a:prstGeom prst="rect">
                <a:avLst/>
              </a:prstGeom>
              <a:blipFill rotWithShape="1">
                <a:blip r:embed="rId2"/>
                <a:stretch>
                  <a:fillRect l="-2824" t="-8130" b="-13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 smtClean="0"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 smtClean="0">
                <a:latin typeface="Arial" pitchFamily="34" charset="0"/>
                <a:cs typeface="Arial" pitchFamily="34" charset="0"/>
              </a:rPr>
              <a:t>yechish</a:t>
            </a:r>
            <a:endParaRPr sz="2400" spc="5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49300" y="1639868"/>
            <a:ext cx="533400" cy="10668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82700" y="1651158"/>
            <a:ext cx="381000" cy="1295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82700" y="1639868"/>
            <a:ext cx="762000" cy="914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49300" y="2703985"/>
            <a:ext cx="914400" cy="2286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663700" y="2554268"/>
            <a:ext cx="381000" cy="381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749300" y="2554268"/>
            <a:ext cx="1295402" cy="152400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4500" y="2527523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00" y="2527523"/>
                <a:ext cx="457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473200" y="284730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200" y="2847307"/>
                <a:ext cx="45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922530" y="2369602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2530" y="2369602"/>
                <a:ext cx="4572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54100" y="1323392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00" y="1323392"/>
                <a:ext cx="45720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H="1">
            <a:off x="3187700" y="1672134"/>
            <a:ext cx="533400" cy="10668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721100" y="1678531"/>
            <a:ext cx="762000" cy="914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721100" y="1683334"/>
            <a:ext cx="381000" cy="1295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187700" y="2741083"/>
            <a:ext cx="914400" cy="2286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102100" y="2590716"/>
            <a:ext cx="381000" cy="381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187698" y="2590716"/>
            <a:ext cx="1295402" cy="152400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882900" y="255845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2558450"/>
                <a:ext cx="4572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914462" y="2860946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462" y="2860946"/>
                <a:ext cx="457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338034" y="238612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8034" y="2386127"/>
                <a:ext cx="457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492500" y="1350983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350983"/>
                <a:ext cx="457200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280535" y="1724203"/>
                <a:ext cx="3405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535" y="1724203"/>
                <a:ext cx="34057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340100" y="1672134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100" y="1672134"/>
                <a:ext cx="4572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701710" y="2613064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0" i="1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710" y="2613064"/>
                <a:ext cx="393056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3977890" y="1913146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0" i="1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890" y="1913146"/>
                <a:ext cx="393056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606799" y="2875518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799" y="2875518"/>
                <a:ext cx="4572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072460" y="1940818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460" y="1940818"/>
                <a:ext cx="4572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17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6" grpId="0"/>
      <p:bldP spid="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292100" y="631824"/>
                <a:ext cx="5181600" cy="443711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1)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𝐾</m:t>
                    </m:r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𝐴𝐵𝑄</m:t>
                    </m:r>
                    <m:r>
                      <a:rPr lang="en-US" sz="1400" b="0" i="0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>
                    <a:solidFill>
                      <a:srgbClr val="231F2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𝐿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𝐴𝐵𝑄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bo‘lgani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𝐾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𝐿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nuqtalarni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tutashtirsak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31824"/>
                <a:ext cx="5181600" cy="443711"/>
              </a:xfrm>
              <a:prstGeom prst="rect">
                <a:avLst/>
              </a:prstGeom>
              <a:blipFill rotWithShape="1">
                <a:blip r:embed="rId2"/>
                <a:stretch>
                  <a:fillRect l="-1882" t="-9722" b="-236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 smtClean="0"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 smtClean="0">
                <a:latin typeface="Arial" pitchFamily="34" charset="0"/>
                <a:cs typeface="Arial" pitchFamily="34" charset="0"/>
              </a:rPr>
              <a:t>yechish</a:t>
            </a:r>
            <a:endParaRPr sz="2400" spc="5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3187700" y="1672134"/>
            <a:ext cx="533400" cy="10668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721100" y="1678531"/>
            <a:ext cx="762000" cy="914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721100" y="1683334"/>
            <a:ext cx="381000" cy="1295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187700" y="2741083"/>
            <a:ext cx="914400" cy="2286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102100" y="2590716"/>
            <a:ext cx="381000" cy="381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187698" y="2590716"/>
            <a:ext cx="1295402" cy="152400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882900" y="2558450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900" y="2558450"/>
                <a:ext cx="457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97221" y="288893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221" y="2888937"/>
                <a:ext cx="4572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338034" y="238612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8034" y="2386127"/>
                <a:ext cx="4572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492500" y="1350983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500" y="1350983"/>
                <a:ext cx="45720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280535" y="1724203"/>
                <a:ext cx="3405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535" y="1724203"/>
                <a:ext cx="34057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340100" y="1672134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100" y="1672134"/>
                <a:ext cx="457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701710" y="2613064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710" y="2613064"/>
                <a:ext cx="393056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3977890" y="1913146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890" y="1913146"/>
                <a:ext cx="393056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551398" y="2872321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398" y="2872321"/>
                <a:ext cx="4572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072460" y="1940818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460" y="1940818"/>
                <a:ext cx="4572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>
            <a:off x="3569414" y="1980173"/>
            <a:ext cx="328824" cy="94093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44952" y="1181655"/>
                <a:ext cx="34567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700" marR="5080" lvl="0"/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2)</a:t>
                </a:r>
                <a:r>
                  <a:rPr lang="en-US" sz="1400" dirty="0" smtClean="0">
                    <a:solidFill>
                      <a:schemeClr val="tx2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𝐿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𝐴𝐶𝑄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va</a:t>
                </a:r>
                <a:r>
                  <a:rPr lang="en-US" sz="1400" dirty="0">
                    <a:solidFill>
                      <a:srgbClr val="231F2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𝑀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𝐴𝐶𝑄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o‘lgani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𝐿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𝑀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nuqtalarni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tutashtiramiz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endParaRPr lang="en-US" sz="1400" dirty="0">
                  <a:solidFill>
                    <a:srgbClr val="231F2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52" y="1181655"/>
                <a:ext cx="3456757" cy="523220"/>
              </a:xfrm>
              <a:prstGeom prst="rect">
                <a:avLst/>
              </a:prstGeom>
              <a:blipFill rotWithShape="1">
                <a:blip r:embed="rId13"/>
                <a:stretch>
                  <a:fillRect t="-1163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Прямая соединительная линия 47"/>
          <p:cNvCxnSpPr/>
          <p:nvPr/>
        </p:nvCxnSpPr>
        <p:spPr>
          <a:xfrm>
            <a:off x="3579065" y="1992369"/>
            <a:ext cx="595353" cy="236735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4485898" y="2497921"/>
            <a:ext cx="1064002" cy="9279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3898238" y="2790245"/>
            <a:ext cx="394362" cy="130859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4292600" y="2556516"/>
            <a:ext cx="725299" cy="23372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4072460" y="2488828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460" y="2488828"/>
                <a:ext cx="393056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864100" y="2221385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4100" y="2221385"/>
                <a:ext cx="4572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240491" y="1601092"/>
                <a:ext cx="24828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𝐾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𝑋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𝐴𝐵𝐶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⇒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𝑁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𝐴𝐵𝐶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491" y="1601092"/>
                <a:ext cx="2482850" cy="307777"/>
              </a:xfrm>
              <a:prstGeom prst="rect">
                <a:avLst/>
              </a:prstGeom>
              <a:blipFill rotWithShape="1">
                <a:blip r:embed="rId16"/>
                <a:stretch>
                  <a:fillRect l="-490" t="-2000" b="-2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Прямоугольник 85"/>
              <p:cNvSpPr/>
              <p:nvPr/>
            </p:nvSpPr>
            <p:spPr>
              <a:xfrm>
                <a:off x="4072460" y="2704271"/>
                <a:ext cx="56112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460" y="2704271"/>
                <a:ext cx="561125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223206" y="1797979"/>
                <a:ext cx="248285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700" marR="5080" lvl="0"/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𝑀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𝑁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𝐵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𝐶𝑄</m:t>
                    </m:r>
                  </m:oMath>
                </a14:m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, shuning </a:t>
                </a:r>
                <a:r>
                  <a:rPr lang="en-US" sz="1400" dirty="0" err="1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𝑀</m:t>
                    </m:r>
                  </m:oMath>
                </a14:m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𝑁</m:t>
                    </m:r>
                    <m:r>
                      <a:rPr lang="en-US" sz="1400" i="1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nuqtalarni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tutashtiramiz</a:t>
                </a:r>
                <a:r>
                  <a:rPr lang="en-US" sz="1400" dirty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06" y="1797979"/>
                <a:ext cx="2482850" cy="738664"/>
              </a:xfrm>
              <a:prstGeom prst="rect">
                <a:avLst/>
              </a:prstGeom>
              <a:blipFill rotWithShape="1">
                <a:blip r:embed="rId18"/>
                <a:stretch>
                  <a:fillRect l="-246" t="-826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Прямая соединительная линия 87"/>
          <p:cNvCxnSpPr/>
          <p:nvPr/>
        </p:nvCxnSpPr>
        <p:spPr>
          <a:xfrm>
            <a:off x="4174418" y="2229104"/>
            <a:ext cx="95482" cy="58244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4174418" y="2223890"/>
            <a:ext cx="843481" cy="32042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4821371" y="2238621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371" y="2238621"/>
                <a:ext cx="393056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260350" y="2459175"/>
                <a:ext cx="269875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𝐾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𝐿𝑀𝑁</m:t>
                    </m:r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to‘rtburchak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kesuvchi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tekislikning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piramida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kesimidan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iborat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50" y="2459175"/>
                <a:ext cx="2698750" cy="738664"/>
              </a:xfrm>
              <a:prstGeom prst="rect">
                <a:avLst/>
              </a:prstGeom>
              <a:blipFill rotWithShape="1">
                <a:blip r:embed="rId20"/>
                <a:stretch>
                  <a:fillRect l="-679" t="-820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421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9" grpId="0"/>
      <p:bldP spid="84" grpId="0"/>
      <p:bldP spid="85" grpId="0"/>
      <p:bldP spid="86" grpId="0"/>
      <p:bldP spid="87" grpId="0"/>
      <p:bldP spid="68" grpId="0"/>
      <p:bldP spid="1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9700" y="555625"/>
                <a:ext cx="2590800" cy="19934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b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20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2000" b="0" dirty="0" smtClean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𝑂𝐾𝐿𝑀𝑁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to‘rtburchakli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piramidaning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𝑂𝐿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qirrasining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31F20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nuqtasi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piramidaning</a:t>
                </a:r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𝐾𝐿𝑀𝑁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asosi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tekisligida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yotuvchi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𝑘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chiziqdan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o‘tuvchi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latin typeface="Cambria Math"/>
                        <a:ea typeface="Cambria Math"/>
                        <a:cs typeface="Arial" pitchFamily="34" charset="0"/>
                      </a:rPr>
                      <m:t>𝛽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tekislik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kesganda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bo‘ladigan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kesimni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yasaymiz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55625"/>
                <a:ext cx="2590800" cy="1993431"/>
              </a:xfrm>
              <a:prstGeom prst="rect">
                <a:avLst/>
              </a:prstGeom>
              <a:blipFill rotWithShape="1">
                <a:blip r:embed="rId2"/>
                <a:stretch>
                  <a:fillRect l="-2588" t="-1835" r="-706" b="-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H="1">
            <a:off x="3228801" y="1005142"/>
            <a:ext cx="861026" cy="1150683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3523902" y="1029955"/>
            <a:ext cx="575879" cy="938141"/>
          </a:xfrm>
          <a:prstGeom prst="line">
            <a:avLst/>
          </a:prstGeom>
          <a:ln w="1587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099781" y="1005142"/>
            <a:ext cx="307119" cy="1091395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632627" y="1005142"/>
            <a:ext cx="467154" cy="1377349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632627" y="2096537"/>
            <a:ext cx="774273" cy="277381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3228799" y="2155825"/>
            <a:ext cx="403828" cy="218093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558059" y="1964953"/>
            <a:ext cx="848841" cy="131584"/>
          </a:xfrm>
          <a:prstGeom prst="line">
            <a:avLst/>
          </a:prstGeom>
          <a:ln w="1587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3234548" y="1964953"/>
            <a:ext cx="289354" cy="190872"/>
          </a:xfrm>
          <a:prstGeom prst="line">
            <a:avLst/>
          </a:prstGeom>
          <a:ln w="15875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2654300" y="2841626"/>
            <a:ext cx="2667000" cy="36514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873500" y="70802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708025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897313" y="197726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313" y="1977263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302807" y="189553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807" y="1895539"/>
                <a:ext cx="533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238581" y="197962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581" y="1979629"/>
                <a:ext cx="5334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392614" y="232602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614" y="2326029"/>
                <a:ext cx="5334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789143" y="2528032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143" y="2528032"/>
                <a:ext cx="5334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701428" y="1207851"/>
                <a:ext cx="3441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∘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428" y="1207851"/>
                <a:ext cx="344143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538703" y="107349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8703" y="1073498"/>
                <a:ext cx="5334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96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025861" y="640879"/>
                <a:ext cx="259080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𝐿𝑀</m:t>
                    </m:r>
                  </m:oMath>
                </a14:m>
                <a:r>
                  <a:rPr lang="en-US" sz="1400" dirty="0" smtClean="0">
                    <a:solidFill>
                      <a:srgbClr val="231F20"/>
                    </a:solidFill>
                    <a:latin typeface="Arial" pitchFamily="34" charset="0"/>
                    <a:cs typeface="Arial" pitchFamily="34" charset="0"/>
                  </a:rPr>
                  <a:t>  va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𝑘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chiziqlar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kesishadigan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topamiz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861" y="640879"/>
                <a:ext cx="2590800" cy="553998"/>
              </a:xfrm>
              <a:prstGeom prst="rect">
                <a:avLst/>
              </a:prstGeom>
              <a:blipFill rotWithShape="1">
                <a:blip r:embed="rId2"/>
                <a:stretch>
                  <a:fillRect l="-1176" t="-3297" b="-98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20700" y="2783683"/>
            <a:ext cx="505631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293" y="1194877"/>
            <a:ext cx="187801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806700" y="2286333"/>
            <a:ext cx="2770316" cy="501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1850768" y="1957050"/>
            <a:ext cx="40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ambria Math"/>
                <a:ea typeface="Cambria Math"/>
              </a:rPr>
              <a:t>∘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272216" y="2806414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216" y="2806414"/>
                <a:ext cx="533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358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064303" y="613677"/>
                <a:ext cx="2590800" cy="7791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2)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eqArr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𝑋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,   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𝑋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𝐿𝑂𝑀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A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,   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𝐿𝑂𝑀</m:t>
                            </m:r>
                            <m:r>
                              <m:rPr>
                                <m:nor/>
                              </m:rPr>
                              <a:rPr lang="ru-RU" sz="1400" dirty="0">
                                <a:solidFill>
                                  <a:prstClr val="black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</m:e>
                        </m:eqArr>
                        <m:r>
                          <a:rPr lang="ru-RU" i="1" smtClean="0">
                            <a:latin typeface="Cambria Math"/>
                            <a:ea typeface="Cambria Math"/>
                          </a:rPr>
                          <m:t>⇒</m:t>
                        </m:r>
                      </m:e>
                    </m:d>
                  </m:oMath>
                </a14:m>
                <a:endParaRPr lang="en-US" sz="1400" b="0" dirty="0" smtClean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𝐴𝑋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303" y="613677"/>
                <a:ext cx="2590800" cy="779124"/>
              </a:xfrm>
              <a:prstGeom prst="rect">
                <a:avLst/>
              </a:prstGeom>
              <a:blipFill rotWithShape="1">
                <a:blip r:embed="rId2"/>
                <a:stretch>
                  <a:fillRect l="-15765" t="-103150" b="-117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20700" y="2783683"/>
            <a:ext cx="505631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293" y="1194877"/>
            <a:ext cx="187801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806700" y="2286333"/>
            <a:ext cx="2770316" cy="501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698634" y="1740857"/>
            <a:ext cx="2878382" cy="1058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1850768" y="1957050"/>
            <a:ext cx="40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Cambria Math"/>
                <a:ea typeface="Cambria Math"/>
              </a:rPr>
              <a:t>∘</a:t>
            </a:r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272216" y="278368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216" y="2783683"/>
                <a:ext cx="533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2327154" y="1606234"/>
            <a:ext cx="371480" cy="13462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465359" y="143549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359" y="1435493"/>
                <a:ext cx="4572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530903" y="148887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903" y="1488879"/>
                <a:ext cx="5334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089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041362" y="691656"/>
                <a:ext cx="2590800" cy="7175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140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eqArr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𝑌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,   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𝑌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𝑂𝐿𝐾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A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,   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m:rPr>
                                <m:nor/>
                              </m:r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OLK</m:t>
                            </m:r>
                            <m:r>
                              <m:rPr>
                                <m:nor/>
                              </m:rPr>
                              <a:rPr lang="ru-RU" sz="1400" dirty="0">
                                <a:solidFill>
                                  <a:prstClr val="black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</m:e>
                        </m:eqArr>
                        <m:r>
                          <a:rPr lang="ru-RU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e>
                    </m:d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𝑌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1362" y="691656"/>
                <a:ext cx="2590800" cy="717569"/>
              </a:xfrm>
              <a:prstGeom prst="rect">
                <a:avLst/>
              </a:prstGeom>
              <a:blipFill rotWithShape="1">
                <a:blip r:embed="rId2"/>
                <a:stretch>
                  <a:fillRect l="-15765" t="-111017" b="-133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20700" y="2783683"/>
            <a:ext cx="505631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293" y="1194877"/>
            <a:ext cx="187801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806700" y="2286333"/>
            <a:ext cx="2770316" cy="501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901700" y="1774826"/>
            <a:ext cx="1219200" cy="1024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698634" y="1740857"/>
            <a:ext cx="2878382" cy="1058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914730" y="2343433"/>
            <a:ext cx="767347" cy="444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1850768" y="1957050"/>
            <a:ext cx="40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Cambria Math"/>
                <a:ea typeface="Cambria Math"/>
              </a:rPr>
              <a:t>∘</a:t>
            </a:r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10316" y="278368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0316" y="2783683"/>
                <a:ext cx="533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2327154" y="1606234"/>
            <a:ext cx="371480" cy="13462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465359" y="143549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359" y="1435493"/>
                <a:ext cx="4572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530903" y="148887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903" y="1488879"/>
                <a:ext cx="5334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2120900" y="1606235"/>
            <a:ext cx="187068" cy="16859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86130" y="247888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130" y="2478882"/>
                <a:ext cx="457200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44034" y="2788672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34" y="2788672"/>
                <a:ext cx="533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892300" y="145782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00" y="1457827"/>
                <a:ext cx="457200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734819" y="156554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19" y="1565548"/>
                <a:ext cx="5334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03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Трапеция 25"/>
          <p:cNvSpPr/>
          <p:nvPr/>
        </p:nvSpPr>
        <p:spPr>
          <a:xfrm>
            <a:off x="3892550" y="2123258"/>
            <a:ext cx="1104900" cy="691848"/>
          </a:xfrm>
          <a:prstGeom prst="trapezoid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15900" y="708025"/>
                <a:ext cx="3200400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3.16.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chiziqqa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14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tomonni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10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cm,</a:t>
                </a:r>
                <a:r>
                  <a:rPr lang="en-US" sz="1400" i="1" dirty="0">
                    <a:solidFill>
                      <a:prstClr val="black"/>
                    </a:solidFill>
                    <a:latin typeface="Cambria Math"/>
                    <a:cs typeface="Arial" panose="020B0604020202020204" pitchFamily="34" charset="0"/>
                  </a:rPr>
                  <a:t> </a:t>
                </a:r>
                <a:r>
                  <a:rPr lang="en-US" sz="1400" i="1" dirty="0" smtClean="0">
                    <a:solidFill>
                      <a:prstClr val="black"/>
                    </a:solidFill>
                    <a:latin typeface="Cambria Math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: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4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: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08025"/>
                <a:ext cx="3200400" cy="1600438"/>
              </a:xfrm>
              <a:prstGeom prst="rect">
                <a:avLst/>
              </a:prstGeom>
              <a:blipFill>
                <a:blip r:embed="rId2"/>
                <a:stretch>
                  <a:fillRect l="-571" t="-760" r="-571" b="-3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Блок-схема: данные 26"/>
          <p:cNvSpPr/>
          <p:nvPr/>
        </p:nvSpPr>
        <p:spPr>
          <a:xfrm>
            <a:off x="3340800" y="1970858"/>
            <a:ext cx="2209099" cy="304800"/>
          </a:xfrm>
          <a:prstGeom prst="flowChartInputOutpu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064000" y="1053592"/>
            <a:ext cx="762000" cy="1107805"/>
          </a:xfrm>
          <a:prstGeom prst="triangle">
            <a:avLst>
              <a:gd name="adj" fmla="val 5299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Дуга 28"/>
          <p:cNvSpPr/>
          <p:nvPr/>
        </p:nvSpPr>
        <p:spPr>
          <a:xfrm>
            <a:off x="4027722" y="2011494"/>
            <a:ext cx="2286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0" name="Дуга 29"/>
          <p:cNvSpPr/>
          <p:nvPr/>
        </p:nvSpPr>
        <p:spPr>
          <a:xfrm>
            <a:off x="3837291" y="2653836"/>
            <a:ext cx="2286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1" name="Дуга 30"/>
          <p:cNvSpPr/>
          <p:nvPr/>
        </p:nvSpPr>
        <p:spPr>
          <a:xfrm rot="7740000">
            <a:off x="4330700" y="1077741"/>
            <a:ext cx="2286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2" name="Дуга 31"/>
          <p:cNvSpPr/>
          <p:nvPr/>
        </p:nvSpPr>
        <p:spPr>
          <a:xfrm rot="7740000">
            <a:off x="4330700" y="1045161"/>
            <a:ext cx="2286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565909" y="2598174"/>
                <a:ext cx="385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909" y="2598174"/>
                <a:ext cx="38568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4940300" y="2598174"/>
                <a:ext cx="3960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300" y="2598174"/>
                <a:ext cx="3960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4279274" y="738305"/>
                <a:ext cx="3855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9274" y="738305"/>
                <a:ext cx="38555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3684891" y="1844977"/>
                <a:ext cx="4854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891" y="1844977"/>
                <a:ext cx="48545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3927618" y="18616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Cambria Math"/>
                <a:ea typeface="Cambria Math"/>
              </a:rPr>
              <a:t>⋅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55535" y="252123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Cambria Math"/>
                <a:ea typeface="Cambria Math"/>
              </a:rPr>
              <a:t>⋅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73600" y="18616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Cambria Math"/>
                <a:ea typeface="Cambria Math"/>
              </a:rPr>
              <a:t>⋅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745874" y="252123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Cambria Math"/>
                <a:ea typeface="Cambria Math"/>
              </a:rPr>
              <a:t>⋅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22135" y="78379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Cambria Math"/>
                <a:ea typeface="Cambria Math"/>
              </a:rPr>
              <a:t>⋅</a:t>
            </a:r>
            <a:endParaRPr lang="ru-RU" sz="28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735014" y="1879731"/>
                <a:ext cx="4817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014" y="1879731"/>
                <a:ext cx="48173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 rot="4260000">
                <a:off x="4366982" y="1323578"/>
                <a:ext cx="8002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0 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260000">
                <a:off x="4366982" y="1323578"/>
                <a:ext cx="800219" cy="369332"/>
              </a:xfrm>
              <a:prstGeom prst="rect">
                <a:avLst/>
              </a:prstGeom>
              <a:blipFill rotWithShape="1">
                <a:blip r:embed="rId8"/>
                <a:stretch>
                  <a:fillRect r="-7843" b="-8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41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011220" y="634816"/>
                <a:ext cx="2590800" cy="7175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140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eqArr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𝑍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,   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𝑍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𝑂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𝐾𝑁</m:t>
                            </m:r>
                          </m:e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𝐷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,   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𝐷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∈</m:t>
                            </m:r>
                            <m:r>
                              <m:rPr>
                                <m:nor/>
                              </m:r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OKN</m:t>
                            </m:r>
                            <m:r>
                              <m:rPr>
                                <m:nor/>
                              </m:rPr>
                              <a:rPr lang="ru-RU" sz="1400" dirty="0">
                                <a:solidFill>
                                  <a:prstClr val="black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</m:e>
                        </m:eqArr>
                        <m:r>
                          <a:rPr lang="ru-RU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e>
                    </m:d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𝐷𝑍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220" y="634816"/>
                <a:ext cx="2590800" cy="717569"/>
              </a:xfrm>
              <a:prstGeom prst="rect">
                <a:avLst/>
              </a:prstGeom>
              <a:blipFill rotWithShape="1">
                <a:blip r:embed="rId2"/>
                <a:stretch>
                  <a:fillRect l="-15765" t="-111017" b="-133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20700" y="2783683"/>
            <a:ext cx="505631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293" y="1194877"/>
            <a:ext cx="187801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806700" y="2286333"/>
            <a:ext cx="2770316" cy="501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901700" y="1774826"/>
            <a:ext cx="1219200" cy="1024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120900" y="1764107"/>
            <a:ext cx="352857" cy="1292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698634" y="1740857"/>
            <a:ext cx="2878382" cy="1058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060618" y="2570340"/>
            <a:ext cx="571078" cy="365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768" y="2244898"/>
                <a:ext cx="457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1850176" y="1965657"/>
            <a:ext cx="40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Cambria Math"/>
                <a:ea typeface="Cambria Math"/>
              </a:rPr>
              <a:t>∘</a:t>
            </a:r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272216" y="280733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216" y="2807339"/>
                <a:ext cx="533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2327154" y="1606234"/>
            <a:ext cx="371480" cy="13462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465359" y="143549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359" y="1435493"/>
                <a:ext cx="4572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530903" y="1488879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903" y="1488879"/>
                <a:ext cx="5334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2120900" y="1606235"/>
            <a:ext cx="187068" cy="16859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86130" y="247888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130" y="2478882"/>
                <a:ext cx="457200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48030" y="279843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030" y="2798433"/>
                <a:ext cx="533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892300" y="145782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00" y="1457827"/>
                <a:ext cx="457200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749159" y="1543214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159" y="1543214"/>
                <a:ext cx="5334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 flipV="1">
            <a:off x="914730" y="2343433"/>
            <a:ext cx="767347" cy="444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168653" y="2478708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653" y="2478708"/>
                <a:ext cx="457200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085789" y="278368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789" y="2783683"/>
                <a:ext cx="533400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008159" y="1825626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159" y="1825626"/>
                <a:ext cx="4572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120900" y="187556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900" y="1875566"/>
                <a:ext cx="533400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57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1" grpId="0"/>
      <p:bldP spid="5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Masala </a:t>
            </a:r>
            <a:r>
              <a:rPr lang="en-US" sz="24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63945" y="640879"/>
                <a:ext cx="2413072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5)</a:t>
                </a:r>
                <a14:m>
                  <m:oMath xmlns:m="http://schemas.openxmlformats.org/officeDocument/2006/math">
                    <m:r>
                      <a:rPr lang="en-US" sz="1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𝐵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𝑂𝑀𝑁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, 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∈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𝑂𝑀𝑁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bo‘lgani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uchun</a:t>
                </a:r>
                <a:r>
                  <a:rPr lang="en-US" sz="1400" dirty="0">
                    <a:solidFill>
                      <a:prstClr val="black"/>
                    </a:solidFill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    nuqtalarni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tutashtiramiz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3945" y="640879"/>
                <a:ext cx="2413072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1263" t="-2381"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20700" y="2783683"/>
            <a:ext cx="505631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032" y="865775"/>
                <a:ext cx="533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362" y="2439356"/>
                <a:ext cx="533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293" y="1194877"/>
            <a:ext cx="187801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806700" y="2286333"/>
            <a:ext cx="2770316" cy="501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901700" y="1774826"/>
            <a:ext cx="1219200" cy="1024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208261" y="2143023"/>
            <a:ext cx="304633" cy="927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698634" y="1740857"/>
            <a:ext cx="2878382" cy="1058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2060618" y="2570340"/>
            <a:ext cx="571078" cy="365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2218557" y="1754678"/>
            <a:ext cx="480077" cy="410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907" y="883240"/>
                <a:ext cx="45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100" y="2042602"/>
                <a:ext cx="457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844902" y="225317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902" y="2253171"/>
                <a:ext cx="457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103" y="1977597"/>
                <a:ext cx="457200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416" y="2478883"/>
                <a:ext cx="457200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1836659" y="1958357"/>
            <a:ext cx="40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Cambria Math"/>
                <a:ea typeface="Cambria Math"/>
              </a:rPr>
              <a:t>∘</a:t>
            </a:r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10316" y="2788240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0316" y="2788240"/>
                <a:ext cx="533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2327154" y="1606234"/>
            <a:ext cx="371480" cy="13462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470034" y="1439144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034" y="1439144"/>
                <a:ext cx="457200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540000" y="1468015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0" y="1468015"/>
                <a:ext cx="5334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2120900" y="1606235"/>
            <a:ext cx="187068" cy="16859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86130" y="2478882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130" y="2478882"/>
                <a:ext cx="457200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48030" y="2798433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030" y="2798433"/>
                <a:ext cx="533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713056" y="1562802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056" y="1562802"/>
                <a:ext cx="5334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 flipV="1">
            <a:off x="914730" y="2343433"/>
            <a:ext cx="767347" cy="444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79368" y="1787261"/>
            <a:ext cx="139189" cy="378288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195833" y="247888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833" y="2478881"/>
                <a:ext cx="457200" cy="58477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098296" y="2748260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296" y="2748260"/>
                <a:ext cx="533400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989957" y="1854581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957" y="1854581"/>
                <a:ext cx="457200" cy="5847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110047" y="1949034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047" y="1949034"/>
                <a:ext cx="533400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848707" y="1494873"/>
                <a:ext cx="45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8707" y="1494873"/>
                <a:ext cx="457200" cy="58477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158633" y="1361768"/>
                <a:ext cx="313759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Demak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𝐴𝐵𝐶𝐷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to‘rtburchak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izlanayotgan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kesimdan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iborat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633" y="1361768"/>
                <a:ext cx="3137593" cy="523220"/>
              </a:xfrm>
              <a:prstGeom prst="rect">
                <a:avLst/>
              </a:prstGeom>
              <a:blipFill rotWithShape="1">
                <a:blip r:embed="rId22"/>
                <a:stretch>
                  <a:fillRect l="-388" t="-1163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54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4100" y="807937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20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139-betidagi  </a:t>
            </a:r>
            <a:endParaRPr lang="en-US" sz="2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3.21-masalani </a:t>
            </a:r>
            <a:r>
              <a:rPr lang="en-US" sz="2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455" y="1799396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099" y="784223"/>
            <a:ext cx="2237047" cy="225533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147479" y="2644837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i="1" dirty="0">
              <a:solidFill>
                <a:prstClr val="black"/>
              </a:solidFill>
              <a:latin typeface="Cambria Math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9700" y="708025"/>
                <a:ext cx="3505200" cy="22856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chiziq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tekislikka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yotganligi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∥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 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𝐴𝐵𝐶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~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      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(2-alomat).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𝐴𝐵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𝐶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𝐴𝐵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𝐵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10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=2∙4=8</m:t>
                      </m:r>
                    </m:oMath>
                  </m:oMathPara>
                </a14:m>
                <a:endParaRPr lang="en-US" sz="1400" b="1" dirty="0" smtClean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 err="1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8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708025"/>
                <a:ext cx="3505200" cy="2285626"/>
              </a:xfrm>
              <a:prstGeom prst="rect">
                <a:avLst/>
              </a:prstGeom>
              <a:blipFill rotWithShape="1">
                <a:blip r:embed="rId3"/>
                <a:stretch>
                  <a:fillRect l="-522" t="-267" r="-174" b="-1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внобедренный треугольник 9"/>
          <p:cNvSpPr/>
          <p:nvPr/>
        </p:nvSpPr>
        <p:spPr>
          <a:xfrm>
            <a:off x="1130300" y="1478327"/>
            <a:ext cx="152400" cy="762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892300" y="1478327"/>
            <a:ext cx="152400" cy="762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01700" y="2460625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138936" y="2568637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 rot="4260000">
                <a:off x="4366982" y="1323578"/>
                <a:ext cx="8002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0 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260000">
                <a:off x="4366982" y="1323578"/>
                <a:ext cx="800219" cy="369332"/>
              </a:xfrm>
              <a:prstGeom prst="rect">
                <a:avLst/>
              </a:prstGeom>
              <a:blipFill rotWithShape="1">
                <a:blip r:embed="rId4"/>
                <a:stretch>
                  <a:fillRect r="-7843" b="-89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323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5900" y="708025"/>
                <a:ext cx="3200400" cy="1190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3.20.</a:t>
                </a:r>
                <a14:m>
                  <m:oMath xmlns:m="http://schemas.openxmlformats.org/officeDocument/2006/math">
                    <m:r>
                      <a:rPr lang="en-US" sz="1400" b="1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1" i="0" smtClean="0">
                        <a:solidFill>
                          <a:srgbClr val="1F497D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parallelepipedning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yon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12 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yon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yog‘ining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08025"/>
                <a:ext cx="3200400" cy="1190519"/>
              </a:xfrm>
              <a:prstGeom prst="rect">
                <a:avLst/>
              </a:prstGeom>
              <a:blipFill rotWithShape="1">
                <a:blip r:embed="rId2"/>
                <a:stretch>
                  <a:fillRect l="-381" t="-513" b="-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8450" y="2156475"/>
                <a:ext cx="3352800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12 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i="1" dirty="0" smtClean="0">
                  <a:solidFill>
                    <a:prstClr val="black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𝐵𝐷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𝑐𝑚</m:t>
                      </m:r>
                    </m:oMath>
                  </m:oMathPara>
                </a14:m>
                <a:endParaRPr lang="en-US" sz="1400" b="0" i="1" dirty="0" smtClean="0">
                  <a:solidFill>
                    <a:prstClr val="black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𝐷𝐻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?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𝑚</m:t>
                      </m:r>
                    </m:oMath>
                  </m:oMathPara>
                </a14:m>
                <a:endParaRPr lang="en-US" sz="1400" i="1" dirty="0">
                  <a:solidFill>
                    <a:prstClr val="black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endParaRPr lang="en-US" sz="1600" i="1" dirty="0" smtClean="0">
                  <a:solidFill>
                    <a:prstClr val="black"/>
                  </a:solidFill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2156475"/>
                <a:ext cx="3352800" cy="10604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112583" y="1908756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583" y="1908756"/>
                <a:ext cx="304800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9" name="Рисунок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1100" y="814000"/>
            <a:ext cx="1639966" cy="17740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3709233" y="2462489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233" y="2462489"/>
                <a:ext cx="304800" cy="3077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711700" y="2462489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700" y="2462489"/>
                <a:ext cx="304800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 rot="-4320000">
                <a:off x="3851967" y="1439166"/>
                <a:ext cx="457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4320000">
                <a:off x="3851967" y="1439166"/>
                <a:ext cx="457200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 rot="-1080000">
                <a:off x="4225196" y="2161104"/>
                <a:ext cx="418932" cy="333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1080000">
                <a:off x="4225196" y="2161104"/>
                <a:ext cx="418932" cy="33316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1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500" y="691677"/>
                <a:ext cx="2514600" cy="26296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r>
                      <a:rPr lang="en-US" sz="1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rgbClr val="4F81BD">
                            <a:lumMod val="75000"/>
                          </a:srgb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𝑨𝑩𝑫</m:t>
                    </m:r>
                    <m:r>
                      <a:rPr lang="en-US" sz="1400" b="1" i="1" smtClean="0">
                        <a:solidFill>
                          <a:srgbClr val="4F81BD">
                            <a:lumMod val="75000"/>
                          </a:srgb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𝐵𝐷</m:t>
                        </m:r>
                      </m:e>
                      <m:sup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  <m:sup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p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 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𝐴𝐷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=1,  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𝐴𝐷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1400" i="1" dirty="0" smtClean="0">
                  <a:solidFill>
                    <a:prstClr val="black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1600" b="1" dirty="0" smtClean="0">
                  <a:solidFill>
                    <a:schemeClr val="tx2">
                      <a:lumMod val="75000"/>
                    </a:schemeClr>
                  </a:solidFill>
                  <a:latin typeface="Arial" pitchFamily="34" charset="0"/>
                  <a:ea typeface="Cambria Math" panose="02040503050406030204" pitchFamily="18" charset="0"/>
                  <a:cs typeface="Arial" pitchFamily="34" charset="0"/>
                </a:endParaRPr>
              </a:p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ea typeface="Cambria Math" panose="02040503050406030204" pitchFamily="18" charset="0"/>
                    <a:cs typeface="Arial" pitchFamily="34" charset="0"/>
                  </a:rPr>
                  <a:t>2)</a:t>
                </a:r>
                <a:r>
                  <a:rPr lang="en-US" sz="1600" dirty="0" smtClean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𝑦𝑜𝑛</m:t>
                        </m:r>
                      </m:sub>
                    </m:sSub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12 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𝑐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𝐴𝐷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𝐴𝐻</m:t>
                      </m:r>
                    </m:oMath>
                  </m:oMathPara>
                </a14:m>
                <a:endParaRPr lang="en-US" sz="1600" b="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𝐴𝐻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𝑦𝑜𝑛</m:t>
                            </m:r>
                          </m:sub>
                        </m:sSub>
                      </m:num>
                      <m:den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𝐴𝐷</m:t>
                        </m:r>
                      </m:den>
                    </m:f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12</m:t>
                        </m:r>
                      </m:num>
                      <m:den>
                        <m:r>
                          <a:rPr lang="en-US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4∙1</m:t>
                        </m:r>
                      </m:den>
                    </m:f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=3 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𝑐𝑚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ea typeface="Cambria Math"/>
                  </a:rPr>
                  <a:t>;</a:t>
                </a:r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</a:endParaRPr>
              </a:p>
              <a:p>
                <a:pPr algn="ctr"/>
                <a:endPara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691677"/>
                <a:ext cx="2514600" cy="2629694"/>
              </a:xfrm>
              <a:prstGeom prst="rect">
                <a:avLst/>
              </a:prstGeom>
              <a:blipFill rotWithShape="1">
                <a:blip r:embed="rId2"/>
                <a:stretch>
                  <a:fillRect l="-1211" t="-6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09735" y="2052132"/>
                <a:ext cx="3024186" cy="10051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US" sz="1600" b="1" dirty="0" smtClean="0">
                    <a:solidFill>
                      <a:srgbClr val="1F497D">
                        <a:lumMod val="75000"/>
                      </a:srgbClr>
                    </a:solidFill>
                    <a:latin typeface="Arial" pitchFamily="34" charset="0"/>
                    <a:ea typeface="Cambria Math" panose="02040503050406030204" pitchFamily="18" charset="0"/>
                    <a:cs typeface="Arial" pitchFamily="34" charset="0"/>
                  </a:rPr>
                  <a:t>3)   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4F81BD">
                            <a:lumMod val="75000"/>
                          </a:srgb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𝑨𝑫𝑯</m:t>
                    </m:r>
                    <m:r>
                      <a:rPr lang="en-US" sz="1400" b="1" i="1">
                        <a:solidFill>
                          <a:srgbClr val="4F81BD">
                            <a:lumMod val="75000"/>
                          </a:srgb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</m:oMath>
                </a14:m>
                <a:r>
                  <a:rPr lang="en-US" sz="1400" b="1" i="1" dirty="0">
                    <a:solidFill>
                      <a:srgbClr val="4F81BD">
                        <a:lumMod val="7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𝐷𝐻</m:t>
                        </m:r>
                      </m:e>
                      <m:sup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𝐴𝐻</m:t>
                        </m:r>
                      </m:e>
                      <m:sup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𝐴𝐷</m:t>
                        </m:r>
                      </m:e>
                      <m:sup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𝐴𝐷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𝐴𝐻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0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   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𝐷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10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ctr">
                  <a:defRPr/>
                </a:pP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1400" b="1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10 </m:t>
                        </m:r>
                      </m:e>
                    </m:rad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735" y="2052132"/>
                <a:ext cx="3024186" cy="1005147"/>
              </a:xfrm>
              <a:prstGeom prst="rect">
                <a:avLst/>
              </a:prstGeom>
              <a:blipFill rotWithShape="1">
                <a:blip r:embed="rId3"/>
                <a:stretch>
                  <a:fillRect l="-1008" t="-1818" b="-4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2501900" y="631824"/>
            <a:ext cx="0" cy="2514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78400" y="-663575"/>
            <a:ext cx="2095500" cy="99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751233" y="1447739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sz="1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1233" y="1447739"/>
                <a:ext cx="304800" cy="27699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4" name="Рисунок 6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7300" y="631824"/>
            <a:ext cx="1212749" cy="13119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3812478" y="1854545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RU" sz="1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478" y="1854545"/>
                <a:ext cx="304800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375169" y="1859445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1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5169" y="1859445"/>
                <a:ext cx="304800" cy="27699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 rot="-4140000">
                <a:off x="3869803" y="1098377"/>
                <a:ext cx="369778" cy="264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1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ru-RU" sz="1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4140000">
                <a:off x="3869803" y="1098377"/>
                <a:ext cx="369778" cy="26436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 rot="-1080000">
                <a:off x="4166924" y="1592554"/>
                <a:ext cx="418932" cy="264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1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1080000">
                <a:off x="4166924" y="1592554"/>
                <a:ext cx="418932" cy="26436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Равнобедренный треугольник 15"/>
          <p:cNvSpPr/>
          <p:nvPr/>
        </p:nvSpPr>
        <p:spPr>
          <a:xfrm>
            <a:off x="368300" y="827422"/>
            <a:ext cx="152400" cy="762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 rot="-2880000">
                <a:off x="3944985" y="1531267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2880000">
                <a:off x="3944985" y="1531267"/>
                <a:ext cx="304800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36328" y="1149289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328" y="1149289"/>
                <a:ext cx="304800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Равнобедренный треугольник 16"/>
          <p:cNvSpPr/>
          <p:nvPr/>
        </p:nvSpPr>
        <p:spPr>
          <a:xfrm>
            <a:off x="2926542" y="2193925"/>
            <a:ext cx="152400" cy="762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81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2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Prizmani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Oldin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shaklidagi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asoslardan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chiziladi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0914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Ko‘pyoqlarni</a:t>
            </a:r>
            <a:r>
              <a:rPr lang="en-US" sz="1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tasvirlash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700" y="1546225"/>
            <a:ext cx="2286000" cy="140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9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Prizmani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Ko‘pburchakning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uchidan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parallel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kesmalar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prizmaning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yasovchilari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chiziladi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0914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Ko‘pyoqlarni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tasvirlash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0" y="1416424"/>
            <a:ext cx="1471597" cy="1577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5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Prizmani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Kesmalarning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oxirlari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tutashtirib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chiqiladi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Ko‘pyoqlarni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00" y="1167868"/>
            <a:ext cx="1502051" cy="191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Piramidani</a:t>
            </a:r>
            <a:r>
              <a:rPr lang="en-US" sz="20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tasvirlash</a:t>
            </a:r>
            <a:endParaRPr lang="en-US" sz="20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 indent="168275" algn="just">
              <a:spcAft>
                <a:spcPts val="600"/>
              </a:spcAft>
            </a:pP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shaklidagi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asos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chiziladi</a:t>
            </a:r>
            <a:r>
              <a:rPr lang="en-US" sz="14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0914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Ko‘pyoqlarni</a:t>
            </a:r>
            <a:r>
              <a:rPr lang="en-US" sz="1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tasvirlash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761" y="1231106"/>
            <a:ext cx="1553940" cy="186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3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5629</TotalTime>
  <Words>535</Words>
  <Application>Microsoft Office PowerPoint</Application>
  <PresentationFormat>Произвольный</PresentationFormat>
  <Paragraphs>243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 Math</vt:lpstr>
      <vt:lpstr>Times New Roman</vt:lpstr>
      <vt:lpstr>Office Theme</vt:lpstr>
      <vt:lpstr>Geometriya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Ko‘pyoqlarni tasvirlash </vt:lpstr>
      <vt:lpstr>Ko‘pyoqlarni tasvirlash </vt:lpstr>
      <vt:lpstr>Ko‘pyoqlarni tasvirlash</vt:lpstr>
      <vt:lpstr>Ko‘pyoqlarni tasvirlash </vt:lpstr>
      <vt:lpstr>Ko‘pyoqlarni tasvirlash </vt:lpstr>
      <vt:lpstr>Ko‘pyoqlarni tasvirlash </vt:lpstr>
      <vt:lpstr>Ko‘pyoqlar va ularning sodda kesimlarini yasash</vt:lpstr>
      <vt:lpstr>Masala yechish</vt:lpstr>
      <vt:lpstr>Masala yechish</vt:lpstr>
      <vt:lpstr>Masala yechish</vt:lpstr>
      <vt:lpstr>Masala yechish</vt:lpstr>
      <vt:lpstr>Masala yechish</vt:lpstr>
      <vt:lpstr>Masala yechish</vt:lpstr>
      <vt:lpstr>Masala yechish</vt:lpstr>
      <vt:lpstr>Masala yechish</vt:lpstr>
      <vt:lpstr>Masala yechish</vt:lpstr>
      <vt:lpstr>       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540</cp:revision>
  <dcterms:created xsi:type="dcterms:W3CDTF">2020-04-13T08:05:16Z</dcterms:created>
  <dcterms:modified xsi:type="dcterms:W3CDTF">2020-11-06T05:34:01Z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