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01" r:id="rId3"/>
  </p:sldMasterIdLst>
  <p:notesMasterIdLst>
    <p:notesMasterId r:id="rId33"/>
  </p:notesMasterIdLst>
  <p:sldIdLst>
    <p:sldId id="413" r:id="rId4"/>
    <p:sldId id="657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705" r:id="rId16"/>
    <p:sldId id="698" r:id="rId17"/>
    <p:sldId id="703" r:id="rId18"/>
    <p:sldId id="704" r:id="rId19"/>
    <p:sldId id="699" r:id="rId20"/>
    <p:sldId id="700" r:id="rId21"/>
    <p:sldId id="706" r:id="rId22"/>
    <p:sldId id="707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284" r:id="rId32"/>
  </p:sldIdLst>
  <p:sldSz cx="5765800" cy="3244850"/>
  <p:notesSz cx="5765800" cy="3244850"/>
  <p:defaultTextStyle>
    <a:defPPr>
      <a:defRPr lang="ru-RU"/>
    </a:defPPr>
    <a:lvl1pPr marL="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 varScale="1">
        <p:scale>
          <a:sx n="216" d="100"/>
          <a:sy n="216" d="100"/>
        </p:scale>
        <p:origin x="834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03E-0B20-4990-A751-066104FC4E7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726F-7830-4022-9DAB-C72A275E2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7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32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9"/>
            <a:ext cx="4324350" cy="1129689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03" indent="0" algn="ctr">
              <a:buNone/>
              <a:defRPr sz="900"/>
            </a:lvl2pPr>
            <a:lvl3pPr marL="432205" indent="0" algn="ctr">
              <a:buNone/>
              <a:defRPr sz="900"/>
            </a:lvl3pPr>
            <a:lvl4pPr marL="648308" indent="0" algn="ctr">
              <a:buNone/>
              <a:defRPr sz="800"/>
            </a:lvl4pPr>
            <a:lvl5pPr marL="864411" indent="0" algn="ctr">
              <a:buNone/>
              <a:defRPr sz="800"/>
            </a:lvl5pPr>
            <a:lvl6pPr marL="1080513" indent="0" algn="ctr">
              <a:buNone/>
              <a:defRPr sz="800"/>
            </a:lvl6pPr>
            <a:lvl7pPr marL="1296611" indent="0" algn="ctr">
              <a:buNone/>
              <a:defRPr sz="800"/>
            </a:lvl7pPr>
            <a:lvl8pPr marL="1512715" indent="0" algn="ctr">
              <a:buNone/>
              <a:defRPr sz="800"/>
            </a:lvl8pPr>
            <a:lvl9pPr marL="1728818" indent="0" algn="ctr">
              <a:buNone/>
              <a:defRPr sz="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02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114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1" y="808960"/>
            <a:ext cx="4973003" cy="134976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401" y="2171501"/>
            <a:ext cx="4973003" cy="709811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2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483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4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8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6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8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4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6044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4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2" y="795439"/>
            <a:ext cx="2439203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2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7" y="795439"/>
            <a:ext cx="2451216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7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778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523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979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16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3582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 marL="0" indent="0">
              <a:buNone/>
              <a:defRPr sz="1500"/>
            </a:lvl1pPr>
            <a:lvl2pPr marL="216103" indent="0">
              <a:buNone/>
              <a:defRPr sz="1300"/>
            </a:lvl2pPr>
            <a:lvl3pPr marL="432205" indent="0">
              <a:buNone/>
              <a:defRPr sz="1100"/>
            </a:lvl3pPr>
            <a:lvl4pPr marL="648308" indent="0">
              <a:buNone/>
              <a:defRPr sz="900"/>
            </a:lvl4pPr>
            <a:lvl5pPr marL="864411" indent="0">
              <a:buNone/>
              <a:defRPr sz="900"/>
            </a:lvl5pPr>
            <a:lvl6pPr marL="1080513" indent="0">
              <a:buNone/>
              <a:defRPr sz="900"/>
            </a:lvl6pPr>
            <a:lvl7pPr marL="1296611" indent="0">
              <a:buNone/>
              <a:defRPr sz="900"/>
            </a:lvl7pPr>
            <a:lvl8pPr marL="1512715" indent="0">
              <a:buNone/>
              <a:defRPr sz="900"/>
            </a:lvl8pPr>
            <a:lvl9pPr marL="172881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86824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504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1" y="172764"/>
            <a:ext cx="1243251" cy="27498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64"/>
            <a:ext cx="3657679" cy="274986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5374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4"/>
            <a:ext cx="4900931" cy="25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8343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2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5"/>
            <a:ext cx="1824355" cy="192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7"/>
            <a:ext cx="2508124" cy="183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3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2"/>
            <a:ext cx="490093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1" y="1817115"/>
            <a:ext cx="40360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9052"/>
          </a:xfrm>
        </p:spPr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8"/>
            <a:ext cx="1824355" cy="21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21" y="1056316"/>
            <a:ext cx="2621914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8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0"/>
            <a:ext cx="161107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2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1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74"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4" y="172758"/>
            <a:ext cx="4973003" cy="627188"/>
          </a:xfrm>
          <a:prstGeom prst="rect">
            <a:avLst/>
          </a:prstGeom>
        </p:spPr>
        <p:txBody>
          <a:bodyPr vert="horz" lIns="43222" tIns="21611" rIns="43222" bIns="216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404" y="863791"/>
            <a:ext cx="4973003" cy="2058828"/>
          </a:xfrm>
          <a:prstGeom prst="rect">
            <a:avLst/>
          </a:prstGeom>
        </p:spPr>
        <p:txBody>
          <a:bodyPr vert="horz" lIns="43222" tIns="21611" rIns="43222" bIns="216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2" y="3007496"/>
            <a:ext cx="1945958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med">
    <p:pull/>
  </p:transition>
  <p:txStyles>
    <p:titleStyle>
      <a:lvl1pPr algn="l" defTabSz="43220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51" indent="-108051" algn="l" defTabSz="432205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154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63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24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562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66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769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868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0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20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830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4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51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6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71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81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0.wdp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1.wdp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418" y="1537"/>
            <a:ext cx="5757267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48148" y="1165225"/>
            <a:ext cx="5045827" cy="1011798"/>
          </a:xfrm>
          <a:prstGeom prst="rect">
            <a:avLst/>
          </a:prstGeom>
        </p:spPr>
        <p:txBody>
          <a:bodyPr vert="horz" wrap="square" lIns="0" tIns="13953" rIns="0" bIns="0" rtlCol="0">
            <a:spAutoFit/>
          </a:bodyPr>
          <a:lstStyle/>
          <a:p>
            <a:pPr marL="18394" defTabSz="913563"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2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endParaRPr lang="en-US" sz="32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94" defTabSz="913563">
              <a:spcBef>
                <a:spcPts val="11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rtogonal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proyeksiya</a:t>
            </a:r>
            <a:endParaRPr lang="en-US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5724" y="1241822"/>
            <a:ext cx="344001" cy="9607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30994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30995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55702" y="289827"/>
            <a:ext cx="951501" cy="362332"/>
          </a:xfrm>
          <a:prstGeom prst="rect">
            <a:avLst/>
          </a:prstGeom>
        </p:spPr>
        <p:txBody>
          <a:bodyPr vert="horz" wrap="square" lIns="0" tIns="15856" rIns="0" bIns="0" rtlCol="0">
            <a:spAutoFit/>
          </a:bodyPr>
          <a:lstStyle/>
          <a:p>
            <a:pPr defTabSz="913563">
              <a:spcBef>
                <a:spcPts val="125"/>
              </a:spcBef>
            </a:pPr>
            <a:r>
              <a:rPr lang="en-US" sz="2200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839258" y="208426"/>
            <a:ext cx="3360388" cy="537971"/>
          </a:xfrm>
          <a:prstGeom prst="rect">
            <a:avLst/>
          </a:prstGeom>
        </p:spPr>
        <p:txBody>
          <a:bodyPr vert="horz" wrap="square" lIns="0" tIns="1460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3" algn="ctr" defTabSz="914719">
              <a:spcBef>
                <a:spcPts val="114"/>
              </a:spcBef>
              <a:defRPr/>
            </a:pPr>
            <a:r>
              <a:rPr lang="en-US" kern="0" spc="10" dirty="0" err="1">
                <a:solidFill>
                  <a:sysClr val="window" lastClr="FFFFFF"/>
                </a:solidFill>
              </a:rPr>
              <a:t>Geometriya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349843" y="240786"/>
            <a:ext cx="364211" cy="50238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719"/>
            <a:endParaRPr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202575"/>
            <a:ext cx="1498367" cy="9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12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700" y="555625"/>
                <a:ext cx="5486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Avval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biror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o‘tuvchi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qarab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chiqamiz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Aytaylik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55625"/>
                <a:ext cx="548640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667" b="-6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84" t="42236" r="30219" b="41308"/>
          <a:stretch/>
        </p:blipFill>
        <p:spPr>
          <a:xfrm>
            <a:off x="3962443" y="1582829"/>
            <a:ext cx="1664620" cy="1317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899" y="1656737"/>
                <a:ext cx="37465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balandligini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tushiramiz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haqidagi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teoremaga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kesma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𝐾𝐵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balandligi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1656737"/>
                <a:ext cx="3746544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813" t="-1382" b="-4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1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700" y="555625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𝐵𝐾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burchak-uchburchak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𝜑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iborat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𝐵𝐾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𝐾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𝐾𝐵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𝜑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55625"/>
                <a:ext cx="5486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84" t="42236" r="30219" b="41308"/>
          <a:stretch/>
        </p:blipFill>
        <p:spPr>
          <a:xfrm>
            <a:off x="3962443" y="1582829"/>
            <a:ext cx="1664620" cy="1317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897" y="1317625"/>
                <a:ext cx="3746543" cy="78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U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𝐴𝐶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𝐾𝐵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𝐴𝐶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𝐾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7" y="1317625"/>
                <a:ext cx="3746543" cy="787652"/>
              </a:xfrm>
              <a:prstGeom prst="rect">
                <a:avLst/>
              </a:prstGeom>
              <a:blipFill rotWithShape="1">
                <a:blip r:embed="rId6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5900" y="2079625"/>
                <a:ext cx="374654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Bulardan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cs typeface="Arial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𝜑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qilamiz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079625"/>
                <a:ext cx="3746543" cy="615553"/>
              </a:xfrm>
              <a:prstGeom prst="rect">
                <a:avLst/>
              </a:prstGeom>
              <a:blipFill rotWithShape="1">
                <a:blip r:embed="rId7"/>
                <a:stretch>
                  <a:fillRect l="-813" t="-990" b="-1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5900" y="269517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1-holda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teorema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isbotlandi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700" y="555625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o‘rniga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boshqa</a:t>
                </a:r>
                <a:r>
                  <a:rPr lang="en-US" sz="1600" dirty="0">
                    <a:solidFill>
                      <a:prstClr val="black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olinganda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teorema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o‘rinli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Bu parallel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proyeksiyalash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xossasidan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foydalanib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isbotlanadi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55625"/>
                <a:ext cx="5486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67" t="-2941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900" y="1477863"/>
            <a:ext cx="1475463" cy="1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7" y="555625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ko‘pburchak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holiga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keladigan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bo‘lsak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ko‘pburchakni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diagonallari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uchburchaklarga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bo‘lish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yuqorida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ko‘rilgan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xususiy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holga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keltirib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isbotlanadi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35675" r="17057" b="5085"/>
          <a:stretch/>
        </p:blipFill>
        <p:spPr bwMode="auto">
          <a:xfrm>
            <a:off x="2044700" y="1649150"/>
            <a:ext cx="1752600" cy="124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555625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Ortogonal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proyeksiyadan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texnik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chizmachilikda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detallarni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loyihalashda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mashina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detallari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chizmalari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bitta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uchta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perpendikulyar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tekisliklariga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ortogonal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yo‘li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qilinadi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yo‘nalishda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proyeksiyalanganligiga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vertikal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gorizontal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frontal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deb ham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4" t="33816" r="55606" b="45389"/>
          <a:stretch/>
        </p:blipFill>
        <p:spPr>
          <a:xfrm>
            <a:off x="1435100" y="1921371"/>
            <a:ext cx="1066800" cy="1119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4" t="55583" r="55242" b="27703"/>
          <a:stretch/>
        </p:blipFill>
        <p:spPr>
          <a:xfrm>
            <a:off x="3187700" y="1890102"/>
            <a:ext cx="1371600" cy="11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cf.ppt-online.org/files1/slide/m/muaengZ08tEHjB3LloSNzMJ5Xx7IcWkCsrp4PfvT2i/slide-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0"/>
          <a:stretch/>
        </p:blipFill>
        <p:spPr bwMode="auto">
          <a:xfrm>
            <a:off x="1121923" y="784225"/>
            <a:ext cx="35795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Oltiburchakli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cf.ppt-online.org/files1/slide/m/muaengZ08tEHjB3LloSNzMJ5Xx7IcWkCsrp4PfvT2i/slide-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r="9641"/>
          <a:stretch/>
        </p:blipFill>
        <p:spPr bwMode="auto">
          <a:xfrm>
            <a:off x="901701" y="708025"/>
            <a:ext cx="3354990" cy="22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present5.com/presentation/-42742599_155785782/image-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058" r="1772"/>
          <a:stretch/>
        </p:blipFill>
        <p:spPr bwMode="auto">
          <a:xfrm>
            <a:off x="1282700" y="871614"/>
            <a:ext cx="3100330" cy="19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cf.ppt-online.org/files1/slide/m/muaengZ08tEHjB3LloSNzMJ5Xx7IcWkCsrp4PfvT2i/slide-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r="8288"/>
          <a:stretch/>
        </p:blipFill>
        <p:spPr bwMode="auto">
          <a:xfrm>
            <a:off x="985696" y="708025"/>
            <a:ext cx="337089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532416"/>
                <a:ext cx="54864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8 </m:t>
                    </m:r>
                    <m:r>
                      <a:rPr lang="en-US" sz="16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kvadrat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</a:rPr>
                      <m:t>13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,  14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,  15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yotadi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Kvadratning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tekislikdagi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ortogonal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yuzasi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32 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parallelogramm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ortogonal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532416"/>
                <a:ext cx="5486400" cy="1354217"/>
              </a:xfrm>
              <a:prstGeom prst="rect">
                <a:avLst/>
              </a:prstGeom>
              <a:blipFill rotWithShape="1">
                <a:blip r:embed="rId3"/>
                <a:stretch>
                  <a:fillRect l="-556" b="-4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https://fsd.multiurok.ru/html/2018/05/08/s_5af1da50b8b48/img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409"/>
          <a:stretch/>
        </p:blipFill>
        <p:spPr bwMode="auto">
          <a:xfrm>
            <a:off x="2349500" y="1879122"/>
            <a:ext cx="968375" cy="11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5394" y="631825"/>
                <a:ext cx="5480705" cy="853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32153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5.44.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qirrasi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𝐷𝐴𝐶𝐵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𝐵𝐷𝐶𝐴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burchaklarni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631825"/>
                <a:ext cx="5480705" cy="853888"/>
              </a:xfrm>
              <a:prstGeom prst="rect">
                <a:avLst/>
              </a:prstGeom>
              <a:blipFill rotWithShape="1">
                <a:blip r:embed="rId2"/>
                <a:stretch>
                  <a:fillRect l="-667" t="-2857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5terka.com/images/atan1011geom/atan1011resh1-74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"/>
          <a:stretch/>
        </p:blipFill>
        <p:spPr bwMode="auto">
          <a:xfrm>
            <a:off x="1892300" y="1636577"/>
            <a:ext cx="1524000" cy="1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fsd.multiurok.ru/html/2018/05/08/s_5af1da50b8b48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409"/>
          <a:stretch/>
        </p:blipFill>
        <p:spPr bwMode="auto">
          <a:xfrm>
            <a:off x="4025900" y="1317625"/>
            <a:ext cx="1446484" cy="17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454" y="555625"/>
                <a:ext cx="5628602" cy="675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13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=14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𝑐𝑚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=15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𝑐𝑚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i="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32 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4" y="555625"/>
                <a:ext cx="5628602" cy="6756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100" y="1470025"/>
                <a:ext cx="33528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470025"/>
                <a:ext cx="3352800" cy="3931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5900" y="1919400"/>
                <a:ext cx="33528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919400"/>
                <a:ext cx="3352800" cy="393121"/>
              </a:xfrm>
              <a:prstGeom prst="rect">
                <a:avLst/>
              </a:prstGeom>
              <a:blipFill rotWithShape="1"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6378" y="2460625"/>
                <a:ext cx="2870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=64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8" y="2460625"/>
                <a:ext cx="287046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fsd.multiurok.ru/html/2018/05/08/s_5af1da50b8b48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409"/>
          <a:stretch/>
        </p:blipFill>
        <p:spPr bwMode="auto">
          <a:xfrm>
            <a:off x="3873500" y="784225"/>
            <a:ext cx="1600200" cy="19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5317" y="631825"/>
                <a:ext cx="3238131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(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)(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)(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7" y="631825"/>
                <a:ext cx="3238131" cy="390492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56266" y="1022317"/>
                <a:ext cx="1440523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66" y="1022317"/>
                <a:ext cx="1440523" cy="5582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94393" y="1576303"/>
                <a:ext cx="3691460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13+14+15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=21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𝑐𝑚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3" y="1576303"/>
                <a:ext cx="3691460" cy="5583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24260" y="2404673"/>
                <a:ext cx="4101444" cy="594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21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(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21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13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21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14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21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15</m:t>
                          </m:r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1400" b="0" dirty="0" smtClean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21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∙8∙7∙6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0" y="2404673"/>
                <a:ext cx="4101444" cy="5940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2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fsd.multiurok.ru/html/2018/05/08/s_5af1da50b8b48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409"/>
          <a:stretch/>
        </p:blipFill>
        <p:spPr bwMode="auto">
          <a:xfrm>
            <a:off x="3873500" y="784225"/>
            <a:ext cx="1600200" cy="19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08" y="698210"/>
                <a:ext cx="33528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8" y="698210"/>
                <a:ext cx="3352800" cy="393121"/>
              </a:xfrm>
              <a:prstGeom prst="rect">
                <a:avLst/>
              </a:prstGeom>
              <a:blipFill rotWithShape="1"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066" y="1165225"/>
                <a:ext cx="33528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" y="1165225"/>
                <a:ext cx="3352800" cy="3931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3520" y="1558346"/>
                <a:ext cx="2009461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𝐴𝐵𝐶𝐷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1558346"/>
                <a:ext cx="2009461" cy="6692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241292" y="1558346"/>
                <a:ext cx="1836913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292" y="1558346"/>
                <a:ext cx="1836913" cy="6692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01700" y="2367067"/>
                <a:ext cx="2223557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𝐴𝐵𝐶𝐷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2367067"/>
                <a:ext cx="2223557" cy="6692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fsd.multiurok.ru/html/2018/05/08/s_5af1da50b8b48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409"/>
          <a:stretch/>
        </p:blipFill>
        <p:spPr bwMode="auto">
          <a:xfrm>
            <a:off x="3873500" y="784225"/>
            <a:ext cx="1600200" cy="19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7900" y="631825"/>
                <a:ext cx="2223557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𝐴𝐵𝐶𝐷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631825"/>
                <a:ext cx="2223557" cy="6692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54100" y="1303366"/>
                <a:ext cx="1594732" cy="622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64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1303366"/>
                <a:ext cx="1594732" cy="6221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67061" y="1925524"/>
                <a:ext cx="1944635" cy="398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=42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61" y="1925524"/>
                <a:ext cx="1944635" cy="3986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5899" y="2460625"/>
                <a:ext cx="462479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kern="0" dirty="0" err="1">
                    <a:solidFill>
                      <a:srgbClr val="1F497D"/>
                    </a:solidFill>
                    <a:latin typeface="Arial"/>
                    <a:cs typeface="Arial"/>
                  </a:rPr>
                  <a:t>Javob</a:t>
                </a:r>
                <a:r>
                  <a:rPr lang="en-US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: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ortogonal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yuzi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42 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2460625"/>
                <a:ext cx="4624792" cy="615553"/>
              </a:xfrm>
              <a:prstGeom prst="rect">
                <a:avLst/>
              </a:prstGeom>
              <a:blipFill rotWithShape="1">
                <a:blip r:embed="rId8"/>
                <a:stretch>
                  <a:fillRect l="-1054" t="-4950" b="-10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532416"/>
                <a:ext cx="548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Kubning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qirrasi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Asosining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diagonali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asos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tekisligiga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45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qiyalikda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kub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qirrasini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o‘tuvchi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Kesim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yuzasini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532416"/>
                <a:ext cx="5486400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556" b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площадь ортогональной проек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73" y="1394190"/>
            <a:ext cx="1676400" cy="16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525" y="631825"/>
                <a:ext cx="5486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6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=2 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𝑐𝑚</m:t>
                      </m:r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𝐵𝐷𝑇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5" y="631825"/>
                <a:ext cx="548640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площадь ортогональной проек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165225"/>
            <a:ext cx="1676400" cy="16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8300" y="1052358"/>
                <a:ext cx="335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𝐵𝐶𝐷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𝐵𝐷𝑇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05235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0657" y="1510639"/>
                <a:ext cx="36361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𝐵𝐶𝐷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𝐴𝐵𝐶𝐷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=2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7" y="1510639"/>
                <a:ext cx="363612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45891" y="2613025"/>
                <a:ext cx="3086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891" y="2613025"/>
                <a:ext cx="30867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2897" y="2156970"/>
                <a:ext cx="3633815" cy="897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𝐵𝐷𝑇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𝐵𝐶𝐷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7" y="2156970"/>
                <a:ext cx="3633815" cy="8976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532416"/>
                <a:ext cx="5486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piramida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asosi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asos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tekisligiga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30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qiyalikda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Prizma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asosining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6 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kesimning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532416"/>
                <a:ext cx="54864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556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 descr="http://razdupli.ru/img/3/t-87-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8" b="11796"/>
          <a:stretch/>
        </p:blipFill>
        <p:spPr bwMode="auto">
          <a:xfrm>
            <a:off x="2197100" y="1470025"/>
            <a:ext cx="984381" cy="14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295" y="631825"/>
                <a:ext cx="5486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6 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𝑐𝑚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   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" y="631825"/>
                <a:ext cx="548640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 descr="http://razdupli.ru/img/3/t-87-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 bwMode="auto">
          <a:xfrm>
            <a:off x="4102099" y="970379"/>
            <a:ext cx="1443595" cy="21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644" y="1052358"/>
                <a:ext cx="335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4" y="105235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5572" y="1546223"/>
                <a:ext cx="3870290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=9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72" y="1546223"/>
                <a:ext cx="3870290" cy="6732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58900" y="2308225"/>
                <a:ext cx="1661801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𝑐𝑜𝑠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2308225"/>
                <a:ext cx="1661801" cy="6596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7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http://razdupli.ru/img/3/t-87-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 bwMode="auto">
          <a:xfrm>
            <a:off x="4102099" y="970379"/>
            <a:ext cx="1443595" cy="21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7426" y="708025"/>
                <a:ext cx="4455707" cy="959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𝑐𝑜𝑠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=18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6" y="708025"/>
                <a:ext cx="4455707" cy="9591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7426" y="1927225"/>
                <a:ext cx="41148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kern="0" dirty="0" err="1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kesimning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yuzi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en-US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18 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6" y="1927225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33"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5"/>
            <a:ext cx="5164320" cy="320372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2000" dirty="0" smtClean="0"/>
              <a:t>Mustaqil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631830"/>
            <a:ext cx="5486399" cy="1846659"/>
          </a:xfrm>
        </p:spPr>
        <p:txBody>
          <a:bodyPr/>
          <a:lstStyle/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ook, education, pen, read, write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60649"/>
            <a:ext cx="1093858" cy="10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3820" y="555625"/>
                <a:ext cx="5410200" cy="135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kvadrat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prstClr val="black"/>
                        </a:solidFill>
                        <a:latin typeface="Cambria Math"/>
                      </a:rPr>
                      <m:t>9 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 7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 14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yotadi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Kvadratning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tekislikdagi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ortogonal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yuzasi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e>
                    </m:rad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parallelogramm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ortogonal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yuzini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 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0" y="555625"/>
                <a:ext cx="5410200" cy="1358064"/>
              </a:xfrm>
              <a:prstGeom prst="rect">
                <a:avLst/>
              </a:prstGeom>
              <a:blipFill rotWithShape="1">
                <a:blip r:embed="rId4"/>
                <a:stretch>
                  <a:fillRect l="-676" t="-1794" b="-4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5394" y="631825"/>
                <a:ext cx="5480705" cy="327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2153"/>
                <a:r>
                  <a:rPr lang="en-US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tetraedr,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631825"/>
                <a:ext cx="5480705" cy="327718"/>
              </a:xfrm>
              <a:prstGeom prst="rect">
                <a:avLst/>
              </a:prstGeom>
              <a:blipFill rotWithShape="1">
                <a:blip r:embed="rId3"/>
                <a:stretch>
                  <a:fillRect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5terka.com/images/atan1011geom/atan1011resh1-74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"/>
          <a:stretch/>
        </p:blipFill>
        <p:spPr bwMode="auto">
          <a:xfrm>
            <a:off x="4042478" y="1470025"/>
            <a:ext cx="1524000" cy="1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5394" y="1053201"/>
                <a:ext cx="3939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32153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𝐷𝐴𝐶𝐵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1053201"/>
                <a:ext cx="39393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929" t="-3125" r="-774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3700" y="1624155"/>
                <a:ext cx="40548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 </m:t>
                    </m:r>
                    <m:r>
                      <a:rPr lang="en-US" sz="1600" b="0" i="1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tekisliklar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𝐷𝐴𝐶𝐵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yoqli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burchak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unga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mos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chiziqli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90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0" y="1624155"/>
                <a:ext cx="405482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902" t="-2190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0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5terka.com/images/atan1011geom/atan1011resh1-74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"/>
          <a:stretch/>
        </p:blipFill>
        <p:spPr bwMode="auto">
          <a:xfrm>
            <a:off x="3655449" y="1165225"/>
            <a:ext cx="1524000" cy="1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735" y="631825"/>
                <a:ext cx="3939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2153"/>
                <a:r>
                  <a:rPr lang="en-US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Endi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5" y="631825"/>
                <a:ext cx="39393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929" t="-4167" r="-774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6494" y="1232672"/>
                <a:ext cx="34389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𝐶𝑀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hamda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nuqtalarni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tutashtiramiz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4" y="1232672"/>
                <a:ext cx="3438955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100" y="2155825"/>
                <a:ext cx="2971800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𝐷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𝐶𝑀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en-US" sz="1600" b="0" i="1" dirty="0" smtClean="0">
                  <a:solidFill>
                    <a:prstClr val="black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𝐷𝑀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155825"/>
                <a:ext cx="2971800" cy="5791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735" y="631825"/>
                <a:ext cx="3939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2153"/>
                <a:r>
                  <a:rPr lang="en-US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𝐷𝐴𝐵𝐶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5" y="631825"/>
                <a:ext cx="39393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929" t="-4167" r="-774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6494" y="1232672"/>
                <a:ext cx="2962478" cy="82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𝐶𝑀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𝐴𝐶𝑠𝑖𝑛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𝐴𝑀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∙6=3.</m:t>
                      </m:r>
                    </m:oMath>
                  </m:oMathPara>
                </a14:m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4" y="1232672"/>
                <a:ext cx="2962478" cy="822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100" y="2155825"/>
                <a:ext cx="4648200" cy="871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Pifagor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teoremasiga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𝐵𝐷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endParaRPr lang="en-US" sz="1600" b="0" i="1" dirty="0" smtClean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𝐷𝐶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(3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7</m:t>
                                </m:r>
                              </m:e>
                            </m:rad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63−36</m:t>
                        </m:r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27</m:t>
                        </m:r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.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155825"/>
                <a:ext cx="4648200" cy="871842"/>
              </a:xfrm>
              <a:prstGeom prst="rect">
                <a:avLst/>
              </a:prstGeom>
              <a:blipFill rotWithShape="1">
                <a:blip r:embed="rId5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5terka.com/images/atan1011geom/atan1011resh1-74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0"/>
          <a:stretch/>
        </p:blipFill>
        <p:spPr bwMode="auto">
          <a:xfrm>
            <a:off x="3226501" y="1133132"/>
            <a:ext cx="1106080" cy="9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5terka.com/images/atan1011geom/atan1011resh1-74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"/>
          <a:stretch/>
        </p:blipFill>
        <p:spPr bwMode="auto">
          <a:xfrm>
            <a:off x="4536440" y="1133132"/>
            <a:ext cx="1007651" cy="9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8539" y="555625"/>
                <a:ext cx="5427561" cy="443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𝑡𝑔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𝐷𝑀𝐶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𝐷𝐶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𝐶𝑀</m:t>
                        </m:r>
                      </m:den>
                    </m:f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b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undan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𝐷𝑀𝐶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9" y="555625"/>
                <a:ext cx="5427561" cy="443648"/>
              </a:xfrm>
              <a:prstGeom prst="rect">
                <a:avLst/>
              </a:prstGeom>
              <a:blipFill rotWithShape="1">
                <a:blip r:embed="rId3"/>
                <a:stretch>
                  <a:fillRect l="-674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5terka.com/images/atan1011geom/atan1011resh1-74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"/>
          <a:stretch/>
        </p:blipFill>
        <p:spPr bwMode="auto">
          <a:xfrm>
            <a:off x="3721100" y="1412684"/>
            <a:ext cx="1524000" cy="1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3406" y="1007695"/>
                <a:ext cx="3939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2153"/>
                <a:r>
                  <a:rPr lang="en-US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Endi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𝐵𝐷𝐶𝐴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06" y="1007695"/>
                <a:ext cx="39393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74" t="-4167" r="-929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8300" y="1576858"/>
                <a:ext cx="22987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𝐷𝐶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𝐷𝐶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576858"/>
                <a:ext cx="229870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26829" y="1851025"/>
                <a:ext cx="31306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𝐵𝐷𝐶𝐴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endPara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9" y="1851025"/>
                <a:ext cx="313060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973" t="-4167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35246" y="2391410"/>
                <a:ext cx="1363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46" y="2391410"/>
                <a:ext cx="136300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312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2421" y="2753701"/>
                <a:ext cx="2879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Javob: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9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1" y="2753701"/>
                <a:ext cx="2879415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271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2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1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700" y="631825"/>
                <a:ext cx="5486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proyeksiya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yo‘nalishi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proyeksiyalash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tekisligi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proyeksiyalash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</a:rPr>
                  <a:t>ortogonal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</a:rPr>
                  <a:t>proyeksiyalash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deb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ataladi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631825"/>
                <a:ext cx="54864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00" t="-3046" r="-77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3" t="21961" r="53663" b="64240"/>
          <a:stretch/>
        </p:blipFill>
        <p:spPr>
          <a:xfrm>
            <a:off x="1877529" y="1622425"/>
            <a:ext cx="2068334" cy="13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proyeksiyalash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631825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Ortogonal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proyeksiyalashda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shakl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shaklning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ortogonal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proyeksiyasi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qisqacha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proyeksiyasi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aytiladi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603608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Parallel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proyeksiyalashning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hamma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xossalari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ortogonal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proyeksiyalashda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o‘rinli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23" t="20990" r="31556" b="64046"/>
          <a:stretch/>
        </p:blipFill>
        <p:spPr>
          <a:xfrm>
            <a:off x="2882900" y="1603608"/>
            <a:ext cx="2730834" cy="10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63182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Ko‘pburchakning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tekislikdagi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ortogonal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proyeksiyasining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ko‘pburchak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yuzini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tekisligi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proyeksiya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tekisligi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burchak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kosinusi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ko‘paytmasiga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5500" y="2071896"/>
                <a:ext cx="4267200" cy="41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…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071896"/>
                <a:ext cx="4267200" cy="4156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8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11038</TotalTime>
  <Words>667</Words>
  <Application>Microsoft Office PowerPoint</Application>
  <PresentationFormat>Произвольный</PresentationFormat>
  <Paragraphs>137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1099</cp:revision>
  <dcterms:created xsi:type="dcterms:W3CDTF">2020-04-13T08:05:16Z</dcterms:created>
  <dcterms:modified xsi:type="dcterms:W3CDTF">2021-03-26T08:02:05Z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