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701" r:id="rId3"/>
  </p:sldMasterIdLst>
  <p:notesMasterIdLst>
    <p:notesMasterId r:id="rId28"/>
  </p:notesMasterIdLst>
  <p:sldIdLst>
    <p:sldId id="413" r:id="rId4"/>
    <p:sldId id="611" r:id="rId5"/>
    <p:sldId id="612" r:id="rId6"/>
    <p:sldId id="640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0" r:id="rId17"/>
    <p:sldId id="651" r:id="rId18"/>
    <p:sldId id="652" r:id="rId19"/>
    <p:sldId id="653" r:id="rId20"/>
    <p:sldId id="654" r:id="rId21"/>
    <p:sldId id="655" r:id="rId22"/>
    <p:sldId id="656" r:id="rId23"/>
    <p:sldId id="657" r:id="rId24"/>
    <p:sldId id="658" r:id="rId25"/>
    <p:sldId id="659" r:id="rId26"/>
    <p:sldId id="284" r:id="rId27"/>
  </p:sldIdLst>
  <p:sldSz cx="5765800" cy="3244850"/>
  <p:notesSz cx="5765800" cy="3244850"/>
  <p:defaultTextStyle>
    <a:defPPr>
      <a:defRPr lang="ru-RU"/>
    </a:defPPr>
    <a:lvl1pPr marL="0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25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48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72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96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20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45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70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95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60"/>
  </p:normalViewPr>
  <p:slideViewPr>
    <p:cSldViewPr>
      <p:cViewPr varScale="1">
        <p:scale>
          <a:sx n="216" d="100"/>
          <a:sy n="216" d="100"/>
        </p:scale>
        <p:origin x="83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903E-0B20-4990-A751-066104FC4E76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E726F-7830-4022-9DAB-C72A275E2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4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5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48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72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96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20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45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70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95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7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41" y="660994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74" y="660994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6" y="660994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41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27" indent="-72027">
              <a:buFont typeface="Arial" panose="020B0604020202020204" pitchFamily="34" charset="0"/>
              <a:buChar char="•"/>
              <a:defRPr sz="700"/>
            </a:lvl2pPr>
            <a:lvl3pPr marL="144054" indent="-72027">
              <a:defRPr sz="700"/>
            </a:lvl3pPr>
            <a:lvl4pPr marL="252092" indent="-108039">
              <a:defRPr sz="700"/>
            </a:lvl4pPr>
            <a:lvl5pPr marL="360131" indent="-1080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74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27" indent="-72027">
              <a:buFont typeface="Arial" panose="020B0604020202020204" pitchFamily="34" charset="0"/>
              <a:buChar char="•"/>
              <a:defRPr sz="700"/>
            </a:lvl2pPr>
            <a:lvl3pPr marL="144054" indent="-72027">
              <a:defRPr sz="700"/>
            </a:lvl3pPr>
            <a:lvl4pPr marL="252092" indent="-108039">
              <a:defRPr sz="700"/>
            </a:lvl4pPr>
            <a:lvl5pPr marL="360131" indent="-1080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6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27" indent="-72027">
              <a:buFont typeface="Arial" panose="020B0604020202020204" pitchFamily="34" charset="0"/>
              <a:buChar char="•"/>
              <a:defRPr sz="700"/>
            </a:lvl2pPr>
            <a:lvl3pPr marL="144054" indent="-72027">
              <a:defRPr sz="700"/>
            </a:lvl3pPr>
            <a:lvl4pPr marL="252092" indent="-108039">
              <a:defRPr sz="700"/>
            </a:lvl4pPr>
            <a:lvl5pPr marL="360131" indent="-1080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6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320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5" y="531049"/>
            <a:ext cx="4324350" cy="1129689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783421"/>
          </a:xfrm>
        </p:spPr>
        <p:txBody>
          <a:bodyPr/>
          <a:lstStyle>
            <a:lvl1pPr marL="0" indent="0" algn="ctr">
              <a:buNone/>
              <a:defRPr sz="1100"/>
            </a:lvl1pPr>
            <a:lvl2pPr marL="216103" indent="0" algn="ctr">
              <a:buNone/>
              <a:defRPr sz="900"/>
            </a:lvl2pPr>
            <a:lvl3pPr marL="432205" indent="0" algn="ctr">
              <a:buNone/>
              <a:defRPr sz="900"/>
            </a:lvl3pPr>
            <a:lvl4pPr marL="648308" indent="0" algn="ctr">
              <a:buNone/>
              <a:defRPr sz="800"/>
            </a:lvl4pPr>
            <a:lvl5pPr marL="864411" indent="0" algn="ctr">
              <a:buNone/>
              <a:defRPr sz="800"/>
            </a:lvl5pPr>
            <a:lvl6pPr marL="1080513" indent="0" algn="ctr">
              <a:buNone/>
              <a:defRPr sz="800"/>
            </a:lvl6pPr>
            <a:lvl7pPr marL="1296611" indent="0" algn="ctr">
              <a:buNone/>
              <a:defRPr sz="800"/>
            </a:lvl7pPr>
            <a:lvl8pPr marL="1512715" indent="0" algn="ctr">
              <a:buNone/>
              <a:defRPr sz="800"/>
            </a:lvl8pPr>
            <a:lvl9pPr marL="1728818" indent="0" algn="ctr">
              <a:buNone/>
              <a:defRPr sz="8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70228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41140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1" y="808960"/>
            <a:ext cx="4973003" cy="134976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401" y="2171501"/>
            <a:ext cx="4973003" cy="709811"/>
          </a:xfr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161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322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4830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8644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08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2966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12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72881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7841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058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058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60441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4" y="172758"/>
            <a:ext cx="4973003" cy="627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152" y="795439"/>
            <a:ext cx="2439203" cy="38983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03" indent="0">
              <a:buNone/>
              <a:defRPr sz="900" b="1"/>
            </a:lvl2pPr>
            <a:lvl3pPr marL="432205" indent="0">
              <a:buNone/>
              <a:defRPr sz="900" b="1"/>
            </a:lvl3pPr>
            <a:lvl4pPr marL="648308" indent="0">
              <a:buNone/>
              <a:defRPr sz="800" b="1"/>
            </a:lvl4pPr>
            <a:lvl5pPr marL="864411" indent="0">
              <a:buNone/>
              <a:defRPr sz="800" b="1"/>
            </a:lvl5pPr>
            <a:lvl6pPr marL="1080513" indent="0">
              <a:buNone/>
              <a:defRPr sz="800" b="1"/>
            </a:lvl6pPr>
            <a:lvl7pPr marL="1296611" indent="0">
              <a:buNone/>
              <a:defRPr sz="800" b="1"/>
            </a:lvl7pPr>
            <a:lvl8pPr marL="1512715" indent="0">
              <a:buNone/>
              <a:defRPr sz="800" b="1"/>
            </a:lvl8pPr>
            <a:lvl9pPr marL="1728818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152" y="1185272"/>
            <a:ext cx="2439203" cy="17433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8937" y="795439"/>
            <a:ext cx="2451216" cy="38983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03" indent="0">
              <a:buNone/>
              <a:defRPr sz="900" b="1"/>
            </a:lvl2pPr>
            <a:lvl3pPr marL="432205" indent="0">
              <a:buNone/>
              <a:defRPr sz="900" b="1"/>
            </a:lvl3pPr>
            <a:lvl4pPr marL="648308" indent="0">
              <a:buNone/>
              <a:defRPr sz="800" b="1"/>
            </a:lvl4pPr>
            <a:lvl5pPr marL="864411" indent="0">
              <a:buNone/>
              <a:defRPr sz="800" b="1"/>
            </a:lvl5pPr>
            <a:lvl6pPr marL="1080513" indent="0">
              <a:buNone/>
              <a:defRPr sz="800" b="1"/>
            </a:lvl6pPr>
            <a:lvl7pPr marL="1296611" indent="0">
              <a:buNone/>
              <a:defRPr sz="800" b="1"/>
            </a:lvl7pPr>
            <a:lvl8pPr marL="1512715" indent="0">
              <a:buNone/>
              <a:defRPr sz="800" b="1"/>
            </a:lvl8pPr>
            <a:lvl9pPr marL="1728818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8937" y="1185272"/>
            <a:ext cx="2451216" cy="17433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77784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75232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59790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5" y="216323"/>
            <a:ext cx="1859621" cy="757132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1216" y="467204"/>
            <a:ext cx="2918936" cy="230594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5" y="973455"/>
            <a:ext cx="1859621" cy="1803446"/>
          </a:xfrm>
        </p:spPr>
        <p:txBody>
          <a:bodyPr/>
          <a:lstStyle>
            <a:lvl1pPr marL="0" indent="0">
              <a:buNone/>
              <a:defRPr sz="800"/>
            </a:lvl1pPr>
            <a:lvl2pPr marL="216103" indent="0">
              <a:buNone/>
              <a:defRPr sz="700"/>
            </a:lvl2pPr>
            <a:lvl3pPr marL="432205" indent="0">
              <a:buNone/>
              <a:defRPr sz="600"/>
            </a:lvl3pPr>
            <a:lvl4pPr marL="648308" indent="0">
              <a:buNone/>
              <a:defRPr sz="500"/>
            </a:lvl4pPr>
            <a:lvl5pPr marL="864411" indent="0">
              <a:buNone/>
              <a:defRPr sz="500"/>
            </a:lvl5pPr>
            <a:lvl6pPr marL="1080513" indent="0">
              <a:buNone/>
              <a:defRPr sz="500"/>
            </a:lvl6pPr>
            <a:lvl7pPr marL="1296611" indent="0">
              <a:buNone/>
              <a:defRPr sz="500"/>
            </a:lvl7pPr>
            <a:lvl8pPr marL="1512715" indent="0">
              <a:buNone/>
              <a:defRPr sz="500"/>
            </a:lvl8pPr>
            <a:lvl9pPr marL="1728818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2167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3582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5" y="216323"/>
            <a:ext cx="1859621" cy="757132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51216" y="467204"/>
            <a:ext cx="2918936" cy="2305947"/>
          </a:xfrm>
        </p:spPr>
        <p:txBody>
          <a:bodyPr/>
          <a:lstStyle>
            <a:lvl1pPr marL="0" indent="0">
              <a:buNone/>
              <a:defRPr sz="1500"/>
            </a:lvl1pPr>
            <a:lvl2pPr marL="216103" indent="0">
              <a:buNone/>
              <a:defRPr sz="1300"/>
            </a:lvl2pPr>
            <a:lvl3pPr marL="432205" indent="0">
              <a:buNone/>
              <a:defRPr sz="1100"/>
            </a:lvl3pPr>
            <a:lvl4pPr marL="648308" indent="0">
              <a:buNone/>
              <a:defRPr sz="900"/>
            </a:lvl4pPr>
            <a:lvl5pPr marL="864411" indent="0">
              <a:buNone/>
              <a:defRPr sz="900"/>
            </a:lvl5pPr>
            <a:lvl6pPr marL="1080513" indent="0">
              <a:buNone/>
              <a:defRPr sz="900"/>
            </a:lvl6pPr>
            <a:lvl7pPr marL="1296611" indent="0">
              <a:buNone/>
              <a:defRPr sz="900"/>
            </a:lvl7pPr>
            <a:lvl8pPr marL="1512715" indent="0">
              <a:buNone/>
              <a:defRPr sz="900"/>
            </a:lvl8pPr>
            <a:lvl9pPr marL="1728818" indent="0">
              <a:buNone/>
              <a:defRPr sz="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5" y="973455"/>
            <a:ext cx="1859621" cy="1803446"/>
          </a:xfrm>
        </p:spPr>
        <p:txBody>
          <a:bodyPr/>
          <a:lstStyle>
            <a:lvl1pPr marL="0" indent="0">
              <a:buNone/>
              <a:defRPr sz="800"/>
            </a:lvl1pPr>
            <a:lvl2pPr marL="216103" indent="0">
              <a:buNone/>
              <a:defRPr sz="700"/>
            </a:lvl2pPr>
            <a:lvl3pPr marL="432205" indent="0">
              <a:buNone/>
              <a:defRPr sz="600"/>
            </a:lvl3pPr>
            <a:lvl4pPr marL="648308" indent="0">
              <a:buNone/>
              <a:defRPr sz="500"/>
            </a:lvl4pPr>
            <a:lvl5pPr marL="864411" indent="0">
              <a:buNone/>
              <a:defRPr sz="500"/>
            </a:lvl5pPr>
            <a:lvl6pPr marL="1080513" indent="0">
              <a:buNone/>
              <a:defRPr sz="500"/>
            </a:lvl6pPr>
            <a:lvl7pPr marL="1296611" indent="0">
              <a:buNone/>
              <a:defRPr sz="500"/>
            </a:lvl7pPr>
            <a:lvl8pPr marL="1512715" indent="0">
              <a:buNone/>
              <a:defRPr sz="500"/>
            </a:lvl8pPr>
            <a:lvl9pPr marL="1728818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86824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35041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6151" y="172764"/>
            <a:ext cx="1243251" cy="27498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6399" y="172764"/>
            <a:ext cx="3657679" cy="274986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53746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4"/>
            <a:ext cx="4900931" cy="25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41" y="660995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74" y="660995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6" y="660995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41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2023" indent="-72023">
              <a:buFont typeface="Arial" panose="020B0604020202020204" pitchFamily="34" charset="0"/>
              <a:buChar char="•"/>
              <a:defRPr sz="600"/>
            </a:lvl2pPr>
            <a:lvl3pPr marL="144050" indent="-72023">
              <a:defRPr sz="600"/>
            </a:lvl3pPr>
            <a:lvl4pPr marL="252085" indent="-108037">
              <a:defRPr sz="600"/>
            </a:lvl4pPr>
            <a:lvl5pPr marL="360122" indent="-10803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74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2023" indent="-72023">
              <a:buFont typeface="Arial" panose="020B0604020202020204" pitchFamily="34" charset="0"/>
              <a:buChar char="•"/>
              <a:defRPr sz="600"/>
            </a:lvl2pPr>
            <a:lvl3pPr marL="144050" indent="-72023">
              <a:defRPr sz="600"/>
            </a:lvl3pPr>
            <a:lvl4pPr marL="252085" indent="-108037">
              <a:defRPr sz="600"/>
            </a:lvl4pPr>
            <a:lvl5pPr marL="360122" indent="-10803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6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2023" indent="-72023">
              <a:buFont typeface="Arial" panose="020B0604020202020204" pitchFamily="34" charset="0"/>
              <a:buChar char="•"/>
              <a:defRPr sz="600"/>
            </a:lvl2pPr>
            <a:lvl3pPr marL="144050" indent="-72023">
              <a:defRPr sz="600"/>
            </a:lvl3pPr>
            <a:lvl4pPr marL="252085" indent="-108037">
              <a:defRPr sz="600"/>
            </a:lvl4pPr>
            <a:lvl5pPr marL="360122" indent="-10803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6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7483431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9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432205"/>
            <a:endParaRPr sz="1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848" y="71161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432205"/>
            <a:endParaRPr sz="1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6" y="1342202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8112" y="720765"/>
            <a:ext cx="1824355" cy="192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7"/>
            <a:ext cx="2508124" cy="1834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1631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6" y="1005902"/>
            <a:ext cx="490093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1" y="1817115"/>
            <a:ext cx="40360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1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6" y="1342201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490" y="982370"/>
            <a:ext cx="3978823" cy="339052"/>
          </a:xfrm>
        </p:spPr>
        <p:txBody>
          <a:bodyPr lIns="0" tIns="0" rIns="0" bIns="0"/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8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9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67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848" y="71161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67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6" y="1342201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8112" y="720768"/>
            <a:ext cx="1824355" cy="2157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5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81521" y="1056316"/>
            <a:ext cx="2621914" cy="1034415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67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6" y="1342201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8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25">
        <a:defRPr>
          <a:latin typeface="+mn-lt"/>
          <a:ea typeface="+mn-ea"/>
          <a:cs typeface="+mn-cs"/>
        </a:defRPr>
      </a:lvl2pPr>
      <a:lvl3pPr marL="913848">
        <a:defRPr>
          <a:latin typeface="+mn-lt"/>
          <a:ea typeface="+mn-ea"/>
          <a:cs typeface="+mn-cs"/>
        </a:defRPr>
      </a:lvl3pPr>
      <a:lvl4pPr marL="1370772">
        <a:defRPr>
          <a:latin typeface="+mn-lt"/>
          <a:ea typeface="+mn-ea"/>
          <a:cs typeface="+mn-cs"/>
        </a:defRPr>
      </a:lvl4pPr>
      <a:lvl5pPr marL="1827696">
        <a:defRPr>
          <a:latin typeface="+mn-lt"/>
          <a:ea typeface="+mn-ea"/>
          <a:cs typeface="+mn-cs"/>
        </a:defRPr>
      </a:lvl5pPr>
      <a:lvl6pPr marL="2284620">
        <a:defRPr>
          <a:latin typeface="+mn-lt"/>
          <a:ea typeface="+mn-ea"/>
          <a:cs typeface="+mn-cs"/>
        </a:defRPr>
      </a:lvl6pPr>
      <a:lvl7pPr marL="2741545">
        <a:defRPr>
          <a:latin typeface="+mn-lt"/>
          <a:ea typeface="+mn-ea"/>
          <a:cs typeface="+mn-cs"/>
        </a:defRPr>
      </a:lvl7pPr>
      <a:lvl8pPr marL="3198470">
        <a:defRPr>
          <a:latin typeface="+mn-lt"/>
          <a:ea typeface="+mn-ea"/>
          <a:cs typeface="+mn-cs"/>
        </a:defRPr>
      </a:lvl8pPr>
      <a:lvl9pPr marL="36553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25">
        <a:defRPr>
          <a:latin typeface="+mn-lt"/>
          <a:ea typeface="+mn-ea"/>
          <a:cs typeface="+mn-cs"/>
        </a:defRPr>
      </a:lvl2pPr>
      <a:lvl3pPr marL="913848">
        <a:defRPr>
          <a:latin typeface="+mn-lt"/>
          <a:ea typeface="+mn-ea"/>
          <a:cs typeface="+mn-cs"/>
        </a:defRPr>
      </a:lvl3pPr>
      <a:lvl4pPr marL="1370772">
        <a:defRPr>
          <a:latin typeface="+mn-lt"/>
          <a:ea typeface="+mn-ea"/>
          <a:cs typeface="+mn-cs"/>
        </a:defRPr>
      </a:lvl4pPr>
      <a:lvl5pPr marL="1827696">
        <a:defRPr>
          <a:latin typeface="+mn-lt"/>
          <a:ea typeface="+mn-ea"/>
          <a:cs typeface="+mn-cs"/>
        </a:defRPr>
      </a:lvl5pPr>
      <a:lvl6pPr marL="2284620">
        <a:defRPr>
          <a:latin typeface="+mn-lt"/>
          <a:ea typeface="+mn-ea"/>
          <a:cs typeface="+mn-cs"/>
        </a:defRPr>
      </a:lvl6pPr>
      <a:lvl7pPr marL="2741545">
        <a:defRPr>
          <a:latin typeface="+mn-lt"/>
          <a:ea typeface="+mn-ea"/>
          <a:cs typeface="+mn-cs"/>
        </a:defRPr>
      </a:lvl7pPr>
      <a:lvl8pPr marL="3198470">
        <a:defRPr>
          <a:latin typeface="+mn-lt"/>
          <a:ea typeface="+mn-ea"/>
          <a:cs typeface="+mn-cs"/>
        </a:defRPr>
      </a:lvl8pPr>
      <a:lvl9pPr marL="365539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9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67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6" y="1342200"/>
            <a:ext cx="161107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490" y="982370"/>
            <a:ext cx="397882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2"/>
            <a:ext cx="1845056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1" y="3017712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674"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2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4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67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5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836">
        <a:defRPr>
          <a:latin typeface="+mn-lt"/>
          <a:ea typeface="+mn-ea"/>
          <a:cs typeface="+mn-cs"/>
        </a:defRPr>
      </a:lvl2pPr>
      <a:lvl3pPr marL="913674">
        <a:defRPr>
          <a:latin typeface="+mn-lt"/>
          <a:ea typeface="+mn-ea"/>
          <a:cs typeface="+mn-cs"/>
        </a:defRPr>
      </a:lvl3pPr>
      <a:lvl4pPr marL="1370508">
        <a:defRPr>
          <a:latin typeface="+mn-lt"/>
          <a:ea typeface="+mn-ea"/>
          <a:cs typeface="+mn-cs"/>
        </a:defRPr>
      </a:lvl4pPr>
      <a:lvl5pPr marL="1827346">
        <a:defRPr>
          <a:latin typeface="+mn-lt"/>
          <a:ea typeface="+mn-ea"/>
          <a:cs typeface="+mn-cs"/>
        </a:defRPr>
      </a:lvl5pPr>
      <a:lvl6pPr marL="2284183">
        <a:defRPr>
          <a:latin typeface="+mn-lt"/>
          <a:ea typeface="+mn-ea"/>
          <a:cs typeface="+mn-cs"/>
        </a:defRPr>
      </a:lvl6pPr>
      <a:lvl7pPr marL="2741017">
        <a:defRPr>
          <a:latin typeface="+mn-lt"/>
          <a:ea typeface="+mn-ea"/>
          <a:cs typeface="+mn-cs"/>
        </a:defRPr>
      </a:lvl7pPr>
      <a:lvl8pPr marL="3197854">
        <a:defRPr>
          <a:latin typeface="+mn-lt"/>
          <a:ea typeface="+mn-ea"/>
          <a:cs typeface="+mn-cs"/>
        </a:defRPr>
      </a:lvl8pPr>
      <a:lvl9pPr marL="36546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836">
        <a:defRPr>
          <a:latin typeface="+mn-lt"/>
          <a:ea typeface="+mn-ea"/>
          <a:cs typeface="+mn-cs"/>
        </a:defRPr>
      </a:lvl2pPr>
      <a:lvl3pPr marL="913674">
        <a:defRPr>
          <a:latin typeface="+mn-lt"/>
          <a:ea typeface="+mn-ea"/>
          <a:cs typeface="+mn-cs"/>
        </a:defRPr>
      </a:lvl3pPr>
      <a:lvl4pPr marL="1370508">
        <a:defRPr>
          <a:latin typeface="+mn-lt"/>
          <a:ea typeface="+mn-ea"/>
          <a:cs typeface="+mn-cs"/>
        </a:defRPr>
      </a:lvl4pPr>
      <a:lvl5pPr marL="1827346">
        <a:defRPr>
          <a:latin typeface="+mn-lt"/>
          <a:ea typeface="+mn-ea"/>
          <a:cs typeface="+mn-cs"/>
        </a:defRPr>
      </a:lvl5pPr>
      <a:lvl6pPr marL="2284183">
        <a:defRPr>
          <a:latin typeface="+mn-lt"/>
          <a:ea typeface="+mn-ea"/>
          <a:cs typeface="+mn-cs"/>
        </a:defRPr>
      </a:lvl6pPr>
      <a:lvl7pPr marL="2741017">
        <a:defRPr>
          <a:latin typeface="+mn-lt"/>
          <a:ea typeface="+mn-ea"/>
          <a:cs typeface="+mn-cs"/>
        </a:defRPr>
      </a:lvl7pPr>
      <a:lvl8pPr marL="3197854">
        <a:defRPr>
          <a:latin typeface="+mn-lt"/>
          <a:ea typeface="+mn-ea"/>
          <a:cs typeface="+mn-cs"/>
        </a:defRPr>
      </a:lvl8pPr>
      <a:lvl9pPr marL="365469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404" y="172758"/>
            <a:ext cx="4973003" cy="627188"/>
          </a:xfrm>
          <a:prstGeom prst="rect">
            <a:avLst/>
          </a:prstGeom>
        </p:spPr>
        <p:txBody>
          <a:bodyPr vert="horz" lIns="43222" tIns="21611" rIns="43222" bIns="2161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404" y="863791"/>
            <a:ext cx="4973003" cy="2058828"/>
          </a:xfrm>
          <a:prstGeom prst="rect">
            <a:avLst/>
          </a:prstGeom>
        </p:spPr>
        <p:txBody>
          <a:bodyPr vert="horz" lIns="43222" tIns="21611" rIns="43222" bIns="2161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6399" y="3007496"/>
            <a:ext cx="1297305" cy="172758"/>
          </a:xfrm>
          <a:prstGeom prst="rect">
            <a:avLst/>
          </a:prstGeom>
        </p:spPr>
        <p:txBody>
          <a:bodyPr vert="horz" lIns="43222" tIns="21611" rIns="43222" bIns="21611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205"/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205"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9922" y="3007496"/>
            <a:ext cx="1945958" cy="172758"/>
          </a:xfrm>
          <a:prstGeom prst="rect">
            <a:avLst/>
          </a:prstGeom>
        </p:spPr>
        <p:txBody>
          <a:bodyPr vert="horz" lIns="43222" tIns="21611" rIns="43222" bIns="21611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20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72096" y="3007496"/>
            <a:ext cx="1297305" cy="172758"/>
          </a:xfrm>
          <a:prstGeom prst="rect">
            <a:avLst/>
          </a:prstGeom>
        </p:spPr>
        <p:txBody>
          <a:bodyPr vert="horz" lIns="43222" tIns="21611" rIns="43222" bIns="21611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205"/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20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0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 spd="med">
    <p:pull/>
  </p:transition>
  <p:txStyles>
    <p:titleStyle>
      <a:lvl1pPr algn="l" defTabSz="432205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51" indent="-108051" algn="l" defTabSz="432205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154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257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6360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72460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562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667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769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868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6103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2205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48308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64411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513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611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715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818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5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3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5" Type="http://schemas.openxmlformats.org/officeDocument/2006/relationships/image" Target="../media/image57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5.png"/><Relationship Id="rId18" Type="http://schemas.openxmlformats.org/officeDocument/2006/relationships/image" Target="../media/image62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4.png"/><Relationship Id="rId17" Type="http://schemas.openxmlformats.org/officeDocument/2006/relationships/image" Target="../media/image61.png"/><Relationship Id="rId2" Type="http://schemas.openxmlformats.org/officeDocument/2006/relationships/image" Target="../media/image43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5" Type="http://schemas.openxmlformats.org/officeDocument/2006/relationships/image" Target="../media/image57.png"/><Relationship Id="rId10" Type="http://schemas.openxmlformats.org/officeDocument/2006/relationships/image" Target="../media/image51.png"/><Relationship Id="rId19" Type="http://schemas.openxmlformats.org/officeDocument/2006/relationships/image" Target="../media/image63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418" y="1537"/>
            <a:ext cx="5757267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563"/>
            <a:endParaRPr sz="1100">
              <a:solidFill>
                <a:prstClr val="black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61374" y="1213579"/>
            <a:ext cx="5045827" cy="1996683"/>
          </a:xfrm>
          <a:prstGeom prst="rect">
            <a:avLst/>
          </a:prstGeom>
        </p:spPr>
        <p:txBody>
          <a:bodyPr vert="horz" wrap="square" lIns="0" tIns="13953" rIns="0" bIns="0" rtlCol="0">
            <a:spAutoFit/>
          </a:bodyPr>
          <a:lstStyle/>
          <a:p>
            <a:pPr marL="18394" defTabSz="913563">
              <a:spcBef>
                <a:spcPts val="110"/>
              </a:spcBef>
            </a:pPr>
            <a:r>
              <a:rPr sz="32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32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32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94" defTabSz="913563">
              <a:spcBef>
                <a:spcPts val="110"/>
              </a:spcBef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Uch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perpendikulyarlar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cs typeface="Arial"/>
              </a:rPr>
              <a:t>haqidagi</a:t>
            </a: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cs typeface="Arial"/>
              </a:rPr>
              <a:t>teorema</a:t>
            </a:r>
            <a:endParaRPr lang="en-US"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8394" defTabSz="913563">
              <a:spcBef>
                <a:spcPts val="110"/>
              </a:spcBef>
            </a:pP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7837" y="1213579"/>
            <a:ext cx="344001" cy="14477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563"/>
            <a:endParaRPr sz="1100">
              <a:solidFill>
                <a:prstClr val="black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30994" y="228106"/>
            <a:ext cx="976208" cy="48577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563"/>
            <a:endParaRPr sz="1100">
              <a:solidFill>
                <a:prstClr val="black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30995" y="228106"/>
            <a:ext cx="976208" cy="48577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913563"/>
            <a:endParaRPr sz="1100">
              <a:solidFill>
                <a:prstClr val="black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655702" y="289827"/>
            <a:ext cx="951501" cy="362332"/>
          </a:xfrm>
          <a:prstGeom prst="rect">
            <a:avLst/>
          </a:prstGeom>
        </p:spPr>
        <p:txBody>
          <a:bodyPr vert="horz" wrap="square" lIns="0" tIns="15856" rIns="0" bIns="0" rtlCol="0">
            <a:spAutoFit/>
          </a:bodyPr>
          <a:lstStyle/>
          <a:p>
            <a:pPr defTabSz="913563">
              <a:spcBef>
                <a:spcPts val="125"/>
              </a:spcBef>
            </a:pPr>
            <a:r>
              <a:rPr lang="en-US" sz="2200" b="1" spc="10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839258" y="208426"/>
            <a:ext cx="3360388" cy="537971"/>
          </a:xfrm>
          <a:prstGeom prst="rect">
            <a:avLst/>
          </a:prstGeom>
        </p:spPr>
        <p:txBody>
          <a:bodyPr vert="horz" wrap="square" lIns="0" tIns="1460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3" algn="ctr" defTabSz="914719">
              <a:spcBef>
                <a:spcPts val="114"/>
              </a:spcBef>
              <a:defRPr/>
            </a:pPr>
            <a:r>
              <a:rPr lang="en-US" kern="0" spc="10" dirty="0" err="1">
                <a:solidFill>
                  <a:sysClr val="window" lastClr="FFFFFF"/>
                </a:solidFill>
              </a:rPr>
              <a:t>Geometriya</a:t>
            </a:r>
            <a:endParaRPr lang="en-US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349843" y="240786"/>
            <a:ext cx="364211" cy="50238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719"/>
            <a:endParaRPr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36" y="2205421"/>
            <a:ext cx="1498367" cy="97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4124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2-masalaning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C79936-A048-D942-8C60-B12A02AF2BE8}"/>
                  </a:ext>
                </a:extLst>
              </p:cNvPr>
              <p:cNvSpPr txBox="1"/>
              <p:nvPr/>
            </p:nvSpPr>
            <p:spPr>
              <a:xfrm>
                <a:off x="154204" y="635495"/>
                <a:ext cx="5514987" cy="1350844"/>
              </a:xfrm>
              <a:prstGeom prst="rect">
                <a:avLst/>
              </a:prstGeom>
              <a:noFill/>
            </p:spPr>
            <p:txBody>
              <a:bodyPr wrap="square" lIns="57620" tIns="28810" rIns="57620" bIns="28810" rtlCol="0">
                <a:spAutoFit/>
              </a:bodyPr>
              <a:lstStyle/>
              <a:p>
                <a:pPr algn="just" defTabSz="432153"/>
                <a:r>
                  <a:rPr lang="ru-RU" sz="2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Izlanayotgan</a:t>
                </a: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masofa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tomonga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tushirilgan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perpendikulyar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uzunligiga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Bu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kesmani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tushirish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tomondagi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asosini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lozim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16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uchidan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tomoniga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𝐴𝑂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balandlikni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tushiramiz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⊥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C79936-A048-D942-8C60-B12A02AF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04" y="635495"/>
                <a:ext cx="5514987" cy="1350844"/>
              </a:xfrm>
              <a:prstGeom prst="rect">
                <a:avLst/>
              </a:prstGeom>
              <a:blipFill rotWithShape="1">
                <a:blip r:embed="rId2"/>
                <a:stretch>
                  <a:fillRect l="-1215" r="-1215" b="-58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40" t="75794" r="31191" b="3411"/>
          <a:stretch/>
        </p:blipFill>
        <p:spPr>
          <a:xfrm>
            <a:off x="4102100" y="1774825"/>
            <a:ext cx="1348915" cy="1255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234" y="1927225"/>
                <a:ext cx="387169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Unda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uch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perpendikulyarlar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haqidagi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teoremaga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⊥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𝐷𝑂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Demak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𝐷𝑂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izlanayotgan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ekan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4" y="1927225"/>
                <a:ext cx="3871696" cy="861774"/>
              </a:xfrm>
              <a:prstGeom prst="rect">
                <a:avLst/>
              </a:prstGeom>
              <a:blipFill rotWithShape="1">
                <a:blip r:embed="rId5"/>
                <a:stretch>
                  <a:fillRect l="-787" b="-7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5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2-masalaning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C79936-A048-D942-8C60-B12A02AF2BE8}"/>
                  </a:ext>
                </a:extLst>
              </p:cNvPr>
              <p:cNvSpPr txBox="1"/>
              <p:nvPr/>
            </p:nvSpPr>
            <p:spPr>
              <a:xfrm>
                <a:off x="135723" y="784225"/>
                <a:ext cx="5514987" cy="796846"/>
              </a:xfrm>
              <a:prstGeom prst="rect">
                <a:avLst/>
              </a:prstGeom>
              <a:noFill/>
            </p:spPr>
            <p:txBody>
              <a:bodyPr wrap="square" lIns="57620" tIns="28810" rIns="57620" bIns="28810" rtlCol="0">
                <a:spAutoFit/>
              </a:bodyPr>
              <a:lstStyle/>
              <a:p>
                <a:pPr algn="just" defTabSz="432153"/>
                <a:r>
                  <a:rPr lang="en-US" sz="16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Endi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topamiz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oldin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Geron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formulasidan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foydalanib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topamiz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C79936-A048-D942-8C60-B12A02AF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3" y="784225"/>
                <a:ext cx="5514987" cy="796846"/>
              </a:xfrm>
              <a:prstGeom prst="rect">
                <a:avLst/>
              </a:prstGeom>
              <a:blipFill rotWithShape="1">
                <a:blip r:embed="rId2"/>
                <a:stretch>
                  <a:fillRect l="-1215" t="-5385" r="-1215" b="-1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40" t="75794" r="31191" b="3411"/>
          <a:stretch/>
        </p:blipFill>
        <p:spPr>
          <a:xfrm>
            <a:off x="4191732" y="1470025"/>
            <a:ext cx="1458978" cy="1357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1371" y="1851025"/>
                <a:ext cx="49530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43215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:2=</m:t>
                      </m:r>
                      <m:d>
                        <m:d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20+11+13</m:t>
                          </m:r>
                        </m:e>
                      </m:d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:2=22;</m:t>
                      </m:r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71" y="1851025"/>
                <a:ext cx="4953000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15900" y="2384425"/>
                <a:ext cx="4495800" cy="688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43215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∙(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)∙(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)∙(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22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∙(22−20)∙(22−11)∙(22−13)</m:t>
                          </m:r>
                        </m:e>
                      </m:rad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=66.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2384425"/>
                <a:ext cx="4495800" cy="688650"/>
              </a:xfrm>
              <a:prstGeom prst="rect">
                <a:avLst/>
              </a:prstGeom>
              <a:blipFill rotWithShape="1">
                <a:blip r:embed="rId6"/>
                <a:stretch>
                  <a:fillRect b="-3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19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2-masalaning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C79936-A048-D942-8C60-B12A02AF2BE8}"/>
                  </a:ext>
                </a:extLst>
              </p:cNvPr>
              <p:cNvSpPr txBox="1"/>
              <p:nvPr/>
            </p:nvSpPr>
            <p:spPr>
              <a:xfrm>
                <a:off x="292100" y="708025"/>
                <a:ext cx="2195296" cy="520810"/>
              </a:xfrm>
              <a:prstGeom prst="rect">
                <a:avLst/>
              </a:prstGeom>
              <a:noFill/>
            </p:spPr>
            <p:txBody>
              <a:bodyPr wrap="square" lIns="57620" tIns="28810" rIns="57620" bIns="28810" rtlCol="0">
                <a:spAutoFit/>
              </a:bodyPr>
              <a:lstStyle/>
              <a:p>
                <a:pPr algn="just" defTabSz="43215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𝐵𝐶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∙66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=6,6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C79936-A048-D942-8C60-B12A02AF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708025"/>
                <a:ext cx="2195296" cy="5208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40" t="75794" r="31191" b="3411"/>
          <a:stretch/>
        </p:blipFill>
        <p:spPr>
          <a:xfrm>
            <a:off x="3941709" y="784225"/>
            <a:ext cx="1392251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021" y="1241425"/>
                <a:ext cx="3810000" cy="889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burchakli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uchburchakda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Pifagor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teoremasiga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ko‘ra</a:t>
                </a:r>
                <a:endParaRPr lang="en-US" sz="1600" dirty="0" smtClean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𝐴𝐷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𝐴𝑂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0" i="1" dirty="0" smtClean="0">
                  <a:solidFill>
                    <a:prstClr val="black"/>
                  </a:solidFill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1" y="1241425"/>
                <a:ext cx="3810000" cy="889795"/>
              </a:xfrm>
              <a:prstGeom prst="rect">
                <a:avLst/>
              </a:prstGeom>
              <a:blipFill rotWithShape="1">
                <a:blip r:embed="rId5"/>
                <a:stretch>
                  <a:fillRect l="-960" t="-20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20833" y="2131220"/>
                <a:ext cx="2574679" cy="390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𝐷𝑂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36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6,6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=36,6.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33" y="2131220"/>
                <a:ext cx="2574679" cy="3904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42677" y="2521712"/>
                <a:ext cx="54639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/>
                <a:r>
                  <a:rPr lang="en-US" sz="1600" b="1" i="1" kern="0" dirty="0" smtClean="0">
                    <a:solidFill>
                      <a:srgbClr val="1F497D"/>
                    </a:solidFill>
                    <a:latin typeface="Arial"/>
                    <a:cs typeface="Arial"/>
                  </a:rPr>
                  <a:t>Javob: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chiziqqacha</a:t>
                </a: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masofa</a:t>
                </a:r>
                <a:r>
                  <a:rPr lang="en-US" sz="1600" b="1" i="1" kern="0" dirty="0" smtClean="0">
                    <a:solidFill>
                      <a:srgbClr val="1F497D"/>
                    </a:solidFill>
                    <a:latin typeface="Arial"/>
                    <a:cs typeface="Arial"/>
                  </a:rPr>
                  <a:t> </a:t>
                </a:r>
              </a:p>
              <a:p>
                <a:pPr lvl="0" defTabSz="914400"/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36,6</m:t>
                    </m:r>
                  </m:oMath>
                </a14:m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ga teng.</a:t>
                </a:r>
                <a:endPara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77" y="2521712"/>
                <a:ext cx="5463996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557" t="-3125" b="-11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8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proyeksiyasi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C79936-A048-D942-8C60-B12A02AF2BE8}"/>
                  </a:ext>
                </a:extLst>
              </p:cNvPr>
              <p:cNvSpPr txBox="1"/>
              <p:nvPr/>
            </p:nvSpPr>
            <p:spPr>
              <a:xfrm>
                <a:off x="154204" y="635495"/>
                <a:ext cx="5514987" cy="1289289"/>
              </a:xfrm>
              <a:prstGeom prst="rect">
                <a:avLst/>
              </a:prstGeom>
              <a:noFill/>
            </p:spPr>
            <p:txBody>
              <a:bodyPr wrap="square" lIns="57620" tIns="28810" rIns="57620" bIns="28810" rtlCol="0">
                <a:spAutoFit/>
              </a:bodyPr>
              <a:lstStyle/>
              <a:p>
                <a:pPr algn="just" defTabSz="432153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o‘tuvchi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tekislikka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perpendikulyar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bo‘lmagan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nuqtasidan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perpendikulyarlar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tushiramiz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Bu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perpendikulyarlarning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asoslari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C79936-A048-D942-8C60-B12A02AF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04" y="635495"/>
                <a:ext cx="5514987" cy="1289289"/>
              </a:xfrm>
              <a:prstGeom prst="rect">
                <a:avLst/>
              </a:prstGeom>
              <a:blipFill rotWithShape="1">
                <a:blip r:embed="rId2"/>
                <a:stretch>
                  <a:fillRect l="-1215" t="-2830" r="-1215" b="-6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9" t="27792" r="31191" b="53163"/>
          <a:stretch/>
        </p:blipFill>
        <p:spPr>
          <a:xfrm>
            <a:off x="3782254" y="1654811"/>
            <a:ext cx="1776492" cy="14154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204" y="2003425"/>
                <a:ext cx="3505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chiziqning</a:t>
                </a:r>
                <a:r>
                  <a:rPr lang="en-US" sz="1600" dirty="0">
                    <a:solidFill>
                      <a:prstClr val="black"/>
                    </a:solidFill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tekislikdagi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i="1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proyeksiyasi</a:t>
                </a:r>
                <a:r>
                  <a:rPr lang="en-US" sz="16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04" y="2003425"/>
                <a:ext cx="350520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870" t="-4167" b="-11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1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C79936-A048-D942-8C60-B12A02AF2BE8}"/>
                  </a:ext>
                </a:extLst>
              </p:cNvPr>
              <p:cNvSpPr txBox="1"/>
              <p:nvPr/>
            </p:nvSpPr>
            <p:spPr>
              <a:xfrm>
                <a:off x="154204" y="635495"/>
                <a:ext cx="5514987" cy="889179"/>
              </a:xfrm>
              <a:prstGeom prst="rect">
                <a:avLst/>
              </a:prstGeom>
              <a:noFill/>
            </p:spPr>
            <p:txBody>
              <a:bodyPr wrap="square" lIns="57620" tIns="28810" rIns="57620" bIns="28810" rtlCol="0">
                <a:spAutoFit/>
              </a:bodyPr>
              <a:lstStyle/>
              <a:p>
                <a:pPr algn="just" defTabSz="432153"/>
                <a:r>
                  <a:rPr lang="en-US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to‘g‘ri chiziq va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deb,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tekislikdagi</a:t>
                </a:r>
                <a:r>
                  <a:rPr lang="en-US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proyeksiyasi</a:t>
                </a:r>
                <a:r>
                  <a:rPr lang="en-US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burchakka</a:t>
                </a:r>
                <a:r>
                  <a:rPr lang="en-US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aytiladi</a:t>
                </a:r>
                <a:r>
                  <a:rPr lang="en-US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C79936-A048-D942-8C60-B12A02AF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04" y="635495"/>
                <a:ext cx="5514987" cy="889179"/>
              </a:xfrm>
              <a:prstGeom prst="rect">
                <a:avLst/>
              </a:prstGeom>
              <a:blipFill rotWithShape="1">
                <a:blip r:embed="rId2"/>
                <a:stretch>
                  <a:fillRect l="-1547" t="-6164" r="-1547" b="-116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9" t="27792" r="31191" b="53163"/>
          <a:stretch/>
        </p:blipFill>
        <p:spPr>
          <a:xfrm>
            <a:off x="2039883" y="1622425"/>
            <a:ext cx="1828800" cy="14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3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204" y="620234"/>
                <a:ext cx="547189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Agar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tekislikka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u bilan tekislik orasidagi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burchak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90</m:t>
                        </m:r>
                      </m:e>
                      <m:sup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ga, agar parallel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olinadi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04" y="620234"/>
                <a:ext cx="5471896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557" t="-2273" r="-1225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61" t="47032" r="31873" b="40141"/>
          <a:stretch/>
        </p:blipFill>
        <p:spPr>
          <a:xfrm>
            <a:off x="2037793" y="1697452"/>
            <a:ext cx="2121683" cy="11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5.26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C79936-A048-D942-8C60-B12A02AF2BE8}"/>
                  </a:ext>
                </a:extLst>
              </p:cNvPr>
              <p:cNvSpPr txBox="1"/>
              <p:nvPr/>
            </p:nvSpPr>
            <p:spPr>
              <a:xfrm>
                <a:off x="113949" y="635495"/>
                <a:ext cx="5514987" cy="1289289"/>
              </a:xfrm>
              <a:prstGeom prst="rect">
                <a:avLst/>
              </a:prstGeom>
              <a:noFill/>
            </p:spPr>
            <p:txBody>
              <a:bodyPr wrap="square" lIns="57620" tIns="28810" rIns="57620" bIns="28810" rtlCol="0">
                <a:spAutoFit/>
              </a:bodyPr>
              <a:lstStyle/>
              <a:p>
                <a:pPr algn="just" defTabSz="432153"/>
                <a:r>
                  <a:rPr lang="ru-R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2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tomonli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uchlaridan</a:t>
                </a:r>
                <a:r>
                  <a:rPr lang="en-US" sz="2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yotadi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tekisligigacha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masofani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  </a:t>
                </a:r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C79936-A048-D942-8C60-B12A02AF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49" y="635495"/>
                <a:ext cx="5514987" cy="1289289"/>
              </a:xfrm>
              <a:prstGeom prst="rect">
                <a:avLst/>
              </a:prstGeom>
              <a:blipFill rotWithShape="1">
                <a:blip r:embed="rId2"/>
                <a:stretch>
                  <a:fillRect l="-1770" t="-4245" r="-1881" b="-8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5" t="5776" r="46159" b="4624"/>
          <a:stretch/>
        </p:blipFill>
        <p:spPr>
          <a:xfrm>
            <a:off x="2120900" y="1698625"/>
            <a:ext cx="1627001" cy="12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5.26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5" t="5776" r="46159" b="4624"/>
          <a:stretch/>
        </p:blipFill>
        <p:spPr>
          <a:xfrm>
            <a:off x="3952588" y="1447553"/>
            <a:ext cx="1627001" cy="1261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7887" y="631825"/>
                <a:ext cx="53608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  ∆</m:t>
                    </m:r>
                    <m:r>
                      <a:rPr lang="en-US" b="0" i="1" smtClean="0">
                        <a:latin typeface="Cambria Math"/>
                      </a:rPr>
                      <m:t>𝐵𝐶𝐷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tomonli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bo‘lsin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𝐵𝐶𝐷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tekisligiga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𝐴𝐻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o‘tkazamiz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87" y="631825"/>
                <a:ext cx="5360801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909" t="-3974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63084" y="1482115"/>
                <a:ext cx="393901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i="1" smtClean="0">
                        <a:latin typeface="Cambria Math"/>
                        <a:cs typeface="Arial" pitchFamily="34" charset="0"/>
                      </a:rPr>
                      <m:t>𝐴𝐵</m:t>
                    </m:r>
                    <m:r>
                      <a:rPr lang="en-US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i="1" smtClean="0">
                        <a:latin typeface="Cambria Math"/>
                        <a:cs typeface="Arial" pitchFamily="34" charset="0"/>
                      </a:rPr>
                      <m:t>𝐴𝐶</m:t>
                    </m:r>
                    <m:r>
                      <a:rPr lang="en-US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i="1" smtClean="0">
                        <a:latin typeface="Cambria Math"/>
                        <a:cs typeface="Arial" pitchFamily="34" charset="0"/>
                      </a:rPr>
                      <m:t>𝐴𝐷</m:t>
                    </m:r>
                    <m:r>
                      <a:rPr lang="en-US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i="1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ekanligidan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bu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og‘malarning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proyeksiyalari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ham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o‘zaro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tengdir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ya’ni</a:t>
                </a:r>
                <a:r>
                  <a:rPr lang="en-US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𝐻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𝐻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𝐻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𝐷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4" y="1482115"/>
                <a:ext cx="3939015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393" t="-3289" b="-8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887" y="2405445"/>
                <a:ext cx="42290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Demak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𝐻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𝐵𝐶𝐷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uchburchakka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tashqi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chizilgan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aylana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markazi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87" y="2405445"/>
                <a:ext cx="4229013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153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7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5.26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7" t="14919" r="7799" b="13169"/>
          <a:stretch/>
        </p:blipFill>
        <p:spPr>
          <a:xfrm>
            <a:off x="4121457" y="669816"/>
            <a:ext cx="1295400" cy="1046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5500" y="784225"/>
                <a:ext cx="2590800" cy="66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0" y="784225"/>
                <a:ext cx="2590800" cy="6646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2803" r="7483" b="6220"/>
          <a:stretch/>
        </p:blipFill>
        <p:spPr>
          <a:xfrm>
            <a:off x="4178300" y="2038570"/>
            <a:ext cx="1238557" cy="97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3100" y="1692101"/>
                <a:ext cx="2590800" cy="450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1692101"/>
                <a:ext cx="2590800" cy="45089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705" y="2155825"/>
                <a:ext cx="3872099" cy="916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5" y="2155825"/>
                <a:ext cx="3872099" cy="916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0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5.26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11321" y="1241425"/>
                <a:ext cx="3505200" cy="1271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i="1" kern="0" dirty="0" smtClean="0">
                        <a:solidFill>
                          <a:srgbClr val="1F497D"/>
                        </a:solidFill>
                        <a:latin typeface="Arial"/>
                        <a:cs typeface="Arial"/>
                      </a:rPr>
                      <m:t>Javob</m:t>
                    </m:r>
                    <m:r>
                      <m:rPr>
                        <m:nor/>
                      </m:rPr>
                      <a:rPr lang="en-US" sz="2000" b="1" i="1" kern="0" dirty="0" smtClean="0">
                        <a:solidFill>
                          <a:srgbClr val="1F497D"/>
                        </a:solidFill>
                        <a:latin typeface="Arial"/>
                        <a:cs typeface="Arial"/>
                      </a:rPr>
                      <m:t>:</m:t>
                    </m:r>
                    <m:r>
                      <a:rPr lang="en-US" sz="2000" b="0" i="1" kern="0" dirty="0" smtClean="0">
                        <a:solidFill>
                          <a:srgbClr val="1F497D"/>
                        </a:solidFill>
                        <a:latin typeface="Cambria Math"/>
                        <a:cs typeface="Arial"/>
                      </a:rPr>
                      <m:t> 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tekisligigacha</a:t>
                </a:r>
                <a:r>
                  <a: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masofa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21" y="1241425"/>
                <a:ext cx="3505200" cy="1271567"/>
              </a:xfrm>
              <a:prstGeom prst="rect">
                <a:avLst/>
              </a:prstGeom>
              <a:blipFill rotWithShape="1">
                <a:blip r:embed="rId2"/>
                <a:stretch>
                  <a:fillRect l="-1739" t="-1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5" t="5776" r="46159" b="4624"/>
          <a:stretch/>
        </p:blipFill>
        <p:spPr>
          <a:xfrm>
            <a:off x="3576180" y="1012825"/>
            <a:ext cx="206425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1-teorema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C79936-A048-D942-8C60-B12A02AF2BE8}"/>
              </a:ext>
            </a:extLst>
          </p:cNvPr>
          <p:cNvSpPr txBox="1"/>
          <p:nvPr/>
        </p:nvSpPr>
        <p:spPr>
          <a:xfrm>
            <a:off x="154204" y="635495"/>
            <a:ext cx="5514987" cy="1289289"/>
          </a:xfrm>
          <a:prstGeom prst="rect">
            <a:avLst/>
          </a:prstGeom>
          <a:noFill/>
        </p:spPr>
        <p:txBody>
          <a:bodyPr wrap="square" lIns="57620" tIns="28810" rIns="57620" bIns="28810" rtlCol="0">
            <a:spAutoFit/>
          </a:bodyPr>
          <a:lstStyle/>
          <a:p>
            <a:pPr algn="just" defTabSz="432153"/>
            <a:r>
              <a:rPr lang="en-US" sz="2000" b="1" i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tekislikka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og‘maning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o‘tuvchi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og‘maning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proyeksiyasiga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og‘maning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83" t="47226" r="31920" b="38587"/>
          <a:stretch/>
        </p:blipFill>
        <p:spPr>
          <a:xfrm>
            <a:off x="2187796" y="2079625"/>
            <a:ext cx="1447800" cy="87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8-masala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C79936-A048-D942-8C60-B12A02AF2BE8}"/>
                  </a:ext>
                </a:extLst>
              </p:cNvPr>
              <p:cNvSpPr txBox="1"/>
              <p:nvPr/>
            </p:nvSpPr>
            <p:spPr>
              <a:xfrm>
                <a:off x="113949" y="635495"/>
                <a:ext cx="5514987" cy="1289289"/>
              </a:xfrm>
              <a:prstGeom prst="rect">
                <a:avLst/>
              </a:prstGeom>
              <a:noFill/>
            </p:spPr>
            <p:txBody>
              <a:bodyPr wrap="square" lIns="57620" tIns="28810" rIns="57620" bIns="28810" rtlCol="0">
                <a:spAutoFit/>
              </a:bodyPr>
              <a:lstStyle/>
              <a:p>
                <a:pPr algn="just" defTabSz="432153"/>
                <a:r>
                  <a:rPr lang="en-US" sz="2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tomonli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uchburchakning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tomonlari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3 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uchidan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tekisligigacha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masofani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C79936-A048-D942-8C60-B12A02AF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49" y="635495"/>
                <a:ext cx="5514987" cy="1289289"/>
              </a:xfrm>
              <a:prstGeom prst="rect">
                <a:avLst/>
              </a:prstGeom>
              <a:blipFill rotWithShape="1">
                <a:blip r:embed="rId2"/>
                <a:stretch>
                  <a:fillRect l="-1770" t="-4245" r="-1881" b="-8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6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8-masalaning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C79936-A048-D942-8C60-B12A02AF2BE8}"/>
                  </a:ext>
                </a:extLst>
              </p:cNvPr>
              <p:cNvSpPr txBox="1"/>
              <p:nvPr/>
            </p:nvSpPr>
            <p:spPr>
              <a:xfrm>
                <a:off x="113949" y="635495"/>
                <a:ext cx="5514987" cy="365959"/>
              </a:xfrm>
              <a:prstGeom prst="rect">
                <a:avLst/>
              </a:prstGeom>
              <a:noFill/>
            </p:spPr>
            <p:txBody>
              <a:bodyPr wrap="square" lIns="57620" tIns="28810" rIns="57620" bIns="28810" rtlCol="0">
                <a:spAutoFit/>
              </a:bodyPr>
              <a:lstStyle/>
              <a:p>
                <a:pPr algn="just" defTabSz="43215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   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=3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𝑙</m:t>
                      </m:r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C79936-A048-D942-8C60-B12A02AF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49" y="635495"/>
                <a:ext cx="5514987" cy="3659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13949" y="635495"/>
            <a:ext cx="1120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017930" y="1546225"/>
            <a:ext cx="609600" cy="1066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31515" y="1584325"/>
            <a:ext cx="114300" cy="10287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35500" y="1546225"/>
            <a:ext cx="685800" cy="838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017930" y="2384425"/>
            <a:ext cx="1303370" cy="228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27530" y="1546225"/>
            <a:ext cx="236570" cy="1295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17930" y="2613025"/>
            <a:ext cx="846170" cy="228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864100" y="2384425"/>
            <a:ext cx="457200" cy="457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74583" y="2580071"/>
            <a:ext cx="6941" cy="76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670972" y="2536825"/>
            <a:ext cx="61135" cy="381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017930" y="2613025"/>
            <a:ext cx="727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745815" y="2384425"/>
            <a:ext cx="575485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748793" y="2613025"/>
            <a:ext cx="105771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21200" y="237996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200" y="2379960"/>
                <a:ext cx="4572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292036" y="2656959"/>
                <a:ext cx="349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036" y="2656959"/>
                <a:ext cx="34996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4963748" y="2544187"/>
                <a:ext cx="349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748" y="2544187"/>
                <a:ext cx="34996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117052" y="2309522"/>
                <a:ext cx="349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52" y="2309522"/>
                <a:ext cx="349968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917716" y="1733867"/>
                <a:ext cx="3018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716" y="1733867"/>
                <a:ext cx="301813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093158" y="1855371"/>
                <a:ext cx="3018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158" y="1855371"/>
                <a:ext cx="301813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413404" y="1315389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404" y="1315389"/>
                <a:ext cx="45720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4661935" y="2024648"/>
                <a:ext cx="3018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935" y="2024648"/>
                <a:ext cx="301813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440564" y="1910348"/>
                <a:ext cx="3484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564" y="1910348"/>
                <a:ext cx="348492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215898" y="1302979"/>
                <a:ext cx="352994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tomonli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bo‘lsin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tekisligiga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𝑆𝐻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o‘tkazamiz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8" y="1302979"/>
                <a:ext cx="3529945" cy="1200329"/>
              </a:xfrm>
              <a:prstGeom prst="rect">
                <a:avLst/>
              </a:prstGeom>
              <a:blipFill rotWithShape="1">
                <a:blip r:embed="rId12"/>
                <a:stretch>
                  <a:fillRect l="-1382" t="-2538" r="-345" b="-65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3745845" y="2460609"/>
                <a:ext cx="3629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845" y="2460609"/>
                <a:ext cx="362984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4683589" y="2755084"/>
                <a:ext cx="3713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589" y="2755084"/>
                <a:ext cx="371319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5222184" y="2217321"/>
                <a:ext cx="3620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184" y="2217321"/>
                <a:ext cx="362022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4459416" y="1249368"/>
                <a:ext cx="3441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16" y="1249368"/>
                <a:ext cx="344197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4452425" y="2417375"/>
                <a:ext cx="3366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425" y="2417375"/>
                <a:ext cx="336631" cy="27699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7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8-masalaning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017930" y="1546225"/>
            <a:ext cx="609600" cy="1066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31515" y="1584325"/>
            <a:ext cx="114300" cy="10287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35500" y="1546225"/>
            <a:ext cx="685800" cy="838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017930" y="2384425"/>
            <a:ext cx="1303370" cy="228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27530" y="1546225"/>
            <a:ext cx="236570" cy="1295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17930" y="2613025"/>
            <a:ext cx="846170" cy="228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864100" y="2384425"/>
            <a:ext cx="457200" cy="457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74583" y="2580071"/>
            <a:ext cx="6941" cy="76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670972" y="2536825"/>
            <a:ext cx="61135" cy="381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017930" y="2613025"/>
            <a:ext cx="727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745815" y="2384425"/>
            <a:ext cx="575485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748793" y="2613025"/>
            <a:ext cx="105771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21200" y="237996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44546A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2400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200" y="2379960"/>
                <a:ext cx="45720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292036" y="2656959"/>
                <a:ext cx="349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036" y="2656959"/>
                <a:ext cx="349968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4963748" y="2544187"/>
                <a:ext cx="349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748" y="2544187"/>
                <a:ext cx="34996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117052" y="2309522"/>
                <a:ext cx="349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52" y="2309522"/>
                <a:ext cx="34996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917716" y="1733867"/>
                <a:ext cx="3018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716" y="1733867"/>
                <a:ext cx="301813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093158" y="1855371"/>
                <a:ext cx="3018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158" y="1855371"/>
                <a:ext cx="301813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413404" y="1315389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44546A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2400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404" y="1315389"/>
                <a:ext cx="45720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4661935" y="2024648"/>
                <a:ext cx="3018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935" y="2024648"/>
                <a:ext cx="301813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440564" y="1910348"/>
                <a:ext cx="3484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564" y="1910348"/>
                <a:ext cx="348492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3745845" y="2460609"/>
                <a:ext cx="3629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845" y="2460609"/>
                <a:ext cx="362984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4683589" y="2755084"/>
                <a:ext cx="3713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589" y="2755084"/>
                <a:ext cx="371319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5222184" y="2217321"/>
                <a:ext cx="3620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184" y="2217321"/>
                <a:ext cx="362022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4459416" y="1249368"/>
                <a:ext cx="3441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16" y="1249368"/>
                <a:ext cx="344197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4452425" y="2417375"/>
                <a:ext cx="3366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425" y="2417375"/>
                <a:ext cx="336631" cy="2769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169814" y="664592"/>
                <a:ext cx="393901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𝑆𝐴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𝑆𝐵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𝑆𝐶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𝑙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ekanligidan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og‘malarning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proyeksiyalari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ham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o‘zaro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tengdir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ya’ni</a:t>
                </a:r>
                <a:r>
                  <a:rPr lang="en-US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𝐻𝐴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𝐻𝐵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𝐻𝐶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ru-RU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4" y="664592"/>
                <a:ext cx="3939015" cy="923330"/>
              </a:xfrm>
              <a:prstGeom prst="rect">
                <a:avLst/>
              </a:prstGeom>
              <a:blipFill rotWithShape="1">
                <a:blip r:embed="rId16"/>
                <a:stretch>
                  <a:fillRect l="-1393" t="-3311" b="-9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8008" y="1672277"/>
                <a:ext cx="35078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Demak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𝐻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uchburchakka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tashqi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chizilgan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aylana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markazi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08" y="1672277"/>
                <a:ext cx="3507838" cy="923330"/>
              </a:xfrm>
              <a:prstGeom prst="rect">
                <a:avLst/>
              </a:prstGeom>
              <a:blipFill rotWithShape="1">
                <a:blip r:embed="rId17"/>
                <a:stretch>
                  <a:fillRect l="-1391" t="-3289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23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8-masalaning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017930" y="1546225"/>
            <a:ext cx="609600" cy="1066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31515" y="1584325"/>
            <a:ext cx="114300" cy="10287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35500" y="1546225"/>
            <a:ext cx="685800" cy="838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017930" y="2384425"/>
            <a:ext cx="1303370" cy="228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27530" y="1546225"/>
            <a:ext cx="236570" cy="1295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17930" y="2613025"/>
            <a:ext cx="846170" cy="228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864100" y="2384425"/>
            <a:ext cx="457200" cy="457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74583" y="2580071"/>
            <a:ext cx="6941" cy="76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670972" y="2536825"/>
            <a:ext cx="61135" cy="381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017930" y="2613025"/>
            <a:ext cx="727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745815" y="2384425"/>
            <a:ext cx="575485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748793" y="2613025"/>
            <a:ext cx="105771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21200" y="237996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44546A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2400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200" y="2379960"/>
                <a:ext cx="45720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292036" y="2656959"/>
                <a:ext cx="349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036" y="2656959"/>
                <a:ext cx="349968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4963748" y="2544187"/>
                <a:ext cx="349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748" y="2544187"/>
                <a:ext cx="34996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117052" y="2309522"/>
                <a:ext cx="349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52" y="2309522"/>
                <a:ext cx="34996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917716" y="1733867"/>
                <a:ext cx="3018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716" y="1733867"/>
                <a:ext cx="301813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093158" y="1855371"/>
                <a:ext cx="3018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158" y="1855371"/>
                <a:ext cx="301813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413404" y="1315389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44546A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2400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404" y="1315389"/>
                <a:ext cx="45720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4661935" y="2024648"/>
                <a:ext cx="3018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935" y="2024648"/>
                <a:ext cx="301813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440564" y="1910348"/>
                <a:ext cx="3484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564" y="1910348"/>
                <a:ext cx="348492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3745845" y="2460609"/>
                <a:ext cx="3629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845" y="2460609"/>
                <a:ext cx="362984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4683589" y="2755084"/>
                <a:ext cx="3713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589" y="2755084"/>
                <a:ext cx="371319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5222184" y="2217321"/>
                <a:ext cx="3620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184" y="2217321"/>
                <a:ext cx="362022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4459416" y="1249368"/>
                <a:ext cx="3441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16" y="1249368"/>
                <a:ext cx="344197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4452425" y="2417375"/>
                <a:ext cx="3366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425" y="2417375"/>
                <a:ext cx="336631" cy="2769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9700" y="642850"/>
                <a:ext cx="2590800" cy="688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642850"/>
                <a:ext cx="2590800" cy="68845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61262" y="650783"/>
                <a:ext cx="1965603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𝐻𝐴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262" y="650783"/>
                <a:ext cx="1965603" cy="66460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900" y="1421001"/>
                <a:ext cx="3171604" cy="438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𝐴𝑆𝐻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: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𝐻𝑆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1421001"/>
                <a:ext cx="3171604" cy="43864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41319" y="1865918"/>
                <a:ext cx="3776611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𝐻𝑆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4−3</m:t>
                          </m:r>
                        </m:e>
                      </m:ra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9" y="1865918"/>
                <a:ext cx="3776611" cy="65601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2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5"/>
            <a:ext cx="5164320" cy="320372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sz="2000" dirty="0" smtClean="0"/>
              <a:t>Mustaqil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5" y="631830"/>
            <a:ext cx="5486399" cy="1846659"/>
          </a:xfrm>
        </p:spPr>
        <p:txBody>
          <a:bodyPr/>
          <a:lstStyle/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024" y="479425"/>
                <a:ext cx="5613276" cy="1692721"/>
              </a:xfrm>
              <a:prstGeom prst="rect">
                <a:avLst/>
              </a:prstGeom>
              <a:noFill/>
            </p:spPr>
            <p:txBody>
              <a:bodyPr wrap="square" lIns="91385" tIns="45695" rIns="91385" bIns="45695" rtlCol="0">
                <a:spAutoFit/>
              </a:bodyPr>
              <a:lstStyle/>
              <a:p>
                <a:pPr lvl="0" algn="just" defTabSz="432153"/>
                <a:r>
                  <a:rPr lang="en-US" sz="2000" b="1" kern="0" dirty="0" smtClean="0">
                    <a:solidFill>
                      <a:schemeClr val="tx2"/>
                    </a:solidFill>
                    <a:latin typeface="Arial"/>
                    <a:cs typeface="Arial"/>
                  </a:rPr>
                  <a:t>  </a:t>
                </a:r>
                <a:r>
                  <a:rPr lang="en-US" sz="1400" b="1" i="1" kern="0" dirty="0" smtClean="0">
                    <a:solidFill>
                      <a:schemeClr val="tx2"/>
                    </a:solidFill>
                    <a:latin typeface="Arial"/>
                    <a:cs typeface="Arial"/>
                  </a:rPr>
                  <a:t>5.32.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tekislikka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uzunliklari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10 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</a:t>
                </a:r>
                <a:r>
                  <a:rPr lang="en-US" sz="1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7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og‘ma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Bu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og‘malar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proyeksiyasining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ayirmasi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9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Og‘malar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proyeksiyalarini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:pPr lvl="0" algn="just" defTabSz="432153"/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0" algn="just" defTabSz="432153"/>
                <a:r>
                  <a:rPr lang="en-US" sz="1400" b="1" i="1" kern="0" dirty="0" smtClean="0">
                    <a:solidFill>
                      <a:schemeClr val="tx2"/>
                    </a:solidFill>
                    <a:latin typeface="Arial"/>
                    <a:cs typeface="Arial"/>
                  </a:rPr>
                  <a:t>  5.33.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tekislikka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og‘ma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Agar:</a:t>
                </a:r>
              </a:p>
              <a:p>
                <a:pPr lvl="0" algn="just" defTabSz="432153"/>
                <a:r>
                  <a:rPr lang="en-US" sz="14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 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ulardan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ikkinchisidan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26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uzun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og‘malarning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proyeksiyalari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12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40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4" y="479425"/>
                <a:ext cx="5613276" cy="1692721"/>
              </a:xfrm>
              <a:prstGeom prst="rect">
                <a:avLst/>
              </a:prstGeom>
              <a:blipFill rotWithShape="1">
                <a:blip r:embed="rId2"/>
                <a:stretch>
                  <a:fillRect l="-326" r="-435" b="-28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Book, education, pen, read, write icon - Download on Iconfi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5814">
            <a:off x="3990185" y="2073635"/>
            <a:ext cx="943515" cy="9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1564" y="2141973"/>
                <a:ext cx="32766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432153"/>
                <a:r>
                  <a:rPr lang="en-US" sz="14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og‘malar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uzunliklari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1:2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nisbatda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ularning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proyeksiyalari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7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og‘malarning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uzunliklarini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4" y="2141973"/>
                <a:ext cx="3276600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372" t="-637" r="-558" b="-50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5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500" y="98425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94" algn="ctr" defTabSz="432153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1-teoremaning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isboti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900" y="708025"/>
                <a:ext cx="5257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Aytaylik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tekislikka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tushirilgan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og‘ma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bo‘lsin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𝑐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tekislikda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yotuvchi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nuqtadan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o‘tuvchi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og‘ma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proyeksiyasiga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bo‘lsin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708025"/>
                <a:ext cx="5257800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579" t="-1382" b="-5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83" t="47226" r="31920" b="38587"/>
          <a:stretch/>
        </p:blipFill>
        <p:spPr>
          <a:xfrm>
            <a:off x="3721100" y="1774825"/>
            <a:ext cx="1894562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88" y="2031464"/>
                <a:ext cx="3276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parallel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o‘tkazamiz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Bu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tekislikka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88" y="2031464"/>
                <a:ext cx="3276600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929" t="-1695" b="-6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500" y="98425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94" algn="ctr" defTabSz="432153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1-teoremaning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isboti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83" t="47226" r="31920" b="38587"/>
          <a:stretch/>
        </p:blipFill>
        <p:spPr>
          <a:xfrm>
            <a:off x="3721100" y="1774825"/>
            <a:ext cx="1894562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378" y="631825"/>
                <a:ext cx="54482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</a:rPr>
                      <m:t>   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chiziqlar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orqali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𝛽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o‘tkazamiz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𝐶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chiziqqa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U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shartga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chiziqqa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ham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edi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Unda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tekislikka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ham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78" y="631825"/>
                <a:ext cx="5448284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559" t="-1382" b="-5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5900" y="1960147"/>
                <a:ext cx="35052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Demak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tekislikda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yotgan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og‘maga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ham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1960147"/>
                <a:ext cx="3505200" cy="861774"/>
              </a:xfrm>
              <a:prstGeom prst="rect">
                <a:avLst/>
              </a:prstGeom>
              <a:blipFill rotWithShape="1">
                <a:blip r:embed="rId5"/>
                <a:stretch>
                  <a:fillRect l="-870"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Равнобедренный треугольник 5"/>
          <p:cNvSpPr/>
          <p:nvPr/>
        </p:nvSpPr>
        <p:spPr>
          <a:xfrm>
            <a:off x="2399337" y="2590581"/>
            <a:ext cx="2286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3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-teorema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C79936-A048-D942-8C60-B12A02AF2BE8}"/>
              </a:ext>
            </a:extLst>
          </p:cNvPr>
          <p:cNvSpPr txBox="1"/>
          <p:nvPr/>
        </p:nvSpPr>
        <p:spPr>
          <a:xfrm>
            <a:off x="154204" y="635495"/>
            <a:ext cx="5514987" cy="1289289"/>
          </a:xfrm>
          <a:prstGeom prst="rect">
            <a:avLst/>
          </a:prstGeom>
          <a:noFill/>
        </p:spPr>
        <p:txBody>
          <a:bodyPr wrap="square" lIns="57620" tIns="28810" rIns="57620" bIns="28810" rtlCol="0">
            <a:spAutoFit/>
          </a:bodyPr>
          <a:lstStyle/>
          <a:p>
            <a:pPr algn="just" defTabSz="432153"/>
            <a:r>
              <a:rPr lang="en-US" sz="2000" b="1" i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tekislikka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og‘maning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o‘tuvchi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og‘maga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og‘maning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proyeksiyasiga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C79936-A048-D942-8C60-B12A02AF2BE8}"/>
              </a:ext>
            </a:extLst>
          </p:cNvPr>
          <p:cNvSpPr txBox="1"/>
          <p:nvPr/>
        </p:nvSpPr>
        <p:spPr>
          <a:xfrm>
            <a:off x="154204" y="635495"/>
            <a:ext cx="5514987" cy="1904842"/>
          </a:xfrm>
          <a:prstGeom prst="rect">
            <a:avLst/>
          </a:prstGeom>
          <a:noFill/>
        </p:spPr>
        <p:txBody>
          <a:bodyPr wrap="square" lIns="57620" tIns="28810" rIns="57620" bIns="28810" rtlCol="0">
            <a:spAutoFit/>
          </a:bodyPr>
          <a:lstStyle/>
          <a:p>
            <a:pPr algn="just" defTabSz="432153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Uchburchakka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markazidan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tekisligiga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o‘tkazilgan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chiziqning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nuqtasi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tomonlaridan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baravar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uzoqlikda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yotishini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1-masalaning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97" t="39841" r="54999" b="38781"/>
          <a:stretch/>
        </p:blipFill>
        <p:spPr>
          <a:xfrm>
            <a:off x="4254500" y="1622425"/>
            <a:ext cx="1318952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270" y="631825"/>
                <a:ext cx="5257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Aytaylik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𝐴</m:t>
                    </m:r>
                    <m:r>
                      <a:rPr lang="en-US" sz="1600" b="0" i="1" smtClean="0">
                        <a:latin typeface="Cambria Math"/>
                      </a:rPr>
                      <m:t>, </m:t>
                    </m:r>
                    <m:r>
                      <a:rPr lang="en-US" sz="1600" b="0" i="1" smtClean="0">
                        <a:latin typeface="Cambria Math"/>
                      </a:rPr>
                      <m:t>𝐵</m:t>
                    </m:r>
                    <m:r>
                      <a:rPr lang="en-US" sz="1600" b="0" i="1" smtClean="0">
                        <a:latin typeface="Cambria Math"/>
                      </a:rPr>
                      <m:t>, </m:t>
                    </m:r>
                    <m:r>
                      <a:rPr lang="en-US" sz="1600" b="0" i="1" smtClean="0">
                        <a:latin typeface="Cambria Math"/>
                      </a:rPr>
                      <m:t>𝐶</m:t>
                    </m:r>
                    <m:r>
                      <a:rPr lang="en-US" sz="16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tomonlarining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aylana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kesishish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nuqtalari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𝑂</m:t>
                    </m:r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aylana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markazi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𝑆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perpendikulyardagi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ixtiyoriy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nuqta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bo‘lsin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70" y="631825"/>
                <a:ext cx="525780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579" t="-220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5900" y="1546225"/>
                <a:ext cx="3962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𝑂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tomoniga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bo‘lgani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uch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perpendikulyarlar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haqidagi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teoremaga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𝑂𝐴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ham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bu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tomonga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Unda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𝑆𝐴𝑂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burchakli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1546225"/>
                <a:ext cx="3962400" cy="1569660"/>
              </a:xfrm>
              <a:prstGeom prst="rect">
                <a:avLst/>
              </a:prstGeom>
              <a:blipFill>
                <a:blip r:embed="rId5"/>
                <a:stretch>
                  <a:fillRect l="-769" t="-1167" b="-4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4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97" t="39841" r="54999" b="38781"/>
          <a:stretch/>
        </p:blipFill>
        <p:spPr>
          <a:xfrm>
            <a:off x="4254500" y="1622425"/>
            <a:ext cx="1318952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5900" y="631825"/>
                <a:ext cx="5410200" cy="861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Bu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uchburchakda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Pifagor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teoremasiga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𝑆𝐴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𝐴𝑂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𝑂𝑆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𝑂𝐶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yerda</a:t>
                </a: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𝑟</m:t>
                    </m:r>
                    <m:r>
                      <a:rPr lang="en-US" sz="1600" b="0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aylana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radiusi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 </a:t>
                </a:r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631825"/>
                <a:ext cx="5410200" cy="861133"/>
              </a:xfrm>
              <a:prstGeom prst="rect">
                <a:avLst/>
              </a:prstGeom>
              <a:blipFill rotWithShape="1">
                <a:blip r:embed="rId4"/>
                <a:stretch>
                  <a:fillRect l="-563" t="-2128"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900" y="1475769"/>
                <a:ext cx="3962400" cy="1137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Xuddi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shunga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o‘xshash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𝑆𝐵𝑂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burchakli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uchburchakdan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𝑆𝐵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𝑂𝑆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𝑆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𝑂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burchakli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uchburchakdan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𝑆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𝑂𝑆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ekanligini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topamiz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1475769"/>
                <a:ext cx="3962400" cy="1137491"/>
              </a:xfrm>
              <a:prstGeom prst="rect">
                <a:avLst/>
              </a:prstGeom>
              <a:blipFill rotWithShape="1">
                <a:blip r:embed="rId5"/>
                <a:stretch>
                  <a:fillRect l="-769" t="-160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100" y="2689225"/>
                <a:ext cx="3276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Demak,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𝑆𝐴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𝑆𝐵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𝑆𝐶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2689225"/>
                <a:ext cx="32766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676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Равнобедренный треугольник 6"/>
          <p:cNvSpPr/>
          <p:nvPr/>
        </p:nvSpPr>
        <p:spPr>
          <a:xfrm>
            <a:off x="2645609" y="2815186"/>
            <a:ext cx="257396" cy="1201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9700" y="22225"/>
            <a:ext cx="5626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94" lvl="0" algn="ctr" defTabSz="432153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1-masalaning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42754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C79936-A048-D942-8C60-B12A02AF2BE8}"/>
                  </a:ext>
                </a:extLst>
              </p:cNvPr>
              <p:cNvSpPr txBox="1"/>
              <p:nvPr/>
            </p:nvSpPr>
            <p:spPr>
              <a:xfrm>
                <a:off x="154204" y="635495"/>
                <a:ext cx="5514987" cy="1597066"/>
              </a:xfrm>
              <a:prstGeom prst="rect">
                <a:avLst/>
              </a:prstGeom>
              <a:noFill/>
            </p:spPr>
            <p:txBody>
              <a:bodyPr wrap="square" lIns="57620" tIns="28810" rIns="57620" bIns="28810" rtlCol="0">
                <a:spAutoFit/>
              </a:bodyPr>
              <a:lstStyle/>
              <a:p>
                <a:pPr algn="just" defTabSz="432153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tekisligiga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nuqtasidan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perpendikulyar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tushirilgan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=13,  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=20,  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=36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chiziqqacha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masofani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C79936-A048-D942-8C60-B12A02AF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04" y="635495"/>
                <a:ext cx="5514987" cy="1597066"/>
              </a:xfrm>
              <a:prstGeom prst="rect">
                <a:avLst/>
              </a:prstGeom>
              <a:blipFill rotWithShape="1">
                <a:blip r:embed="rId2"/>
                <a:stretch>
                  <a:fillRect l="-1768" t="-2672" r="-1768" b="-72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0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9587</TotalTime>
  <Words>843</Words>
  <Application>Microsoft Office PowerPoint</Application>
  <PresentationFormat>Произвольный</PresentationFormat>
  <Paragraphs>126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1034</cp:revision>
  <dcterms:created xsi:type="dcterms:W3CDTF">2020-04-13T08:05:16Z</dcterms:created>
  <dcterms:modified xsi:type="dcterms:W3CDTF">2021-03-26T08:47:10Z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