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01" r:id="rId3"/>
  </p:sldMasterIdLst>
  <p:notesMasterIdLst>
    <p:notesMasterId r:id="rId28"/>
  </p:notesMasterIdLst>
  <p:sldIdLst>
    <p:sldId id="413" r:id="rId4"/>
    <p:sldId id="611" r:id="rId5"/>
    <p:sldId id="612" r:id="rId6"/>
    <p:sldId id="640" r:id="rId7"/>
    <p:sldId id="641" r:id="rId8"/>
    <p:sldId id="642" r:id="rId9"/>
    <p:sldId id="643" r:id="rId10"/>
    <p:sldId id="644" r:id="rId11"/>
    <p:sldId id="645" r:id="rId12"/>
    <p:sldId id="646" r:id="rId13"/>
    <p:sldId id="647" r:id="rId14"/>
    <p:sldId id="648" r:id="rId15"/>
    <p:sldId id="649" r:id="rId16"/>
    <p:sldId id="650" r:id="rId17"/>
    <p:sldId id="651" r:id="rId18"/>
    <p:sldId id="652" r:id="rId19"/>
    <p:sldId id="653" r:id="rId20"/>
    <p:sldId id="654" r:id="rId21"/>
    <p:sldId id="655" r:id="rId22"/>
    <p:sldId id="656" r:id="rId23"/>
    <p:sldId id="657" r:id="rId24"/>
    <p:sldId id="658" r:id="rId25"/>
    <p:sldId id="659" r:id="rId26"/>
    <p:sldId id="284" r:id="rId27"/>
  </p:sldIdLst>
  <p:sldSz cx="5765800" cy="3244850"/>
  <p:notesSz cx="5765800" cy="3244850"/>
  <p:defaultTextStyle>
    <a:defPPr>
      <a:defRPr lang="ru-RU"/>
    </a:defPPr>
    <a:lvl1pPr marL="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216" d="100"/>
          <a:sy n="216" d="100"/>
        </p:scale>
        <p:origin x="83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7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9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03" indent="0" algn="ctr">
              <a:buNone/>
              <a:defRPr sz="900"/>
            </a:lvl2pPr>
            <a:lvl3pPr marL="432205" indent="0" algn="ctr">
              <a:buNone/>
              <a:defRPr sz="900"/>
            </a:lvl3pPr>
            <a:lvl4pPr marL="648308" indent="0" algn="ctr">
              <a:buNone/>
              <a:defRPr sz="800"/>
            </a:lvl4pPr>
            <a:lvl5pPr marL="864411" indent="0" algn="ctr">
              <a:buNone/>
              <a:defRPr sz="800"/>
            </a:lvl5pPr>
            <a:lvl6pPr marL="1080513" indent="0" algn="ctr">
              <a:buNone/>
              <a:defRPr sz="800"/>
            </a:lvl6pPr>
            <a:lvl7pPr marL="1296611" indent="0" algn="ctr">
              <a:buNone/>
              <a:defRPr sz="800"/>
            </a:lvl7pPr>
            <a:lvl8pPr marL="1512715" indent="0" algn="ctr">
              <a:buNone/>
              <a:defRPr sz="800"/>
            </a:lvl8pPr>
            <a:lvl9pPr marL="1728818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0228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41140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1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401" y="2171501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3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4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5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6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2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88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7841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60441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77784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75232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59790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167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3582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03" indent="0">
              <a:buNone/>
              <a:defRPr sz="1300"/>
            </a:lvl2pPr>
            <a:lvl3pPr marL="432205" indent="0">
              <a:buNone/>
              <a:defRPr sz="1100"/>
            </a:lvl3pPr>
            <a:lvl4pPr marL="648308" indent="0">
              <a:buNone/>
              <a:defRPr sz="900"/>
            </a:lvl4pPr>
            <a:lvl5pPr marL="864411" indent="0">
              <a:buNone/>
              <a:defRPr sz="900"/>
            </a:lvl5pPr>
            <a:lvl6pPr marL="1080513" indent="0">
              <a:buNone/>
              <a:defRPr sz="900"/>
            </a:lvl6pPr>
            <a:lvl7pPr marL="1296611" indent="0">
              <a:buNone/>
              <a:defRPr sz="900"/>
            </a:lvl7pPr>
            <a:lvl8pPr marL="1512715" indent="0">
              <a:buNone/>
              <a:defRPr sz="900"/>
            </a:lvl8pPr>
            <a:lvl9pPr marL="172881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86824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35041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4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4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53746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7483431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16314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8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1" y="1056316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2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74"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7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4" y="172758"/>
            <a:ext cx="4973003" cy="627188"/>
          </a:xfrm>
          <a:prstGeom prst="rect">
            <a:avLst/>
          </a:prstGeom>
        </p:spPr>
        <p:txBody>
          <a:bodyPr vert="horz" lIns="43222" tIns="21611" rIns="43222" bIns="216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4" y="863791"/>
            <a:ext cx="4973003" cy="2058828"/>
          </a:xfrm>
          <a:prstGeom prst="rect">
            <a:avLst/>
          </a:prstGeom>
        </p:spPr>
        <p:txBody>
          <a:bodyPr vert="horz" lIns="43222" tIns="21611" rIns="43222" bIns="216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0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ransition spd="med">
    <p:pull/>
  </p:transition>
  <p:txStyles>
    <p:titleStyle>
      <a:lvl1pPr algn="l" defTabSz="43220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51" indent="-108051" algn="l" defTabSz="43220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154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25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3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4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562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66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769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868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0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20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30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4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51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6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71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81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43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57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18" Type="http://schemas.openxmlformats.org/officeDocument/2006/relationships/image" Target="../media/image62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4.png"/><Relationship Id="rId17" Type="http://schemas.openxmlformats.org/officeDocument/2006/relationships/image" Target="../media/image61.png"/><Relationship Id="rId2" Type="http://schemas.openxmlformats.org/officeDocument/2006/relationships/image" Target="../media/image43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57.png"/><Relationship Id="rId10" Type="http://schemas.openxmlformats.org/officeDocument/2006/relationships/image" Target="../media/image51.png"/><Relationship Id="rId19" Type="http://schemas.openxmlformats.org/officeDocument/2006/relationships/image" Target="../media/image63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8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61374" y="1213579"/>
            <a:ext cx="5045827" cy="199668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8394" defTabSz="913563"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94" defTabSz="913563">
              <a:spcBef>
                <a:spcPts val="110"/>
              </a:spcBef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Uch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perpendikulyarlar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haqidagi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teorema</a:t>
            </a:r>
            <a:endParaRPr lang="en-US" sz="3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8394" defTabSz="913563">
              <a:spcBef>
                <a:spcPts val="110"/>
              </a:spcBef>
            </a:pP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14477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55702" y="289827"/>
            <a:ext cx="951501" cy="362332"/>
          </a:xfrm>
          <a:prstGeom prst="rect">
            <a:avLst/>
          </a:prstGeom>
        </p:spPr>
        <p:txBody>
          <a:bodyPr vert="horz" wrap="square" lIns="0" tIns="15856" rIns="0" bIns="0" rtlCol="0">
            <a:spAutoFit/>
          </a:bodyPr>
          <a:lstStyle/>
          <a:p>
            <a:pPr defTabSz="913563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6"/>
            <a:ext cx="3360388" cy="537971"/>
          </a:xfrm>
          <a:prstGeom prst="rect">
            <a:avLst/>
          </a:prstGeom>
        </p:spPr>
        <p:txBody>
          <a:bodyPr vert="horz" wrap="square" lIns="0" tIns="1460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3" algn="ctr" defTabSz="914719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43" y="240786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719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36" y="2205421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1350844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ru-RU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Izlanayotgan</a:t>
                </a:r>
                <a:r>
                  <a:rPr lang="ru-RU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tushirish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lozim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tomoniga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𝐴𝑂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balandlikni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1350844"/>
              </a:xfrm>
              <a:prstGeom prst="rect">
                <a:avLst/>
              </a:prstGeom>
              <a:blipFill rotWithShape="1">
                <a:blip r:embed="rId2"/>
                <a:stretch>
                  <a:fillRect l="-1215" r="-1215" b="-58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75794" r="31191" b="3411"/>
          <a:stretch/>
        </p:blipFill>
        <p:spPr>
          <a:xfrm>
            <a:off x="4102100" y="1774825"/>
            <a:ext cx="1348915" cy="12550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9234" y="1927225"/>
                <a:ext cx="387169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perpendikulyarlar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haqidagi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teoremaga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𝐷𝑂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16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𝐷𝑂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izlanayotgan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ekan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4" y="1927225"/>
                <a:ext cx="3871696" cy="861774"/>
              </a:xfrm>
              <a:prstGeom prst="rect">
                <a:avLst/>
              </a:prstGeom>
              <a:blipFill rotWithShape="1">
                <a:blip r:embed="rId5"/>
                <a:stretch>
                  <a:fillRect l="-787" b="-7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85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35723" y="784225"/>
                <a:ext cx="5514987" cy="796846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Endi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oldin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Geron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23" y="784225"/>
                <a:ext cx="5514987" cy="796846"/>
              </a:xfrm>
              <a:prstGeom prst="rect">
                <a:avLst/>
              </a:prstGeom>
              <a:blipFill rotWithShape="1">
                <a:blip r:embed="rId2"/>
                <a:stretch>
                  <a:fillRect l="-1215" t="-5385" r="-1215" b="-1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75794" r="31191" b="3411"/>
          <a:stretch/>
        </p:blipFill>
        <p:spPr>
          <a:xfrm>
            <a:off x="4191732" y="1470025"/>
            <a:ext cx="1458978" cy="13574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1371" y="1851025"/>
                <a:ext cx="49530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43215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d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:2=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20+11+13</m:t>
                          </m:r>
                        </m:e>
                      </m:d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:2=22;</m:t>
                      </m:r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71" y="1851025"/>
                <a:ext cx="4953000" cy="338554"/>
              </a:xfrm>
              <a:prstGeom prst="rect">
                <a:avLst/>
              </a:prstGeom>
              <a:blipFill rotWithShape="1">
                <a:blip r:embed="rId5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5900" y="2384425"/>
                <a:ext cx="4495800" cy="688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43215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∙(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)∙(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)∙(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22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∙(22−20)∙(22−11)∙(22−13)</m:t>
                          </m:r>
                        </m:e>
                      </m:rad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=66.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384425"/>
                <a:ext cx="4495800" cy="688650"/>
              </a:xfrm>
              <a:prstGeom prst="rect">
                <a:avLst/>
              </a:prstGeom>
              <a:blipFill rotWithShape="1">
                <a:blip r:embed="rId6"/>
                <a:stretch>
                  <a:fillRect b="-35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1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292100" y="708025"/>
                <a:ext cx="2195296" cy="520810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𝑂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𝐵𝐶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∙66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=6,6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708025"/>
                <a:ext cx="2195296" cy="5208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40" t="75794" r="31191" b="3411"/>
          <a:stretch/>
        </p:blipFill>
        <p:spPr>
          <a:xfrm>
            <a:off x="3941709" y="784225"/>
            <a:ext cx="1392251" cy="1295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1021" y="1241425"/>
                <a:ext cx="3810000" cy="889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Pifagor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endParaRPr lang="en-US" sz="16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𝐷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𝑂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𝐴𝐷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𝐴𝑂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1600" b="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1" y="1241425"/>
                <a:ext cx="3810000" cy="889795"/>
              </a:xfrm>
              <a:prstGeom prst="rect">
                <a:avLst/>
              </a:prstGeom>
              <a:blipFill rotWithShape="1">
                <a:blip r:embed="rId5"/>
                <a:stretch>
                  <a:fillRect l="-960" t="-20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0833" y="2131220"/>
                <a:ext cx="2574679" cy="390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𝐷𝑂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36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6,6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=36,6.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33" y="2131220"/>
                <a:ext cx="2574679" cy="3904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2677" y="2521712"/>
                <a:ext cx="54639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/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chiziqqacha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</a:p>
              <a:p>
                <a:pPr lvl="0" defTabSz="914400"/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36,6</m:t>
                    </m:r>
                  </m:oMath>
                </a14:m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ga teng.</a:t>
                </a:r>
                <a:endPara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77" y="2521712"/>
                <a:ext cx="5463996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557" t="-3125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98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1289289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perpendikulyarlarning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1289289"/>
              </a:xfrm>
              <a:prstGeom prst="rect">
                <a:avLst/>
              </a:prstGeom>
              <a:blipFill rotWithShape="1">
                <a:blip r:embed="rId2"/>
                <a:stretch>
                  <a:fillRect l="-1215" t="-2830" r="-1215" b="-6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69" t="27792" r="31191" b="53163"/>
          <a:stretch/>
        </p:blipFill>
        <p:spPr>
          <a:xfrm>
            <a:off x="3782254" y="1654811"/>
            <a:ext cx="1776492" cy="14154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204" y="2003425"/>
                <a:ext cx="3505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1600" dirty="0">
                    <a:solidFill>
                      <a:prstClr val="black"/>
                    </a:solidFill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i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16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2003425"/>
                <a:ext cx="35052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870" t="-4167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14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889179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en-US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to‘g‘ri chiziq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deb,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tekislikdagi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889179"/>
              </a:xfrm>
              <a:prstGeom prst="rect">
                <a:avLst/>
              </a:prstGeom>
              <a:blipFill rotWithShape="1">
                <a:blip r:embed="rId2"/>
                <a:stretch>
                  <a:fillRect l="-1547" t="-6164" r="-1547" b="-11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69" t="27792" r="31191" b="53163"/>
          <a:stretch/>
        </p:blipFill>
        <p:spPr>
          <a:xfrm>
            <a:off x="2039883" y="1622425"/>
            <a:ext cx="1828800" cy="14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3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204" y="620234"/>
                <a:ext cx="547189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Agar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bilan tekislik orasidagi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90</m:t>
                        </m:r>
                      </m:e>
                      <m:sup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ga, agar parallel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20234"/>
                <a:ext cx="5471896" cy="1077218"/>
              </a:xfrm>
              <a:prstGeom prst="rect">
                <a:avLst/>
              </a:prstGeom>
              <a:blipFill rotWithShape="1">
                <a:blip r:embed="rId2"/>
                <a:stretch>
                  <a:fillRect l="-557" t="-2273" r="-1225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61" t="47032" r="31873" b="40141"/>
          <a:stretch/>
        </p:blipFill>
        <p:spPr>
          <a:xfrm>
            <a:off x="2037793" y="1697452"/>
            <a:ext cx="2121683" cy="11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1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5.26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13949" y="635495"/>
                <a:ext cx="5514987" cy="1289289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ru-RU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uchlaridan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tekisligigacha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49" y="635495"/>
                <a:ext cx="5514987" cy="1289289"/>
              </a:xfrm>
              <a:prstGeom prst="rect">
                <a:avLst/>
              </a:prstGeom>
              <a:blipFill rotWithShape="1">
                <a:blip r:embed="rId2"/>
                <a:stretch>
                  <a:fillRect l="-1770" t="-4245" r="-1881" b="-8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5" t="5776" r="46159" b="4624"/>
          <a:stretch/>
        </p:blipFill>
        <p:spPr>
          <a:xfrm>
            <a:off x="2120900" y="1698625"/>
            <a:ext cx="1627001" cy="126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5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5.26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5" t="5776" r="46159" b="4624"/>
          <a:stretch/>
        </p:blipFill>
        <p:spPr>
          <a:xfrm>
            <a:off x="3952588" y="1447553"/>
            <a:ext cx="1627001" cy="1261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887" y="631825"/>
                <a:ext cx="536080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  ∆</m:t>
                    </m:r>
                    <m:r>
                      <a:rPr lang="en-US" b="0" i="1" smtClean="0">
                        <a:latin typeface="Cambria Math"/>
                      </a:rPr>
                      <m:t>𝐵𝐶𝐷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tomonli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𝐵𝐶𝐷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tekisligiga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𝐴𝐻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87" y="631825"/>
                <a:ext cx="5360801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909" t="-3974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3084" y="1482115"/>
                <a:ext cx="3939015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𝐴𝐶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𝐴𝐷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i="1" smtClean="0"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og‘malarning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proyeksiyalari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o‘zaro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tengdir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84" y="1482115"/>
                <a:ext cx="3939015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393" t="-3289" b="-8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887" y="2405445"/>
                <a:ext cx="42290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𝐵𝐶𝐷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uchburchakka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chizilgan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87" y="2405445"/>
                <a:ext cx="4229013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1153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7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5.26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7" t="14919" r="7799" b="13169"/>
          <a:stretch/>
        </p:blipFill>
        <p:spPr>
          <a:xfrm>
            <a:off x="4121457" y="669816"/>
            <a:ext cx="1295400" cy="10465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5500" y="784225"/>
                <a:ext cx="2590800" cy="664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784225"/>
                <a:ext cx="2590800" cy="6646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" t="2803" r="7483" b="6220"/>
          <a:stretch/>
        </p:blipFill>
        <p:spPr>
          <a:xfrm>
            <a:off x="4178300" y="2038570"/>
            <a:ext cx="1238557" cy="9795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3100" y="1692101"/>
                <a:ext cx="2590800" cy="450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𝐴𝐻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𝐻𝐵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" y="1692101"/>
                <a:ext cx="2590800" cy="45089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705" y="2155825"/>
                <a:ext cx="3872099" cy="916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𝐴𝐻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05" y="2155825"/>
                <a:ext cx="3872099" cy="9168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08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5.26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1321" y="1241425"/>
                <a:ext cx="3505200" cy="1271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1" i="1" kern="0" dirty="0" smtClean="0">
                        <a:solidFill>
                          <a:srgbClr val="1F497D"/>
                        </a:solidFill>
                        <a:latin typeface="Arial"/>
                        <a:cs typeface="Arial"/>
                      </a:rPr>
                      <m:t>Javob</m:t>
                    </m:r>
                    <m:r>
                      <m:rPr>
                        <m:nor/>
                      </m:rPr>
                      <a:rPr lang="en-US" sz="2000" b="1" i="1" kern="0" dirty="0" smtClean="0">
                        <a:solidFill>
                          <a:srgbClr val="1F497D"/>
                        </a:solidFill>
                        <a:latin typeface="Arial"/>
                        <a:cs typeface="Arial"/>
                      </a:rPr>
                      <m:t>:</m:t>
                    </m:r>
                    <m:r>
                      <a:rPr lang="en-US" sz="2000" b="0" i="1" kern="0" dirty="0" smtClean="0">
                        <a:solidFill>
                          <a:srgbClr val="1F497D"/>
                        </a:solidFill>
                        <a:latin typeface="Cambria Math"/>
                        <a:cs typeface="Arial"/>
                      </a:rPr>
                      <m:t>  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tekisligigacha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1" y="1241425"/>
                <a:ext cx="3505200" cy="1271567"/>
              </a:xfrm>
              <a:prstGeom prst="rect">
                <a:avLst/>
              </a:prstGeom>
              <a:blipFill rotWithShape="1">
                <a:blip r:embed="rId2"/>
                <a:stretch>
                  <a:fillRect l="-1739" t="-1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5" t="5776" r="46159" b="4624"/>
          <a:stretch/>
        </p:blipFill>
        <p:spPr>
          <a:xfrm>
            <a:off x="3576180" y="1012825"/>
            <a:ext cx="2064258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1-teorema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154204" y="635495"/>
            <a:ext cx="5514987" cy="1289289"/>
          </a:xfrm>
          <a:prstGeom prst="rect">
            <a:avLst/>
          </a:prstGeom>
          <a:noFill/>
        </p:spPr>
        <p:txBody>
          <a:bodyPr wrap="square" lIns="57620" tIns="28810" rIns="57620" bIns="28810" rtlCol="0">
            <a:spAutoFit/>
          </a:bodyPr>
          <a:lstStyle/>
          <a:p>
            <a:pPr algn="just" defTabSz="432153"/>
            <a:r>
              <a:rPr lang="en-US" sz="2000" b="1" i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og‘maning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83" t="47226" r="31920" b="38587"/>
          <a:stretch/>
        </p:blipFill>
        <p:spPr>
          <a:xfrm>
            <a:off x="2187796" y="2079625"/>
            <a:ext cx="1447800" cy="87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5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13949" y="635495"/>
                <a:ext cx="5514987" cy="1289289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en-US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tekisligigacha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49" y="635495"/>
                <a:ext cx="5514987" cy="1289289"/>
              </a:xfrm>
              <a:prstGeom prst="rect">
                <a:avLst/>
              </a:prstGeom>
              <a:blipFill rotWithShape="1">
                <a:blip r:embed="rId2"/>
                <a:stretch>
                  <a:fillRect l="-1770" t="-4245" r="-1881" b="-8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60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13949" y="635495"/>
                <a:ext cx="5514987" cy="365959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    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=3 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0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20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49" y="635495"/>
                <a:ext cx="5514987" cy="36595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3949" y="635495"/>
            <a:ext cx="1120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017930" y="1546225"/>
            <a:ext cx="609600" cy="1066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631515" y="1584325"/>
            <a:ext cx="114300" cy="1028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35500" y="1546225"/>
            <a:ext cx="685800" cy="838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017930" y="2384425"/>
            <a:ext cx="13033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27530" y="1546225"/>
            <a:ext cx="236570" cy="1295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017930" y="2613025"/>
            <a:ext cx="8461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864100" y="2384425"/>
            <a:ext cx="457200" cy="457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74583" y="2580071"/>
            <a:ext cx="6941" cy="76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4670972" y="2536825"/>
            <a:ext cx="61135" cy="381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017930" y="2613025"/>
            <a:ext cx="7278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745815" y="2384425"/>
            <a:ext cx="575485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748793" y="2613025"/>
            <a:ext cx="105771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215898" y="1302979"/>
                <a:ext cx="352994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tomonli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tekisligiga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𝑆𝐻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8" y="1302979"/>
                <a:ext cx="3529945" cy="1200329"/>
              </a:xfrm>
              <a:prstGeom prst="rect">
                <a:avLst/>
              </a:prstGeom>
              <a:blipFill rotWithShape="1">
                <a:blip r:embed="rId12"/>
                <a:stretch>
                  <a:fillRect l="-1382" t="-2538" r="-345" b="-6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87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017930" y="1546225"/>
            <a:ext cx="609600" cy="1066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631515" y="1584325"/>
            <a:ext cx="114300" cy="1028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35500" y="1546225"/>
            <a:ext cx="685800" cy="838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017930" y="2384425"/>
            <a:ext cx="13033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27530" y="1546225"/>
            <a:ext cx="236570" cy="1295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017930" y="2613025"/>
            <a:ext cx="8461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864100" y="2384425"/>
            <a:ext cx="457200" cy="457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74583" y="2580071"/>
            <a:ext cx="6941" cy="76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4670972" y="2536825"/>
            <a:ext cx="61135" cy="381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017930" y="2613025"/>
            <a:ext cx="7278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745815" y="2384425"/>
            <a:ext cx="575485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748793" y="2613025"/>
            <a:ext cx="105771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44546A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44546A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69814" y="664592"/>
                <a:ext cx="3939015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𝑆𝐴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𝑆𝐵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𝑆𝐶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𝑙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og‘malarning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proyeksiyalari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o‘zaro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tengdir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𝐻𝐴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14" y="664592"/>
                <a:ext cx="3939015" cy="923330"/>
              </a:xfrm>
              <a:prstGeom prst="rect">
                <a:avLst/>
              </a:prstGeom>
              <a:blipFill rotWithShape="1">
                <a:blip r:embed="rId16"/>
                <a:stretch>
                  <a:fillRect l="-1393" t="-3311" b="-9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38008" y="1672277"/>
                <a:ext cx="350783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𝐻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uchburchakka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chizilgan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08" y="1672277"/>
                <a:ext cx="3507838" cy="923330"/>
              </a:xfrm>
              <a:prstGeom prst="rect">
                <a:avLst/>
              </a:prstGeom>
              <a:blipFill rotWithShape="1">
                <a:blip r:embed="rId17"/>
                <a:stretch>
                  <a:fillRect l="-1391" t="-3289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2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017930" y="1546225"/>
            <a:ext cx="609600" cy="1066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631515" y="1584325"/>
            <a:ext cx="114300" cy="1028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35500" y="1546225"/>
            <a:ext cx="685800" cy="838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017930" y="2384425"/>
            <a:ext cx="13033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27530" y="1546225"/>
            <a:ext cx="236570" cy="1295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017930" y="2613025"/>
            <a:ext cx="846170" cy="2286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864100" y="2384425"/>
            <a:ext cx="457200" cy="457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74583" y="2580071"/>
            <a:ext cx="6941" cy="762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4670972" y="2536825"/>
            <a:ext cx="61135" cy="381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017930" y="2613025"/>
            <a:ext cx="7278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745815" y="2384425"/>
            <a:ext cx="575485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748793" y="2613025"/>
            <a:ext cx="105771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44546A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200" y="2379960"/>
                <a:ext cx="45720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36" y="2656959"/>
                <a:ext cx="349968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748" y="2544187"/>
                <a:ext cx="34996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052" y="2309522"/>
                <a:ext cx="349968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716" y="1733867"/>
                <a:ext cx="30181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158" y="1855371"/>
                <a:ext cx="30181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44546A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404" y="1315389"/>
                <a:ext cx="45720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935" y="2024648"/>
                <a:ext cx="30181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564" y="1910348"/>
                <a:ext cx="348492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845" y="2460609"/>
                <a:ext cx="362984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589" y="2755084"/>
                <a:ext cx="371319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184" y="2217321"/>
                <a:ext cx="362022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416" y="1249368"/>
                <a:ext cx="344197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425" y="2417375"/>
                <a:ext cx="336631" cy="2769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39700" y="642850"/>
                <a:ext cx="2590800" cy="688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𝐻𝐴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42850"/>
                <a:ext cx="2590800" cy="68845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61262" y="650783"/>
                <a:ext cx="1965603" cy="6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𝐻𝐴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262" y="650783"/>
                <a:ext cx="1965603" cy="66460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5900" y="1421001"/>
                <a:ext cx="3171604" cy="438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𝐴𝑆𝐻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: 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𝐻𝑆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𝐴𝑆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𝐻𝐴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421001"/>
                <a:ext cx="3171604" cy="43864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41319" y="1865918"/>
                <a:ext cx="3776611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𝐻𝑆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4−3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19" y="1865918"/>
                <a:ext cx="3776611" cy="65601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20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320372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sz="2000" dirty="0" smtClean="0"/>
              <a:t>Mustaqil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30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024" y="479425"/>
                <a:ext cx="5613276" cy="1692721"/>
              </a:xfrm>
              <a:prstGeom prst="rect">
                <a:avLst/>
              </a:prstGeom>
              <a:noFill/>
            </p:spPr>
            <p:txBody>
              <a:bodyPr wrap="square" lIns="91385" tIns="45695" rIns="91385" bIns="45695" rtlCol="0">
                <a:spAutoFit/>
              </a:bodyPr>
              <a:lstStyle/>
              <a:p>
                <a:pPr lvl="0" algn="just" defTabSz="432153"/>
                <a:r>
                  <a:rPr lang="en-US" sz="2000" b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  </a:t>
                </a:r>
                <a:r>
                  <a:rPr lang="en-US" sz="1400" b="1" i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5.32.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uzunliklari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10 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9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proyeksiyalarini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lvl="0" algn="just" defTabSz="432153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 algn="just" defTabSz="432153"/>
                <a:r>
                  <a:rPr lang="en-US" sz="1400" b="1" i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  5.33.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Agar:</a:t>
                </a:r>
              </a:p>
              <a:p>
                <a:pPr lvl="0" algn="just" defTabSz="432153"/>
                <a:r>
                  <a:rPr lang="en-US" sz="1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ikkinchisidan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26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12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40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4" y="479425"/>
                <a:ext cx="5613276" cy="1692721"/>
              </a:xfrm>
              <a:prstGeom prst="rect">
                <a:avLst/>
              </a:prstGeom>
              <a:blipFill rotWithShape="1">
                <a:blip r:embed="rId2"/>
                <a:stretch>
                  <a:fillRect l="-326" r="-435" b="-2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Book, education, pen, read, write icon - Download on Iconfi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5814">
            <a:off x="3990185" y="2073635"/>
            <a:ext cx="943515" cy="94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1564" y="2141973"/>
                <a:ext cx="32766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432153"/>
                <a:r>
                  <a:rPr lang="en-US" sz="1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uzunliklari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1:2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proyeksiyalari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og‘malarning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4" y="2141973"/>
                <a:ext cx="3276600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372" t="-637" r="-558"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00" y="98425"/>
            <a:ext cx="563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1-teoremaning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525780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Aytaylik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tushirilgan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og‘ma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𝑐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og‘ma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5257800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579" t="-1382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83" t="47226" r="31920" b="38587"/>
          <a:stretch/>
        </p:blipFill>
        <p:spPr>
          <a:xfrm>
            <a:off x="3721100" y="1774825"/>
            <a:ext cx="1894562" cy="1143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0588" y="2031464"/>
                <a:ext cx="32766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 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parallel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Bu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88" y="2031464"/>
                <a:ext cx="3276600" cy="1077218"/>
              </a:xfrm>
              <a:prstGeom prst="rect">
                <a:avLst/>
              </a:prstGeom>
              <a:blipFill rotWithShape="1">
                <a:blip r:embed="rId5"/>
                <a:stretch>
                  <a:fillRect l="-929" t="-1695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7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00" y="98425"/>
            <a:ext cx="563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1-teoremaning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83" t="47226" r="31920" b="38587"/>
          <a:stretch/>
        </p:blipFill>
        <p:spPr>
          <a:xfrm>
            <a:off x="3721100" y="1774825"/>
            <a:ext cx="1894562" cy="1143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7378" y="631825"/>
                <a:ext cx="544828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 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1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shartga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78" y="631825"/>
                <a:ext cx="5448284" cy="1323439"/>
              </a:xfrm>
              <a:prstGeom prst="rect">
                <a:avLst/>
              </a:prstGeom>
              <a:blipFill rotWithShape="1">
                <a:blip r:embed="rId4"/>
                <a:stretch>
                  <a:fillRect l="-559" t="-1382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960147"/>
                <a:ext cx="35052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og‘maga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960147"/>
                <a:ext cx="3505200" cy="861774"/>
              </a:xfrm>
              <a:prstGeom prst="rect">
                <a:avLst/>
              </a:prstGeom>
              <a:blipFill rotWithShape="1">
                <a:blip r:embed="rId5"/>
                <a:stretch>
                  <a:fillRect l="-870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2399337" y="2590581"/>
            <a:ext cx="228600" cy="152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-teorema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154204" y="635495"/>
            <a:ext cx="5514987" cy="1289289"/>
          </a:xfrm>
          <a:prstGeom prst="rect">
            <a:avLst/>
          </a:prstGeom>
          <a:noFill/>
        </p:spPr>
        <p:txBody>
          <a:bodyPr wrap="square" lIns="57620" tIns="28810" rIns="57620" bIns="28810" rtlCol="0">
            <a:spAutoFit/>
          </a:bodyPr>
          <a:lstStyle/>
          <a:p>
            <a:pPr algn="just" defTabSz="432153"/>
            <a:r>
              <a:rPr lang="en-US" sz="2000" b="1" i="1" dirty="0" smtClean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og‘maning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og‘maga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og‘maning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4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154204" y="635495"/>
            <a:ext cx="5514987" cy="1904842"/>
          </a:xfrm>
          <a:prstGeom prst="rect">
            <a:avLst/>
          </a:prstGeom>
          <a:noFill/>
        </p:spPr>
        <p:txBody>
          <a:bodyPr wrap="square" lIns="57620" tIns="28810" rIns="57620" bIns="28810" rtlCol="0">
            <a:spAutoFit/>
          </a:bodyPr>
          <a:lstStyle/>
          <a:p>
            <a:pPr algn="just" defTabSz="432153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yotishini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42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97" t="39841" r="54999" b="38781"/>
          <a:stretch/>
        </p:blipFill>
        <p:spPr>
          <a:xfrm>
            <a:off x="4254500" y="1622425"/>
            <a:ext cx="1318952" cy="1295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0270" y="631825"/>
                <a:ext cx="5257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Aytaylik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𝐴</m:t>
                    </m:r>
                    <m:r>
                      <a:rPr lang="en-US" sz="1600" b="0" i="1" smtClean="0">
                        <a:latin typeface="Cambria Math"/>
                      </a:rPr>
                      <m:t>, </m:t>
                    </m:r>
                    <m:r>
                      <a:rPr lang="en-US" sz="1600" b="0" i="1" smtClean="0">
                        <a:latin typeface="Cambria Math"/>
                      </a:rPr>
                      <m:t>𝐵</m:t>
                    </m:r>
                    <m:r>
                      <a:rPr lang="en-US" sz="1600" b="0" i="1" smtClean="0">
                        <a:latin typeface="Cambria Math"/>
                      </a:rPr>
                      <m:t>, </m:t>
                    </m:r>
                    <m:r>
                      <a:rPr lang="en-US" sz="1600" b="0" i="1" smtClean="0">
                        <a:latin typeface="Cambria Math"/>
                      </a:rPr>
                      <m:t>𝐶</m:t>
                    </m:r>
                    <m:r>
                      <a:rPr lang="en-US" sz="16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tomonlarining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nuqtalari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𝑂</m:t>
                    </m:r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𝑆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perpendikulyardagi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70" y="631825"/>
                <a:ext cx="525780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579"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15900" y="1546225"/>
                <a:ext cx="39624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tomoniga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perpendikulyarlar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haqidagi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teoremaga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𝑂𝐴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tomonga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𝑆𝐴𝑂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546225"/>
                <a:ext cx="3962400" cy="1569660"/>
              </a:xfrm>
              <a:prstGeom prst="rect">
                <a:avLst/>
              </a:prstGeom>
              <a:blipFill>
                <a:blip r:embed="rId5"/>
                <a:stretch>
                  <a:fillRect l="-769" t="-1167" b="-4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4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97" t="39841" r="54999" b="38781"/>
          <a:stretch/>
        </p:blipFill>
        <p:spPr>
          <a:xfrm>
            <a:off x="4254500" y="1622425"/>
            <a:ext cx="1318952" cy="1295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5900" y="631825"/>
                <a:ext cx="5410200" cy="861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Bu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Pifagor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𝐴𝑂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𝑂𝑆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𝑂𝐶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yerda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𝑟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radiusi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5410200" cy="861133"/>
              </a:xfrm>
              <a:prstGeom prst="rect">
                <a:avLst/>
              </a:prstGeom>
              <a:blipFill rotWithShape="1">
                <a:blip r:embed="rId4"/>
                <a:stretch>
                  <a:fillRect l="-563" t="-2128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1475769"/>
                <a:ext cx="3962400" cy="1137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Xuddi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shunga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o‘xshash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𝑆𝐵𝑂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uchburchakdan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𝑂𝑆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𝑂𝑆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topamiz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475769"/>
                <a:ext cx="3962400" cy="1137491"/>
              </a:xfrm>
              <a:prstGeom prst="rect">
                <a:avLst/>
              </a:prstGeom>
              <a:blipFill rotWithShape="1">
                <a:blip r:embed="rId5"/>
                <a:stretch>
                  <a:fillRect l="-769" t="-160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100" y="2689225"/>
                <a:ext cx="3276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𝑆𝐶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689225"/>
                <a:ext cx="3276600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1676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2645609" y="2815186"/>
            <a:ext cx="257396" cy="12013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9700" y="22225"/>
            <a:ext cx="5626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94" lvl="0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8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1597066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=13, 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=20, 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=11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chiziqqacha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1597066"/>
              </a:xfrm>
              <a:prstGeom prst="rect">
                <a:avLst/>
              </a:prstGeom>
              <a:blipFill rotWithShape="1">
                <a:blip r:embed="rId2"/>
                <a:stretch>
                  <a:fillRect l="-1768" t="-2672" r="-1768" b="-72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08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9587</TotalTime>
  <Words>843</Words>
  <Application>Microsoft Office PowerPoint</Application>
  <PresentationFormat>Произвольный</PresentationFormat>
  <Paragraphs>126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Times New Roman</vt:lpstr>
      <vt:lpstr>Office Theme</vt:lpstr>
      <vt:lpstr>1_Office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1034</cp:revision>
  <dcterms:created xsi:type="dcterms:W3CDTF">2020-04-13T08:05:16Z</dcterms:created>
  <dcterms:modified xsi:type="dcterms:W3CDTF">2021-03-26T08:47:10Z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