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06" r:id="rId3"/>
    <p:sldId id="405" r:id="rId4"/>
    <p:sldId id="366" r:id="rId5"/>
    <p:sldId id="407" r:id="rId6"/>
    <p:sldId id="408" r:id="rId7"/>
    <p:sldId id="367" r:id="rId8"/>
    <p:sldId id="409" r:id="rId9"/>
    <p:sldId id="411" r:id="rId10"/>
    <p:sldId id="412" r:id="rId11"/>
    <p:sldId id="413" r:id="rId12"/>
    <p:sldId id="414" r:id="rId13"/>
    <p:sldId id="421" r:id="rId14"/>
    <p:sldId id="422" r:id="rId15"/>
    <p:sldId id="415" r:id="rId16"/>
    <p:sldId id="416" r:id="rId17"/>
    <p:sldId id="424" r:id="rId18"/>
    <p:sldId id="425" r:id="rId19"/>
    <p:sldId id="417" r:id="rId20"/>
    <p:sldId id="420" r:id="rId21"/>
    <p:sldId id="403" r:id="rId2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69B"/>
    <a:srgbClr val="BEB0BA"/>
    <a:srgbClr val="FB73C1"/>
    <a:srgbClr val="EF7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822" autoAdjust="0"/>
  </p:normalViewPr>
  <p:slideViewPr>
    <p:cSldViewPr>
      <p:cViewPr varScale="1">
        <p:scale>
          <a:sx n="232" d="100"/>
          <a:sy n="232" d="100"/>
        </p:scale>
        <p:origin x="-87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3.png"/><Relationship Id="rId7" Type="http://schemas.openxmlformats.org/officeDocument/2006/relationships/image" Target="../media/image32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20.pn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.png"/><Relationship Id="rId5" Type="http://schemas.openxmlformats.org/officeDocument/2006/relationships/image" Target="../media/image360.png"/><Relationship Id="rId10" Type="http://schemas.openxmlformats.org/officeDocument/2006/relationships/image" Target="../media/image40.png"/><Relationship Id="rId4" Type="http://schemas.openxmlformats.org/officeDocument/2006/relationships/image" Target="../media/image350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5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0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400" dirty="0" err="1" smtClean="0"/>
              <a:t>Geometriya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98081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999" y="249024"/>
            <a:ext cx="539943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06" y="1157522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Amaliy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mashq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tatbiqlar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4580666" y="210132"/>
            <a:ext cx="1044231" cy="603885"/>
            <a:chOff x="4600685" y="228108"/>
            <a:chExt cx="705201" cy="603885"/>
          </a:xfrm>
        </p:grpSpPr>
        <p:sp>
          <p:nvSpPr>
            <p:cNvPr id="15" name="object 9"/>
            <p:cNvSpPr/>
            <p:nvPr/>
          </p:nvSpPr>
          <p:spPr>
            <a:xfrm>
              <a:off x="4600685" y="228108"/>
              <a:ext cx="705201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4600685" y="228108"/>
              <a:ext cx="705199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580666" y="327409"/>
            <a:ext cx="937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5"/>
              </a:spcBef>
            </a:pPr>
            <a:r>
              <a:rPr lang="en-US" b="1" spc="10" dirty="0" smtClean="0">
                <a:solidFill>
                  <a:srgbClr val="FFFFFF"/>
                </a:solidFill>
                <a:latin typeface="Arial"/>
                <a:cs typeface="Arial"/>
              </a:rPr>
              <a:t>10-sinf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1249" y="327409"/>
            <a:ext cx="249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24249"/>
              </p:ext>
            </p:extLst>
          </p:nvPr>
        </p:nvGraphicFramePr>
        <p:xfrm>
          <a:off x="193451" y="632583"/>
          <a:ext cx="5378898" cy="1143129"/>
        </p:xfrm>
        <a:graphic>
          <a:graphicData uri="http://schemas.openxmlformats.org/drawingml/2006/table">
            <a:tbl>
              <a:tblPr/>
              <a:tblGrid>
                <a:gridCol w="268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9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6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Tekislikda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Fazoda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36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Tekislikning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biror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nuqtasidan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cheksiz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ko‘p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to‘g‘ri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chiziq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o‘tkazish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mumkin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Fazoning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biror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chizig‘idan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cheksiz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ko‘p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o‘tkazish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mumkin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441956" y="2067957"/>
            <a:ext cx="1600200" cy="76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44500" y="2155825"/>
            <a:ext cx="1600200" cy="6858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7499" y="222979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latin typeface="Cambria Math"/>
                <a:ea typeface="Cambria Math"/>
              </a:rPr>
              <a:t>⋅</a:t>
            </a:r>
            <a:endParaRPr lang="ru-RU" sz="2400" b="1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09849" y="1901220"/>
            <a:ext cx="800100" cy="121919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19079" y="1822019"/>
            <a:ext cx="1146399" cy="12954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077979" y="1825201"/>
            <a:ext cx="228600" cy="13185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1779" y="207962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79" y="2079625"/>
                <a:ext cx="304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901220"/>
            <a:ext cx="1676400" cy="11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546225"/>
            <a:ext cx="1379993" cy="1622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5971"/>
              </p:ext>
            </p:extLst>
          </p:nvPr>
        </p:nvGraphicFramePr>
        <p:xfrm>
          <a:off x="193451" y="632583"/>
          <a:ext cx="5378898" cy="1524000"/>
        </p:xfrm>
        <a:graphic>
          <a:graphicData uri="http://schemas.openxmlformats.org/drawingml/2006/table">
            <a:tbl>
              <a:tblPr/>
              <a:tblGrid>
                <a:gridCol w="268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9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6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Tekislikda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Fazoda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369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chiziqda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yotmaydigan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nuqta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orqali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berilgan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chiziqqa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parallel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faqat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o‘tkazish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mumkin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Tekislikda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yotmagan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orqali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berilgan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tekislikka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parallel 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faqat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o‘tkazish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mumkin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444500" y="2308225"/>
            <a:ext cx="1219200" cy="533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044" y="271429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4" y="2714296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3721100" y="2353351"/>
            <a:ext cx="533400" cy="33845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50544" y="2502876"/>
            <a:ext cx="1219200" cy="533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1700" y="234409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 Math"/>
                <a:ea typeface="Cambria Math"/>
              </a:rPr>
              <a:t>⋅</a:t>
            </a:r>
            <a:endParaRPr lang="ru-RU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0706" y="223765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6" y="2237652"/>
                <a:ext cx="304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0600" y="2477226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600" y="2477226"/>
                <a:ext cx="381000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54500" y="2245578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2245578"/>
                <a:ext cx="3810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4500" y="2468484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2468484"/>
                <a:ext cx="381000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7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Урок 6. параллельность плоскостей - Геометрия - 10 класс - Российская  электрон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3" y="1719789"/>
            <a:ext cx="1600200" cy="14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1701"/>
              </p:ext>
            </p:extLst>
          </p:nvPr>
        </p:nvGraphicFramePr>
        <p:xfrm>
          <a:off x="193451" y="632583"/>
          <a:ext cx="5378898" cy="1143129"/>
        </p:xfrm>
        <a:graphic>
          <a:graphicData uri="http://schemas.openxmlformats.org/drawingml/2006/table">
            <a:tbl>
              <a:tblPr/>
              <a:tblGrid>
                <a:gridCol w="268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9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6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Tekislikda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Fazoda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369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chiziqqa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parallel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chiziqlar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o‘zaro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paralleldir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Bitta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tekislikka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parallel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tekisliklar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o‘zaro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paralleldir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444500" y="2308225"/>
            <a:ext cx="1219200" cy="533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942312" y="2429227"/>
            <a:ext cx="1219200" cy="533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0044" y="271429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4" y="2714296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H="1">
            <a:off x="1511300" y="2550228"/>
            <a:ext cx="1219200" cy="533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83944" y="277143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44" y="2771434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9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рапеция 25"/>
          <p:cNvSpPr/>
          <p:nvPr/>
        </p:nvSpPr>
        <p:spPr>
          <a:xfrm>
            <a:off x="3892550" y="2123258"/>
            <a:ext cx="1104900" cy="691848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2004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3.16.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tomonni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sm,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=2:3.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200400" cy="1600438"/>
              </a:xfrm>
              <a:prstGeom prst="rect">
                <a:avLst/>
              </a:prstGeom>
              <a:blipFill rotWithShape="1">
                <a:blip r:embed="rId2"/>
                <a:stretch>
                  <a:fillRect l="-381" t="-380" r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Блок-схема: данные 26"/>
          <p:cNvSpPr/>
          <p:nvPr/>
        </p:nvSpPr>
        <p:spPr>
          <a:xfrm>
            <a:off x="3340800" y="1970858"/>
            <a:ext cx="2209099" cy="304800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064000" y="1053592"/>
            <a:ext cx="762000" cy="1107805"/>
          </a:xfrm>
          <a:prstGeom prst="triangle">
            <a:avLst>
              <a:gd name="adj" fmla="val 529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4027722" y="2011494"/>
            <a:ext cx="2286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3837291" y="2653836"/>
            <a:ext cx="2286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7740000">
            <a:off x="4330700" y="1077741"/>
            <a:ext cx="2286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7740000">
            <a:off x="4330700" y="1045161"/>
            <a:ext cx="2286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565909" y="2598174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09" y="2598174"/>
                <a:ext cx="38568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940300" y="2598174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00" y="2598174"/>
                <a:ext cx="39607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79274" y="738305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74" y="738305"/>
                <a:ext cx="38555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684891" y="1844977"/>
                <a:ext cx="485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1" y="1844977"/>
                <a:ext cx="48545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927618" y="186164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55535" y="252123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73600" y="186164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45874" y="252123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22135" y="78379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735014" y="1879731"/>
                <a:ext cx="481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14" y="1879731"/>
                <a:ext cx="48173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86556" y="2773970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56" y="2773970"/>
                <a:ext cx="74892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8130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5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99" y="784223"/>
            <a:ext cx="2237047" cy="2255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147479" y="2644837"/>
                <a:ext cx="622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1400" i="1" dirty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479" y="2644837"/>
                <a:ext cx="622286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3922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700" y="708025"/>
                <a:ext cx="3505200" cy="246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tekislikka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yotganligi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𝐴𝐵𝐶</m:t>
                    </m:r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 ~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(2-alomat).</a:t>
                </a:r>
              </a:p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U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𝐴𝐶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𝐴𝐶</m:t>
                            </m:r>
                          </m:den>
                        </m:f>
                      </m:e>
                    </m:d>
                  </m:oMath>
                </a14:m>
                <a:endParaRPr lang="en-US" sz="1400" b="0" dirty="0" smtClean="0">
                  <a:solidFill>
                    <a:prstClr val="black"/>
                  </a:solidFill>
                  <a:latin typeface="Arial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0" dirty="0" smtClean="0">
                  <a:solidFill>
                    <a:prstClr val="black"/>
                  </a:solidFill>
                  <a:latin typeface="Arial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=15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1400" b="0" dirty="0" smtClean="0">
                  <a:solidFill>
                    <a:prstClr val="black"/>
                  </a:solidFill>
                  <a:latin typeface="Arial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00" b="1" dirty="0" err="1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5.</m:t>
                    </m:r>
                  </m:oMath>
                </a14:m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708025"/>
                <a:ext cx="3505200" cy="2460032"/>
              </a:xfrm>
              <a:prstGeom prst="rect">
                <a:avLst/>
              </a:prstGeom>
              <a:blipFill rotWithShape="1">
                <a:blip r:embed="rId4"/>
                <a:stretch>
                  <a:fillRect l="-522" t="-248" b="-1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1130300" y="1478327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892300" y="1478327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2004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3.18.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𝐴𝐵𝐶𝐷𝐻𝐺𝐹𝐸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sm ga,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smga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kvadratdan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Fazoviy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𝐻𝐹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𝐷𝐵𝐻</m:t>
                    </m:r>
                  </m:oMath>
                </a14:m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siniq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200400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381" t="-521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890" t="13704" r="31250" b="7037"/>
          <a:stretch/>
        </p:blipFill>
        <p:spPr>
          <a:xfrm>
            <a:off x="3492501" y="708025"/>
            <a:ext cx="205105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V="1">
            <a:off x="4172798" y="2222647"/>
            <a:ext cx="533400" cy="30480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21100" y="1063639"/>
            <a:ext cx="968159" cy="116838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67247" y="1012825"/>
            <a:ext cx="1344503" cy="28829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177454" y="1292800"/>
            <a:ext cx="1016215" cy="12522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200400" cy="2545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    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𝑬𝑭𝑯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𝐹𝐻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𝐸𝐻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𝐸𝐹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𝐸𝐻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𝐸𝐹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𝐹𝐻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𝐹𝐻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𝐹𝐻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kumimoji="0" 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1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𝐷𝐹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𝐶𝐹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 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𝐷𝐹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𝐷𝐹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𝐷𝐹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/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200400" cy="25458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890" t="13704" r="31250" b="7037"/>
          <a:stretch/>
        </p:blipFill>
        <p:spPr>
          <a:xfrm>
            <a:off x="3492501" y="708025"/>
            <a:ext cx="205105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4109" y="1113766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09" y="1113766"/>
                <a:ext cx="609600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858" y="1027594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58" y="1027594"/>
                <a:ext cx="533400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600000">
                <a:off x="4181962" y="939658"/>
                <a:ext cx="609600" cy="29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0000">
                <a:off x="4181962" y="939658"/>
                <a:ext cx="609600" cy="2987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-2880000">
                <a:off x="4305846" y="1767045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880000">
                <a:off x="4305846" y="1767045"/>
                <a:ext cx="53340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673333" y="1000479"/>
            <a:ext cx="508628" cy="3394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60655" y="1310597"/>
            <a:ext cx="1023830" cy="936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73333" y="1000479"/>
            <a:ext cx="1511152" cy="3101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>
            <a:off x="292100" y="846793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92100" y="1921178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169534" y="2544762"/>
            <a:ext cx="1023830" cy="936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83549" y="1318751"/>
            <a:ext cx="0" cy="120485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160655" y="1304593"/>
            <a:ext cx="1022894" cy="12283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200400" cy="2545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b="1" dirty="0" smtClean="0">
                    <a:solidFill>
                      <a:srgbClr val="4F81BD">
                        <a:lumMod val="75000"/>
                      </a:srgbClr>
                    </a:solidFill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𝑩𝑪𝑫</m:t>
                    </m:r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1400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/>
                        <a:cs typeface="Arial" panose="020B0604020202020204" pitchFamily="34" charset="0"/>
                      </a:rPr>
                      <m:t>𝑨𝑩𝑯</m:t>
                    </m:r>
                    <m:r>
                      <a:rPr lang="en-US" sz="1400" b="1" i="1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𝐵𝐻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𝐴𝐻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𝐴𝐻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𝐵𝐻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𝐵𝐻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𝐵𝐻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200400" cy="25458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890" t="13704" r="31250" b="7037"/>
          <a:stretch/>
        </p:blipFill>
        <p:spPr>
          <a:xfrm>
            <a:off x="3492501" y="708025"/>
            <a:ext cx="205105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4109" y="1113766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09" y="1113766"/>
                <a:ext cx="609600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858" y="1027594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58" y="1027594"/>
                <a:ext cx="533400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600000">
                <a:off x="4181962" y="939658"/>
                <a:ext cx="609600" cy="29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0000">
                <a:off x="4181962" y="939658"/>
                <a:ext cx="609600" cy="2987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1757074"/>
                <a:ext cx="53340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59" y="2483947"/>
                <a:ext cx="53340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-2880000">
                <a:off x="4305846" y="1767045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880000">
                <a:off x="4305846" y="1767045"/>
                <a:ext cx="53340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673333" y="1000479"/>
            <a:ext cx="508628" cy="3394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60655" y="1310597"/>
            <a:ext cx="1023830" cy="936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73333" y="1000479"/>
            <a:ext cx="1511152" cy="3101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>
            <a:off x="309128" y="850899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92100" y="1921178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169534" y="2544762"/>
            <a:ext cx="1023830" cy="936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83549" y="1318751"/>
            <a:ext cx="0" cy="120485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160655" y="1304593"/>
            <a:ext cx="1022894" cy="12283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69534" y="2232026"/>
            <a:ext cx="519725" cy="30094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-2040000">
                <a:off x="4181961" y="2115756"/>
                <a:ext cx="609600" cy="26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10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000" b="1" i="1" smtClean="0">
                              <a:solidFill>
                                <a:srgbClr val="4F81BD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0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040000">
                <a:off x="4181961" y="2115756"/>
                <a:ext cx="609600" cy="2643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81449" y="2232026"/>
            <a:ext cx="487451" cy="30094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40000">
                <a:off x="4658475" y="2144520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0000">
                <a:off x="4658475" y="2144520"/>
                <a:ext cx="533400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3679437" y="2232026"/>
            <a:ext cx="1023830" cy="9367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73333" y="1000479"/>
            <a:ext cx="6104" cy="124746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63820" y="1004314"/>
            <a:ext cx="992665" cy="1199514"/>
          </a:xfrm>
          <a:prstGeom prst="line">
            <a:avLst/>
          </a:prstGeom>
          <a:ln w="31750"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86073" y="1997378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73" y="1997378"/>
                <a:ext cx="5334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63900" y="1476173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0" y="1476173"/>
                <a:ext cx="53340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940000">
                <a:off x="4024463" y="1490533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1200" b="1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40000">
                <a:off x="4024463" y="1490533"/>
                <a:ext cx="533400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3" grpId="0"/>
      <p:bldP spid="32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778265"/>
            <a:ext cx="2279715" cy="2133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300" y="880427"/>
                <a:ext cx="2743200" cy="2031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𝐻𝐹𝐷𝐵𝐻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𝐻𝐹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𝐹𝐷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𝐻𝐹𝐷𝐵𝐻</m:t>
                      </m:r>
                      <m:r>
                        <a:rPr lang="en-US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+10+6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+10</m:t>
                      </m:r>
                    </m:oMath>
                  </m:oMathPara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𝐻𝐹𝐷𝐵𝐻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=20+12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endParaRPr lang="en-US" sz="14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1400" b="1" dirty="0" err="1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𝐻𝐹𝐷𝐵𝐻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4(5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880427"/>
                <a:ext cx="2743200" cy="2031262"/>
              </a:xfrm>
              <a:prstGeom prst="rect">
                <a:avLst/>
              </a:prstGeom>
              <a:blipFill rotWithShape="1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5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200400" cy="97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noProof="0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14:m>
                  <m:oMath xmlns:m="http://schemas.openxmlformats.org/officeDocument/2006/math">
                    <m:r>
                      <a:rPr kumimoji="0" lang="en-US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 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𝐴𝐵𝐶𝐷𝐻𝐺𝐹𝐸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smga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teng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Prizma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asosining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diagonali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sm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200400" cy="975075"/>
              </a:xfrm>
              <a:prstGeom prst="rect">
                <a:avLst/>
              </a:prstGeom>
              <a:blipFill rotWithShape="0">
                <a:blip r:embed="rId2"/>
                <a:stretch>
                  <a:fillRect l="-571" t="-1250" r="-1333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450" y="2156475"/>
                <a:ext cx="3352800" cy="612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𝑠𝑖𝑟𝑡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𝑎𝑠𝑜𝑠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𝑠𝑖𝑟𝑡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2156475"/>
                <a:ext cx="3352800" cy="612027"/>
              </a:xfrm>
              <a:prstGeom prst="rect">
                <a:avLst/>
              </a:prstGeom>
              <a:blipFill rotWithShape="0">
                <a:blip r:embed="rId3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12583" y="1908756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1908756"/>
                <a:ext cx="30480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100" y="814000"/>
            <a:ext cx="1639966" cy="1774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709233" y="2462489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33" y="2462489"/>
                <a:ext cx="30480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11700" y="2462489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2462489"/>
                <a:ext cx="30480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-4320000">
                <a:off x="3851967" y="143916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4320000">
                <a:off x="3851967" y="1439166"/>
                <a:ext cx="45720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-1080000">
                <a:off x="4225196" y="2161104"/>
                <a:ext cx="418932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080000">
                <a:off x="4225196" y="2161104"/>
                <a:ext cx="418932" cy="333168"/>
              </a:xfrm>
              <a:prstGeom prst="rect">
                <a:avLst/>
              </a:prstGeom>
              <a:blipFill rotWithShape="0">
                <a:blip r:embed="rId9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334000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endParaRPr lang="en-US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130-betdagi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10-savol: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to‘g‘ri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xossalarini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ifodalovchi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aksiomalarni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ayting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2700" marR="5080"/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500" y="691677"/>
                <a:ext cx="2514600" cy="253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𝑨𝑩𝑫</m:t>
                    </m:r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</m:t>
                          </m:r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=81,  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=9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𝑨𝑫𝑯</m:t>
                    </m:r>
                    <m:r>
                      <a:rPr lang="en-US" sz="1400" b="1" i="1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i="1" dirty="0" smtClean="0">
                    <a:solidFill>
                      <a:srgbClr val="4F81BD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𝐷𝐻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𝐷𝐻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𝐴𝐻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𝐷𝐻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𝐴𝐻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691677"/>
                <a:ext cx="2514600" cy="25339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215900" y="1943757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6200" y="2052132"/>
                <a:ext cx="3024186" cy="12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𝑠𝑖𝑟𝑡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𝑎𝑠𝑜𝑠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𝑠𝑖𝑟𝑡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𝐴𝐻</m:t>
                      </m:r>
                    </m:oMath>
                  </m:oMathPara>
                </a14:m>
                <a:endParaRPr lang="en-US" sz="14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𝑠𝑖𝑟𝑡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12=594</m:t>
                      </m:r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𝑠𝑖𝑟𝑡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=594.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00" y="2052132"/>
                <a:ext cx="3024186" cy="12334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2501900" y="631824"/>
            <a:ext cx="0" cy="251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78400" y="-663575"/>
            <a:ext cx="20955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51233" y="1447739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33" y="1447739"/>
                <a:ext cx="304800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0" y="631824"/>
            <a:ext cx="1212749" cy="1311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12478" y="1854545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478" y="1854545"/>
                <a:ext cx="304800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375169" y="1859445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69" y="1859445"/>
                <a:ext cx="30480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-4140000">
                <a:off x="3869803" y="1107451"/>
                <a:ext cx="3697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4140000">
                <a:off x="3869803" y="1107451"/>
                <a:ext cx="369778" cy="2462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-1080000">
                <a:off x="4166924" y="1592554"/>
                <a:ext cx="418932" cy="26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080000">
                <a:off x="4166924" y="1592554"/>
                <a:ext cx="418932" cy="2643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Равнобедренный треугольник 15"/>
          <p:cNvSpPr/>
          <p:nvPr/>
        </p:nvSpPr>
        <p:spPr>
          <a:xfrm>
            <a:off x="215900" y="827422"/>
            <a:ext cx="152400" cy="762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-2880000">
                <a:off x="3944985" y="1531267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880000">
                <a:off x="3944985" y="1531267"/>
                <a:ext cx="30480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6328" y="1149289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8" y="1149289"/>
                <a:ext cx="304800" cy="276999"/>
              </a:xfrm>
              <a:prstGeom prst="rect">
                <a:avLst/>
              </a:prstGeom>
              <a:blipFill rotWithShape="1">
                <a:blip r:embed="rId11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2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8079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139-betdagi  </a:t>
            </a:r>
          </a:p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3.16: b), c) </a:t>
            </a:r>
            <a:r>
              <a:rPr lang="en-US" sz="2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3.20-masalalarni </a:t>
            </a:r>
            <a:r>
              <a:rPr lang="en-US" sz="20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Пишите, Поэты! Пишите! (Алевтина Кочеткова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55" y="1799396"/>
            <a:ext cx="1370337" cy="1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n-US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to‘g‘ri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chiziqning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nuqtasi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bitta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400" i="1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nuqtalari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yotadi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68275" algn="just">
              <a:spcAft>
                <a:spcPts val="600"/>
              </a:spcAft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 indent="168275" algn="just">
              <a:lnSpc>
                <a:spcPct val="150000"/>
              </a:lnSpc>
              <a:spcAft>
                <a:spcPts val="600"/>
              </a:spcAft>
            </a:pPr>
            <a:r>
              <a:rPr lang="en-US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Agar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tekislik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nuqtaga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nuqtadan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o‘tuvchi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to‘g‘ri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chiziqqa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" y="98425"/>
            <a:ext cx="570230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Mustaqil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bajarilgan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topshiriqni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tekshirish</a:t>
            </a:r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68300" y="1068537"/>
                <a:ext cx="381000" cy="3048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068537"/>
                <a:ext cx="381000" cy="304800"/>
              </a:xfrm>
              <a:prstGeom prst="rect">
                <a:avLst/>
              </a:prstGeom>
              <a:blipFill rotWithShape="1">
                <a:blip r:embed="rId2"/>
                <a:stretch>
                  <a:fillRect l="-2985" b="-555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8300" y="1955031"/>
                <a:ext cx="381000" cy="3048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55031"/>
                <a:ext cx="381000" cy="304800"/>
              </a:xfrm>
              <a:prstGeom prst="rect">
                <a:avLst/>
              </a:prstGeom>
              <a:blipFill rotWithShape="1">
                <a:blip r:embed="rId4"/>
                <a:stretch>
                  <a:fillRect l="-2985" b="-555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334000" cy="4060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130-betdagi</a:t>
            </a: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11-savol: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nuqtadan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o‘tuvchi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tekislik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xossasini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ayting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uchta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nuqta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to‘g‘ri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chiziqda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yotmasa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yagona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tekislik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o‘tkazish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lvl="0"/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 lvl="0" indent="168275" algn="ctr">
              <a:lnSpc>
                <a:spcPct val="150000"/>
              </a:lnSpc>
              <a:spcAft>
                <a:spcPts val="600"/>
              </a:spcAft>
            </a:pPr>
            <a:endParaRPr lang="en-US" sz="20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50000"/>
              </a:lnSpc>
            </a:pPr>
            <a:endParaRPr lang="en-US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8300" y="2070925"/>
                <a:ext cx="381000" cy="3048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70925"/>
                <a:ext cx="381000" cy="304800"/>
              </a:xfrm>
              <a:prstGeom prst="rect">
                <a:avLst/>
              </a:prstGeom>
              <a:blipFill rotWithShape="1">
                <a:blip r:embed="rId2"/>
                <a:stretch>
                  <a:fillRect l="-1493" b="-555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8" y="102424"/>
            <a:ext cx="5325361" cy="63094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900" y="631825"/>
                <a:ext cx="18288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marR="508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1F497D"/>
                        </a:solidFill>
                        <a:latin typeface="Cambria Math"/>
                        <a:cs typeface="Arial" pitchFamily="34" charset="0"/>
                      </a:rPr>
                      <m:t>1. </m:t>
                    </m:r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1F497D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∥</m:t>
                    </m:r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𝐵𝐾</m:t>
                    </m:r>
                  </m:oMath>
                </a14:m>
                <a:r>
                  <a:rPr lang="en-US" i="1" dirty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𝑀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𝐾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1F497D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𝐴𝑀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=7,</m:t>
                      </m:r>
                    </m:oMath>
                  </m:oMathPara>
                </a14:m>
                <a:endParaRPr lang="en-US" i="1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𝐵𝐾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=42,</m:t>
                      </m:r>
                    </m:oMath>
                  </m:oMathPara>
                </a14:m>
                <a:endParaRPr lang="en-US" i="1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𝑁𝐾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=18,</m:t>
                      </m:r>
                    </m:oMath>
                  </m:oMathPara>
                </a14:m>
                <a:endParaRPr lang="en-US" i="1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2700" marR="5080"/>
                <a:endParaRPr lang="en-US" i="1" dirty="0">
                  <a:solidFill>
                    <a:srgbClr val="1F497D"/>
                  </a:solidFill>
                  <a:latin typeface="Cambria Math"/>
                  <a:cs typeface="Arial" pitchFamily="34" charset="0"/>
                </a:endParaRPr>
              </a:p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𝑀𝑁</m:t>
                      </m:r>
                      <m:r>
                        <a:rPr lang="en-US" i="1">
                          <a:solidFill>
                            <a:srgbClr val="1F497D"/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en-US" i="1" dirty="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31825"/>
                <a:ext cx="1828800" cy="2031325"/>
              </a:xfrm>
              <a:prstGeom prst="rect">
                <a:avLst/>
              </a:prstGeom>
              <a:blipFill rotWithShape="1">
                <a:blip r:embed="rId2"/>
                <a:stretch>
                  <a:fillRect t="-15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92100" y="2161729"/>
            <a:ext cx="1371600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араллелограмм 7"/>
          <p:cNvSpPr/>
          <p:nvPr/>
        </p:nvSpPr>
        <p:spPr>
          <a:xfrm>
            <a:off x="2120900" y="926383"/>
            <a:ext cx="2438400" cy="11430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7547" y="179384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47" y="1793848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V="1">
            <a:off x="4178300" y="628785"/>
            <a:ext cx="18849" cy="866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25700" y="2069383"/>
            <a:ext cx="0" cy="187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25700" y="1604981"/>
            <a:ext cx="0" cy="4644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3300" y="12362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mbria Math"/>
                <a:ea typeface="Cambria Math"/>
              </a:rPr>
              <a:t>⋅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5782" y="123336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mbria Math"/>
                <a:ea typeface="Cambria Math"/>
              </a:rPr>
              <a:t>⋅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2332" y="123825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mbria Math"/>
                <a:ea typeface="Cambria Math"/>
              </a:rPr>
              <a:t>⋅</a:t>
            </a:r>
            <a:endParaRPr lang="ru-RU" sz="2800" b="1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433973" y="2069383"/>
            <a:ext cx="184195" cy="187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18168" y="1499269"/>
            <a:ext cx="585508" cy="5701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03676" y="628785"/>
            <a:ext cx="993473" cy="870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28850" y="121494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1214944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8186" y="131030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86" y="1310309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7382" y="933385"/>
                <a:ext cx="4288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42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82" y="933385"/>
                <a:ext cx="42884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7100" y="1731111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1731111"/>
                <a:ext cx="228600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200019" y="1514888"/>
            <a:ext cx="10007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33973" y="1511034"/>
            <a:ext cx="7867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18168" y="1211587"/>
                <a:ext cx="2179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6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68" y="1211587"/>
                <a:ext cx="217915" cy="338554"/>
              </a:xfrm>
              <a:prstGeom prst="rect">
                <a:avLst/>
              </a:prstGeom>
              <a:blipFill rotWithShape="1">
                <a:blip r:embed="rId9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10367" y="1483910"/>
                <a:ext cx="3353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1F497D">
                              <a:lumMod val="75000"/>
                            </a:srgbClr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ru-RU" sz="1600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67" y="1483910"/>
                <a:ext cx="335371" cy="338554"/>
              </a:xfrm>
              <a:prstGeom prst="rect">
                <a:avLst/>
              </a:prstGeom>
              <a:blipFill rotWithShape="1">
                <a:blip r:embed="rId10"/>
                <a:stretch>
                  <a:fillRect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13176" y="151103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76" y="1511034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85585" y="218992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85" y="2189927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18186" y="5006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86" y="500617"/>
                <a:ext cx="381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215900" y="631824"/>
                <a:ext cx="2819400" cy="6830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/>
                <a:r>
                  <a:rPr lang="en-US" b="1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𝐴𝑀𝑁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𝐵𝐾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(1-alomat)</a:t>
                </a:r>
              </a:p>
              <a:p>
                <a:pPr marL="12700" marR="5080"/>
                <a:r>
                  <a:rPr lang="en-US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         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𝑁𝐾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𝐴𝑀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𝐵𝐾</m:t>
                        </m:r>
                      </m:den>
                    </m:f>
                  </m:oMath>
                </a14:m>
                <a:endParaRPr lang="en-US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31824"/>
                <a:ext cx="2819400" cy="683072"/>
              </a:xfrm>
              <a:prstGeom prst="rect">
                <a:avLst/>
              </a:prstGeom>
              <a:blipFill rotWithShape="1">
                <a:blip r:embed="rId2"/>
                <a:stretch>
                  <a:fillRect b="-9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770" y="-629755"/>
            <a:ext cx="56388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" y="98425"/>
            <a:ext cx="570230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Mustaqil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bajarilgan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topshiriqni</a:t>
            </a:r>
            <a:r>
              <a:rPr lang="en-US" sz="2050" b="1" kern="0" spc="5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50" b="1" kern="0" spc="5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tekshirish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42566" y="59187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66" y="591872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363650" y="700437"/>
            <a:ext cx="152400" cy="152199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262487" y="700436"/>
            <a:ext cx="152400" cy="152199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39900" y="1470025"/>
            <a:ext cx="228600" cy="143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43583" y="1826946"/>
            <a:ext cx="228600" cy="1432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6090" y="1314896"/>
            <a:ext cx="32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72183" y="1861715"/>
            <a:ext cx="32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586" y="1401447"/>
                <a:ext cx="2882900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2700" marR="5080"/>
                <a:r>
                  <a:rPr lang="en-US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6" y="1401447"/>
                <a:ext cx="2882900" cy="913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050" y="2138714"/>
                <a:ext cx="2514600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marR="5080"/>
                <a:r>
                  <a:rPr lang="en-US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itchFamily="34" charset="0"/>
                  </a:rPr>
                  <a:t>    ⇒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=3.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138714"/>
                <a:ext cx="2514600" cy="485197"/>
              </a:xfrm>
              <a:prstGeom prst="rect">
                <a:avLst/>
              </a:prstGeom>
              <a:blipFill rotWithShape="1">
                <a:blip r:embed="rId5"/>
                <a:stretch>
                  <a:fillRect l="-1699"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0050" y="2716556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Javob: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𝑀𝑁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3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716556"/>
                <a:ext cx="2514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84"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21480" y="237910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480" y="237910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араллелограмм 51"/>
          <p:cNvSpPr/>
          <p:nvPr/>
        </p:nvSpPr>
        <p:spPr>
          <a:xfrm>
            <a:off x="3045280" y="1123412"/>
            <a:ext cx="2438400" cy="11430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21927" y="19908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27" y="1990877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5102680" y="825814"/>
            <a:ext cx="18849" cy="866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350080" y="2266412"/>
            <a:ext cx="0" cy="1875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350080" y="1802010"/>
            <a:ext cx="0" cy="4644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97680" y="143330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960162" y="143039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66712" y="14352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/>
                <a:ea typeface="Cambria Math"/>
              </a:rPr>
              <a:t>⋅</a:t>
            </a:r>
            <a:endParaRPr lang="ru-RU" sz="28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358353" y="2266412"/>
            <a:ext cx="184195" cy="187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542548" y="1696298"/>
            <a:ext cx="585508" cy="5701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128056" y="825814"/>
            <a:ext cx="993473" cy="870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153230" y="141197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30" y="1411973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42566" y="150733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66" y="1507338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061762" y="1130414"/>
                <a:ext cx="4288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62" y="1130414"/>
                <a:ext cx="428847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21480" y="1928140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480" y="1928140"/>
                <a:ext cx="2286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>
            <a:off x="4124399" y="1711917"/>
            <a:ext cx="10007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358353" y="1708063"/>
            <a:ext cx="7867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42548" y="1408616"/>
                <a:ext cx="2179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548" y="1408616"/>
                <a:ext cx="217915" cy="338554"/>
              </a:xfrm>
              <a:prstGeom prst="rect">
                <a:avLst/>
              </a:prstGeom>
              <a:blipFill rotWithShape="1">
                <a:blip r:embed="rId13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34747" y="1680939"/>
                <a:ext cx="3353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ru-RU" sz="1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47" y="1680939"/>
                <a:ext cx="335371" cy="338554"/>
              </a:xfrm>
              <a:prstGeom prst="rect">
                <a:avLst/>
              </a:prstGeom>
              <a:blipFill rotWithShape="1">
                <a:blip r:embed="rId14"/>
                <a:stretch>
                  <a:fillRect r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37556" y="170806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56" y="1708063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Дуга 59"/>
          <p:cNvSpPr/>
          <p:nvPr/>
        </p:nvSpPr>
        <p:spPr>
          <a:xfrm rot="21060000">
            <a:off x="4169054" y="1602339"/>
            <a:ext cx="162943" cy="213731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 rot="11220000">
            <a:off x="3906443" y="1625245"/>
            <a:ext cx="209579" cy="21032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Дуга 52"/>
          <p:cNvSpPr/>
          <p:nvPr/>
        </p:nvSpPr>
        <p:spPr>
          <a:xfrm rot="11220000">
            <a:off x="5054890" y="772877"/>
            <a:ext cx="183754" cy="21349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Дуга 60"/>
          <p:cNvSpPr/>
          <p:nvPr/>
        </p:nvSpPr>
        <p:spPr>
          <a:xfrm rot="21060000">
            <a:off x="3269005" y="2279470"/>
            <a:ext cx="183754" cy="21349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Дуга 23"/>
          <p:cNvSpPr/>
          <p:nvPr/>
        </p:nvSpPr>
        <p:spPr>
          <a:xfrm rot="11520000">
            <a:off x="5036545" y="784838"/>
            <a:ext cx="242221" cy="25787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>
            <a:off x="3273575" y="2305664"/>
            <a:ext cx="140310" cy="235051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16" grpId="0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 lvl="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 lvl="0"/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2" y="571116"/>
            <a:ext cx="5285150" cy="25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631824"/>
            <a:ext cx="5549900" cy="23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ma’lumotlar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44824"/>
              </p:ext>
            </p:extLst>
          </p:nvPr>
        </p:nvGraphicFramePr>
        <p:xfrm>
          <a:off x="193451" y="632583"/>
          <a:ext cx="5378898" cy="1143129"/>
        </p:xfrm>
        <a:graphic>
          <a:graphicData uri="http://schemas.openxmlformats.org/drawingml/2006/table">
            <a:tbl>
              <a:tblPr/>
              <a:tblGrid>
                <a:gridCol w="268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9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6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Tekislikda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Fazoda</a:t>
                      </a:r>
                      <a:endParaRPr lang="ru-RU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3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Agar to‘g‘ri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chiziqlar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umumiy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nuqtaga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bo‘lsa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ular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shu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nuqtada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kesishadi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Agar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tekisliklar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umumiy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chiziqqa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ega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bo‘lsa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shu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to‘g‘ri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chiziq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bo‘yicha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kesishadi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444500" y="2079625"/>
            <a:ext cx="1600200" cy="762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44500" y="2155825"/>
            <a:ext cx="1600200" cy="6858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4100" y="2079625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2079625"/>
                <a:ext cx="304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57499" y="222979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 Math"/>
                <a:ea typeface="Cambria Math"/>
              </a:rPr>
              <a:t>⋅</a:t>
            </a:r>
            <a:endParaRPr lang="ru-RU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522577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16100" y="25225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2522577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875329"/>
            <a:ext cx="1184494" cy="11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</TotalTime>
  <Words>1280</Words>
  <Application>Microsoft Office PowerPoint</Application>
  <PresentationFormat>Произвольный</PresentationFormat>
  <Paragraphs>300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Geometriya</vt:lpstr>
      <vt:lpstr>Mustaqil bajarilgan topshiriqni tekshirish </vt:lpstr>
      <vt:lpstr> </vt:lpstr>
      <vt:lpstr>Mustaqil bajarilgan topshiriqni tekshirish </vt:lpstr>
      <vt:lpstr> Mustaqil bajarilgan topshiriqni tekshirish</vt:lpstr>
      <vt:lpstr> </vt:lpstr>
      <vt:lpstr>Tayanch nazariy ma’lumotlar</vt:lpstr>
      <vt:lpstr>Tayanch nazariy ma’lumotlar</vt:lpstr>
      <vt:lpstr>Tayanch nazariy ma’lumotlar</vt:lpstr>
      <vt:lpstr>Tayanch nazariy ma’lumotlar</vt:lpstr>
      <vt:lpstr>Tayanch nazariy ma’lumotlar</vt:lpstr>
      <vt:lpstr>Tayanch nazariy ma’lumotlar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       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633</cp:revision>
  <dcterms:created xsi:type="dcterms:W3CDTF">2020-04-13T08:05:16Z</dcterms:created>
  <dcterms:modified xsi:type="dcterms:W3CDTF">2020-11-03T22:06:37Z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