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406" r:id="rId3"/>
    <p:sldId id="405" r:id="rId4"/>
    <p:sldId id="366" r:id="rId5"/>
    <p:sldId id="407" r:id="rId6"/>
    <p:sldId id="408" r:id="rId7"/>
    <p:sldId id="367" r:id="rId8"/>
    <p:sldId id="409" r:id="rId9"/>
    <p:sldId id="411" r:id="rId10"/>
    <p:sldId id="412" r:id="rId11"/>
    <p:sldId id="413" r:id="rId12"/>
    <p:sldId id="414" r:id="rId13"/>
    <p:sldId id="421" r:id="rId14"/>
    <p:sldId id="422" r:id="rId15"/>
    <p:sldId id="415" r:id="rId16"/>
    <p:sldId id="416" r:id="rId17"/>
    <p:sldId id="424" r:id="rId18"/>
    <p:sldId id="425" r:id="rId19"/>
    <p:sldId id="417" r:id="rId20"/>
    <p:sldId id="420" r:id="rId21"/>
    <p:sldId id="403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069B"/>
    <a:srgbClr val="BEB0BA"/>
    <a:srgbClr val="FB73C1"/>
    <a:srgbClr val="EF7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5" autoAdjust="0"/>
    <p:restoredTop sz="93822" autoAdjust="0"/>
  </p:normalViewPr>
  <p:slideViewPr>
    <p:cSldViewPr>
      <p:cViewPr varScale="1">
        <p:scale>
          <a:sx n="232" d="100"/>
          <a:sy n="232" d="100"/>
        </p:scale>
        <p:origin x="-87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7" Type="http://schemas.openxmlformats.org/officeDocument/2006/relationships/image" Target="../media/image2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0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0.png"/><Relationship Id="rId7" Type="http://schemas.openxmlformats.org/officeDocument/2006/relationships/image" Target="../media/image31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0.png"/><Relationship Id="rId5" Type="http://schemas.openxmlformats.org/officeDocument/2006/relationships/image" Target="../media/image320.png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3" Type="http://schemas.openxmlformats.org/officeDocument/2006/relationships/image" Target="../media/image33.png"/><Relationship Id="rId7" Type="http://schemas.openxmlformats.org/officeDocument/2006/relationships/image" Target="../media/image32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5" Type="http://schemas.openxmlformats.org/officeDocument/2006/relationships/image" Target="../media/image360.png"/><Relationship Id="rId4" Type="http://schemas.openxmlformats.org/officeDocument/2006/relationships/image" Target="../media/image350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0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20.png"/><Relationship Id="rId12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11" Type="http://schemas.openxmlformats.org/officeDocument/2006/relationships/image" Target="../media/image41.png"/><Relationship Id="rId5" Type="http://schemas.openxmlformats.org/officeDocument/2006/relationships/image" Target="../media/image360.png"/><Relationship Id="rId10" Type="http://schemas.openxmlformats.org/officeDocument/2006/relationships/image" Target="../media/image40.png"/><Relationship Id="rId4" Type="http://schemas.openxmlformats.org/officeDocument/2006/relationships/image" Target="../media/image350.png"/><Relationship Id="rId9" Type="http://schemas.openxmlformats.org/officeDocument/2006/relationships/image" Target="../media/image38.png"/><Relationship Id="rId1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3" Type="http://schemas.openxmlformats.org/officeDocument/2006/relationships/image" Target="../media/image400.png"/><Relationship Id="rId7" Type="http://schemas.openxmlformats.org/officeDocument/2006/relationships/image" Target="../media/image440.png"/><Relationship Id="rId2" Type="http://schemas.openxmlformats.org/officeDocument/2006/relationships/image" Target="../media/image3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0.png"/><Relationship Id="rId5" Type="http://schemas.openxmlformats.org/officeDocument/2006/relationships/image" Target="../media/image45.png"/><Relationship Id="rId4" Type="http://schemas.openxmlformats.org/officeDocument/2006/relationships/image" Target="../media/image410.png"/><Relationship Id="rId9" Type="http://schemas.openxmlformats.org/officeDocument/2006/relationships/image" Target="../media/image4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80.png"/><Relationship Id="rId7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5.pn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1.png"/><Relationship Id="rId9" Type="http://schemas.openxmlformats.org/officeDocument/2006/relationships/image" Target="../media/image7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3400" dirty="0" err="1" smtClean="0"/>
              <a:t>Geometriya</a:t>
            </a:r>
            <a:endParaRPr sz="3400" dirty="0"/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98081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01999" y="249024"/>
            <a:ext cx="539943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endParaRPr sz="1300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306" y="1157522"/>
            <a:ext cx="4648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Amaliy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mashq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tatbiqlar</a:t>
            </a: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object 8"/>
          <p:cNvGrpSpPr/>
          <p:nvPr/>
        </p:nvGrpSpPr>
        <p:grpSpPr>
          <a:xfrm>
            <a:off x="4580666" y="210132"/>
            <a:ext cx="1044231" cy="603885"/>
            <a:chOff x="4600685" y="228108"/>
            <a:chExt cx="705201" cy="603885"/>
          </a:xfrm>
        </p:grpSpPr>
        <p:sp>
          <p:nvSpPr>
            <p:cNvPr id="15" name="object 9"/>
            <p:cNvSpPr/>
            <p:nvPr/>
          </p:nvSpPr>
          <p:spPr>
            <a:xfrm>
              <a:off x="4600685" y="228108"/>
              <a:ext cx="705201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/>
            <p:cNvSpPr/>
            <p:nvPr/>
          </p:nvSpPr>
          <p:spPr>
            <a:xfrm>
              <a:off x="4600685" y="228108"/>
              <a:ext cx="705199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4580666" y="327409"/>
            <a:ext cx="937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125"/>
              </a:spcBef>
            </a:pPr>
            <a:r>
              <a:rPr lang="en-US" b="1" spc="10" dirty="0" smtClean="0">
                <a:solidFill>
                  <a:srgbClr val="FFFFFF"/>
                </a:solidFill>
                <a:latin typeface="Arial"/>
                <a:cs typeface="Arial"/>
              </a:rPr>
              <a:t>10-sinf</a:t>
            </a:r>
            <a:endParaRPr lang="en-US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61249" y="327409"/>
            <a:ext cx="249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n-US" spc="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Tayanch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nazariy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ma’lumotlar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6424249"/>
              </p:ext>
            </p:extLst>
          </p:nvPr>
        </p:nvGraphicFramePr>
        <p:xfrm>
          <a:off x="193451" y="632583"/>
          <a:ext cx="5378898" cy="1143129"/>
        </p:xfrm>
        <a:graphic>
          <a:graphicData uri="http://schemas.openxmlformats.org/drawingml/2006/table">
            <a:tbl>
              <a:tblPr/>
              <a:tblGrid>
                <a:gridCol w="26894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894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2679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Tekislikda</a:t>
                      </a:r>
                      <a:endParaRPr lang="ru-RU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Fazoda</a:t>
                      </a:r>
                      <a:endParaRPr lang="ru-RU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7369"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Tekislikning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biror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nuqtasidan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cheksiz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ko‘p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to‘g‘ri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chiziq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o‘tkazish</a:t>
                      </a:r>
                      <a:r>
                        <a:rPr lang="en-US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mumkin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Fazoning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biror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to‘g‘ri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chizig‘idan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cheksiz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ko‘p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tekislik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o‘tkazish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mumkin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 flipH="1">
            <a:off x="441956" y="2067957"/>
            <a:ext cx="1600200" cy="7620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444500" y="2155825"/>
            <a:ext cx="1600200" cy="68580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57499" y="2229792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1F497D"/>
                </a:solidFill>
                <a:latin typeface="Cambria Math"/>
                <a:ea typeface="Cambria Math"/>
              </a:rPr>
              <a:t>⋅</a:t>
            </a:r>
            <a:endParaRPr lang="ru-RU" sz="2400" b="1" dirty="0">
              <a:solidFill>
                <a:srgbClr val="1F497D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809849" y="1901220"/>
            <a:ext cx="800100" cy="1219199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619079" y="1822019"/>
            <a:ext cx="1146399" cy="129540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1077979" y="1825201"/>
            <a:ext cx="228600" cy="1318548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01779" y="2079625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779" y="2079625"/>
                <a:ext cx="304800" cy="369332"/>
              </a:xfrm>
              <a:prstGeom prst="rect">
                <a:avLst/>
              </a:prstGeom>
              <a:blipFill rotWithShape="1">
                <a:blip r:embed="rId2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1901220"/>
            <a:ext cx="1676400" cy="1195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3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300" y="1546225"/>
            <a:ext cx="1379993" cy="16224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Tayanch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nazariy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ma’lumotlar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75971"/>
              </p:ext>
            </p:extLst>
          </p:nvPr>
        </p:nvGraphicFramePr>
        <p:xfrm>
          <a:off x="193451" y="632583"/>
          <a:ext cx="5378898" cy="1524000"/>
        </p:xfrm>
        <a:graphic>
          <a:graphicData uri="http://schemas.openxmlformats.org/drawingml/2006/table">
            <a:tbl>
              <a:tblPr/>
              <a:tblGrid>
                <a:gridCol w="26894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894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2679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Tekislikda</a:t>
                      </a:r>
                      <a:endParaRPr lang="ru-RU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Fazoda</a:t>
                      </a:r>
                      <a:endParaRPr lang="ru-RU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7369"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To‘g‘ri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chiziqda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yotmaydigan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nuqta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orqali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berilgan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to‘g‘ri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chiziqqa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parallel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bitta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faqat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bitta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to‘g‘ri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chiziq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o‘tkazish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mumkin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en-US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Tekislikda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yotmagan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to‘g‘ri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chiziq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orqali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berilgan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tekislikka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parallel 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bitta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faqat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bitta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tekislik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o‘tkazish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mumkin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 flipH="1">
            <a:off x="444500" y="2308225"/>
            <a:ext cx="1219200" cy="5334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4000" y="252257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0" y="2522577"/>
                <a:ext cx="3810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0044" y="271429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44" y="2714296"/>
                <a:ext cx="3810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/>
          <p:cNvCxnSpPr/>
          <p:nvPr/>
        </p:nvCxnSpPr>
        <p:spPr>
          <a:xfrm flipH="1">
            <a:off x="3721100" y="2353351"/>
            <a:ext cx="533400" cy="338452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50544" y="2502876"/>
            <a:ext cx="1219200" cy="5334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01700" y="2344092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Cambria Math"/>
                <a:ea typeface="Cambria Math"/>
              </a:rPr>
              <a:t>⋅</a:t>
            </a:r>
            <a:endParaRPr lang="ru-RU" sz="24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40706" y="2237652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706" y="2237652"/>
                <a:ext cx="304800" cy="369332"/>
              </a:xfrm>
              <a:prstGeom prst="rect">
                <a:avLst/>
              </a:prstGeom>
              <a:blipFill rotWithShape="1">
                <a:blip r:embed="rId6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530600" y="2477226"/>
                <a:ext cx="381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600" y="2477226"/>
                <a:ext cx="381000" cy="2769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254500" y="2245578"/>
                <a:ext cx="381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500" y="2245578"/>
                <a:ext cx="381000" cy="27699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254500" y="2468484"/>
                <a:ext cx="3810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200" i="1" smtClean="0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500" y="2468484"/>
                <a:ext cx="381000" cy="276999"/>
              </a:xfrm>
              <a:prstGeom prst="rect">
                <a:avLst/>
              </a:prstGeom>
              <a:blipFill rotWithShape="1">
                <a:blip r:embed="rId9"/>
                <a:stretch>
                  <a:fillRect b="-4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272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Урок 6. параллельность плоскостей - Геометрия - 10 класс - Российская  электронная шк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543" y="1719789"/>
            <a:ext cx="1600200" cy="141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Tayanch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nazariy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ma’lumotlar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41701"/>
              </p:ext>
            </p:extLst>
          </p:nvPr>
        </p:nvGraphicFramePr>
        <p:xfrm>
          <a:off x="193451" y="632583"/>
          <a:ext cx="5378898" cy="1143129"/>
        </p:xfrm>
        <a:graphic>
          <a:graphicData uri="http://schemas.openxmlformats.org/drawingml/2006/table">
            <a:tbl>
              <a:tblPr/>
              <a:tblGrid>
                <a:gridCol w="26894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894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2679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Tekislikda</a:t>
                      </a:r>
                      <a:endParaRPr lang="ru-RU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Fazoda</a:t>
                      </a:r>
                      <a:endParaRPr lang="ru-RU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7369">
                <a:tc>
                  <a:txBody>
                    <a:bodyPr/>
                    <a:lstStyle/>
                    <a:p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Bitta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to‘g‘ri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chiziqqa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parallel to‘g‘ri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chiziqlar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o‘zaro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paralleldir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en-US" sz="1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Bitta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tekislikka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parallel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tekisliklar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o‘zaro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paralleldir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 flipH="1">
            <a:off x="444500" y="2308225"/>
            <a:ext cx="1219200" cy="5334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942312" y="2429227"/>
            <a:ext cx="1219200" cy="5334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54000" y="252257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0" y="2522577"/>
                <a:ext cx="38100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60044" y="2714296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𝑏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44" y="2714296"/>
                <a:ext cx="38100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H="1">
            <a:off x="1511300" y="2550228"/>
            <a:ext cx="1219200" cy="5334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383944" y="2771434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944" y="2771434"/>
                <a:ext cx="3810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696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Трапеция 25"/>
          <p:cNvSpPr/>
          <p:nvPr/>
        </p:nvSpPr>
        <p:spPr>
          <a:xfrm>
            <a:off x="3892550" y="2123258"/>
            <a:ext cx="1104900" cy="691848"/>
          </a:xfrm>
          <a:prstGeom prst="trapezoid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3200400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3.16.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1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tekislik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tomonni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a)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1400" b="0" i="1" dirty="0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=15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sm,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: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=2:3.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3200400" cy="1600438"/>
              </a:xfrm>
              <a:prstGeom prst="rect">
                <a:avLst/>
              </a:prstGeom>
              <a:blipFill rotWithShape="1">
                <a:blip r:embed="rId2"/>
                <a:stretch>
                  <a:fillRect l="-381" t="-380" r="-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Блок-схема: данные 26"/>
          <p:cNvSpPr/>
          <p:nvPr/>
        </p:nvSpPr>
        <p:spPr>
          <a:xfrm>
            <a:off x="3340800" y="1970858"/>
            <a:ext cx="2209099" cy="304800"/>
          </a:xfrm>
          <a:prstGeom prst="flowChartInputOutpu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>
            <a:off x="4064000" y="1053592"/>
            <a:ext cx="762000" cy="1107805"/>
          </a:xfrm>
          <a:prstGeom prst="triangle">
            <a:avLst>
              <a:gd name="adj" fmla="val 5299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>
            <a:off x="4027722" y="2011494"/>
            <a:ext cx="228600" cy="304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/>
          <p:cNvSpPr/>
          <p:nvPr/>
        </p:nvSpPr>
        <p:spPr>
          <a:xfrm>
            <a:off x="3837291" y="2653836"/>
            <a:ext cx="228600" cy="304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Дуга 30"/>
          <p:cNvSpPr/>
          <p:nvPr/>
        </p:nvSpPr>
        <p:spPr>
          <a:xfrm rot="7740000">
            <a:off x="4330700" y="1077741"/>
            <a:ext cx="228600" cy="304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/>
          <p:cNvSpPr/>
          <p:nvPr/>
        </p:nvSpPr>
        <p:spPr>
          <a:xfrm rot="7740000">
            <a:off x="4330700" y="1045161"/>
            <a:ext cx="228600" cy="3048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565909" y="2598174"/>
                <a:ext cx="3856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5909" y="2598174"/>
                <a:ext cx="385682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940300" y="2598174"/>
                <a:ext cx="39607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300" y="2598174"/>
                <a:ext cx="39607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4279274" y="738305"/>
                <a:ext cx="3855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274" y="738305"/>
                <a:ext cx="385555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3684891" y="1844977"/>
                <a:ext cx="4854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891" y="1844977"/>
                <a:ext cx="485454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3927618" y="1861648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mbria Math"/>
                <a:ea typeface="Cambria Math"/>
              </a:rPr>
              <a:t>⋅</a:t>
            </a:r>
            <a:endParaRPr lang="ru-RU" sz="2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855535" y="252123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mbria Math"/>
                <a:ea typeface="Cambria Math"/>
              </a:rPr>
              <a:t>⋅</a:t>
            </a:r>
            <a:endParaRPr lang="ru-RU" sz="28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4673600" y="1861648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mbria Math"/>
                <a:ea typeface="Cambria Math"/>
              </a:rPr>
              <a:t>⋅</a:t>
            </a:r>
            <a:endParaRPr lang="ru-RU" sz="28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3745874" y="252123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mbria Math"/>
                <a:ea typeface="Cambria Math"/>
              </a:rPr>
              <a:t>⋅</a:t>
            </a:r>
            <a:endParaRPr lang="ru-RU" sz="28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4322135" y="783794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ambria Math"/>
                <a:ea typeface="Cambria Math"/>
              </a:rPr>
              <a:t>⋅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735014" y="1879731"/>
                <a:ext cx="4817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014" y="1879731"/>
                <a:ext cx="481735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4086556" y="2773970"/>
                <a:ext cx="7489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15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endParaRPr lang="ru-RU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6556" y="2773970"/>
                <a:ext cx="748923" cy="369332"/>
              </a:xfrm>
              <a:prstGeom prst="rect">
                <a:avLst/>
              </a:prstGeom>
              <a:blipFill rotWithShape="1">
                <a:blip r:embed="rId8"/>
                <a:stretch>
                  <a:fillRect t="-9836" r="-8130" b="-22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558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099" y="784223"/>
            <a:ext cx="2237047" cy="22553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147479" y="2644837"/>
                <a:ext cx="62228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endParaRPr lang="en-US" sz="1400" i="1" dirty="0">
                  <a:solidFill>
                    <a:prstClr val="black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15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sm</a:t>
                </a:r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479" y="2644837"/>
                <a:ext cx="622286" cy="523220"/>
              </a:xfrm>
              <a:prstGeom prst="rect">
                <a:avLst/>
              </a:prstGeom>
              <a:blipFill rotWithShape="1">
                <a:blip r:embed="rId3"/>
                <a:stretch>
                  <a:fillRect r="-3922" b="-104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9700" y="708025"/>
                <a:ext cx="3505200" cy="24600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dirty="0" smtClean="0"/>
                  <a:t>  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/>
                      </a:rPr>
                      <m:t>𝐴𝐵</m:t>
                    </m:r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chiziq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tekislikka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tekislikda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yotganligi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</a:rPr>
                      <m:t>𝐴𝐵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∥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14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   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/>
                        <a:cs typeface="Arial" pitchFamily="34" charset="0"/>
                      </a:rPr>
                      <m:t>    </m:t>
                    </m:r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  </m:t>
                    </m:r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𝐴𝐵𝐶</m:t>
                    </m:r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 ~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      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(2-alomat).</a:t>
                </a:r>
              </a:p>
              <a:p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U </a:t>
                </a:r>
                <a:r>
                  <a:rPr lang="en-US" sz="1400" dirty="0" err="1" smtClean="0">
                    <a:latin typeface="Arial" pitchFamily="34" charset="0"/>
                    <a:cs typeface="Arial" pitchFamily="34" charset="0"/>
                  </a:rPr>
                  <a:t>holda</a:t>
                </a:r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𝐶</m:t>
                        </m:r>
                      </m:num>
                      <m:den>
                        <m: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  <m:t>𝐴𝐶</m:t>
                        </m:r>
                      </m:den>
                    </m:f>
                    <m:r>
                      <a:rPr lang="en-US" sz="1400" b="0" i="1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1400" b="0" i="1" smtClean="0"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en-US" sz="14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1400" b="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14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𝐶</m:t>
                            </m:r>
                          </m:num>
                          <m:den>
                            <m:r>
                              <a:rPr lang="en-US" sz="1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  <a:cs typeface="Arial" panose="020B0604020202020204" pitchFamily="34" charset="0"/>
                              </a:rPr>
                              <m:t>𝐴𝐶</m:t>
                            </m:r>
                          </m:den>
                        </m:f>
                      </m:e>
                    </m:d>
                  </m:oMath>
                </a14:m>
                <a:endParaRPr lang="en-US" sz="1400" b="0" dirty="0" smtClean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𝐴𝐶</m:t>
                              </m:r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𝐴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𝐴𝐶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𝐴</m:t>
                              </m:r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𝐴𝐶</m:t>
                              </m:r>
                            </m:den>
                          </m:f>
                        </m:e>
                      </m:d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=15</m:t>
                      </m:r>
                      <m:d>
                        <m:d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Arial" panose="020B0604020202020204" pitchFamily="34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Arial" panose="020B0604020202020204" pitchFamily="34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=5</m:t>
                      </m:r>
                    </m:oMath>
                  </m:oMathPara>
                </a14:m>
                <a:endParaRPr lang="en-US" sz="1400" b="0" dirty="0" smtClean="0">
                  <a:solidFill>
                    <a:prstClr val="black"/>
                  </a:solidFill>
                  <a:latin typeface="Arial" pitchFamily="34" charset="0"/>
                  <a:ea typeface="Cambria Math"/>
                  <a:cs typeface="Arial" panose="020B0604020202020204" pitchFamily="34" charset="0"/>
                </a:endParaRPr>
              </a:p>
              <a:p>
                <a:pPr algn="ctr"/>
                <a:r>
                  <a:rPr lang="en-US" sz="1400" b="1" dirty="0" err="1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14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5.</m:t>
                    </m:r>
                  </m:oMath>
                </a14:m>
                <a:endParaRPr lang="ru-RU" sz="1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708025"/>
                <a:ext cx="3505200" cy="2460032"/>
              </a:xfrm>
              <a:prstGeom prst="rect">
                <a:avLst/>
              </a:prstGeom>
              <a:blipFill rotWithShape="1">
                <a:blip r:embed="rId4"/>
                <a:stretch>
                  <a:fillRect l="-522" t="-248" b="-14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9"/>
          <p:cNvSpPr/>
          <p:nvPr/>
        </p:nvSpPr>
        <p:spPr>
          <a:xfrm>
            <a:off x="1130300" y="1478327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1892300" y="1478327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72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3200400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3.18.</a:t>
                </a:r>
                <a14:m>
                  <m:oMath xmlns:m="http://schemas.openxmlformats.org/officeDocument/2006/math">
                    <m:r>
                      <a:rPr lang="en-US" sz="1400" b="1" i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1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𝐴𝐵𝐶𝐷𝐻𝐺𝐹𝐸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parallelepipedning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8 </m:t>
                    </m:r>
                    <m:r>
                      <a:rPr lang="en-US" sz="1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sm ga,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smga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kvadratdan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Fazoviy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𝐻𝐹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𝐷𝐵𝐻</m:t>
                    </m:r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siniq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chiziqning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3200400" cy="1169551"/>
              </a:xfrm>
              <a:prstGeom prst="rect">
                <a:avLst/>
              </a:prstGeom>
              <a:blipFill rotWithShape="1">
                <a:blip r:embed="rId2"/>
                <a:stretch>
                  <a:fillRect l="-381" t="-521"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2890" t="13704" r="31250" b="7037"/>
          <a:stretch/>
        </p:blipFill>
        <p:spPr>
          <a:xfrm>
            <a:off x="3492501" y="708025"/>
            <a:ext cx="2051050" cy="2133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10151" y="1757074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151" y="1757074"/>
                <a:ext cx="533400" cy="27699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22559" y="2483947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559" y="2483947"/>
                <a:ext cx="533400" cy="2769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/>
          <p:cNvCxnSpPr/>
          <p:nvPr/>
        </p:nvCxnSpPr>
        <p:spPr>
          <a:xfrm flipV="1">
            <a:off x="4172798" y="2222647"/>
            <a:ext cx="533400" cy="304800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721100" y="1063639"/>
            <a:ext cx="968159" cy="1168386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767247" y="1012825"/>
            <a:ext cx="1344503" cy="28829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4177454" y="1292800"/>
            <a:ext cx="1016215" cy="125227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198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3200400" cy="25458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    </m:t>
                    </m:r>
                    <m:r>
                      <a:rPr kumimoji="0" lang="en-US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𝑬𝑭𝑯</m:t>
                    </m:r>
                    <m:r>
                      <a:rPr kumimoji="0" lang="en-US" sz="1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𝐹𝐻</m:t>
                        </m:r>
                      </m:e>
                      <m:sup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𝐸𝐻</m:t>
                        </m:r>
                      </m:e>
                      <m:sup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kumimoji="0" lang="en-US" sz="1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𝐸𝐹</m:t>
                        </m:r>
                      </m:e>
                      <m:sup>
                        <m:r>
                          <a:rPr kumimoji="0" lang="en-US" sz="1400" b="0" i="1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𝐸𝐻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𝐸𝐹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𝑠𝑚</m:t>
                      </m:r>
                    </m:oMath>
                  </m:oMathPara>
                </a14:m>
                <a:endPara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𝐹𝐻</m:t>
                          </m:r>
                        </m:e>
                        <m:sup>
                          <m: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𝐹𝐻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US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𝐹𝐻</m:t>
                      </m:r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kumimoji="0" lang="en-US" sz="1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kumimoji="0" lang="en-US" sz="1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kumimoji="0" lang="en-US" sz="14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:r>
                  <a:rPr lang="en-US" sz="14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𝑪𝑫</m:t>
                    </m:r>
                    <m:r>
                      <a:rPr lang="en-US" sz="1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1400" b="1" i="1">
                        <a:solidFill>
                          <a:schemeClr val="accent1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𝐷𝐹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𝐶𝐷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𝑠𝑚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𝐶𝐹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=8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𝑠𝑚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𝐷𝐹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𝐷𝐹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100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𝐷𝐹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i="1" dirty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/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3200400" cy="254589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2890" t="13704" r="31250" b="7037"/>
          <a:stretch/>
        </p:blipFill>
        <p:spPr>
          <a:xfrm>
            <a:off x="3492501" y="708025"/>
            <a:ext cx="2051050" cy="2133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4109" y="1113766"/>
                <a:ext cx="609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109" y="1113766"/>
                <a:ext cx="609600" cy="27699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74858" y="1027594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858" y="1027594"/>
                <a:ext cx="533400" cy="27699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600000">
                <a:off x="4181962" y="939658"/>
                <a:ext cx="609600" cy="298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12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2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600000">
                <a:off x="4181962" y="939658"/>
                <a:ext cx="609600" cy="29873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010151" y="1757074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151" y="1757074"/>
                <a:ext cx="533400" cy="27699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422559" y="2483947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559" y="2483947"/>
                <a:ext cx="533400" cy="27699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 rot="-2880000">
                <a:off x="4305846" y="1767045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12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2880000">
                <a:off x="4305846" y="1767045"/>
                <a:ext cx="533400" cy="27699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>
            <a:off x="3673333" y="1000479"/>
            <a:ext cx="508628" cy="33943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4160655" y="1310597"/>
            <a:ext cx="1023830" cy="9367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673333" y="1000479"/>
            <a:ext cx="1511152" cy="31011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Равнобедренный треугольник 27"/>
          <p:cNvSpPr/>
          <p:nvPr/>
        </p:nvSpPr>
        <p:spPr>
          <a:xfrm>
            <a:off x="292100" y="846793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292100" y="1921178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4169534" y="2544762"/>
            <a:ext cx="1023830" cy="9367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183549" y="1318751"/>
            <a:ext cx="0" cy="120485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160655" y="1304593"/>
            <a:ext cx="1022894" cy="122837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238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3200400" cy="25458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:r>
                  <a:rPr lang="en-US" sz="1400" b="1" dirty="0" smtClean="0">
                    <a:solidFill>
                      <a:srgbClr val="4F81BD">
                        <a:lumMod val="75000"/>
                      </a:srgbClr>
                    </a:solidFill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𝑩𝑪𝑫</m:t>
                    </m:r>
                    <m:r>
                      <a:rPr lang="en-US" sz="1400" b="1" i="1" smtClean="0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</m:t>
                        </m:r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𝐵𝐶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𝐶𝐷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𝑠𝑚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𝐵𝐷</m:t>
                          </m:r>
                        </m:e>
                        <m:sup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𝐵𝐷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𝐵𝐷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</m:t>
                      </m:r>
                      <m:rad>
                        <m:radPr>
                          <m:degHide m:val="on"/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i="1" dirty="0" smtClean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:r>
                  <a:rPr lang="en-US" sz="14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rgbClr val="4F81BD">
                            <a:lumMod val="75000"/>
                          </a:srgbClr>
                        </a:solidFill>
                        <a:latin typeface="Cambria Math"/>
                        <a:cs typeface="Arial" panose="020B0604020202020204" pitchFamily="34" charset="0"/>
                      </a:rPr>
                      <m:t>𝑨𝑩𝑯</m:t>
                    </m:r>
                    <m:r>
                      <a:rPr lang="en-US" sz="1400" b="1" i="1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𝐵𝐻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𝐴𝐵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𝐴𝐻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𝐴𝐵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𝐴𝐻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8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𝑠𝑚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b="0" i="1" dirty="0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𝐵𝐻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dirty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𝐵𝐻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100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dirty="0">
                          <a:solidFill>
                            <a:prstClr val="black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𝐵𝐻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i="1" dirty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3200400" cy="254589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2890" t="13704" r="31250" b="7037"/>
          <a:stretch/>
        </p:blipFill>
        <p:spPr>
          <a:xfrm>
            <a:off x="3492501" y="708025"/>
            <a:ext cx="2051050" cy="2133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24109" y="1113766"/>
                <a:ext cx="6096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2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4109" y="1113766"/>
                <a:ext cx="609600" cy="27699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74858" y="1027594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2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4858" y="1027594"/>
                <a:ext cx="533400" cy="27699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 rot="600000">
                <a:off x="4181962" y="939658"/>
                <a:ext cx="609600" cy="298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1200" b="1" i="1" smtClean="0">
                              <a:solidFill>
                                <a:srgbClr val="4F81BD">
                                  <a:lumMod val="75000"/>
                                </a:srgbClr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200" b="1" i="1" smtClean="0">
                              <a:solidFill>
                                <a:srgbClr val="4F81BD">
                                  <a:lumMod val="75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12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600000">
                <a:off x="4181962" y="939658"/>
                <a:ext cx="609600" cy="29873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010151" y="1757074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12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0151" y="1757074"/>
                <a:ext cx="533400" cy="27699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422559" y="2483947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2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559" y="2483947"/>
                <a:ext cx="533400" cy="27699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 rot="-2880000">
                <a:off x="4305846" y="1767045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12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2880000">
                <a:off x="4305846" y="1767045"/>
                <a:ext cx="533400" cy="27699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>
            <a:off x="3673333" y="1000479"/>
            <a:ext cx="508628" cy="33943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4160655" y="1310597"/>
            <a:ext cx="1023830" cy="9367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673333" y="1000479"/>
            <a:ext cx="1511152" cy="31011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Равнобедренный треугольник 27"/>
          <p:cNvSpPr/>
          <p:nvPr/>
        </p:nvSpPr>
        <p:spPr>
          <a:xfrm>
            <a:off x="309128" y="850899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Равнобедренный треугольник 28"/>
          <p:cNvSpPr/>
          <p:nvPr/>
        </p:nvSpPr>
        <p:spPr>
          <a:xfrm>
            <a:off x="292100" y="1921178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4169534" y="2544762"/>
            <a:ext cx="1023830" cy="9367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183549" y="1318751"/>
            <a:ext cx="0" cy="120485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160655" y="1304593"/>
            <a:ext cx="1022894" cy="122837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169534" y="2232026"/>
            <a:ext cx="519725" cy="300946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 rot="-2040000">
                <a:off x="4181961" y="2115756"/>
                <a:ext cx="609600" cy="264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ad>
                        <m:radPr>
                          <m:degHide m:val="on"/>
                          <m:ctrlPr>
                            <a:rPr lang="en-US" sz="1000" b="1" i="1" smtClean="0">
                              <a:solidFill>
                                <a:srgbClr val="4F81BD">
                                  <a:lumMod val="75000"/>
                                </a:srgbClr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000" b="1" i="1" smtClean="0">
                              <a:solidFill>
                                <a:srgbClr val="4F81BD">
                                  <a:lumMod val="7500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10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2040000">
                <a:off x="4181961" y="2115756"/>
                <a:ext cx="609600" cy="2643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>
            <a:off x="4681449" y="2232026"/>
            <a:ext cx="487451" cy="300946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 rot="2040000">
                <a:off x="4658475" y="2144520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2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40000">
                <a:off x="4658475" y="2144520"/>
                <a:ext cx="533400" cy="27699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/>
          <p:cNvCxnSpPr/>
          <p:nvPr/>
        </p:nvCxnSpPr>
        <p:spPr>
          <a:xfrm flipV="1">
            <a:off x="3679437" y="2232026"/>
            <a:ext cx="1023830" cy="9367"/>
          </a:xfrm>
          <a:prstGeom prst="line">
            <a:avLst/>
          </a:prstGeom>
          <a:ln w="317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673333" y="1000479"/>
            <a:ext cx="6104" cy="1247461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3663820" y="1004314"/>
            <a:ext cx="992665" cy="1199514"/>
          </a:xfrm>
          <a:prstGeom prst="line">
            <a:avLst/>
          </a:prstGeom>
          <a:ln w="31750"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686073" y="1997378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12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6073" y="1997378"/>
                <a:ext cx="533400" cy="27699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263900" y="1476173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12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900" y="1476173"/>
                <a:ext cx="533400" cy="27699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 rot="2940000">
                <a:off x="4024463" y="1490533"/>
                <a:ext cx="533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solidFill>
                            <a:srgbClr val="4F81BD">
                              <a:lumMod val="75000"/>
                            </a:srgbClr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ru-RU" sz="1200" b="1" dirty="0">
                  <a:solidFill>
                    <a:srgbClr val="4F81B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940000">
                <a:off x="4024463" y="1490533"/>
                <a:ext cx="533400" cy="27699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079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23" grpId="0"/>
      <p:bldP spid="32" grpId="0"/>
      <p:bldP spid="37" grpId="0"/>
      <p:bldP spid="38" grpId="0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00" y="778265"/>
            <a:ext cx="2279715" cy="21334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68300" y="880427"/>
                <a:ext cx="2743200" cy="2031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𝐻𝐹𝐷𝐵𝐻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𝐻𝐹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𝐹𝐷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𝐷𝐵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𝐵𝐻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</a:endParaRP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𝐻𝐹𝐷𝐵𝐻</m:t>
                      </m:r>
                      <m:r>
                        <a:rPr lang="en-US" sz="1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+10+6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+10</m:t>
                      </m:r>
                    </m:oMath>
                  </m:oMathPara>
                </a14:m>
                <a:endParaRPr lang="en-US" sz="1400" i="1" dirty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𝐻𝐹𝐷𝐵𝐻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=20+12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</a:endParaRPr>
              </a:p>
              <a:p>
                <a:pPr lvl="0">
                  <a:lnSpc>
                    <a:spcPct val="150000"/>
                  </a:lnSpc>
                </a:pPr>
                <a:endParaRPr lang="en-US" sz="1400" b="1" dirty="0" smtClean="0">
                  <a:solidFill>
                    <a:srgbClr val="1F497D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>
                  <a:lnSpc>
                    <a:spcPct val="150000"/>
                  </a:lnSpc>
                </a:pPr>
                <a:r>
                  <a:rPr lang="en-US" sz="1400" b="1" dirty="0" err="1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𝐻𝐹𝐷𝐵𝐻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4(5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1400" dirty="0">
                  <a:solidFill>
                    <a:prstClr val="black"/>
                  </a:solidFill>
                </a:endParaRPr>
              </a:p>
              <a:p>
                <a:pPr lvl="0"/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880427"/>
                <a:ext cx="2743200" cy="2031262"/>
              </a:xfrm>
              <a:prstGeom prst="rect">
                <a:avLst/>
              </a:prstGeom>
              <a:blipFill rotWithShape="1">
                <a:blip r:embed="rId3"/>
                <a:stretch>
                  <a:fillRect l="-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953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              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15900" y="708025"/>
                <a:ext cx="3200400" cy="9750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 noProof="0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1.</a:t>
                </a:r>
                <a14:m>
                  <m:oMath xmlns:m="http://schemas.openxmlformats.org/officeDocument/2006/math">
                    <m:r>
                      <a:rPr kumimoji="0" lang="en-US" sz="1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 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F497D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 </m:t>
                    </m:r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𝐴𝐵𝐶𝐷𝐻𝐺𝐹𝐸</m:t>
                    </m:r>
                  </m:oMath>
                </a14:m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yon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yog‘ining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diagonali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15 </m:t>
                    </m:r>
                  </m:oMath>
                </a14:m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smga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teng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.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Prizma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asosining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diagonali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9</m:t>
                    </m:r>
                    <m:rad>
                      <m:radPr>
                        <m:degHide m:val="on"/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/>
                            <a:ea typeface="+mn-ea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sm</a:t>
                </a:r>
                <a:r>
                  <a:rPr kumimoji="0" lang="en-US" sz="1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4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bo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prizmaning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708025"/>
                <a:ext cx="3200400" cy="975075"/>
              </a:xfrm>
              <a:prstGeom prst="rect">
                <a:avLst/>
              </a:prstGeom>
              <a:blipFill rotWithShape="0">
                <a:blip r:embed="rId2"/>
                <a:stretch>
                  <a:fillRect l="-571" t="-1250" r="-1333" b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98450" y="2156475"/>
                <a:ext cx="3352800" cy="6120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sz="16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𝑙𝑎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𝑠𝑖𝑟𝑡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𝑦𝑜𝑛</m:t>
                          </m:r>
                        </m:sub>
                      </m:sSub>
                    </m:oMath>
                  </m:oMathPara>
                </a14:m>
                <a:endParaRPr lang="en-US" sz="16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𝑙𝑎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𝑠𝑖𝑟𝑡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16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+4∙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𝐴𝐷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𝐴𝐻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450" y="2156475"/>
                <a:ext cx="3352800" cy="612027"/>
              </a:xfrm>
              <a:prstGeom prst="rect">
                <a:avLst/>
              </a:prstGeom>
              <a:blipFill rotWithShape="0">
                <a:blip r:embed="rId3"/>
                <a:stretch>
                  <a:fillRect b="-1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5112583" y="1908756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RU" sz="1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583" y="1908756"/>
                <a:ext cx="304800" cy="30777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9" name="Рисунок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100" y="814000"/>
            <a:ext cx="1639966" cy="17740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3709233" y="2462489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RU" sz="1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9233" y="2462489"/>
                <a:ext cx="304800" cy="30777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4711700" y="2462489"/>
                <a:ext cx="304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sz="14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700" y="2462489"/>
                <a:ext cx="304800" cy="30777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 rot="-4320000">
                <a:off x="3851967" y="1439166"/>
                <a:ext cx="4572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4320000">
                <a:off x="3851967" y="1439166"/>
                <a:ext cx="457200" cy="33855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 rot="-1080000">
                <a:off x="4225196" y="2161104"/>
                <a:ext cx="418932" cy="3331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</m:t>
                      </m:r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1080000">
                <a:off x="4225196" y="2161104"/>
                <a:ext cx="418932" cy="333168"/>
              </a:xfrm>
              <a:prstGeom prst="rect">
                <a:avLst/>
              </a:prstGeom>
              <a:blipFill rotWithShape="0">
                <a:blip r:embed="rId9"/>
                <a:stretch>
                  <a:fillRect r="-6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9524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2" grpId="0"/>
      <p:bldP spid="7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334000" cy="34291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/>
            <a:endParaRPr lang="en-US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 algn="ctr"/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130-betdagi</a:t>
            </a:r>
            <a:endParaRPr lang="en-US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2700" marR="5080" algn="ctr">
              <a:lnSpc>
                <a:spcPct val="150000"/>
              </a:lnSpc>
            </a:pPr>
            <a:r>
              <a:rPr lang="en-US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10-savol: </a:t>
            </a:r>
            <a:r>
              <a:rPr lang="en-US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Fazoda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to‘g‘ri </a:t>
            </a:r>
            <a:r>
              <a:rPr lang="en-US" sz="200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chiziq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tekisliklarning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xossalarini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ifodalovchi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aksiomalarni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ayting</a:t>
            </a:r>
            <a:r>
              <a:rPr lang="en-U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12700" marR="5080"/>
            <a:endParaRPr lang="en-US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18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defRPr/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defRPr/>
            </a:pP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defRPr/>
            </a:pPr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Masala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yechish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500" y="691677"/>
                <a:ext cx="2514600" cy="25339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en-US" sz="1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b="1" i="1" smtClean="0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𝑨𝑩𝑫</m:t>
                    </m:r>
                    <m:r>
                      <a:rPr lang="en-US" sz="1400" b="1" i="1" smtClean="0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ad>
                      <m:radPr>
                        <m:degHide m:val="on"/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𝑠𝑚</m:t>
                    </m:r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   </a:t>
                </a:r>
                <a14:m>
                  <m:oMath xmlns:m="http://schemas.openxmlformats.org/officeDocument/2006/math"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(9</m:t>
                          </m:r>
                          <m:rad>
                            <m:radPr>
                              <m:degHide m:val="on"/>
                              <m:ctrlP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</m:t>
                          </m:r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𝐷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(9</m:t>
                          </m:r>
                          <m:rad>
                            <m:radPr>
                              <m:degHide m:val="on"/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e>
                          </m:rad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=81,  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𝐴𝐷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=9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𝑠𝑚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i="1" dirty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:r>
                  <a:rPr lang="en-US" sz="1400" dirty="0" smtClean="0">
                    <a:solidFill>
                      <a:prstClr val="black"/>
                    </a:solidFill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𝑨𝑫𝑯</m:t>
                    </m:r>
                    <m:r>
                      <a:rPr lang="en-US" sz="1400" b="1" i="1">
                        <a:solidFill>
                          <a:srgbClr val="4F81BD">
                            <a:lumMod val="75000"/>
                          </a:srgb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en-US" sz="1400" b="1" i="1" dirty="0" smtClean="0">
                    <a:solidFill>
                      <a:srgbClr val="4F81BD">
                        <a:lumMod val="75000"/>
                      </a:srgb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𝐷𝐻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𝐴𝐻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sz="1400" i="1" dirty="0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𝐴𝐷</m:t>
                        </m:r>
                      </m:e>
                      <m:sup>
                        <m:r>
                          <a:rPr lang="en-US" sz="1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𝐷𝐻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=15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𝑠𝑚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𝐴𝐷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𝑠𝑚</m:t>
                      </m:r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𝐴𝐻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𝐷𝐻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𝐴𝐻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400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𝐴𝐻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144</m:t>
                    </m:r>
                  </m:oMath>
                </a14:m>
                <a:endParaRPr lang="en-US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𝐴𝐻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12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en-US" sz="1400" i="1" dirty="0">
                  <a:solidFill>
                    <a:prstClr val="black"/>
                  </a:solidFill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14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" y="691677"/>
                <a:ext cx="2514600" cy="253396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215900" y="1943757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616200" y="2052132"/>
                <a:ext cx="3024186" cy="1233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𝑙𝑎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𝑠𝑖𝑟𝑡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𝑎𝑠𝑜𝑠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𝑦𝑜𝑛</m:t>
                          </m:r>
                        </m:sub>
                      </m:sSub>
                    </m:oMath>
                  </m:oMathPara>
                </a14:m>
                <a:endParaRPr lang="en-US" sz="1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𝑙𝑎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𝑠𝑖𝑟𝑡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𝐴𝐷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+4∙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𝐴𝐷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𝐴𝐻</m:t>
                      </m:r>
                    </m:oMath>
                  </m:oMathPara>
                </a14:m>
                <a:endParaRPr lang="en-US" sz="1400" dirty="0" smtClean="0"/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sSup>
                            <m:sSupPr>
                              <m:ctrlP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𝑙𝑎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𝑠𝑖𝑟𝑡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e>
                        <m:sup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+4∙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12=594</m:t>
                      </m:r>
                    </m:oMath>
                  </m:oMathPara>
                </a14:m>
                <a:endParaRPr lang="en-US" sz="1400" dirty="0" smtClean="0">
                  <a:solidFill>
                    <a:prstClr val="black"/>
                  </a:solidFill>
                </a:endParaRPr>
              </a:p>
              <a:p>
                <a:pPr lvl="0"/>
                <a:r>
                  <a:rPr lang="en-US" sz="1400" b="1" dirty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1" dirty="0" smtClean="0">
                    <a:solidFill>
                      <a:srgbClr val="1F497D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sSup>
                          <m:sSupPr>
                            <m:ctrlP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p>
                            <m:r>
                              <a:rPr lang="en-US" sz="1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𝑙𝑎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1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𝑠𝑖𝑟𝑡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=594.</m:t>
                    </m:r>
                  </m:oMath>
                </a14:m>
                <a:endParaRPr lang="en-US" sz="1400" dirty="0">
                  <a:solidFill>
                    <a:prstClr val="black"/>
                  </a:solidFill>
                </a:endParaRPr>
              </a:p>
              <a:p>
                <a:endParaRPr lang="ru-RU" sz="1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200" y="2052132"/>
                <a:ext cx="3024186" cy="123347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>
            <a:off x="2501900" y="631824"/>
            <a:ext cx="0" cy="25146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978400" y="-663575"/>
            <a:ext cx="2095500" cy="990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751233" y="1447739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RU" sz="1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233" y="1447739"/>
                <a:ext cx="304800" cy="27699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4" name="Рисунок 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7300" y="631824"/>
            <a:ext cx="1212749" cy="13119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3812478" y="1854545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RU" sz="1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478" y="1854545"/>
                <a:ext cx="304800" cy="27699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375169" y="1859445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sz="1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169" y="1859445"/>
                <a:ext cx="304800" cy="27699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 rot="-4140000">
                <a:off x="3869803" y="1107451"/>
                <a:ext cx="369778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b="0" i="1" smtClean="0"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4140000">
                <a:off x="3869803" y="1107451"/>
                <a:ext cx="369778" cy="24622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 rot="-1080000">
                <a:off x="4166924" y="1592554"/>
                <a:ext cx="418932" cy="264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</m:t>
                      </m:r>
                      <m:rad>
                        <m:radPr>
                          <m:degHide m:val="on"/>
                          <m:ctrlPr>
                            <a:rPr lang="en-US" sz="1000" i="1">
                              <a:solidFill>
                                <a:prstClr val="black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1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1080000">
                <a:off x="4166924" y="1592554"/>
                <a:ext cx="418932" cy="26436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Равнобедренный треугольник 15"/>
          <p:cNvSpPr/>
          <p:nvPr/>
        </p:nvSpPr>
        <p:spPr>
          <a:xfrm>
            <a:off x="215900" y="827422"/>
            <a:ext cx="152400" cy="762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 rot="-2880000">
                <a:off x="3944985" y="1531267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9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-2880000">
                <a:off x="3944985" y="1531267"/>
                <a:ext cx="304800" cy="27699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136328" y="1149289"/>
                <a:ext cx="3048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12</m:t>
                      </m:r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328" y="1149289"/>
                <a:ext cx="304800" cy="276999"/>
              </a:xfrm>
              <a:prstGeom prst="rect">
                <a:avLst/>
              </a:prstGeom>
              <a:blipFill rotWithShape="1">
                <a:blip r:embed="rId11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327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2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4100" y="807937"/>
            <a:ext cx="365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139-betdagi  </a:t>
            </a:r>
          </a:p>
          <a:p>
            <a:pPr algn="ctr"/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3.16: b), c) </a:t>
            </a:r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3.20-masalalarni </a:t>
            </a:r>
            <a:r>
              <a:rPr lang="en-US" sz="2000" b="1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455" y="1799396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98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32598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lnSpc>
                <a:spcPct val="150000"/>
              </a:lnSpc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to‘g‘ri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chiziqning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nuqtasi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tekislikda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yo</a:t>
            </a:r>
            <a:r>
              <a:rPr lang="en-US" sz="1400" i="1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nuqtalari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tekislikda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yotadi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indent="168275" algn="just">
              <a:spcAft>
                <a:spcPts val="600"/>
              </a:spcAft>
            </a:pPr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 indent="168275" algn="just">
              <a:lnSpc>
                <a:spcPct val="150000"/>
              </a:lnSpc>
              <a:spcAft>
                <a:spcPts val="600"/>
              </a:spcAft>
            </a:pPr>
            <a:r>
              <a:rPr lang="en-US" sz="1400" i="1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Agar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tekislik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nuqtaga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, u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tekisliklar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shu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nuqtadan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o‘tuvchi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to‘g‘ri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chiziqqa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en-US" dirty="0" smtClean="0">
              <a:solidFill>
                <a:srgbClr val="1F497D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500" y="98425"/>
            <a:ext cx="5702300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50" b="1" kern="0" spc="5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Mustaqil</a:t>
            </a:r>
            <a:r>
              <a:rPr lang="en-US" sz="2050" b="1" kern="0" spc="5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50" b="1" kern="0" spc="5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bajarilgan</a:t>
            </a:r>
            <a:r>
              <a:rPr lang="en-US" sz="2050" b="1" kern="0" spc="5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50" b="1" kern="0" spc="5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topshiriqni</a:t>
            </a:r>
            <a:r>
              <a:rPr lang="en-US" sz="2050" b="1" kern="0" spc="5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50" b="1" kern="0" spc="5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tekshirish</a:t>
            </a:r>
            <a:endParaRPr lang="ru-RU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368300" y="1068537"/>
                <a:ext cx="381000" cy="304800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white"/>
                  </a:solidFill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068537"/>
                <a:ext cx="381000" cy="304800"/>
              </a:xfrm>
              <a:prstGeom prst="rect">
                <a:avLst/>
              </a:prstGeom>
              <a:blipFill rotWithShape="1">
                <a:blip r:embed="rId2"/>
                <a:stretch>
                  <a:fillRect l="-2985" b="-5556"/>
                </a:stretch>
              </a:blipFill>
              <a:ln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68300" y="1955031"/>
                <a:ext cx="381000" cy="304800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955031"/>
                <a:ext cx="381000" cy="304800"/>
              </a:xfrm>
              <a:prstGeom prst="rect">
                <a:avLst/>
              </a:prstGeom>
              <a:blipFill rotWithShape="1">
                <a:blip r:embed="rId4"/>
                <a:stretch>
                  <a:fillRect l="-2985" b="-5556"/>
                </a:stretch>
              </a:blipFill>
              <a:ln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317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334000" cy="40600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130-betdagi</a:t>
            </a:r>
            <a:endParaRPr lang="en-US" sz="20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lnSpc>
                <a:spcPct val="150000"/>
              </a:lnSpc>
            </a:pPr>
            <a:r>
              <a:rPr lang="en-US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11-savol: </a:t>
            </a:r>
            <a:r>
              <a:rPr lang="en-US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Uch</a:t>
            </a:r>
            <a:r>
              <a:rPr lang="en-US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nuqtadan</a:t>
            </a:r>
            <a:r>
              <a:rPr lang="en-US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o‘tuvchi</a:t>
            </a:r>
            <a:r>
              <a:rPr lang="en-US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tekislik</a:t>
            </a:r>
            <a:r>
              <a:rPr lang="en-US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xossasini</a:t>
            </a:r>
            <a:r>
              <a:rPr lang="en-US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ayting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12700" marR="5080">
              <a:lnSpc>
                <a:spcPct val="15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uchta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nuqta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to‘g‘ri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chiziqda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yotmasa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u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orqali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yagona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tekislik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o‘tkazish</a:t>
            </a:r>
            <a:r>
              <a:rPr lang="en-US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dirty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12700" marR="5080" lvl="0"/>
            <a:r>
              <a:rPr lang="en-US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12700" marR="5080" lvl="0" indent="168275" algn="ctr">
              <a:lnSpc>
                <a:spcPct val="150000"/>
              </a:lnSpc>
              <a:spcAft>
                <a:spcPts val="600"/>
              </a:spcAft>
            </a:pPr>
            <a:endParaRPr lang="en-US" sz="2000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12700" marR="5080">
              <a:lnSpc>
                <a:spcPct val="150000"/>
              </a:lnSpc>
            </a:pPr>
            <a:endParaRPr lang="en-US" sz="2000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68300" y="2070925"/>
                <a:ext cx="381000" cy="304800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prstClr val="white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2070925"/>
                <a:ext cx="381000" cy="304800"/>
              </a:xfrm>
              <a:prstGeom prst="rect">
                <a:avLst/>
              </a:prstGeom>
              <a:blipFill rotWithShape="1">
                <a:blip r:embed="rId2"/>
                <a:stretch>
                  <a:fillRect l="-1493" b="-5556"/>
                </a:stretch>
              </a:blipFill>
              <a:ln>
                <a:solidFill>
                  <a:schemeClr val="accent6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109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8" y="102424"/>
            <a:ext cx="5325361" cy="630942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pc="5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5900" y="631825"/>
                <a:ext cx="1828800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700" marR="5080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1F497D"/>
                        </a:solidFill>
                        <a:latin typeface="Cambria Math"/>
                        <a:cs typeface="Arial" pitchFamily="34" charset="0"/>
                      </a:rPr>
                      <m:t>1. </m:t>
                    </m:r>
                    <m:r>
                      <a:rPr lang="en-US" i="1">
                        <a:solidFill>
                          <a:srgbClr val="1F497D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  <m:r>
                      <a:rPr lang="en-US" b="0" i="1" smtClean="0">
                        <a:solidFill>
                          <a:srgbClr val="1F497D"/>
                        </a:solidFill>
                        <a:latin typeface="Cambria Math"/>
                        <a:cs typeface="Arial" pitchFamily="34" charset="0"/>
                      </a:rPr>
                      <m:t>𝑀</m:t>
                    </m:r>
                    <m:r>
                      <a:rPr lang="en-US" i="1">
                        <a:solidFill>
                          <a:srgbClr val="1F497D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∥</m:t>
                    </m:r>
                    <m:r>
                      <a:rPr lang="en-US" i="1">
                        <a:solidFill>
                          <a:srgbClr val="1F497D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𝐵𝐾</m:t>
                    </m:r>
                  </m:oMath>
                </a14:m>
                <a:r>
                  <a:rPr lang="en-US" i="1" dirty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pPr marL="12700" marR="508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𝑀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𝑁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, 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𝐾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∈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𝛼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,</m:t>
                      </m:r>
                    </m:oMath>
                  </m:oMathPara>
                </a14:m>
                <a:endParaRPr lang="en-US" i="1" dirty="0">
                  <a:solidFill>
                    <a:srgbClr val="1F497D"/>
                  </a:solidFill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 marL="12700" marR="508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𝐴𝑀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=7,</m:t>
                      </m:r>
                    </m:oMath>
                  </m:oMathPara>
                </a14:m>
                <a:endParaRPr lang="en-US" i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12700" marR="508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𝐵𝐾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=42,</m:t>
                      </m:r>
                    </m:oMath>
                  </m:oMathPara>
                </a14:m>
                <a:endParaRPr lang="en-US" i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12700" marR="508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𝑁𝐾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=18,</m:t>
                      </m:r>
                    </m:oMath>
                  </m:oMathPara>
                </a14:m>
                <a:endParaRPr lang="en-US" i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12700" marR="5080"/>
                <a:endParaRPr lang="en-US" i="1" dirty="0">
                  <a:solidFill>
                    <a:srgbClr val="1F497D"/>
                  </a:solidFill>
                  <a:latin typeface="Cambria Math"/>
                  <a:cs typeface="Arial" pitchFamily="34" charset="0"/>
                </a:endParaRPr>
              </a:p>
              <a:p>
                <a:pPr marL="12700" marR="508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𝑀𝑁</m:t>
                      </m:r>
                      <m:r>
                        <a:rPr lang="en-US" i="1">
                          <a:solidFill>
                            <a:srgbClr val="1F497D"/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i="1" dirty="0">
                  <a:solidFill>
                    <a:srgbClr val="1F497D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5"/>
                <a:ext cx="1828800" cy="2031325"/>
              </a:xfrm>
              <a:prstGeom prst="rect">
                <a:avLst/>
              </a:prstGeom>
              <a:blipFill rotWithShape="1">
                <a:blip r:embed="rId2"/>
                <a:stretch>
                  <a:fillRect t="-15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292100" y="2161729"/>
            <a:ext cx="1371600" cy="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араллелограмм 7"/>
          <p:cNvSpPr/>
          <p:nvPr/>
        </p:nvSpPr>
        <p:spPr>
          <a:xfrm>
            <a:off x="2120900" y="926383"/>
            <a:ext cx="2438400" cy="1143000"/>
          </a:xfrm>
          <a:prstGeom prst="parallelogram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997547" y="1793848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547" y="1793848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/>
          <p:cNvCxnSpPr/>
          <p:nvPr/>
        </p:nvCxnSpPr>
        <p:spPr>
          <a:xfrm flipV="1">
            <a:off x="4178300" y="628785"/>
            <a:ext cx="18849" cy="8661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2425700" y="2069383"/>
            <a:ext cx="0" cy="1875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425700" y="1604981"/>
            <a:ext cx="0" cy="46440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273300" y="1236273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Cambria Math"/>
                <a:ea typeface="Cambria Math"/>
              </a:rPr>
              <a:t>⋅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5782" y="123336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Cambria Math"/>
                <a:ea typeface="Cambria Math"/>
              </a:rPr>
              <a:t>⋅</a:t>
            </a:r>
            <a:endParaRPr lang="ru-RU" sz="2800" b="1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2332" y="123825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prstClr val="black"/>
                </a:solidFill>
                <a:latin typeface="Cambria Math"/>
                <a:ea typeface="Cambria Math"/>
              </a:rPr>
              <a:t>⋅</a:t>
            </a:r>
            <a:endParaRPr lang="ru-RU" sz="2800" b="1" dirty="0">
              <a:solidFill>
                <a:prstClr val="black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2433973" y="2069383"/>
            <a:ext cx="184195" cy="1875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2618168" y="1499269"/>
            <a:ext cx="585508" cy="57011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3203676" y="628785"/>
            <a:ext cx="993473" cy="8704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228850" y="1214944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8850" y="1214944"/>
                <a:ext cx="381000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8186" y="1310309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8186" y="1310309"/>
                <a:ext cx="38100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137382" y="933385"/>
                <a:ext cx="4288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42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7382" y="933385"/>
                <a:ext cx="428847" cy="3077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197100" y="1731111"/>
                <a:ext cx="228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7100" y="1731111"/>
                <a:ext cx="228600" cy="307777"/>
              </a:xfrm>
              <a:prstGeom prst="rect">
                <a:avLst/>
              </a:prstGeom>
              <a:blipFill rotWithShape="1">
                <a:blip r:embed="rId8"/>
                <a:stretch>
                  <a:fillRect r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/>
          <p:nvPr/>
        </p:nvCxnSpPr>
        <p:spPr>
          <a:xfrm>
            <a:off x="3200019" y="1514888"/>
            <a:ext cx="100078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433973" y="1511034"/>
            <a:ext cx="7867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18168" y="1211587"/>
                <a:ext cx="21791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1600" b="1" dirty="0">
                  <a:solidFill>
                    <a:srgbClr val="1F497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8168" y="1211587"/>
                <a:ext cx="217915" cy="338554"/>
              </a:xfrm>
              <a:prstGeom prst="rect">
                <a:avLst/>
              </a:prstGeom>
              <a:blipFill rotWithShape="1">
                <a:blip r:embed="rId9"/>
                <a:stretch>
                  <a:fillRect r="-19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510367" y="1483910"/>
                <a:ext cx="33537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1F497D">
                              <a:lumMod val="75000"/>
                            </a:srgbClr>
                          </a:solidFill>
                          <a:latin typeface="Cambria Math"/>
                        </a:rPr>
                        <m:t>18</m:t>
                      </m:r>
                    </m:oMath>
                  </m:oMathPara>
                </a14:m>
                <a:endParaRPr lang="ru-RU" sz="1600" dirty="0">
                  <a:solidFill>
                    <a:srgbClr val="1F497D">
                      <a:lumMod val="75000"/>
                    </a:srgbClr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367" y="1483910"/>
                <a:ext cx="335371" cy="338554"/>
              </a:xfrm>
              <a:prstGeom prst="rect">
                <a:avLst/>
              </a:prstGeom>
              <a:blipFill rotWithShape="1">
                <a:blip r:embed="rId10"/>
                <a:stretch>
                  <a:fillRect r="-127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013176" y="1511034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3176" y="1511034"/>
                <a:ext cx="381000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185585" y="218992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5585" y="2189927"/>
                <a:ext cx="381000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18186" y="50061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8186" y="500617"/>
                <a:ext cx="38100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19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4"/>
              <p:cNvSpPr txBox="1"/>
              <p:nvPr/>
            </p:nvSpPr>
            <p:spPr>
              <a:xfrm>
                <a:off x="215900" y="631824"/>
                <a:ext cx="2819400" cy="683072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/>
                <a:r>
                  <a:rPr lang="en-US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i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smtClean="0">
                    <a:solidFill>
                      <a:prstClr val="black"/>
                    </a:solidFill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𝐴𝑀𝑁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~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  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𝐵𝐾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𝑁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400" i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(1-alomat)</a:t>
                </a:r>
              </a:p>
              <a:p>
                <a:pPr marL="12700" marR="5080"/>
                <a:r>
                  <a:rPr lang="en-US" dirty="0" smtClean="0">
                    <a:solidFill>
                      <a:prstClr val="black"/>
                    </a:solidFill>
                    <a:latin typeface="Cambria Math"/>
                    <a:ea typeface="Cambria Math"/>
                    <a:cs typeface="Arial" pitchFamily="34" charset="0"/>
                  </a:rPr>
                  <a:t>            ⇒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𝑀𝑁</m:t>
                        </m:r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𝑁𝐾</m:t>
                        </m:r>
                      </m:den>
                    </m:f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𝐴𝑀</m:t>
                        </m:r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𝐵𝐾</m:t>
                        </m:r>
                      </m:den>
                    </m:f>
                  </m:oMath>
                </a14:m>
                <a:endParaRPr lang="en-US" i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631824"/>
                <a:ext cx="2819400" cy="683072"/>
              </a:xfrm>
              <a:prstGeom prst="rect">
                <a:avLst/>
              </a:prstGeom>
              <a:blipFill rotWithShape="1">
                <a:blip r:embed="rId2"/>
                <a:stretch>
                  <a:fillRect b="-9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2770" y="-629755"/>
            <a:ext cx="5638800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pc="5" dirty="0">
                <a:latin typeface="Times New Roman" pitchFamily="18" charset="0"/>
                <a:cs typeface="Times New Roman" pitchFamily="18" charset="0"/>
              </a:rPr>
            </a:b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500" y="98425"/>
            <a:ext cx="5702300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50" b="1" kern="0" spc="5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Mustaqil</a:t>
            </a:r>
            <a:r>
              <a:rPr lang="en-US" sz="2050" b="1" kern="0" spc="5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50" b="1" kern="0" spc="5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bajarilgan</a:t>
            </a:r>
            <a:r>
              <a:rPr lang="en-US" sz="2050" b="1" kern="0" spc="5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50" b="1" kern="0" spc="5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topshiriqni</a:t>
            </a:r>
            <a:r>
              <a:rPr lang="en-US" sz="2050" b="1" kern="0" spc="5" dirty="0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050" b="1" kern="0" spc="5" dirty="0" err="1">
                <a:solidFill>
                  <a:prstClr val="white"/>
                </a:solidFill>
                <a:latin typeface="Arial" pitchFamily="34" charset="0"/>
                <a:ea typeface="+mj-ea"/>
                <a:cs typeface="Arial" pitchFamily="34" charset="0"/>
              </a:rPr>
              <a:t>tekshirish</a:t>
            </a:r>
            <a:endParaRPr lang="ru-RU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5042566" y="591872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566" y="591872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363650" y="700437"/>
            <a:ext cx="152400" cy="152199"/>
          </a:xfrm>
          <a:prstGeom prst="triangl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1262487" y="700436"/>
            <a:ext cx="152400" cy="152199"/>
          </a:xfrm>
          <a:prstGeom prst="triangl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739900" y="1470025"/>
            <a:ext cx="228600" cy="14323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743583" y="1826946"/>
            <a:ext cx="228600" cy="143233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916090" y="1314896"/>
            <a:ext cx="3244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1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972183" y="1861715"/>
            <a:ext cx="3244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6</a:t>
            </a:r>
            <a:endParaRPr lang="ru-RU" sz="1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35586" y="1401447"/>
                <a:ext cx="2882900" cy="913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700" marR="508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/>
                              <a:cs typeface="Arial" pitchFamily="34" charset="0"/>
                            </a:rPr>
                            <m:t>42</m:t>
                          </m:r>
                        </m:den>
                      </m:f>
                    </m:oMath>
                  </m:oMathPara>
                </a14:m>
                <a:endParaRPr lang="en-US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12700" marR="5080"/>
                <a:r>
                  <a:rPr lang="en-US" dirty="0">
                    <a:solidFill>
                      <a:prstClr val="black"/>
                    </a:solidFill>
                    <a:latin typeface="Cambria Math"/>
                    <a:ea typeface="Cambria Math"/>
                    <a:cs typeface="Arial" pitchFamily="34" charset="0"/>
                  </a:rPr>
                  <a:t>           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86" y="1401447"/>
                <a:ext cx="2882900" cy="91358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00050" y="2138714"/>
                <a:ext cx="2514600" cy="4851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2700" marR="5080"/>
                <a:r>
                  <a:rPr lang="en-US" dirty="0" smtClean="0">
                    <a:solidFill>
                      <a:prstClr val="black"/>
                    </a:solidFill>
                    <a:latin typeface="Cambria Math"/>
                    <a:ea typeface="Cambria Math"/>
                    <a:cs typeface="Arial" pitchFamily="34" charset="0"/>
                  </a:rPr>
                  <a:t>⇒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Cambria Math"/>
                    <a:ea typeface="Cambria Math"/>
                    <a:cs typeface="Arial" pitchFamily="34" charset="0"/>
                  </a:rPr>
                  <a:t>    ⇒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=3.</m:t>
                    </m:r>
                  </m:oMath>
                </a14:m>
                <a:endParaRPr lang="en-US" i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50" y="2138714"/>
                <a:ext cx="2514600" cy="485197"/>
              </a:xfrm>
              <a:prstGeom prst="rect">
                <a:avLst/>
              </a:prstGeom>
              <a:blipFill rotWithShape="1">
                <a:blip r:embed="rId5"/>
                <a:stretch>
                  <a:fillRect l="-1699" b="-63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00050" y="2716556"/>
                <a:ext cx="2514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1F497D"/>
                    </a:solidFill>
                    <a:latin typeface="Arial" pitchFamily="34" charset="0"/>
                    <a:cs typeface="Arial" pitchFamily="34" charset="0"/>
                  </a:rPr>
                  <a:t>Javob: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𝑀𝑁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3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50" y="2716556"/>
                <a:ext cx="2514600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2184" t="-10000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121480" y="2379108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480" y="2379108"/>
                <a:ext cx="38100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араллелограмм 51"/>
          <p:cNvSpPr/>
          <p:nvPr/>
        </p:nvSpPr>
        <p:spPr>
          <a:xfrm>
            <a:off x="3045280" y="1123412"/>
            <a:ext cx="2438400" cy="1143000"/>
          </a:xfrm>
          <a:prstGeom prst="parallelogram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921927" y="199087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1927" y="1990877"/>
                <a:ext cx="381000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/>
          <p:nvPr/>
        </p:nvCxnSpPr>
        <p:spPr>
          <a:xfrm flipV="1">
            <a:off x="5102680" y="825814"/>
            <a:ext cx="18849" cy="8661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3350080" y="2266412"/>
            <a:ext cx="0" cy="1875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3350080" y="1802010"/>
            <a:ext cx="0" cy="46440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3197680" y="1433302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 Math"/>
                <a:ea typeface="Cambria Math"/>
              </a:rPr>
              <a:t>⋅</a:t>
            </a:r>
            <a:endParaRPr lang="ru-RU" sz="28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4960162" y="1430394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 Math"/>
                <a:ea typeface="Cambria Math"/>
              </a:rPr>
              <a:t>⋅</a:t>
            </a:r>
            <a:endParaRPr lang="ru-RU" sz="28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3966712" y="1435284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ambria Math"/>
                <a:ea typeface="Cambria Math"/>
              </a:rPr>
              <a:t>⋅</a:t>
            </a:r>
            <a:endParaRPr lang="ru-RU" sz="2800" b="1" dirty="0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V="1">
            <a:off x="3358353" y="2266412"/>
            <a:ext cx="184195" cy="1875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3542548" y="1696298"/>
            <a:ext cx="585508" cy="57011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4128056" y="825814"/>
            <a:ext cx="993473" cy="87048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153230" y="141197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𝑀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230" y="1411973"/>
                <a:ext cx="381000" cy="36933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5042566" y="1507338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2566" y="1507338"/>
                <a:ext cx="381000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061762" y="1130414"/>
                <a:ext cx="42884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42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762" y="1130414"/>
                <a:ext cx="428847" cy="30777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3121480" y="1928140"/>
                <a:ext cx="228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480" y="1928140"/>
                <a:ext cx="228600" cy="307777"/>
              </a:xfrm>
              <a:prstGeom prst="rect">
                <a:avLst/>
              </a:prstGeom>
              <a:blipFill rotWithShape="1">
                <a:blip r:embed="rId12"/>
                <a:stretch>
                  <a:fillRect r="-105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1" name="Прямая соединительная линия 70"/>
          <p:cNvCxnSpPr/>
          <p:nvPr/>
        </p:nvCxnSpPr>
        <p:spPr>
          <a:xfrm>
            <a:off x="4124399" y="1711917"/>
            <a:ext cx="100078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3358353" y="1708063"/>
            <a:ext cx="7867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542548" y="1408616"/>
                <a:ext cx="21791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1600" b="1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548" y="1408616"/>
                <a:ext cx="217915" cy="338554"/>
              </a:xfrm>
              <a:prstGeom prst="rect">
                <a:avLst/>
              </a:prstGeom>
              <a:blipFill rotWithShape="1">
                <a:blip r:embed="rId13"/>
                <a:stretch>
                  <a:fillRect r="-194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4434747" y="1680939"/>
                <a:ext cx="33537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/>
                        </a:rPr>
                        <m:t>18</m:t>
                      </m:r>
                    </m:oMath>
                  </m:oMathPara>
                </a14:m>
                <a:endParaRPr lang="ru-RU" sz="160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4747" y="1680939"/>
                <a:ext cx="335371" cy="338554"/>
              </a:xfrm>
              <a:prstGeom prst="rect">
                <a:avLst/>
              </a:prstGeom>
              <a:blipFill rotWithShape="1">
                <a:blip r:embed="rId14"/>
                <a:stretch>
                  <a:fillRect r="-1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937556" y="1708063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556" y="1708063"/>
                <a:ext cx="381000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Дуга 59"/>
          <p:cNvSpPr/>
          <p:nvPr/>
        </p:nvSpPr>
        <p:spPr>
          <a:xfrm rot="21060000">
            <a:off x="4169054" y="1602339"/>
            <a:ext cx="162943" cy="213731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8" name="Дуга 57"/>
          <p:cNvSpPr/>
          <p:nvPr/>
        </p:nvSpPr>
        <p:spPr>
          <a:xfrm rot="11220000">
            <a:off x="3906443" y="1625245"/>
            <a:ext cx="209579" cy="210320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53" name="Дуга 52"/>
          <p:cNvSpPr/>
          <p:nvPr/>
        </p:nvSpPr>
        <p:spPr>
          <a:xfrm rot="11220000">
            <a:off x="5054890" y="772877"/>
            <a:ext cx="183754" cy="213490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61" name="Дуга 60"/>
          <p:cNvSpPr/>
          <p:nvPr/>
        </p:nvSpPr>
        <p:spPr>
          <a:xfrm rot="21060000">
            <a:off x="3269005" y="2279470"/>
            <a:ext cx="183754" cy="213490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4" name="Дуга 23"/>
          <p:cNvSpPr/>
          <p:nvPr/>
        </p:nvSpPr>
        <p:spPr>
          <a:xfrm rot="11520000">
            <a:off x="5036545" y="784838"/>
            <a:ext cx="242221" cy="257872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Дуга 19"/>
          <p:cNvSpPr/>
          <p:nvPr/>
        </p:nvSpPr>
        <p:spPr>
          <a:xfrm>
            <a:off x="3273575" y="2305664"/>
            <a:ext cx="140310" cy="235051"/>
          </a:xfrm>
          <a:prstGeom prst="arc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049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7" grpId="0"/>
      <p:bldP spid="16" grpId="0"/>
      <p:bldP spid="17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/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 lvl="0"/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 lvl="0"/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Tayanch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nazariy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ma’lumotlar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62" y="571116"/>
            <a:ext cx="5285150" cy="257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Tayanch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nazariy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ma’lumotlar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" y="631824"/>
            <a:ext cx="5549900" cy="233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7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92100" y="631824"/>
            <a:ext cx="5181600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/>
            <a:endParaRPr lang="en-US" sz="1400" i="1" dirty="0" smtClean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endParaRPr lang="en-US" sz="1400" i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12700" marR="5080"/>
            <a:r>
              <a:rPr lang="en-US" sz="1400" i="1" dirty="0" smtClean="0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     </a:t>
            </a:r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endParaRPr lang="en-US" dirty="0" smtClean="0">
              <a:solidFill>
                <a:srgbClr val="231F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/>
            <a:r>
              <a:rPr lang="en-US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5638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Tayanch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nazariy</a:t>
            </a:r>
            <a:r>
              <a:rPr lang="en-US" spc="5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pc="5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ma’lumotlar</a:t>
            </a:r>
            <a:endParaRPr spc="5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044824"/>
              </p:ext>
            </p:extLst>
          </p:nvPr>
        </p:nvGraphicFramePr>
        <p:xfrm>
          <a:off x="193451" y="632583"/>
          <a:ext cx="5378898" cy="1143129"/>
        </p:xfrm>
        <a:graphic>
          <a:graphicData uri="http://schemas.openxmlformats.org/drawingml/2006/table">
            <a:tbl>
              <a:tblPr/>
              <a:tblGrid>
                <a:gridCol w="26894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894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2679"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Tekislikda</a:t>
                      </a:r>
                      <a:endParaRPr lang="ru-RU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err="1" smtClean="0">
                          <a:solidFill>
                            <a:schemeClr val="accent1"/>
                          </a:solidFill>
                          <a:latin typeface="Arial" pitchFamily="34" charset="0"/>
                          <a:cs typeface="Arial" pitchFamily="34" charset="0"/>
                        </a:rPr>
                        <a:t>Fazoda</a:t>
                      </a:r>
                      <a:endParaRPr lang="ru-RU" b="1" dirty="0">
                        <a:solidFill>
                          <a:schemeClr val="accent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7369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Agar to‘g‘ri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chiziqlar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umumiy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nuqtaga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ega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bo‘lsa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ular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shu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nuqtada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dirty="0" err="1" smtClean="0">
                          <a:latin typeface="Arial" pitchFamily="34" charset="0"/>
                          <a:cs typeface="Arial" pitchFamily="34" charset="0"/>
                        </a:rPr>
                        <a:t>kesishadi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Agar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tekisliklar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umumiy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to‘g‘ri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chiziqqa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ega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bo‘lsa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ular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shu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to‘g‘ri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chiziq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bo‘yicha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kesishadi</a:t>
                      </a:r>
                      <a:r>
                        <a:rPr kumimoji="0" lang="en-US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 flipH="1">
            <a:off x="444500" y="2079625"/>
            <a:ext cx="1600200" cy="76200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 flipV="1">
            <a:off x="444500" y="2155825"/>
            <a:ext cx="1600200" cy="685801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54100" y="2079625"/>
                <a:ext cx="3048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00" y="2079625"/>
                <a:ext cx="304800" cy="369332"/>
              </a:xfrm>
              <a:prstGeom prst="rect">
                <a:avLst/>
              </a:prstGeom>
              <a:blipFill rotWithShape="1">
                <a:blip r:embed="rId2"/>
                <a:stretch>
                  <a:fillRect r="-4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057499" y="2229792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Cambria Math"/>
                <a:ea typeface="Cambria Math"/>
              </a:rPr>
              <a:t>⋅</a:t>
            </a:r>
            <a:endParaRPr lang="ru-RU" sz="2400" b="1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4000" y="252257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0" y="2522577"/>
                <a:ext cx="381000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816100" y="2522577"/>
                <a:ext cx="381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100" y="2522577"/>
                <a:ext cx="381000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8" name="Рисунок 4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1875329"/>
            <a:ext cx="1184494" cy="117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768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6857</TotalTime>
  <Words>1280</Words>
  <Application>Microsoft Office PowerPoint</Application>
  <PresentationFormat>Произвольный</PresentationFormat>
  <Paragraphs>300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Geometriya</vt:lpstr>
      <vt:lpstr>Mustaqil bajarilgan topshiriqni tekshirish </vt:lpstr>
      <vt:lpstr> </vt:lpstr>
      <vt:lpstr>Mustaqil bajarilgan topshiriqni tekshirish </vt:lpstr>
      <vt:lpstr> Mustaqil bajarilgan topshiriqni tekshirish</vt:lpstr>
      <vt:lpstr> </vt:lpstr>
      <vt:lpstr>Tayanch nazariy ma’lumotlar</vt:lpstr>
      <vt:lpstr>Tayanch nazariy ma’lumotlar</vt:lpstr>
      <vt:lpstr>Tayanch nazariy ma’lumotlar</vt:lpstr>
      <vt:lpstr>Tayanch nazariy ma’lumotlar</vt:lpstr>
      <vt:lpstr>Tayanch nazariy ma’lumotlar</vt:lpstr>
      <vt:lpstr>Tayanch nazariy ma’lumotlar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Masala yechish</vt:lpstr>
      <vt:lpstr>       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633</cp:revision>
  <dcterms:created xsi:type="dcterms:W3CDTF">2020-04-13T08:05:16Z</dcterms:created>
  <dcterms:modified xsi:type="dcterms:W3CDTF">2020-11-03T22:06:37Z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