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9" r:id="rId3"/>
  </p:sldMasterIdLst>
  <p:notesMasterIdLst>
    <p:notesMasterId r:id="rId23"/>
  </p:notesMasterIdLst>
  <p:sldIdLst>
    <p:sldId id="413" r:id="rId4"/>
    <p:sldId id="464" r:id="rId5"/>
    <p:sldId id="478" r:id="rId6"/>
    <p:sldId id="479" r:id="rId7"/>
    <p:sldId id="477" r:id="rId8"/>
    <p:sldId id="480" r:id="rId9"/>
    <p:sldId id="481" r:id="rId10"/>
    <p:sldId id="482" r:id="rId11"/>
    <p:sldId id="483" r:id="rId12"/>
    <p:sldId id="484" r:id="rId13"/>
    <p:sldId id="485" r:id="rId14"/>
    <p:sldId id="486" r:id="rId15"/>
    <p:sldId id="490" r:id="rId16"/>
    <p:sldId id="487" r:id="rId17"/>
    <p:sldId id="488" r:id="rId18"/>
    <p:sldId id="489" r:id="rId19"/>
    <p:sldId id="491" r:id="rId20"/>
    <p:sldId id="492" r:id="rId21"/>
    <p:sldId id="462" r:id="rId2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B19D"/>
    <a:srgbClr val="C94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025" autoAdjust="0"/>
    <p:restoredTop sz="94660"/>
  </p:normalViewPr>
  <p:slideViewPr>
    <p:cSldViewPr>
      <p:cViewPr>
        <p:scale>
          <a:sx n="178" d="100"/>
          <a:sy n="178" d="100"/>
        </p:scale>
        <p:origin x="-1854" y="-8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002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674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507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44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002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224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37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29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466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75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26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6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73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10" Type="http://schemas.openxmlformats.org/officeDocument/2006/relationships/image" Target="../media/image71.pn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74.png"/><Relationship Id="rId7" Type="http://schemas.openxmlformats.org/officeDocument/2006/relationships/image" Target="../media/image77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5" Type="http://schemas.openxmlformats.org/officeDocument/2006/relationships/image" Target="../media/image66.png"/><Relationship Id="rId4" Type="http://schemas.openxmlformats.org/officeDocument/2006/relationships/image" Target="../media/image75.png"/><Relationship Id="rId9" Type="http://schemas.openxmlformats.org/officeDocument/2006/relationships/image" Target="../media/image7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5" Type="http://schemas.openxmlformats.org/officeDocument/2006/relationships/image" Target="../media/image82.png"/><Relationship Id="rId4" Type="http://schemas.openxmlformats.org/officeDocument/2006/relationships/image" Target="../media/image8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jpe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4.png"/><Relationship Id="rId7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28.png"/><Relationship Id="rId9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612647" y="1168153"/>
            <a:ext cx="5039960" cy="783539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algn="ctr" defTabSz="914114">
              <a:spcBef>
                <a:spcPts val="110"/>
              </a:spcBef>
            </a:pPr>
            <a:r>
              <a:rPr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Mavzu</a:t>
            </a:r>
            <a:r>
              <a:rPr sz="2500" b="1" dirty="0" smtClean="0">
                <a:solidFill>
                  <a:srgbClr val="4F81BD"/>
                </a:solidFill>
                <a:latin typeface="Arial"/>
                <a:cs typeface="Arial"/>
              </a:rPr>
              <a:t>:</a:t>
            </a:r>
            <a:r>
              <a:rPr lang="ru-RU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Amaliy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mashq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va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tatbiqlar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(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silindr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)</a:t>
            </a:r>
            <a:endParaRPr sz="28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1233677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630994" y="228106"/>
            <a:ext cx="1021614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630994" y="208424"/>
            <a:ext cx="1021613" cy="50545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630995" y="249022"/>
            <a:ext cx="1021613" cy="362332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 smtClean="0">
                <a:solidFill>
                  <a:srgbClr val="FEFEFE"/>
                </a:solidFill>
                <a:latin typeface="Arial"/>
                <a:cs typeface="Arial"/>
              </a:rPr>
              <a:t> 10-sinf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xmlns="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en-US" kern="0" spc="10" dirty="0" err="1">
                <a:solidFill>
                  <a:sysClr val="window" lastClr="FFFFFF"/>
                </a:solidFill>
              </a:rPr>
              <a:t>Geometriya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2003425"/>
            <a:ext cx="1444355" cy="1158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2285112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195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64706" y="649674"/>
                <a:ext cx="1447800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𝑽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𝝅</m:t>
                    </m:r>
                    <m:sSup>
                      <m:sSup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𝑹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𝑯</m:t>
                    </m:r>
                  </m:oMath>
                </a14:m>
                <a:r>
                  <a:rPr lang="en-US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06" y="649674"/>
                <a:ext cx="1447800" cy="40709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4168274" y="622635"/>
            <a:ext cx="838200" cy="3048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168274" y="1686092"/>
            <a:ext cx="838200" cy="3048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570079" y="862779"/>
            <a:ext cx="0" cy="10668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570079" y="1929579"/>
            <a:ext cx="1143000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712411" y="862779"/>
            <a:ext cx="0" cy="10668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570079" y="853224"/>
            <a:ext cx="1143000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825750" y="1943129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5750" y="1943129"/>
                <a:ext cx="3810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189079" y="1597679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9079" y="1597679"/>
                <a:ext cx="3810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940300" y="1089025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300" y="1089025"/>
                <a:ext cx="3810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78338" y="1132959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𝐻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338" y="1132959"/>
                <a:ext cx="9144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64038" y="1458357"/>
                <a:ext cx="1143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𝑅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038" y="1458357"/>
                <a:ext cx="11430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974596" y="1954673"/>
                <a:ext cx="8935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=2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𝑅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596" y="1954673"/>
                <a:ext cx="893513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40643" y="1828525"/>
                <a:ext cx="962571" cy="5667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𝑅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643" y="1828525"/>
                <a:ext cx="962571" cy="56675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340643" y="2395283"/>
                <a:ext cx="2927340" cy="6481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𝑉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  <m: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643" y="2395283"/>
                <a:ext cx="2927340" cy="64819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2310731" y="2708923"/>
            <a:ext cx="106279" cy="106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764924" y="2815277"/>
            <a:ext cx="9525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168274" y="784225"/>
            <a:ext cx="0" cy="10668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5006474" y="784225"/>
            <a:ext cx="0" cy="106680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3875046" y="2500009"/>
                <a:ext cx="1780937" cy="5241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𝑉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5046" y="2500009"/>
                <a:ext cx="1780937" cy="524182"/>
              </a:xfrm>
              <a:prstGeom prst="rect">
                <a:avLst/>
              </a:prstGeom>
              <a:blipFill rotWithShape="1">
                <a:blip r:embed="rId11"/>
                <a:stretch>
                  <a:fillRect l="-3767" b="-9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949652" y="2403572"/>
                <a:ext cx="990600" cy="6481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4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652" y="2403572"/>
                <a:ext cx="990600" cy="64819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85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17" grpId="0"/>
      <p:bldP spid="18" grpId="0"/>
      <p:bldP spid="23" grpId="0"/>
      <p:bldP spid="37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5900" y="995969"/>
                <a:ext cx="3505200" cy="15035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4.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Silindrning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o‘q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kesimi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0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ad>
                          <m:rad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3</m:t>
                            </m:r>
                          </m:deg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π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kvadrat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qanchaga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995969"/>
                <a:ext cx="3505200" cy="1503553"/>
              </a:xfrm>
              <a:prstGeom prst="rect">
                <a:avLst/>
              </a:prstGeom>
              <a:blipFill rotWithShape="1">
                <a:blip r:embed="rId2"/>
                <a:stretch>
                  <a:fillRect l="-1739" t="-1619"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4178300" y="10890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178300" y="21558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4" name="Прямая соединительная линия 3"/>
          <p:cNvCxnSpPr>
            <a:stCxn id="2" idx="2"/>
            <a:endCxn id="7" idx="2"/>
          </p:cNvCxnSpPr>
          <p:nvPr/>
        </p:nvCxnSpPr>
        <p:spPr>
          <a:xfrm>
            <a:off x="4178300" y="1241425"/>
            <a:ext cx="0" cy="1066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168232" y="1241425"/>
            <a:ext cx="0" cy="1066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5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>
            <a:off x="4178300" y="1089025"/>
            <a:ext cx="10668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4178300" y="2155825"/>
            <a:ext cx="10668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24" name="Прямая соединительная линия 23"/>
          <p:cNvCxnSpPr>
            <a:stCxn id="22" idx="2"/>
            <a:endCxn id="23" idx="2"/>
          </p:cNvCxnSpPr>
          <p:nvPr/>
        </p:nvCxnSpPr>
        <p:spPr>
          <a:xfrm>
            <a:off x="4178300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245100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4178300" y="1249840"/>
            <a:ext cx="1066800" cy="1066800"/>
          </a:xfrm>
          <a:prstGeom prst="rect">
            <a:avLst/>
          </a:prstGeom>
          <a:solidFill>
            <a:schemeClr val="accent1">
              <a:alpha val="27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4492674" y="979815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 </a:t>
            </a:r>
            <a:r>
              <a:rPr lang="ru-RU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⋅</a:t>
            </a:r>
            <a:r>
              <a:rPr lang="en-US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 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94533" y="2036907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 </a:t>
            </a:r>
            <a:r>
              <a:rPr lang="ru-RU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⋅</a:t>
            </a:r>
            <a:r>
              <a:rPr lang="en-US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 </a:t>
            </a:r>
            <a:endParaRPr lang="ru-RU" sz="280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4534567" y="2290344"/>
                <a:ext cx="297215" cy="2462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ru-RU" sz="1000" b="1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4567" y="2290344"/>
                <a:ext cx="297215" cy="24622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5168900" y="1574158"/>
                <a:ext cx="33695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ru-RU" sz="1400" b="1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900" y="1574158"/>
                <a:ext cx="336952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rot="5400000">
            <a:off x="4711700" y="17748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711700" y="1249840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292100" y="695987"/>
                <a:ext cx="1052468" cy="7280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a</m:t>
                      </m:r>
                      <m:r>
                        <a:rPr lang="en-US" sz="2000" b="0" i="0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en-US" sz="200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deg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π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1400" b="1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695987"/>
                <a:ext cx="1052468" cy="7280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Прямая соединительная линия 38"/>
          <p:cNvCxnSpPr/>
          <p:nvPr/>
        </p:nvCxnSpPr>
        <p:spPr>
          <a:xfrm>
            <a:off x="292100" y="1424071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435100" y="695987"/>
            <a:ext cx="0" cy="807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68300" y="1489165"/>
                <a:ext cx="9762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1489165"/>
                <a:ext cx="976268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1822949" y="695987"/>
                <a:ext cx="1447800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𝑽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𝝅</m:t>
                    </m:r>
                    <m:sSup>
                      <m:sSup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𝑹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𝑯</m:t>
                    </m:r>
                  </m:oMath>
                </a14:m>
                <a:r>
                  <a:rPr lang="en-US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949" y="695987"/>
                <a:ext cx="1447800" cy="4070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1812506" y="1210170"/>
                <a:ext cx="1447800" cy="5025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𝑎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2506" y="1210170"/>
                <a:ext cx="1447800" cy="502573"/>
              </a:xfrm>
              <a:prstGeom prst="rect">
                <a:avLst/>
              </a:prstGeom>
              <a:blipFill rotWithShape="1">
                <a:blip r:embed="rId7"/>
                <a:stretch>
                  <a:fillRect b="-36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1663700" y="1640001"/>
                <a:ext cx="2354491" cy="7546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𝑅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en-US" sz="2000" b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deg>
                            <m:e>
                              <m:r>
                                <m:rPr>
                                  <m:sty m:val="p"/>
                                </m:rPr>
                                <a:rPr lang="en-US" sz="2000" b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π</m:t>
                              </m:r>
                            </m:e>
                          </m:rad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:2=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en-US" sz="2000" b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deg>
                            <m:e>
                              <m:r>
                                <m:rPr>
                                  <m:sty m:val="p"/>
                                </m:rPr>
                                <a:rPr lang="en-US" sz="2000" b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π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3700" y="1640001"/>
                <a:ext cx="2354491" cy="75463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1850354" y="2375032"/>
                <a:ext cx="1510606" cy="706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𝐻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en-US" sz="200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deg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π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354" y="2375032"/>
                <a:ext cx="1510606" cy="70654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4730935" y="1994521"/>
                <a:ext cx="41338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0935" y="1994521"/>
                <a:ext cx="413383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85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45" grpId="0"/>
      <p:bldP spid="46" grpId="0"/>
      <p:bldP spid="43" grpId="0"/>
      <p:bldP spid="48" grpId="0"/>
      <p:bldP spid="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>
            <a:off x="4178300" y="1089025"/>
            <a:ext cx="10668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4178300" y="2155825"/>
            <a:ext cx="10668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24" name="Прямая соединительная линия 23"/>
          <p:cNvCxnSpPr>
            <a:stCxn id="22" idx="2"/>
            <a:endCxn id="23" idx="2"/>
          </p:cNvCxnSpPr>
          <p:nvPr/>
        </p:nvCxnSpPr>
        <p:spPr>
          <a:xfrm>
            <a:off x="4178300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245100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4178300" y="1249840"/>
            <a:ext cx="1066800" cy="1066800"/>
          </a:xfrm>
          <a:prstGeom prst="rect">
            <a:avLst/>
          </a:prstGeom>
          <a:solidFill>
            <a:schemeClr val="accent1">
              <a:alpha val="27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92674" y="979815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1F497D"/>
                </a:solidFill>
                <a:latin typeface="Cambria Math"/>
                <a:ea typeface="Cambria Math"/>
              </a:rPr>
              <a:t> </a:t>
            </a:r>
            <a:r>
              <a:rPr lang="ru-RU" sz="2800" dirty="0" smtClean="0">
                <a:solidFill>
                  <a:srgbClr val="1F497D"/>
                </a:solidFill>
                <a:latin typeface="Cambria Math"/>
                <a:ea typeface="Cambria Math"/>
              </a:rPr>
              <a:t>⋅</a:t>
            </a:r>
            <a:r>
              <a:rPr lang="en-US" sz="2800" dirty="0" smtClean="0">
                <a:solidFill>
                  <a:srgbClr val="1F497D"/>
                </a:solidFill>
                <a:latin typeface="Cambria Math"/>
                <a:ea typeface="Cambria Math"/>
              </a:rPr>
              <a:t> </a:t>
            </a:r>
            <a:endParaRPr lang="ru-RU" sz="2800" dirty="0">
              <a:solidFill>
                <a:srgbClr val="1F497D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94533" y="2036907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1F497D"/>
                </a:solidFill>
                <a:latin typeface="Cambria Math"/>
                <a:ea typeface="Cambria Math"/>
              </a:rPr>
              <a:t> </a:t>
            </a:r>
            <a:r>
              <a:rPr lang="ru-RU" sz="2800" dirty="0" smtClean="0">
                <a:solidFill>
                  <a:srgbClr val="1F497D"/>
                </a:solidFill>
                <a:latin typeface="Cambria Math"/>
                <a:ea typeface="Cambria Math"/>
              </a:rPr>
              <a:t>⋅</a:t>
            </a:r>
            <a:r>
              <a:rPr lang="en-US" sz="2800" dirty="0" smtClean="0">
                <a:solidFill>
                  <a:srgbClr val="1F497D"/>
                </a:solidFill>
                <a:latin typeface="Cambria Math"/>
                <a:ea typeface="Cambria Math"/>
              </a:rPr>
              <a:t> </a:t>
            </a:r>
            <a:endParaRPr lang="ru-RU" sz="2800" dirty="0">
              <a:solidFill>
                <a:srgbClr val="1F497D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4534567" y="2290344"/>
                <a:ext cx="297215" cy="2462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ru-RU" sz="10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4567" y="2290344"/>
                <a:ext cx="297215" cy="24622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5168900" y="1574158"/>
                <a:ext cx="33695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ru-RU" sz="14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900" y="1574158"/>
                <a:ext cx="336952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rot="5400000">
            <a:off x="4711700" y="17748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711700" y="1249840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292100" y="883391"/>
                <a:ext cx="3657600" cy="8446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ctrlPr>
                                        <a:rPr lang="en-US" sz="2000" i="1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m:rPr>
                                          <m:brk m:alnAt="7"/>
                                        </m:rPr>
                                        <a:rPr lang="en-US" sz="200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cs typeface="Arial" panose="020B0604020202020204" pitchFamily="34" charset="0"/>
                                        </a:rPr>
                                        <m:t>3</m:t>
                                      </m:r>
                                    </m:deg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00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ea typeface="Cambria Math"/>
                                          <a:cs typeface="Arial" panose="020B0604020202020204" pitchFamily="34" charset="0"/>
                                        </a:rPr>
                                        <m:t>π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en-US" sz="200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deg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π</m:t>
                              </m:r>
                            </m:e>
                          </m:rad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883391"/>
                <a:ext cx="3657600" cy="84465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7421" y="1783240"/>
                <a:ext cx="3124200" cy="7280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deg>
                            <m:e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𝜋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en-US" sz="200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deg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π</m:t>
                              </m:r>
                            </m:e>
                          </m:rad>
                        </m:den>
                      </m:f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=2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421" y="1783240"/>
                <a:ext cx="3124200" cy="72808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119738" y="2689225"/>
                <a:ext cx="43172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Silindrning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38" y="2689225"/>
                <a:ext cx="4317207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554" t="-6061" r="-565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55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68300" y="1317625"/>
                <a:ext cx="3429000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Silindrning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120</m:t>
                    </m:r>
                    <m:r>
                      <a:rPr lang="en-US" sz="20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yon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sirti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6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0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Silindr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radiusini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1317625"/>
                <a:ext cx="3429000" cy="1015663"/>
              </a:xfrm>
              <a:prstGeom prst="rect">
                <a:avLst/>
              </a:prstGeom>
              <a:blipFill rotWithShape="1">
                <a:blip r:embed="rId2"/>
                <a:stretch>
                  <a:fillRect l="-1776" t="-2395" r="-3197" b="-10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4178300" y="10890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178300" y="21558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4" name="Прямая соединительная линия 3"/>
          <p:cNvCxnSpPr>
            <a:stCxn id="2" idx="2"/>
            <a:endCxn id="7" idx="2"/>
          </p:cNvCxnSpPr>
          <p:nvPr/>
        </p:nvCxnSpPr>
        <p:spPr>
          <a:xfrm>
            <a:off x="4178300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168232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5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07211" y="721007"/>
                <a:ext cx="3429000" cy="7360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𝑽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𝟏𝟐𝟎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𝝅</m:t>
                      </m:r>
                    </m:oMath>
                  </m:oMathPara>
                </a14:m>
                <a:endParaRPr lang="en-US" sz="20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𝒚𝒐𝒏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𝟔𝟎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𝝅</m:t>
                      </m:r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211" y="721007"/>
                <a:ext cx="3429000" cy="736035"/>
              </a:xfrm>
              <a:prstGeom prst="rect">
                <a:avLst/>
              </a:prstGeom>
              <a:blipFill rotWithShape="1">
                <a:blip r:embed="rId2"/>
                <a:stretch>
                  <a:fillRect b="-33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4178300" y="10890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178300" y="21558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4" name="Прямая соединительная линия 3"/>
          <p:cNvCxnSpPr>
            <a:stCxn id="2" idx="2"/>
            <a:endCxn id="7" idx="2"/>
          </p:cNvCxnSpPr>
          <p:nvPr/>
        </p:nvCxnSpPr>
        <p:spPr>
          <a:xfrm>
            <a:off x="4178300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168232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endCxn id="5" idx="2"/>
          </p:cNvCxnSpPr>
          <p:nvPr/>
        </p:nvCxnSpPr>
        <p:spPr>
          <a:xfrm>
            <a:off x="207211" y="1457042"/>
            <a:ext cx="1714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739900" y="631825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56937" y="1476593"/>
                <a:ext cx="1143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𝑹</m:t>
                      </m:r>
                      <m:r>
                        <a:rPr lang="en-US" b="1" i="1" smtClean="0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37" y="1476593"/>
                <a:ext cx="11430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120900" y="708162"/>
                <a:ext cx="1447800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𝑽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𝝅</m:t>
                    </m:r>
                    <m:sSup>
                      <m:sSup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𝑹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𝑯</m:t>
                    </m:r>
                  </m:oMath>
                </a14:m>
                <a:r>
                  <a:rPr lang="en-US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0900" y="708162"/>
                <a:ext cx="1447800" cy="4070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044700" y="1125454"/>
                <a:ext cx="1981200" cy="4282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𝒚𝒐𝒏</m:t>
                        </m:r>
                      </m:sub>
                    </m:sSub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𝝅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𝑹𝑯</m:t>
                    </m:r>
                  </m:oMath>
                </a14:m>
                <a:r>
                  <a:rPr lang="en-US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700" y="1125454"/>
                <a:ext cx="1981200" cy="428259"/>
              </a:xfrm>
              <a:prstGeom prst="rect">
                <a:avLst/>
              </a:prstGeom>
              <a:blipFill rotWithShape="1">
                <a:blip r:embed="rId5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69597" y="1860974"/>
                <a:ext cx="1951303" cy="5996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𝐻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=120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r>
                                <m:rPr>
                                  <m:nor/>
                                </m:r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ea typeface="Cambria Math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𝑅𝐻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=60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r>
                                <m:rPr>
                                  <m:nor/>
                                </m:r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ru-RU" sz="2000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97" y="1860974"/>
                <a:ext cx="1951303" cy="59965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120900" y="1860974"/>
                <a:ext cx="1641796" cy="6017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𝐻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=120</m:t>
                              </m:r>
                              <m:r>
                                <m:rPr>
                                  <m:nor/>
                                </m:r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ea typeface="Cambria Math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𝑅𝐻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=30</m:t>
                              </m:r>
                              <m:r>
                                <m:rPr>
                                  <m:nor/>
                                </m:r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ru-RU" sz="2000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0900" y="1860974"/>
                <a:ext cx="1641796" cy="60170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348766" y="2462677"/>
                <a:ext cx="89088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𝑅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766" y="2462677"/>
                <a:ext cx="890885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>
            <a:endCxn id="7" idx="6"/>
          </p:cNvCxnSpPr>
          <p:nvPr/>
        </p:nvCxnSpPr>
        <p:spPr>
          <a:xfrm>
            <a:off x="4673600" y="2308225"/>
            <a:ext cx="495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458366" y="2026213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chemeClr val="tx2"/>
                </a:solidFill>
                <a:latin typeface="Cambria Math"/>
                <a:ea typeface="Cambria Math"/>
              </a:rPr>
              <a:t> </a:t>
            </a:r>
            <a:r>
              <a:rPr lang="ru-RU" sz="2800" smtClean="0">
                <a:solidFill>
                  <a:schemeClr val="tx2"/>
                </a:solidFill>
                <a:latin typeface="Cambria Math"/>
                <a:ea typeface="Cambria Math"/>
              </a:rPr>
              <a:t>⋅</a:t>
            </a:r>
            <a:r>
              <a:rPr lang="en-US" sz="2800" smtClean="0">
                <a:solidFill>
                  <a:schemeClr val="tx2"/>
                </a:solidFill>
                <a:latin typeface="Cambria Math"/>
                <a:ea typeface="Cambria Math"/>
              </a:rPr>
              <a:t> </a:t>
            </a:r>
            <a:endParaRPr lang="ru-RU" sz="280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754849" y="1961770"/>
                <a:ext cx="41338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4849" y="1961770"/>
                <a:ext cx="413383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07211" y="2722145"/>
                <a:ext cx="533030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Silindr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radiusi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4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211" y="2722145"/>
                <a:ext cx="5330305" cy="400110"/>
              </a:xfrm>
              <a:prstGeom prst="rect">
                <a:avLst/>
              </a:prstGeom>
              <a:blipFill rotWithShape="1">
                <a:blip r:embed="rId10"/>
                <a:stretch>
                  <a:fillRect l="-1259" t="-6154" b="-29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85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6" grpId="0"/>
      <p:bldP spid="20" grpId="0"/>
      <p:bldP spid="19" grpId="0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28600" y="1134749"/>
                <a:ext cx="3429000" cy="13258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Silindr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4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yon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sirtining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12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𝜋</m:t>
                        </m:r>
                      </m:e>
                    </m:rad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Silindrning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balandligini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134749"/>
                <a:ext cx="3429000" cy="1325876"/>
              </a:xfrm>
              <a:prstGeom prst="rect">
                <a:avLst/>
              </a:prstGeom>
              <a:blipFill rotWithShape="1">
                <a:blip r:embed="rId2"/>
                <a:stretch>
                  <a:fillRect l="-1957" t="-1835" b="-73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4178300" y="10890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178300" y="21558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4" name="Прямая соединительная линия 3"/>
          <p:cNvCxnSpPr>
            <a:stCxn id="2" idx="2"/>
            <a:endCxn id="7" idx="2"/>
          </p:cNvCxnSpPr>
          <p:nvPr/>
        </p:nvCxnSpPr>
        <p:spPr>
          <a:xfrm>
            <a:off x="4178300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168232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5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07211" y="721007"/>
                <a:ext cx="3429000" cy="7478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𝒚𝒐𝒏</m:t>
                          </m:r>
                        </m:sub>
                      </m:sSub>
                      <m:r>
                        <a:rPr lang="en-US" sz="2000" b="1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𝟏𝟐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𝝅</m:t>
                          </m:r>
                        </m:e>
                      </m:rad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𝟒</m:t>
                      </m:r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211" y="721007"/>
                <a:ext cx="3429000" cy="74783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4178300" y="10890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178300" y="21558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4" name="Прямая соединительная линия 3"/>
          <p:cNvCxnSpPr>
            <a:stCxn id="2" idx="2"/>
            <a:endCxn id="7" idx="2"/>
          </p:cNvCxnSpPr>
          <p:nvPr/>
        </p:nvCxnSpPr>
        <p:spPr>
          <a:xfrm>
            <a:off x="4178300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168232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endCxn id="5" idx="2"/>
          </p:cNvCxnSpPr>
          <p:nvPr/>
        </p:nvCxnSpPr>
        <p:spPr>
          <a:xfrm flipV="1">
            <a:off x="207211" y="1468840"/>
            <a:ext cx="1714500" cy="7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816100" y="619961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56937" y="1476593"/>
                <a:ext cx="1143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𝑯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37" y="1476593"/>
                <a:ext cx="11430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816100" y="721007"/>
                <a:ext cx="1984095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𝝅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100" y="721007"/>
                <a:ext cx="1984095" cy="4070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044700" y="1125454"/>
                <a:ext cx="1981200" cy="4282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𝒚𝒐𝒏</m:t>
                        </m:r>
                      </m:sub>
                    </m:sSub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𝝅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𝑹𝑯</m:t>
                    </m:r>
                  </m:oMath>
                </a14:m>
                <a:r>
                  <a:rPr lang="en-US" sz="2000" b="1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700" y="1125454"/>
                <a:ext cx="1981200" cy="428259"/>
              </a:xfrm>
              <a:prstGeom prst="rect">
                <a:avLst/>
              </a:prstGeom>
              <a:blipFill rotWithShape="1">
                <a:blip r:embed="rId5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69597" y="1860974"/>
                <a:ext cx="2090572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=4</m:t>
                              </m:r>
                              <m:r>
                                <m:rPr>
                                  <m:nor/>
                                </m:r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ea typeface="Cambria Math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𝑅𝐻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2000" b="0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12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0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000" b="0" i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π</m:t>
                                  </m:r>
                                </m:e>
                              </m:rad>
                              <m:r>
                                <m:rPr>
                                  <m:nor/>
                                </m:r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ru-RU" sz="2000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97" y="1860974"/>
                <a:ext cx="2090572" cy="71019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147285" y="1769038"/>
                <a:ext cx="1596078" cy="13605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𝑅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00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200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ea typeface="Cambria Math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00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ea typeface="Cambria Math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ea typeface="Cambria Math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𝑅𝐻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00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200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ea typeface="Cambria Math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00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ea typeface="Cambria Math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ru-RU" sz="2000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7285" y="1769038"/>
                <a:ext cx="1596078" cy="13605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>
            <a:endCxn id="7" idx="6"/>
          </p:cNvCxnSpPr>
          <p:nvPr/>
        </p:nvCxnSpPr>
        <p:spPr>
          <a:xfrm>
            <a:off x="4673600" y="2308225"/>
            <a:ext cx="495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438979" y="2026213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1F497D"/>
                </a:solidFill>
                <a:latin typeface="Cambria Math"/>
                <a:ea typeface="Cambria Math"/>
              </a:rPr>
              <a:t> </a:t>
            </a:r>
            <a:r>
              <a:rPr lang="ru-RU" sz="2800" smtClean="0">
                <a:solidFill>
                  <a:srgbClr val="1F497D"/>
                </a:solidFill>
                <a:latin typeface="Cambria Math"/>
                <a:ea typeface="Cambria Math"/>
              </a:rPr>
              <a:t>⋅</a:t>
            </a:r>
            <a:r>
              <a:rPr lang="en-US" sz="2800" smtClean="0">
                <a:solidFill>
                  <a:srgbClr val="1F497D"/>
                </a:solidFill>
                <a:latin typeface="Cambria Math"/>
                <a:ea typeface="Cambria Math"/>
              </a:rPr>
              <a:t> </a:t>
            </a:r>
            <a:endParaRPr lang="ru-RU" sz="2800" dirty="0">
              <a:solidFill>
                <a:srgbClr val="1F497D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754849" y="1961770"/>
                <a:ext cx="41338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4849" y="1961770"/>
                <a:ext cx="413383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>
            <a:off x="4629479" y="1241425"/>
            <a:ext cx="24734" cy="1046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406900" y="949496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1F497D"/>
                </a:solidFill>
                <a:latin typeface="Cambria Math"/>
                <a:ea typeface="Cambria Math"/>
              </a:rPr>
              <a:t> </a:t>
            </a:r>
            <a:r>
              <a:rPr lang="ru-RU" sz="2800" dirty="0" smtClean="0">
                <a:solidFill>
                  <a:srgbClr val="1F497D"/>
                </a:solidFill>
                <a:latin typeface="Cambria Math"/>
                <a:ea typeface="Cambria Math"/>
              </a:rPr>
              <a:t>⋅</a:t>
            </a:r>
            <a:r>
              <a:rPr lang="en-US" sz="2800" dirty="0" smtClean="0">
                <a:solidFill>
                  <a:srgbClr val="1F497D"/>
                </a:solidFill>
                <a:latin typeface="Cambria Math"/>
                <a:ea typeface="Cambria Math"/>
              </a:rPr>
              <a:t> </a:t>
            </a:r>
            <a:endParaRPr lang="ru-RU" sz="2800" dirty="0">
              <a:solidFill>
                <a:srgbClr val="1F497D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4262182" y="1564569"/>
                <a:ext cx="43582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𝐻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2182" y="1564569"/>
                <a:ext cx="43582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081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6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15900" y="618083"/>
                <a:ext cx="1596078" cy="13605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𝑅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00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200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ea typeface="Cambria Math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00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ea typeface="Cambria Math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ea typeface="Cambria Math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𝑅𝐻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00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200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ea typeface="Cambria Math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00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  <a:ea typeface="Cambria Math"/>
                                          <a:cs typeface="Arial" panose="020B0604020202020204" pitchFamily="34" charset="0"/>
                                        </a:rPr>
                                        <m:t>𝜋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ru-RU" sz="2000" dirty="0">
                                  <a:solidFill>
                                    <a:prstClr val="black"/>
                                  </a:solidFill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18083"/>
                <a:ext cx="1596078" cy="13605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044700" y="936625"/>
                <a:ext cx="1689309" cy="754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𝐻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: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r>
                        <m:rPr>
                          <m:nor/>
                        </m:rPr>
                        <a:rPr lang="en-US" sz="2000" i="1" dirty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700" y="936625"/>
                <a:ext cx="1689309" cy="7546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2432690" y="1978648"/>
                <a:ext cx="91332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𝐻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2690" y="1978648"/>
                <a:ext cx="913327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146818" y="2689225"/>
                <a:ext cx="48606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Silindrning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818" y="2689225"/>
                <a:ext cx="4860626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255" t="-6061" r="-502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300" y="711200"/>
            <a:ext cx="1011237" cy="182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894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1" grpId="0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0" y="-121315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>
                <a:solidFill>
                  <a:prstClr val="white"/>
                </a:solidFill>
              </a:rPr>
              <a:t>Mustaqil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bajarish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uchun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 smtClean="0">
                <a:solidFill>
                  <a:prstClr val="white"/>
                </a:solidFill>
              </a:rPr>
              <a:t>topshiriq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77060" y="631825"/>
                <a:ext cx="5486400" cy="8695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Silindrning o‘q kesimi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  <a:cs typeface="Arial" panose="020B0604020202020204" pitchFamily="34" charset="0"/>
                          </a:rPr>
                          <m:t>6</m:t>
                        </m:r>
                      </m:num>
                      <m:den>
                        <m:rad>
                          <m:radPr>
                            <m:ctrlPr>
                              <a:rPr lang="en-US" sz="2000" i="1" smtClean="0"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2000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3</m:t>
                            </m:r>
                          </m:deg>
                          <m:e>
                            <m:r>
                              <a:rPr lang="en-US" sz="2000" i="1" smtClean="0"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𝜋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kvadratdan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60" y="631825"/>
                <a:ext cx="5486400" cy="869597"/>
              </a:xfrm>
              <a:prstGeom prst="rect">
                <a:avLst/>
              </a:prstGeom>
              <a:blipFill rotWithShape="1">
                <a:blip r:embed="rId2"/>
                <a:stretch>
                  <a:fillRect b="-126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1698625"/>
            <a:ext cx="1676400" cy="1431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99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177060" y="1012825"/>
                <a:ext cx="3467840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Muntazam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to‘rtburchakli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hajmi</a:t>
                </a:r>
                <a14:m>
                  <m:oMath xmlns:m="http://schemas.openxmlformats.org/officeDocument/2006/math">
                    <m:r>
                      <a:rPr lang="en-US" sz="20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20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apofemasi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uzunligini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60" y="1012825"/>
                <a:ext cx="3467840" cy="1631216"/>
              </a:xfrm>
              <a:prstGeom prst="rect">
                <a:avLst/>
              </a:prstGeom>
              <a:blipFill rotWithShape="1">
                <a:blip r:embed="rId2"/>
                <a:stretch>
                  <a:fillRect l="-1757" t="-1493" b="-59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Прямая соединительная линия 51"/>
          <p:cNvCxnSpPr/>
          <p:nvPr/>
        </p:nvCxnSpPr>
        <p:spPr>
          <a:xfrm flipH="1" flipV="1">
            <a:off x="4513790" y="1317625"/>
            <a:ext cx="544389" cy="7555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4037702" y="1317625"/>
            <a:ext cx="476088" cy="121920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H="1">
            <a:off x="4037702" y="2073187"/>
            <a:ext cx="292384" cy="463638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037702" y="2535822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513790" y="1317625"/>
            <a:ext cx="262213" cy="121819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4330086" y="1317625"/>
            <a:ext cx="183704" cy="75556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4336810" y="2083380"/>
            <a:ext cx="721368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4318415" y="1798528"/>
                <a:ext cx="531686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900" dirty="0"/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415" y="1798528"/>
                <a:ext cx="531686" cy="2308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Прямая соединительная линия 59"/>
          <p:cNvCxnSpPr/>
          <p:nvPr/>
        </p:nvCxnSpPr>
        <p:spPr>
          <a:xfrm flipH="1">
            <a:off x="4776003" y="2073187"/>
            <a:ext cx="292384" cy="46363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 flipV="1">
            <a:off x="4520514" y="1340910"/>
            <a:ext cx="20860" cy="964095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4533853" y="2155825"/>
            <a:ext cx="64001" cy="7620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V="1">
            <a:off x="4599577" y="2162010"/>
            <a:ext cx="0" cy="142995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V="1">
            <a:off x="4054001" y="2079892"/>
            <a:ext cx="1020476" cy="45022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4318415" y="2083380"/>
            <a:ext cx="445917" cy="45022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4541374" y="2305005"/>
            <a:ext cx="380821" cy="349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H="1" flipV="1">
            <a:off x="4520515" y="1330615"/>
            <a:ext cx="401680" cy="97439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889471" y="2187580"/>
            <a:ext cx="32724" cy="5848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 flipV="1">
            <a:off x="4925537" y="2189417"/>
            <a:ext cx="21797" cy="5665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 rot="19611451">
                <a:off x="4566671" y="1766897"/>
                <a:ext cx="531686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0" i="1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ru-RU" sz="900" dirty="0"/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11451">
                <a:off x="4566671" y="1766897"/>
                <a:ext cx="531686" cy="2308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623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177060" y="612715"/>
                <a:ext cx="1562840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=20</m:t>
                      </m:r>
                    </m:oMath>
                  </m:oMathPara>
                </a14:m>
                <a:endParaRPr lang="en-US" sz="2000" b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𝐻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60" y="612715"/>
                <a:ext cx="1562840" cy="7078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Прямая соединительная линия 51"/>
          <p:cNvCxnSpPr/>
          <p:nvPr/>
        </p:nvCxnSpPr>
        <p:spPr>
          <a:xfrm flipH="1" flipV="1">
            <a:off x="4513790" y="1317625"/>
            <a:ext cx="544389" cy="7555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4037702" y="1317625"/>
            <a:ext cx="476088" cy="121920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H="1">
            <a:off x="4037702" y="2073187"/>
            <a:ext cx="292384" cy="463638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037702" y="2535822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513790" y="1317625"/>
            <a:ext cx="262213" cy="121819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4330086" y="1317625"/>
            <a:ext cx="183704" cy="75556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4336810" y="2083380"/>
            <a:ext cx="721368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4318415" y="1798528"/>
                <a:ext cx="531686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9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415" y="1798528"/>
                <a:ext cx="531686" cy="2308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Прямая соединительная линия 59"/>
          <p:cNvCxnSpPr/>
          <p:nvPr/>
        </p:nvCxnSpPr>
        <p:spPr>
          <a:xfrm flipH="1">
            <a:off x="4776003" y="2073187"/>
            <a:ext cx="292384" cy="46363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 flipV="1">
            <a:off x="4520514" y="1340910"/>
            <a:ext cx="20860" cy="964095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4533853" y="2155825"/>
            <a:ext cx="64001" cy="7620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V="1">
            <a:off x="4599577" y="2162010"/>
            <a:ext cx="0" cy="142995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V="1">
            <a:off x="4054001" y="2079892"/>
            <a:ext cx="1020476" cy="45022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4318415" y="2083380"/>
            <a:ext cx="445917" cy="45022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4541374" y="2305005"/>
            <a:ext cx="380821" cy="349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H="1" flipV="1">
            <a:off x="4520515" y="1330615"/>
            <a:ext cx="401680" cy="97439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889471" y="2187580"/>
            <a:ext cx="32724" cy="5848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 flipV="1">
            <a:off x="4925537" y="2189417"/>
            <a:ext cx="21797" cy="5665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 rot="19611451">
                <a:off x="4566671" y="1766897"/>
                <a:ext cx="531686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ru-RU" sz="9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11451">
                <a:off x="4566671" y="1766897"/>
                <a:ext cx="531686" cy="2308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177060" y="1340911"/>
            <a:ext cx="1181840" cy="89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206500" y="612715"/>
            <a:ext cx="0" cy="857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2100" y="1349891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h</m:t>
                      </m:r>
                      <m:r>
                        <a:rPr lang="en-US" b="0" i="1" smtClean="0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349891"/>
                <a:ext cx="7620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727200" y="660047"/>
                <a:ext cx="200067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𝑎𝑠𝑜𝑠</m:t>
                          </m:r>
                        </m:sub>
                      </m:sSub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𝐻</m:t>
                      </m:r>
                    </m:oMath>
                  </m:oMathPara>
                </a14:m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200" y="660047"/>
                <a:ext cx="2000676" cy="67056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263639" y="1320601"/>
                <a:ext cx="3012107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𝑎𝑠𝑜𝑠</m:t>
                          </m:r>
                        </m:sub>
                      </m:sSub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𝐻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∙20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=60</m:t>
                      </m:r>
                    </m:oMath>
                  </m:oMathPara>
                </a14:m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3639" y="1320601"/>
                <a:ext cx="3012107" cy="66851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7445" y="1979244"/>
                <a:ext cx="139563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𝑎𝑠𝑜𝑠</m:t>
                        </m:r>
                      </m:sub>
                    </m:sSub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,</a:t>
                </a:r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45" y="1979244"/>
                <a:ext cx="1395638" cy="400110"/>
              </a:xfrm>
              <a:prstGeom prst="rect">
                <a:avLst/>
              </a:prstGeom>
              <a:blipFill rotWithShape="1">
                <a:blip r:embed="rId8"/>
                <a:stretch>
                  <a:fillRect r="-2183" b="-24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453306" y="1939309"/>
                <a:ext cx="2632772" cy="4426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=60 ⇒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𝑎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15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3306" y="1939309"/>
                <a:ext cx="2632772" cy="44268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208251" y="2416251"/>
                <a:ext cx="3913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251" y="2416251"/>
                <a:ext cx="391326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4648598" y="2260019"/>
                <a:ext cx="298736" cy="3811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𝑎</m:t>
                          </m:r>
                        </m:num>
                        <m:den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598" y="2260019"/>
                <a:ext cx="298736" cy="38113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68300" y="2494317"/>
                <a:ext cx="2590800" cy="6440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h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𝐻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2494317"/>
                <a:ext cx="2590800" cy="64408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471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6" grpId="0"/>
      <p:bldP spid="17" grpId="0"/>
      <p:bldP spid="38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 flipH="1" flipV="1">
            <a:off x="4513790" y="1317625"/>
            <a:ext cx="544389" cy="7555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4037702" y="1317625"/>
            <a:ext cx="476088" cy="121920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H="1">
            <a:off x="4037702" y="2073187"/>
            <a:ext cx="292384" cy="463638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037702" y="2535822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513790" y="1317625"/>
            <a:ext cx="262213" cy="121819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4330086" y="1317625"/>
            <a:ext cx="183704" cy="75556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4336810" y="2083380"/>
            <a:ext cx="721368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4318415" y="1798528"/>
                <a:ext cx="531686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9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415" y="1798528"/>
                <a:ext cx="531686" cy="2308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Прямая соединительная линия 59"/>
          <p:cNvCxnSpPr/>
          <p:nvPr/>
        </p:nvCxnSpPr>
        <p:spPr>
          <a:xfrm flipH="1">
            <a:off x="4776003" y="2073187"/>
            <a:ext cx="292384" cy="46363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 flipV="1">
            <a:off x="4520514" y="1340910"/>
            <a:ext cx="20860" cy="964095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4533853" y="2155825"/>
            <a:ext cx="64001" cy="7620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V="1">
            <a:off x="4599577" y="2162010"/>
            <a:ext cx="0" cy="142995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V="1">
            <a:off x="4054001" y="2079892"/>
            <a:ext cx="1020476" cy="45022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4318415" y="2083380"/>
            <a:ext cx="445917" cy="45022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4541374" y="2305005"/>
            <a:ext cx="380821" cy="349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H="1" flipV="1">
            <a:off x="4520515" y="1330615"/>
            <a:ext cx="401680" cy="97439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889471" y="2187580"/>
            <a:ext cx="32724" cy="5848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 flipV="1">
            <a:off x="4925537" y="2189417"/>
            <a:ext cx="21797" cy="5665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 rot="19611451">
                <a:off x="4566671" y="1766897"/>
                <a:ext cx="531686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ru-RU" sz="9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11451">
                <a:off x="4566671" y="1766897"/>
                <a:ext cx="531686" cy="2308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208251" y="2416251"/>
                <a:ext cx="3913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251" y="2416251"/>
                <a:ext cx="391326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4648598" y="2260019"/>
                <a:ext cx="298736" cy="3811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𝑎</m:t>
                          </m:r>
                        </m:num>
                        <m:den>
                          <m: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11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598" y="2260019"/>
                <a:ext cx="298736" cy="38113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15900" y="673538"/>
                <a:ext cx="2590800" cy="6781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h</m:t>
                          </m:r>
                        </m:e>
                        <m:sup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𝐻</m:t>
                          </m:r>
                        </m:e>
                        <m:sup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sz="200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73538"/>
                <a:ext cx="2590800" cy="6781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20700" y="1294351"/>
                <a:ext cx="3043141" cy="11916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h</m:t>
                          </m:r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000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000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/>
                                        </a:rPr>
                                        <m:t>15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=16</m:t>
                      </m:r>
                    </m:oMath>
                  </m:oMathPara>
                </a14:m>
                <a:endParaRPr lang="en-US" sz="2000" b="0" dirty="0" smtClean="0">
                  <a:solidFill>
                    <a:prstClr val="black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h</m:t>
                      </m:r>
                      <m:r>
                        <a:rPr lang="en-US" sz="20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0" y="1294351"/>
                <a:ext cx="3043141" cy="119167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119738" y="2689225"/>
                <a:ext cx="550022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Piramida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apofemasi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4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38" y="2689225"/>
                <a:ext cx="5500224" cy="400110"/>
              </a:xfrm>
              <a:prstGeom prst="rect">
                <a:avLst/>
              </a:prstGeom>
              <a:blipFill rotWithShape="1">
                <a:blip r:embed="rId8"/>
                <a:stretch>
                  <a:fillRect l="-1220" t="-6061" r="-222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553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5900" y="995969"/>
                <a:ext cx="3429000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O‘q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kesimining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10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silindr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yon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sirtining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yuzini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995969"/>
                <a:ext cx="3429000" cy="1015663"/>
              </a:xfrm>
              <a:prstGeom prst="rect">
                <a:avLst/>
              </a:prstGeom>
              <a:blipFill rotWithShape="1">
                <a:blip r:embed="rId2"/>
                <a:stretch>
                  <a:fillRect l="-1776" t="-2395" b="-10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4178300" y="10890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178300" y="21558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>
            <a:stCxn id="2" idx="2"/>
            <a:endCxn id="7" idx="2"/>
          </p:cNvCxnSpPr>
          <p:nvPr/>
        </p:nvCxnSpPr>
        <p:spPr>
          <a:xfrm>
            <a:off x="4178300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168232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4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1-masalaning </a:t>
            </a:r>
            <a:r>
              <a:rPr lang="en-US" sz="2800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631825"/>
                <a:ext cx="2362200" cy="4277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𝒐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′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𝒒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𝒌𝒆𝒔𝒊𝒎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𝟏𝟎</m:t>
                      </m:r>
                    </m:oMath>
                  </m:oMathPara>
                </a14:m>
                <a:endParaRPr lang="en-US" sz="2000" b="1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1825"/>
                <a:ext cx="2362200" cy="427746"/>
              </a:xfrm>
              <a:prstGeom prst="rect">
                <a:avLst/>
              </a:prstGeom>
              <a:blipFill rotWithShape="1">
                <a:blip r:embed="rId2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4178300" y="10890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178300" y="2155825"/>
            <a:ext cx="990600" cy="304800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4" name="Прямая соединительная линия 3"/>
          <p:cNvCxnSpPr>
            <a:stCxn id="2" idx="2"/>
            <a:endCxn id="7" idx="2"/>
          </p:cNvCxnSpPr>
          <p:nvPr/>
        </p:nvCxnSpPr>
        <p:spPr>
          <a:xfrm>
            <a:off x="4178300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168232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39700" y="1059571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349500" y="631825"/>
            <a:ext cx="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79727" y="1103752"/>
                <a:ext cx="1112933" cy="4282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𝒚𝒐𝒏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727" y="1103752"/>
                <a:ext cx="1112933" cy="428259"/>
              </a:xfrm>
              <a:prstGeom prst="rect">
                <a:avLst/>
              </a:prstGeom>
              <a:blipFill rotWithShape="1">
                <a:blip r:embed="rId3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4178300" y="1241425"/>
            <a:ext cx="990600" cy="1066800"/>
          </a:xfrm>
          <a:prstGeom prst="rect">
            <a:avLst/>
          </a:prstGeom>
          <a:solidFill>
            <a:schemeClr val="accent1">
              <a:alpha val="27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>
            <a:stCxn id="13" idx="0"/>
          </p:cNvCxnSpPr>
          <p:nvPr/>
        </p:nvCxnSpPr>
        <p:spPr>
          <a:xfrm>
            <a:off x="4673600" y="12414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49476" y="966459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 </a:t>
            </a:r>
            <a:r>
              <a:rPr lang="ru-RU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⋅</a:t>
            </a:r>
            <a:r>
              <a:rPr lang="en-US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 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45931" y="2046615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 </a:t>
            </a:r>
            <a:r>
              <a:rPr lang="ru-RU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⋅</a:t>
            </a:r>
            <a:r>
              <a:rPr lang="en-US" sz="2800" dirty="0" smtClean="0">
                <a:solidFill>
                  <a:schemeClr val="tx2"/>
                </a:solidFill>
                <a:latin typeface="Cambria Math"/>
                <a:ea typeface="Cambria Math"/>
              </a:rPr>
              <a:t> </a:t>
            </a:r>
            <a:endParaRPr lang="ru-RU" sz="280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520700" y="1639723"/>
                <a:ext cx="2298193" cy="4237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b="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𝑜</m:t>
                          </m:r>
                          <m:r>
                            <a:rPr lang="en-US" sz="2000" b="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′</m:t>
                          </m:r>
                          <m:r>
                            <a:rPr lang="en-US" sz="2000" b="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𝑞</m:t>
                          </m:r>
                          <m:r>
                            <a:rPr lang="en-US" sz="2000" b="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2000" b="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𝑘𝑒𝑠𝑖𝑚</m:t>
                          </m:r>
                        </m:sub>
                      </m:sSub>
                      <m:r>
                        <a:rPr lang="en-US" sz="2000" b="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𝑅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𝐻</m:t>
                      </m:r>
                    </m:oMath>
                  </m:oMathPara>
                </a14:m>
                <a:endParaRPr lang="en-US" sz="2000" i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0" y="1639723"/>
                <a:ext cx="2298193" cy="423770"/>
              </a:xfrm>
              <a:prstGeom prst="rect">
                <a:avLst/>
              </a:prstGeom>
              <a:blipFill rotWithShape="1">
                <a:blip r:embed="rId4"/>
                <a:stretch>
                  <a:fillRect b="-72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662465" y="2258685"/>
                <a:ext cx="303288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𝑹</m:t>
                      </m:r>
                    </m:oMath>
                  </m:oMathPara>
                </a14:m>
                <a:endParaRPr lang="ru-RU" sz="1000" b="1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2465" y="2258685"/>
                <a:ext cx="303288" cy="24622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092700" y="1574158"/>
                <a:ext cx="36580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latin typeface="Cambria Math"/>
                        </a:rPr>
                        <m:t>𝑯</m:t>
                      </m:r>
                    </m:oMath>
                  </m:oMathPara>
                </a14:m>
                <a:endParaRPr lang="ru-RU" sz="1400" b="1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700" y="1574158"/>
                <a:ext cx="365806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20700" y="2142300"/>
                <a:ext cx="2496966" cy="4242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b="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𝑦𝑜𝑛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=2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𝑅𝐻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=10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0" y="2142300"/>
                <a:ext cx="2496966" cy="424283"/>
              </a:xfrm>
              <a:prstGeom prst="rect">
                <a:avLst/>
              </a:prstGeom>
              <a:blipFill rotWithShape="1">
                <a:blip r:embed="rId7"/>
                <a:stretch>
                  <a:fillRect b="-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119738" y="2689225"/>
                <a:ext cx="534383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Silindr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yon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sirtining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10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38" y="2689225"/>
                <a:ext cx="5343835" cy="400110"/>
              </a:xfrm>
              <a:prstGeom prst="rect">
                <a:avLst/>
              </a:prstGeom>
              <a:blipFill rotWithShape="1">
                <a:blip r:embed="rId8"/>
                <a:stretch>
                  <a:fillRect l="-1256" t="-6061" r="-342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387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9" grpId="0"/>
      <p:bldP spid="21" grpId="0"/>
      <p:bldP spid="20" grpId="0"/>
      <p:bldP spid="22" grpId="0"/>
      <p:bldP spid="24" grpId="0"/>
      <p:bldP spid="23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5900" y="1137186"/>
                <a:ext cx="342900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Silindrning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o‘q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kesimining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diagonali</a:t>
                </a:r>
                <a:r>
                  <a:rPr lang="en-US" sz="20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5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teng.Silindr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radiusini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 </a:t>
                </a:r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137186"/>
                <a:ext cx="3429000" cy="1323439"/>
              </a:xfrm>
              <a:prstGeom prst="rect">
                <a:avLst/>
              </a:prstGeom>
              <a:blipFill rotWithShape="1">
                <a:blip r:embed="rId2"/>
                <a:stretch>
                  <a:fillRect l="-1776" t="-1843" b="-78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978" y="961524"/>
            <a:ext cx="12858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 flipV="1">
            <a:off x="4104995" y="1317625"/>
            <a:ext cx="987705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178300" y="1728046"/>
                <a:ext cx="33214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ru-RU" sz="1400" b="1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8300" y="1728046"/>
                <a:ext cx="332142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168900" y="1645016"/>
                <a:ext cx="51668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latin typeface="Cambria Math"/>
                        </a:rPr>
                        <m:t>=</m:t>
                      </m:r>
                      <m:r>
                        <a:rPr lang="en-US" sz="14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US" sz="1400" b="1" dirty="0" smtClean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900" y="1645016"/>
                <a:ext cx="51668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093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660370"/>
                <a:ext cx="1295400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𝑯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endParaRPr lang="en-US" sz="2000" b="1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𝟓</m:t>
                      </m:r>
                    </m:oMath>
                  </m:oMathPara>
                </a14:m>
                <a:endParaRPr lang="ru-RU" sz="2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60370"/>
                <a:ext cx="1295400" cy="7078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900" y="860425"/>
            <a:ext cx="12858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092700" y="1546225"/>
                <a:ext cx="51668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latin typeface="Cambria Math"/>
                        </a:rPr>
                        <m:t>=</m:t>
                      </m:r>
                      <m:r>
                        <a:rPr lang="en-US" sz="14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US" sz="1400" b="1" dirty="0" smtClean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700" y="1546225"/>
                <a:ext cx="51668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139700" y="1317625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358900" y="660370"/>
            <a:ext cx="0" cy="8096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68300" y="1368256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𝑹</m:t>
                      </m:r>
                      <m:r>
                        <a:rPr lang="en-US" b="1" i="1" smtClean="0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1368256"/>
                <a:ext cx="7620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681747" y="814258"/>
                <a:ext cx="2057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𝑑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𝐻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(2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1747" y="814258"/>
                <a:ext cx="2057400" cy="400110"/>
              </a:xfrm>
              <a:prstGeom prst="rect">
                <a:avLst/>
              </a:prstGeom>
              <a:blipFill rotWithShape="1">
                <a:blip r:embed="rId6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634623" y="1283291"/>
                <a:ext cx="215164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(2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𝑑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𝐻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4623" y="1283291"/>
                <a:ext cx="2151647" cy="400110"/>
              </a:xfrm>
              <a:prstGeom prst="rect">
                <a:avLst/>
              </a:prstGeom>
              <a:blipFill rotWithShape="1">
                <a:blip r:embed="rId7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81747" y="1854002"/>
                <a:ext cx="215164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5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1747" y="1854002"/>
                <a:ext cx="2151647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15900" y="2207293"/>
                <a:ext cx="3962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=16  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⇒  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=4  ⇒ 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𝑅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=2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2207293"/>
                <a:ext cx="3962400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119738" y="2689225"/>
                <a:ext cx="520206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Silindr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radiusi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38" y="2689225"/>
                <a:ext cx="5202065" cy="400110"/>
              </a:xfrm>
              <a:prstGeom prst="rect">
                <a:avLst/>
              </a:prstGeom>
              <a:blipFill rotWithShape="1">
                <a:blip r:embed="rId10"/>
                <a:stretch>
                  <a:fillRect l="-1290" t="-6061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85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5900" y="1084158"/>
                <a:ext cx="3429000" cy="13764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Silindr yon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sirtining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yoyilmasi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tomoni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a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kvadratdan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Silindrning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084158"/>
                <a:ext cx="3429000" cy="1376467"/>
              </a:xfrm>
              <a:prstGeom prst="rect">
                <a:avLst/>
              </a:prstGeom>
              <a:blipFill rotWithShape="1">
                <a:blip r:embed="rId2"/>
                <a:stretch>
                  <a:fillRect l="-1776" t="-1770" b="-70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995" y="1165225"/>
            <a:ext cx="858837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85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8807</TotalTime>
  <Words>859</Words>
  <Application>Microsoft Office PowerPoint</Application>
  <PresentationFormat>Произвольный</PresentationFormat>
  <Paragraphs>131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Office Theme</vt:lpstr>
      <vt:lpstr>1_Office Theme</vt:lpstr>
      <vt:lpstr>3_Office Theme</vt:lpstr>
      <vt:lpstr>Презентация PowerPoint</vt:lpstr>
      <vt:lpstr>Mustaqil bajarilgan topshiriqni tekshirish</vt:lpstr>
      <vt:lpstr>Mustaqil bajarilgan topshiriqni tekshirish</vt:lpstr>
      <vt:lpstr>Mustaqil bajarilgan topshiriqni tekshirish</vt:lpstr>
      <vt:lpstr>1-masala</vt:lpstr>
      <vt:lpstr>1-masalaning yechimi</vt:lpstr>
      <vt:lpstr>2-masala</vt:lpstr>
      <vt:lpstr>2-masalaning yechimi</vt:lpstr>
      <vt:lpstr>3-masala</vt:lpstr>
      <vt:lpstr>3-masalaning yechimi</vt:lpstr>
      <vt:lpstr>4-masala</vt:lpstr>
      <vt:lpstr>4-masalaning yechimi</vt:lpstr>
      <vt:lpstr>4-masalaning yechimi</vt:lpstr>
      <vt:lpstr>5-masala</vt:lpstr>
      <vt:lpstr>5-masalaning yechimi</vt:lpstr>
      <vt:lpstr>6-masala</vt:lpstr>
      <vt:lpstr>6-masalaning yechimi</vt:lpstr>
      <vt:lpstr>6-masalaning yechimi</vt:lpstr>
      <vt:lpstr>Mustaqil bajarish uchun topshiriq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816</cp:revision>
  <dcterms:created xsi:type="dcterms:W3CDTF">2020-04-13T08:05:16Z</dcterms:created>
  <dcterms:modified xsi:type="dcterms:W3CDTF">2020-12-18T17:13:41Z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