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  <p:sldMasterId id="2147483679" r:id="rId3"/>
  </p:sldMasterIdLst>
  <p:notesMasterIdLst>
    <p:notesMasterId r:id="rId23"/>
  </p:notesMasterIdLst>
  <p:sldIdLst>
    <p:sldId id="413" r:id="rId4"/>
    <p:sldId id="464" r:id="rId5"/>
    <p:sldId id="478" r:id="rId6"/>
    <p:sldId id="479" r:id="rId7"/>
    <p:sldId id="477" r:id="rId8"/>
    <p:sldId id="480" r:id="rId9"/>
    <p:sldId id="481" r:id="rId10"/>
    <p:sldId id="482" r:id="rId11"/>
    <p:sldId id="483" r:id="rId12"/>
    <p:sldId id="484" r:id="rId13"/>
    <p:sldId id="485" r:id="rId14"/>
    <p:sldId id="486" r:id="rId15"/>
    <p:sldId id="490" r:id="rId16"/>
    <p:sldId id="487" r:id="rId17"/>
    <p:sldId id="488" r:id="rId18"/>
    <p:sldId id="489" r:id="rId19"/>
    <p:sldId id="491" r:id="rId20"/>
    <p:sldId id="492" r:id="rId21"/>
    <p:sldId id="462" r:id="rId22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3B19D"/>
    <a:srgbClr val="C943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15025" autoAdjust="0"/>
    <p:restoredTop sz="94660"/>
  </p:normalViewPr>
  <p:slideViewPr>
    <p:cSldViewPr>
      <p:cViewPr>
        <p:scale>
          <a:sx n="178" d="100"/>
          <a:sy n="178" d="100"/>
        </p:scale>
        <p:origin x="-1854" y="-80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AC903E-0B20-4990-A751-066104FC4E76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CE726F-7830-4022-9DAB-C72A275E26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848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100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6" y="660989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9" y="660989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6" y="2356547"/>
            <a:ext cx="1574063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69" indent="-72069">
              <a:buFont typeface="Arial" panose="020B0604020202020204" pitchFamily="34" charset="0"/>
              <a:buChar char="•"/>
              <a:defRPr sz="700"/>
            </a:lvl2pPr>
            <a:lvl3pPr marL="144139" indent="-72069">
              <a:defRPr sz="700"/>
            </a:lvl3pPr>
            <a:lvl4pPr marL="252244" indent="-108104">
              <a:defRPr sz="700"/>
            </a:lvl4pPr>
            <a:lvl5pPr marL="360348" indent="-108104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9" y="2356547"/>
            <a:ext cx="1574063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69" indent="-72069">
              <a:buFont typeface="Arial" panose="020B0604020202020204" pitchFamily="34" charset="0"/>
              <a:buChar char="•"/>
              <a:defRPr sz="700"/>
            </a:lvl2pPr>
            <a:lvl3pPr marL="144139" indent="-72069">
              <a:defRPr sz="700"/>
            </a:lvl3pPr>
            <a:lvl4pPr marL="252244" indent="-108104">
              <a:defRPr sz="700"/>
            </a:lvl4pPr>
            <a:lvl5pPr marL="360348" indent="-108104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3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69" indent="-72069">
              <a:buFont typeface="Arial" panose="020B0604020202020204" pitchFamily="34" charset="0"/>
              <a:buChar char="•"/>
              <a:defRPr sz="700"/>
            </a:lvl2pPr>
            <a:lvl3pPr marL="144139" indent="-72069">
              <a:defRPr sz="700"/>
            </a:lvl3pPr>
            <a:lvl4pPr marL="252244" indent="-108104">
              <a:defRPr sz="700"/>
            </a:lvl4pPr>
            <a:lvl5pPr marL="360348" indent="-108104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36748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05076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75448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20025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42243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4376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12/18/2020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12/18/2020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6" y="1005902"/>
            <a:ext cx="490093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1" y="1817115"/>
            <a:ext cx="403606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0029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5" y="1342201"/>
            <a:ext cx="1611071" cy="400698"/>
          </a:xfrm>
        </p:spPr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3490" y="982370"/>
            <a:ext cx="3978823" cy="339052"/>
          </a:xfrm>
        </p:spPr>
        <p:txBody>
          <a:bodyPr lIns="0" tIns="0" rIns="0" bIns="0"/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64664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9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4224"/>
            <a:endParaRPr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66848" y="71159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22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5" y="1342201"/>
            <a:ext cx="1611071" cy="400698"/>
          </a:xfrm>
        </p:spPr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8112" y="720763"/>
            <a:ext cx="1824355" cy="2157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8" y="746315"/>
            <a:ext cx="25081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8675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581520" y="1056311"/>
            <a:ext cx="2621914" cy="1034415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22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5" y="1342201"/>
            <a:ext cx="1611071" cy="400698"/>
          </a:xfrm>
        </p:spPr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42625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9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422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5" y="1342200"/>
            <a:ext cx="161107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3490" y="982370"/>
            <a:ext cx="3978823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1"/>
            <a:ext cx="1845056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24"/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1" y="3017711"/>
            <a:ext cx="1326134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24"/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 defTabSz="914224"/>
              <a:t>12/18/2020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1"/>
            <a:ext cx="1326134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24"/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 defTabSz="914224"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26035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111">
        <a:defRPr>
          <a:latin typeface="+mn-lt"/>
          <a:ea typeface="+mn-ea"/>
          <a:cs typeface="+mn-cs"/>
        </a:defRPr>
      </a:lvl2pPr>
      <a:lvl3pPr marL="914224">
        <a:defRPr>
          <a:latin typeface="+mn-lt"/>
          <a:ea typeface="+mn-ea"/>
          <a:cs typeface="+mn-cs"/>
        </a:defRPr>
      </a:lvl3pPr>
      <a:lvl4pPr marL="1371336">
        <a:defRPr>
          <a:latin typeface="+mn-lt"/>
          <a:ea typeface="+mn-ea"/>
          <a:cs typeface="+mn-cs"/>
        </a:defRPr>
      </a:lvl4pPr>
      <a:lvl5pPr marL="1828448">
        <a:defRPr>
          <a:latin typeface="+mn-lt"/>
          <a:ea typeface="+mn-ea"/>
          <a:cs typeface="+mn-cs"/>
        </a:defRPr>
      </a:lvl5pPr>
      <a:lvl6pPr marL="2285561">
        <a:defRPr>
          <a:latin typeface="+mn-lt"/>
          <a:ea typeface="+mn-ea"/>
          <a:cs typeface="+mn-cs"/>
        </a:defRPr>
      </a:lvl6pPr>
      <a:lvl7pPr marL="2742672">
        <a:defRPr>
          <a:latin typeface="+mn-lt"/>
          <a:ea typeface="+mn-ea"/>
          <a:cs typeface="+mn-cs"/>
        </a:defRPr>
      </a:lvl7pPr>
      <a:lvl8pPr marL="3199784">
        <a:defRPr>
          <a:latin typeface="+mn-lt"/>
          <a:ea typeface="+mn-ea"/>
          <a:cs typeface="+mn-cs"/>
        </a:defRPr>
      </a:lvl8pPr>
      <a:lvl9pPr marL="365689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111">
        <a:defRPr>
          <a:latin typeface="+mn-lt"/>
          <a:ea typeface="+mn-ea"/>
          <a:cs typeface="+mn-cs"/>
        </a:defRPr>
      </a:lvl2pPr>
      <a:lvl3pPr marL="914224">
        <a:defRPr>
          <a:latin typeface="+mn-lt"/>
          <a:ea typeface="+mn-ea"/>
          <a:cs typeface="+mn-cs"/>
        </a:defRPr>
      </a:lvl3pPr>
      <a:lvl4pPr marL="1371336">
        <a:defRPr>
          <a:latin typeface="+mn-lt"/>
          <a:ea typeface="+mn-ea"/>
          <a:cs typeface="+mn-cs"/>
        </a:defRPr>
      </a:lvl4pPr>
      <a:lvl5pPr marL="1828448">
        <a:defRPr>
          <a:latin typeface="+mn-lt"/>
          <a:ea typeface="+mn-ea"/>
          <a:cs typeface="+mn-cs"/>
        </a:defRPr>
      </a:lvl5pPr>
      <a:lvl6pPr marL="2285561">
        <a:defRPr>
          <a:latin typeface="+mn-lt"/>
          <a:ea typeface="+mn-ea"/>
          <a:cs typeface="+mn-cs"/>
        </a:defRPr>
      </a:lvl6pPr>
      <a:lvl7pPr marL="2742672">
        <a:defRPr>
          <a:latin typeface="+mn-lt"/>
          <a:ea typeface="+mn-ea"/>
          <a:cs typeface="+mn-cs"/>
        </a:defRPr>
      </a:lvl7pPr>
      <a:lvl8pPr marL="3199784">
        <a:defRPr>
          <a:latin typeface="+mn-lt"/>
          <a:ea typeface="+mn-ea"/>
          <a:cs typeface="+mn-cs"/>
        </a:defRPr>
      </a:lvl8pPr>
      <a:lvl9pPr marL="3656896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8732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42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10" Type="http://schemas.openxmlformats.org/officeDocument/2006/relationships/image" Target="../media/image58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10" Type="http://schemas.openxmlformats.org/officeDocument/2006/relationships/image" Target="../media/image71.png"/><Relationship Id="rId4" Type="http://schemas.openxmlformats.org/officeDocument/2006/relationships/image" Target="../media/image65.png"/><Relationship Id="rId9" Type="http://schemas.openxmlformats.org/officeDocument/2006/relationships/image" Target="../media/image7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74.png"/><Relationship Id="rId7" Type="http://schemas.openxmlformats.org/officeDocument/2006/relationships/image" Target="../media/image77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png"/><Relationship Id="rId5" Type="http://schemas.openxmlformats.org/officeDocument/2006/relationships/image" Target="../media/image66.png"/><Relationship Id="rId4" Type="http://schemas.openxmlformats.org/officeDocument/2006/relationships/image" Target="../media/image75.png"/><Relationship Id="rId9" Type="http://schemas.openxmlformats.org/officeDocument/2006/relationships/image" Target="../media/image7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4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4.png"/><Relationship Id="rId7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0.png"/><Relationship Id="rId7" Type="http://schemas.openxmlformats.org/officeDocument/2006/relationships/image" Target="../media/image33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28.png"/><Relationship Id="rId9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413" y="1537"/>
            <a:ext cx="5757267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612647" y="1168153"/>
            <a:ext cx="5039960" cy="783539"/>
          </a:xfrm>
          <a:prstGeom prst="rect">
            <a:avLst/>
          </a:prstGeom>
        </p:spPr>
        <p:txBody>
          <a:bodyPr vert="horz" wrap="square" lIns="0" tIns="13961" rIns="0" bIns="0" rtlCol="0">
            <a:spAutoFit/>
          </a:bodyPr>
          <a:lstStyle/>
          <a:p>
            <a:pPr marL="18405" algn="ctr" defTabSz="914114">
              <a:spcBef>
                <a:spcPts val="110"/>
              </a:spcBef>
            </a:pPr>
            <a:r>
              <a:rPr sz="2500" b="1" dirty="0" err="1" smtClean="0">
                <a:solidFill>
                  <a:srgbClr val="4F81BD"/>
                </a:solidFill>
                <a:latin typeface="Arial"/>
                <a:cs typeface="Arial"/>
              </a:rPr>
              <a:t>Mavzu</a:t>
            </a:r>
            <a:r>
              <a:rPr sz="2500" b="1" dirty="0" smtClean="0">
                <a:solidFill>
                  <a:srgbClr val="4F81BD"/>
                </a:solidFill>
                <a:latin typeface="Arial"/>
                <a:cs typeface="Arial"/>
              </a:rPr>
              <a:t>:</a:t>
            </a:r>
            <a:r>
              <a:rPr lang="ru-RU" sz="2500" b="1" dirty="0" smtClean="0">
                <a:solidFill>
                  <a:srgbClr val="4F81BD"/>
                </a:solidFill>
                <a:latin typeface="Arial"/>
                <a:cs typeface="Arial"/>
              </a:rPr>
              <a:t> </a:t>
            </a:r>
            <a:r>
              <a:rPr lang="en-US" sz="2500" b="1" dirty="0" err="1" smtClean="0">
                <a:solidFill>
                  <a:srgbClr val="4F81BD"/>
                </a:solidFill>
                <a:latin typeface="Arial"/>
                <a:cs typeface="Arial"/>
              </a:rPr>
              <a:t>Amaliy</a:t>
            </a:r>
            <a:r>
              <a:rPr lang="en-US" sz="2500" b="1" dirty="0" smtClean="0">
                <a:solidFill>
                  <a:srgbClr val="4F81BD"/>
                </a:solidFill>
                <a:latin typeface="Arial"/>
                <a:cs typeface="Arial"/>
              </a:rPr>
              <a:t> </a:t>
            </a:r>
            <a:r>
              <a:rPr lang="en-US" sz="2500" b="1" dirty="0" err="1" smtClean="0">
                <a:solidFill>
                  <a:srgbClr val="4F81BD"/>
                </a:solidFill>
                <a:latin typeface="Arial"/>
                <a:cs typeface="Arial"/>
              </a:rPr>
              <a:t>mashq</a:t>
            </a:r>
            <a:r>
              <a:rPr lang="en-US" sz="2500" b="1" dirty="0" smtClean="0">
                <a:solidFill>
                  <a:srgbClr val="4F81BD"/>
                </a:solidFill>
                <a:latin typeface="Arial"/>
                <a:cs typeface="Arial"/>
              </a:rPr>
              <a:t> </a:t>
            </a:r>
            <a:r>
              <a:rPr lang="en-US" sz="2500" b="1" dirty="0" err="1" smtClean="0">
                <a:solidFill>
                  <a:srgbClr val="4F81BD"/>
                </a:solidFill>
                <a:latin typeface="Arial"/>
                <a:cs typeface="Arial"/>
              </a:rPr>
              <a:t>va</a:t>
            </a:r>
            <a:r>
              <a:rPr lang="en-US" sz="2500" b="1" dirty="0" smtClean="0">
                <a:solidFill>
                  <a:srgbClr val="4F81BD"/>
                </a:solidFill>
                <a:latin typeface="Arial"/>
                <a:cs typeface="Arial"/>
              </a:rPr>
              <a:t> </a:t>
            </a:r>
            <a:r>
              <a:rPr lang="en-US" sz="2500" b="1" dirty="0" err="1" smtClean="0">
                <a:solidFill>
                  <a:srgbClr val="4F81BD"/>
                </a:solidFill>
                <a:latin typeface="Arial"/>
                <a:cs typeface="Arial"/>
              </a:rPr>
              <a:t>tatbiqlar</a:t>
            </a:r>
            <a:r>
              <a:rPr lang="en-US" sz="2500" b="1" dirty="0" smtClean="0">
                <a:solidFill>
                  <a:srgbClr val="4F81BD"/>
                </a:solidFill>
                <a:latin typeface="Arial"/>
                <a:cs typeface="Arial"/>
              </a:rPr>
              <a:t> (</a:t>
            </a:r>
            <a:r>
              <a:rPr lang="en-US" sz="2500" b="1" dirty="0" err="1" smtClean="0">
                <a:solidFill>
                  <a:srgbClr val="4F81BD"/>
                </a:solidFill>
                <a:latin typeface="Arial"/>
                <a:cs typeface="Arial"/>
              </a:rPr>
              <a:t>silindr</a:t>
            </a:r>
            <a:r>
              <a:rPr lang="en-US" sz="2500" b="1" dirty="0" smtClean="0">
                <a:solidFill>
                  <a:srgbClr val="4F81BD"/>
                </a:solidFill>
                <a:latin typeface="Arial"/>
                <a:cs typeface="Arial"/>
              </a:rPr>
              <a:t>)</a:t>
            </a:r>
            <a:endParaRPr sz="2800" b="1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77837" y="1233677"/>
            <a:ext cx="344001" cy="76974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630994" y="228106"/>
            <a:ext cx="1021614" cy="48577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630994" y="208424"/>
            <a:ext cx="1021613" cy="50545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630995" y="249022"/>
            <a:ext cx="1021613" cy="362332"/>
          </a:xfrm>
          <a:prstGeom prst="rect">
            <a:avLst/>
          </a:prstGeom>
        </p:spPr>
        <p:txBody>
          <a:bodyPr vert="horz" wrap="square" lIns="0" tIns="15866" rIns="0" bIns="0" rtlCol="0">
            <a:spAutoFit/>
          </a:bodyPr>
          <a:lstStyle/>
          <a:p>
            <a:pPr defTabSz="914114">
              <a:spcBef>
                <a:spcPts val="125"/>
              </a:spcBef>
            </a:pPr>
            <a:r>
              <a:rPr lang="en-US" sz="2200" b="1" spc="10" dirty="0" smtClean="0">
                <a:solidFill>
                  <a:srgbClr val="FEFEFE"/>
                </a:solidFill>
                <a:latin typeface="Arial"/>
                <a:cs typeface="Arial"/>
              </a:rPr>
              <a:t> 10-sinf</a:t>
            </a:r>
            <a:endParaRPr sz="22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4" name="object 2">
            <a:extLst>
              <a:ext uri="{FF2B5EF4-FFF2-40B4-BE49-F238E27FC236}">
                <a16:creationId xmlns:a16="http://schemas.microsoft.com/office/drawing/2014/main" xmlns="" id="{7ACFEF22-C515-49A9-B292-25C68E4AC8DC}"/>
              </a:ext>
            </a:extLst>
          </p:cNvPr>
          <p:cNvSpPr txBox="1">
            <a:spLocks/>
          </p:cNvSpPr>
          <p:nvPr/>
        </p:nvSpPr>
        <p:spPr>
          <a:xfrm>
            <a:off x="839258" y="208424"/>
            <a:ext cx="3360388" cy="537980"/>
          </a:xfrm>
          <a:prstGeom prst="rect">
            <a:avLst/>
          </a:prstGeom>
        </p:spPr>
        <p:txBody>
          <a:bodyPr vert="horz" wrap="square" lIns="0" tIns="14617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12" algn="ctr" defTabSz="915274">
              <a:spcBef>
                <a:spcPts val="114"/>
              </a:spcBef>
              <a:defRPr/>
            </a:pPr>
            <a:r>
              <a:rPr lang="en-US" kern="0" spc="10" dirty="0" err="1">
                <a:solidFill>
                  <a:sysClr val="window" lastClr="FFFFFF"/>
                </a:solidFill>
              </a:rPr>
              <a:t>Geometriya</a:t>
            </a:r>
            <a:endParaRPr lang="en-US" kern="0" spc="10" dirty="0">
              <a:solidFill>
                <a:sysClr val="window" lastClr="FFFFFF"/>
              </a:solidFill>
            </a:endParaRPr>
          </a:p>
        </p:txBody>
      </p:sp>
      <p:sp>
        <p:nvSpPr>
          <p:cNvPr id="18" name="object 11">
            <a:extLst>
              <a:ext uri="{FF2B5EF4-FFF2-40B4-BE49-F238E27FC236}">
                <a16:creationId xmlns:a16="http://schemas.microsoft.com/office/drawing/2014/main" xmlns="" id="{335AFAA3-FF4F-462D-A908-93D09B272E70}"/>
              </a:ext>
            </a:extLst>
          </p:cNvPr>
          <p:cNvSpPr/>
          <p:nvPr/>
        </p:nvSpPr>
        <p:spPr>
          <a:xfrm>
            <a:off x="349838" y="240781"/>
            <a:ext cx="364211" cy="502387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5274"/>
            <a:endParaRPr>
              <a:solidFill>
                <a:prstClr val="black"/>
              </a:solidFill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3300" y="2003425"/>
            <a:ext cx="1444355" cy="1158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77837" y="2285112"/>
            <a:ext cx="344001" cy="76974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631954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800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sz="2800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-masalaning </a:t>
            </a:r>
            <a:r>
              <a:rPr lang="en-US" sz="2800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yechimi</a:t>
            </a:r>
            <a:endParaRPr sz="2800"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364706" y="649674"/>
                <a:ext cx="1447800" cy="4070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𝑽</m:t>
                    </m:r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𝝅</m:t>
                    </m:r>
                    <m:sSup>
                      <m:sSupPr>
                        <m:ctrlP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𝑹</m:t>
                        </m:r>
                      </m:e>
                      <m:sup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𝑯</m:t>
                    </m:r>
                  </m:oMath>
                </a14:m>
                <a:r>
                  <a:rPr lang="en-US" sz="2000" b="1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706" y="649674"/>
                <a:ext cx="1447800" cy="407099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4" name="Прямая соединительная линия 53"/>
          <p:cNvCxnSpPr/>
          <p:nvPr/>
        </p:nvCxnSpPr>
        <p:spPr>
          <a:xfrm>
            <a:off x="4104995" y="3243847"/>
            <a:ext cx="750198" cy="1003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Овал 1"/>
          <p:cNvSpPr/>
          <p:nvPr/>
        </p:nvSpPr>
        <p:spPr>
          <a:xfrm>
            <a:off x="4168274" y="622635"/>
            <a:ext cx="838200" cy="304800"/>
          </a:xfrm>
          <a:prstGeom prst="ellipse">
            <a:avLst/>
          </a:prstGeom>
          <a:solidFill>
            <a:schemeClr val="bg1"/>
          </a:solidFill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4168274" y="1686092"/>
            <a:ext cx="838200" cy="304800"/>
          </a:xfrm>
          <a:prstGeom prst="ellipse">
            <a:avLst/>
          </a:prstGeom>
          <a:solidFill>
            <a:schemeClr val="bg1"/>
          </a:solidFill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2570079" y="862779"/>
            <a:ext cx="0" cy="1066800"/>
          </a:xfrm>
          <a:prstGeom prst="line">
            <a:avLst/>
          </a:prstGeom>
          <a:ln w="158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2570079" y="1929579"/>
            <a:ext cx="1143000" cy="0"/>
          </a:xfrm>
          <a:prstGeom prst="line">
            <a:avLst/>
          </a:prstGeom>
          <a:ln w="158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3712411" y="862779"/>
            <a:ext cx="0" cy="1066800"/>
          </a:xfrm>
          <a:prstGeom prst="line">
            <a:avLst/>
          </a:prstGeom>
          <a:ln w="158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2570079" y="853224"/>
            <a:ext cx="1143000" cy="0"/>
          </a:xfrm>
          <a:prstGeom prst="line">
            <a:avLst/>
          </a:prstGeom>
          <a:ln w="158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825750" y="1943129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5750" y="1943129"/>
                <a:ext cx="381000" cy="3693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2189079" y="1597679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9079" y="1597679"/>
                <a:ext cx="381000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4940300" y="1089025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0300" y="1089025"/>
                <a:ext cx="381000" cy="3693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478338" y="1132959"/>
                <a:ext cx="914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𝐻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338" y="1132959"/>
                <a:ext cx="914400" cy="36933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364038" y="1458357"/>
                <a:ext cx="1143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𝑎</m:t>
                      </m:r>
                      <m:r>
                        <a:rPr lang="en-US" b="0" i="1" smtClean="0">
                          <a:latin typeface="Cambria Math"/>
                        </a:rPr>
                        <m:t>=2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𝜋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𝑅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038" y="1458357"/>
                <a:ext cx="1143000" cy="36933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2974596" y="1954673"/>
                <a:ext cx="89351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solidFill>
                            <a:prstClr val="black"/>
                          </a:solidFill>
                          <a:latin typeface="Cambria Math"/>
                        </a:rPr>
                        <m:t>=2</m:t>
                      </m:r>
                      <m:r>
                        <a:rPr lang="en-US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𝜋</m:t>
                      </m:r>
                      <m:r>
                        <a:rPr lang="en-US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𝑅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4596" y="1954673"/>
                <a:ext cx="893513" cy="36933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340643" y="1828525"/>
                <a:ext cx="962571" cy="56675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𝑅</m:t>
                      </m:r>
                      <m:r>
                        <a:rPr lang="en-US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𝑎</m:t>
                          </m:r>
                        </m:num>
                        <m:den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𝜋</m:t>
                          </m:r>
                        </m:den>
                      </m:f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643" y="1828525"/>
                <a:ext cx="962571" cy="566758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340643" y="2395283"/>
                <a:ext cx="2927340" cy="6481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𝑉</m:t>
                      </m:r>
                      <m:r>
                        <a:rPr lang="en-US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en-US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𝜋</m:t>
                      </m:r>
                      <m:sSup>
                        <m:sSup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i="1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𝑎</m:t>
                                  </m:r>
                                </m:num>
                                <m:den>
                                  <m:r>
                                    <a:rPr lang="en-US" b="0" i="1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  <m:r>
                                    <a:rPr lang="en-US" b="0" i="1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𝜋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𝑎</m:t>
                      </m:r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𝜋</m:t>
                      </m:r>
                      <m:f>
                        <m:fPr>
                          <m:ctrlP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4</m:t>
                          </m:r>
                          <m:sSup>
                            <m:sSupPr>
                              <m:ctrlP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𝜋</m:t>
                              </m:r>
                            </m:e>
                            <m:sup>
                              <m: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𝑎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643" y="2395283"/>
                <a:ext cx="2927340" cy="648191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Прямая соединительная линия 28"/>
          <p:cNvCxnSpPr/>
          <p:nvPr/>
        </p:nvCxnSpPr>
        <p:spPr>
          <a:xfrm>
            <a:off x="2310731" y="2708923"/>
            <a:ext cx="106279" cy="1063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2764924" y="2815277"/>
            <a:ext cx="95250" cy="1143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4168274" y="784225"/>
            <a:ext cx="0" cy="1066800"/>
          </a:xfrm>
          <a:prstGeom prst="line">
            <a:avLst/>
          </a:prstGeom>
          <a:ln w="158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5006474" y="784225"/>
            <a:ext cx="0" cy="1066800"/>
          </a:xfrm>
          <a:prstGeom prst="line">
            <a:avLst/>
          </a:prstGeom>
          <a:ln w="158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Прямоугольник 36"/>
              <p:cNvSpPr/>
              <p:nvPr/>
            </p:nvSpPr>
            <p:spPr>
              <a:xfrm>
                <a:off x="3875046" y="2500009"/>
                <a:ext cx="1780937" cy="5241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000" b="1" i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</a:t>
                </a:r>
                <a:r>
                  <a:rPr lang="en-US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0" smtClean="0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</a:rPr>
                      <m:t>𝑉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𝑎</m:t>
                            </m:r>
                          </m:e>
                          <m:sup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3</m:t>
                            </m:r>
                          </m:sup>
                        </m:sSup>
                      </m:num>
                      <m:den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4</m:t>
                        </m:r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𝜋</m:t>
                        </m:r>
                      </m:den>
                    </m:f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37" name="Прямоугольник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5046" y="2500009"/>
                <a:ext cx="1780937" cy="524182"/>
              </a:xfrm>
              <a:prstGeom prst="rect">
                <a:avLst/>
              </a:prstGeom>
              <a:blipFill rotWithShape="1">
                <a:blip r:embed="rId11"/>
                <a:stretch>
                  <a:fillRect l="-3767" b="-93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949652" y="2403572"/>
                <a:ext cx="990600" cy="6481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3</m:t>
                              </m:r>
                            </m:sup>
                          </m:sSup>
                        </m:num>
                        <m:den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4</m:t>
                          </m:r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𝜋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9652" y="2403572"/>
                <a:ext cx="990600" cy="648191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6858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17" grpId="0"/>
      <p:bldP spid="18" grpId="0"/>
      <p:bldP spid="23" grpId="0"/>
      <p:bldP spid="37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800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4-masala</a:t>
            </a:r>
            <a:endParaRPr sz="2800"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215900" y="995969"/>
                <a:ext cx="3505200" cy="150355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000" b="1" i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4. </a:t>
                </a:r>
                <a:r>
                  <a:rPr lang="en-US" sz="2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Silindrning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o‘q</a:t>
                </a:r>
                <a:r>
                  <a:rPr lang="en-US" sz="2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kesimi</a:t>
                </a:r>
                <a:r>
                  <a:rPr lang="en-US" sz="2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tomonlari</a:t>
                </a:r>
                <a:r>
                  <a:rPr lang="en-US" sz="2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000" b="0" i="0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ad>
                          <m:radPr>
                            <m:ctrlPr>
                              <a:rPr lang="en-US" sz="2000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radPr>
                          <m:deg>
                            <m:r>
                              <m:rPr>
                                <m:brk m:alnAt="7"/>
                              </m:rPr>
                              <a:rPr lang="en-US" sz="2000" b="0" i="0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3</m:t>
                            </m:r>
                          </m:deg>
                          <m:e>
                            <m:r>
                              <m:rPr>
                                <m:sty m:val="p"/>
                              </m:rPr>
                              <a:rPr lang="en-US" sz="2000" b="0" i="0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π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sz="2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2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kvadrat</a:t>
                </a:r>
                <a:r>
                  <a:rPr lang="en-US" sz="2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2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hajmi</a:t>
                </a:r>
                <a:r>
                  <a:rPr lang="en-US" sz="2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qanchaga</a:t>
                </a:r>
                <a:r>
                  <a:rPr lang="en-US" sz="2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2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ru-RU" sz="2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900" y="995969"/>
                <a:ext cx="3505200" cy="1503553"/>
              </a:xfrm>
              <a:prstGeom prst="rect">
                <a:avLst/>
              </a:prstGeom>
              <a:blipFill rotWithShape="1">
                <a:blip r:embed="rId2"/>
                <a:stretch>
                  <a:fillRect l="-1739" t="-1619" b="-52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4" name="Прямая соединительная линия 53"/>
          <p:cNvCxnSpPr/>
          <p:nvPr/>
        </p:nvCxnSpPr>
        <p:spPr>
          <a:xfrm>
            <a:off x="4104995" y="3243847"/>
            <a:ext cx="750198" cy="1003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Овал 1"/>
          <p:cNvSpPr/>
          <p:nvPr/>
        </p:nvSpPr>
        <p:spPr>
          <a:xfrm>
            <a:off x="4178300" y="1089025"/>
            <a:ext cx="990600" cy="304800"/>
          </a:xfrm>
          <a:prstGeom prst="ellipse">
            <a:avLst/>
          </a:prstGeom>
          <a:solidFill>
            <a:schemeClr val="bg1"/>
          </a:solidFill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4178300" y="2155825"/>
            <a:ext cx="990600" cy="304800"/>
          </a:xfrm>
          <a:prstGeom prst="ellipse">
            <a:avLst/>
          </a:prstGeom>
          <a:solidFill>
            <a:schemeClr val="bg1"/>
          </a:solidFill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4" name="Прямая соединительная линия 3"/>
          <p:cNvCxnSpPr>
            <a:stCxn id="2" idx="2"/>
            <a:endCxn id="7" idx="2"/>
          </p:cNvCxnSpPr>
          <p:nvPr/>
        </p:nvCxnSpPr>
        <p:spPr>
          <a:xfrm>
            <a:off x="4178300" y="1241425"/>
            <a:ext cx="0" cy="106680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5168232" y="1241425"/>
            <a:ext cx="0" cy="106680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858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800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4-masalaning </a:t>
            </a:r>
            <a:r>
              <a:rPr lang="en-US" sz="2800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yechimi</a:t>
            </a:r>
            <a:endParaRPr sz="2800" spc="5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4" name="Прямая соединительная линия 53"/>
          <p:cNvCxnSpPr/>
          <p:nvPr/>
        </p:nvCxnSpPr>
        <p:spPr>
          <a:xfrm>
            <a:off x="4104995" y="3243847"/>
            <a:ext cx="750198" cy="1003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Овал 21"/>
          <p:cNvSpPr/>
          <p:nvPr/>
        </p:nvSpPr>
        <p:spPr>
          <a:xfrm>
            <a:off x="4178300" y="1089025"/>
            <a:ext cx="1066800" cy="304800"/>
          </a:xfrm>
          <a:prstGeom prst="ellipse">
            <a:avLst/>
          </a:prstGeom>
          <a:solidFill>
            <a:schemeClr val="bg1"/>
          </a:solidFill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3" name="Овал 22"/>
          <p:cNvSpPr/>
          <p:nvPr/>
        </p:nvSpPr>
        <p:spPr>
          <a:xfrm>
            <a:off x="4178300" y="2155825"/>
            <a:ext cx="1066800" cy="304800"/>
          </a:xfrm>
          <a:prstGeom prst="ellipse">
            <a:avLst/>
          </a:prstGeom>
          <a:solidFill>
            <a:schemeClr val="bg1"/>
          </a:solidFill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24" name="Прямая соединительная линия 23"/>
          <p:cNvCxnSpPr>
            <a:stCxn id="22" idx="2"/>
            <a:endCxn id="23" idx="2"/>
          </p:cNvCxnSpPr>
          <p:nvPr/>
        </p:nvCxnSpPr>
        <p:spPr>
          <a:xfrm>
            <a:off x="4178300" y="1241425"/>
            <a:ext cx="0" cy="1066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5245100" y="1241425"/>
            <a:ext cx="0" cy="1066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>
            <a:off x="4178300" y="1249840"/>
            <a:ext cx="1066800" cy="1066800"/>
          </a:xfrm>
          <a:prstGeom prst="rect">
            <a:avLst/>
          </a:prstGeom>
          <a:solidFill>
            <a:schemeClr val="accent1">
              <a:alpha val="27000"/>
            </a:schemeClr>
          </a:soli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TextBox 27"/>
          <p:cNvSpPr txBox="1"/>
          <p:nvPr/>
        </p:nvSpPr>
        <p:spPr>
          <a:xfrm>
            <a:off x="4492674" y="979815"/>
            <a:ext cx="38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tx2"/>
                </a:solidFill>
                <a:latin typeface="Cambria Math"/>
                <a:ea typeface="Cambria Math"/>
              </a:rPr>
              <a:t> </a:t>
            </a:r>
            <a:r>
              <a:rPr lang="ru-RU" sz="2800" dirty="0" smtClean="0">
                <a:solidFill>
                  <a:schemeClr val="tx2"/>
                </a:solidFill>
                <a:latin typeface="Cambria Math"/>
                <a:ea typeface="Cambria Math"/>
              </a:rPr>
              <a:t>⋅</a:t>
            </a:r>
            <a:r>
              <a:rPr lang="en-US" sz="2800" dirty="0" smtClean="0">
                <a:solidFill>
                  <a:schemeClr val="tx2"/>
                </a:solidFill>
                <a:latin typeface="Cambria Math"/>
                <a:ea typeface="Cambria Math"/>
              </a:rPr>
              <a:t> </a:t>
            </a:r>
            <a:endParaRPr lang="ru-RU" sz="2800" dirty="0">
              <a:solidFill>
                <a:schemeClr val="tx2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494533" y="2036907"/>
            <a:ext cx="38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tx2"/>
                </a:solidFill>
                <a:latin typeface="Cambria Math"/>
                <a:ea typeface="Cambria Math"/>
              </a:rPr>
              <a:t> </a:t>
            </a:r>
            <a:r>
              <a:rPr lang="ru-RU" sz="2800" dirty="0" smtClean="0">
                <a:solidFill>
                  <a:schemeClr val="tx2"/>
                </a:solidFill>
                <a:latin typeface="Cambria Math"/>
                <a:ea typeface="Cambria Math"/>
              </a:rPr>
              <a:t>⋅</a:t>
            </a:r>
            <a:r>
              <a:rPr lang="en-US" sz="2800" dirty="0" smtClean="0">
                <a:solidFill>
                  <a:schemeClr val="tx2"/>
                </a:solidFill>
                <a:latin typeface="Cambria Math"/>
                <a:ea typeface="Cambria Math"/>
              </a:rPr>
              <a:t> </a:t>
            </a:r>
            <a:endParaRPr lang="ru-RU" sz="2800" dirty="0">
              <a:solidFill>
                <a:schemeClr val="tx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/>
              <p:cNvSpPr/>
              <p:nvPr/>
            </p:nvSpPr>
            <p:spPr>
              <a:xfrm>
                <a:off x="4534567" y="2290344"/>
                <a:ext cx="297215" cy="2462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000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sz="1000" b="1" dirty="0"/>
              </a:p>
            </p:txBody>
          </p:sp>
        </mc:Choice>
        <mc:Fallback xmlns=""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4567" y="2290344"/>
                <a:ext cx="297215" cy="24622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/>
              <p:cNvSpPr/>
              <p:nvPr/>
            </p:nvSpPr>
            <p:spPr>
              <a:xfrm>
                <a:off x="5168900" y="1574158"/>
                <a:ext cx="336952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31" name="Прямоугольник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8900" y="1574158"/>
                <a:ext cx="336952" cy="30777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2" name="Прямая соединительная линия 31"/>
          <p:cNvCxnSpPr/>
          <p:nvPr/>
        </p:nvCxnSpPr>
        <p:spPr>
          <a:xfrm rot="5400000">
            <a:off x="4711700" y="1774825"/>
            <a:ext cx="0" cy="1066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4711700" y="1249840"/>
            <a:ext cx="0" cy="1066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Прямоугольник 37"/>
              <p:cNvSpPr/>
              <p:nvPr/>
            </p:nvSpPr>
            <p:spPr>
              <a:xfrm>
                <a:off x="292100" y="695987"/>
                <a:ext cx="1052468" cy="7280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000" b="0" i="0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a</m:t>
                      </m:r>
                      <m:r>
                        <a:rPr lang="en-US" sz="2000" b="0" i="0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00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2</m:t>
                          </m:r>
                        </m:num>
                        <m:den>
                          <m:rad>
                            <m:radPr>
                              <m:ctrlPr>
                                <a:rPr lang="en-US" sz="2000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radPr>
                            <m:deg>
                              <m:r>
                                <m:rPr>
                                  <m:brk m:alnAt="7"/>
                                </m:rPr>
                                <a:rPr lang="en-US" sz="2000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anose="020B0604020202020204" pitchFamily="34" charset="0"/>
                                </a:rPr>
                                <m:t>3</m:t>
                              </m:r>
                            </m:deg>
                            <m:e>
                              <m:r>
                                <m:rPr>
                                  <m:sty m:val="p"/>
                                </m:rPr>
                                <a:rPr lang="en-US" sz="200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π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38" name="Прямоугольник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100" y="695987"/>
                <a:ext cx="1052468" cy="72808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9" name="Прямая соединительная линия 38"/>
          <p:cNvCxnSpPr/>
          <p:nvPr/>
        </p:nvCxnSpPr>
        <p:spPr>
          <a:xfrm>
            <a:off x="292100" y="1424071"/>
            <a:ext cx="1295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1435100" y="695987"/>
            <a:ext cx="0" cy="8070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368300" y="1489165"/>
                <a:ext cx="97626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𝑉</m:t>
                      </m:r>
                      <m:r>
                        <a:rPr lang="en-US" b="0" i="1" smtClean="0">
                          <a:latin typeface="Cambria Math"/>
                        </a:rPr>
                        <m:t>=?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300" y="1489165"/>
                <a:ext cx="976268" cy="3693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Прямоугольник 44"/>
              <p:cNvSpPr/>
              <p:nvPr/>
            </p:nvSpPr>
            <p:spPr>
              <a:xfrm>
                <a:off x="1822949" y="695987"/>
                <a:ext cx="1447800" cy="4070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𝑽</m:t>
                    </m:r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𝝅</m:t>
                    </m:r>
                    <m:sSup>
                      <m:sSupPr>
                        <m:ctrlP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𝑹</m:t>
                        </m:r>
                      </m:e>
                      <m:sup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𝑯</m:t>
                    </m:r>
                  </m:oMath>
                </a14:m>
                <a:r>
                  <a:rPr lang="en-US" sz="2000" b="1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5" name="Прямоугольник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2949" y="695987"/>
                <a:ext cx="1447800" cy="40709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Прямоугольник 45"/>
              <p:cNvSpPr/>
              <p:nvPr/>
            </p:nvSpPr>
            <p:spPr>
              <a:xfrm>
                <a:off x="1812506" y="1210170"/>
                <a:ext cx="1447800" cy="50257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𝑅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𝑎</m:t>
                        </m:r>
                      </m:num>
                      <m:den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00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6" name="Прямоугольник 4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2506" y="1210170"/>
                <a:ext cx="1447800" cy="502573"/>
              </a:xfrm>
              <a:prstGeom prst="rect">
                <a:avLst/>
              </a:prstGeom>
              <a:blipFill rotWithShape="1">
                <a:blip r:embed="rId7"/>
                <a:stretch>
                  <a:fillRect b="-36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Прямоугольник 42"/>
              <p:cNvSpPr/>
              <p:nvPr/>
            </p:nvSpPr>
            <p:spPr>
              <a:xfrm>
                <a:off x="1663700" y="1640001"/>
                <a:ext cx="2354491" cy="7546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𝑅</m:t>
                      </m:r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000" b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2</m:t>
                          </m:r>
                        </m:num>
                        <m:den>
                          <m:rad>
                            <m:radPr>
                              <m:ctrlPr>
                                <a:rPr lang="en-US" sz="2000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radPr>
                            <m:deg>
                              <m:r>
                                <m:rPr>
                                  <m:brk m:alnAt="7"/>
                                </m:rPr>
                                <a:rPr lang="en-US" sz="2000" b="0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anose="020B0604020202020204" pitchFamily="34" charset="0"/>
                                </a:rPr>
                                <m:t>3</m:t>
                              </m:r>
                            </m:deg>
                            <m:e>
                              <m:r>
                                <m:rPr>
                                  <m:sty m:val="p"/>
                                </m:rPr>
                                <a:rPr lang="en-US" sz="2000" b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π</m:t>
                              </m:r>
                            </m:e>
                          </m:rad>
                        </m:den>
                      </m:f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:2=</m:t>
                      </m:r>
                      <m:f>
                        <m:fPr>
                          <m:ctrlPr>
                            <a:rPr lang="en-US" sz="200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ctrlPr>
                                <a:rPr lang="en-US" sz="2000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radPr>
                            <m:deg>
                              <m:r>
                                <m:rPr>
                                  <m:brk m:alnAt="7"/>
                                </m:rPr>
                                <a:rPr lang="en-US" sz="2000" b="0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anose="020B0604020202020204" pitchFamily="34" charset="0"/>
                                </a:rPr>
                                <m:t>3</m:t>
                              </m:r>
                            </m:deg>
                            <m:e>
                              <m:r>
                                <m:rPr>
                                  <m:sty m:val="p"/>
                                </m:rPr>
                                <a:rPr lang="en-US" sz="2000" b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π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ru-RU" sz="2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3" name="Прямоугольник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3700" y="1640001"/>
                <a:ext cx="2354491" cy="75463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Прямоугольник 47"/>
              <p:cNvSpPr/>
              <p:nvPr/>
            </p:nvSpPr>
            <p:spPr>
              <a:xfrm>
                <a:off x="1850354" y="2375032"/>
                <a:ext cx="1510606" cy="70654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𝐻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</a:rPr>
                        <m:t>𝑎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00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2</m:t>
                          </m:r>
                        </m:num>
                        <m:den>
                          <m:rad>
                            <m:radPr>
                              <m:ctrlPr>
                                <a:rPr lang="en-US" sz="2000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radPr>
                            <m:deg>
                              <m:r>
                                <m:rPr>
                                  <m:brk m:alnAt="7"/>
                                </m:rPr>
                                <a:rPr lang="en-US" sz="2000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anose="020B0604020202020204" pitchFamily="34" charset="0"/>
                                </a:rPr>
                                <m:t>3</m:t>
                              </m:r>
                            </m:deg>
                            <m:e>
                              <m:r>
                                <m:rPr>
                                  <m:sty m:val="p"/>
                                </m:rPr>
                                <a:rPr lang="en-US" sz="200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π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8" name="Прямоугольник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0354" y="2375032"/>
                <a:ext cx="1510606" cy="70654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Прямоугольник 49"/>
              <p:cNvSpPr/>
              <p:nvPr/>
            </p:nvSpPr>
            <p:spPr>
              <a:xfrm>
                <a:off x="4730935" y="1994521"/>
                <a:ext cx="413383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𝑅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0" name="Прямоугольник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0935" y="1994521"/>
                <a:ext cx="413383" cy="40011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6858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45" grpId="0"/>
      <p:bldP spid="46" grpId="0"/>
      <p:bldP spid="43" grpId="0"/>
      <p:bldP spid="48" grpId="0"/>
      <p:bldP spid="5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800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4-masalaning </a:t>
            </a:r>
            <a:r>
              <a:rPr lang="en-US" sz="2800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yechimi</a:t>
            </a:r>
            <a:endParaRPr sz="2800" spc="5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4" name="Прямая соединительная линия 53"/>
          <p:cNvCxnSpPr/>
          <p:nvPr/>
        </p:nvCxnSpPr>
        <p:spPr>
          <a:xfrm>
            <a:off x="4104995" y="3243847"/>
            <a:ext cx="750198" cy="1003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Овал 21"/>
          <p:cNvSpPr/>
          <p:nvPr/>
        </p:nvSpPr>
        <p:spPr>
          <a:xfrm>
            <a:off x="4178300" y="1089025"/>
            <a:ext cx="1066800" cy="304800"/>
          </a:xfrm>
          <a:prstGeom prst="ellipse">
            <a:avLst/>
          </a:prstGeom>
          <a:solidFill>
            <a:schemeClr val="bg1"/>
          </a:solidFill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3" name="Овал 22"/>
          <p:cNvSpPr/>
          <p:nvPr/>
        </p:nvSpPr>
        <p:spPr>
          <a:xfrm>
            <a:off x="4178300" y="2155825"/>
            <a:ext cx="1066800" cy="304800"/>
          </a:xfrm>
          <a:prstGeom prst="ellipse">
            <a:avLst/>
          </a:prstGeom>
          <a:solidFill>
            <a:schemeClr val="bg1"/>
          </a:solidFill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24" name="Прямая соединительная линия 23"/>
          <p:cNvCxnSpPr>
            <a:stCxn id="22" idx="2"/>
            <a:endCxn id="23" idx="2"/>
          </p:cNvCxnSpPr>
          <p:nvPr/>
        </p:nvCxnSpPr>
        <p:spPr>
          <a:xfrm>
            <a:off x="4178300" y="1241425"/>
            <a:ext cx="0" cy="1066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5245100" y="1241425"/>
            <a:ext cx="0" cy="1066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>
            <a:off x="4178300" y="1249840"/>
            <a:ext cx="1066800" cy="1066800"/>
          </a:xfrm>
          <a:prstGeom prst="rect">
            <a:avLst/>
          </a:prstGeom>
          <a:solidFill>
            <a:schemeClr val="accent1">
              <a:alpha val="27000"/>
            </a:schemeClr>
          </a:soli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492674" y="979815"/>
            <a:ext cx="38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1F497D"/>
                </a:solidFill>
                <a:latin typeface="Cambria Math"/>
                <a:ea typeface="Cambria Math"/>
              </a:rPr>
              <a:t> </a:t>
            </a:r>
            <a:r>
              <a:rPr lang="ru-RU" sz="2800" dirty="0" smtClean="0">
                <a:solidFill>
                  <a:srgbClr val="1F497D"/>
                </a:solidFill>
                <a:latin typeface="Cambria Math"/>
                <a:ea typeface="Cambria Math"/>
              </a:rPr>
              <a:t>⋅</a:t>
            </a:r>
            <a:r>
              <a:rPr lang="en-US" sz="2800" dirty="0" smtClean="0">
                <a:solidFill>
                  <a:srgbClr val="1F497D"/>
                </a:solidFill>
                <a:latin typeface="Cambria Math"/>
                <a:ea typeface="Cambria Math"/>
              </a:rPr>
              <a:t> </a:t>
            </a:r>
            <a:endParaRPr lang="ru-RU" sz="2800" dirty="0">
              <a:solidFill>
                <a:srgbClr val="1F497D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494533" y="2036907"/>
            <a:ext cx="38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1F497D"/>
                </a:solidFill>
                <a:latin typeface="Cambria Math"/>
                <a:ea typeface="Cambria Math"/>
              </a:rPr>
              <a:t> </a:t>
            </a:r>
            <a:r>
              <a:rPr lang="ru-RU" sz="2800" dirty="0" smtClean="0">
                <a:solidFill>
                  <a:srgbClr val="1F497D"/>
                </a:solidFill>
                <a:latin typeface="Cambria Math"/>
                <a:ea typeface="Cambria Math"/>
              </a:rPr>
              <a:t>⋅</a:t>
            </a:r>
            <a:r>
              <a:rPr lang="en-US" sz="2800" dirty="0" smtClean="0">
                <a:solidFill>
                  <a:srgbClr val="1F497D"/>
                </a:solidFill>
                <a:latin typeface="Cambria Math"/>
                <a:ea typeface="Cambria Math"/>
              </a:rPr>
              <a:t> </a:t>
            </a:r>
            <a:endParaRPr lang="ru-RU" sz="2800" dirty="0">
              <a:solidFill>
                <a:srgbClr val="1F497D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/>
              <p:cNvSpPr/>
              <p:nvPr/>
            </p:nvSpPr>
            <p:spPr>
              <a:xfrm>
                <a:off x="4534567" y="2290344"/>
                <a:ext cx="297215" cy="2462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000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sz="10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4567" y="2290344"/>
                <a:ext cx="297215" cy="24622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/>
              <p:cNvSpPr/>
              <p:nvPr/>
            </p:nvSpPr>
            <p:spPr>
              <a:xfrm>
                <a:off x="5168900" y="1574158"/>
                <a:ext cx="336952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sz="14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1" name="Прямоугольник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8900" y="1574158"/>
                <a:ext cx="336952" cy="30777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2" name="Прямая соединительная линия 31"/>
          <p:cNvCxnSpPr/>
          <p:nvPr/>
        </p:nvCxnSpPr>
        <p:spPr>
          <a:xfrm rot="5400000">
            <a:off x="4711700" y="1774825"/>
            <a:ext cx="0" cy="1066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4711700" y="1249840"/>
            <a:ext cx="0" cy="1066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Прямоугольник 48"/>
              <p:cNvSpPr/>
              <p:nvPr/>
            </p:nvSpPr>
            <p:spPr>
              <a:xfrm>
                <a:off x="292100" y="883391"/>
                <a:ext cx="3657600" cy="84465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𝑉</m:t>
                      </m:r>
                      <m:r>
                        <a:rPr lang="en-US" sz="200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0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𝜋</m:t>
                      </m:r>
                      <m:sSup>
                        <m:sSupPr>
                          <m:ctrlPr>
                            <a:rPr lang="en-US" sz="200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00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000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000" b="0" i="0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cs typeface="Arial" panose="020B0604020202020204" pitchFamily="34" charset="0"/>
                                    </a:rPr>
                                    <m:t>1</m:t>
                                  </m:r>
                                </m:num>
                                <m:den>
                                  <m:rad>
                                    <m:radPr>
                                      <m:ctrlPr>
                                        <a:rPr lang="en-US" sz="2000" i="1">
                                          <a:solidFill>
                                            <a:prstClr val="black"/>
                                          </a:solidFill>
                                          <a:latin typeface="Cambria Math"/>
                                          <a:cs typeface="Arial" panose="020B0604020202020204" pitchFamily="34" charset="0"/>
                                        </a:rPr>
                                      </m:ctrlPr>
                                    </m:radPr>
                                    <m:deg>
                                      <m:r>
                                        <m:rPr>
                                          <m:brk m:alnAt="7"/>
                                        </m:rPr>
                                        <a:rPr lang="en-US" sz="2000">
                                          <a:solidFill>
                                            <a:prstClr val="black"/>
                                          </a:solidFill>
                                          <a:latin typeface="Cambria Math"/>
                                          <a:cs typeface="Arial" panose="020B0604020202020204" pitchFamily="34" charset="0"/>
                                        </a:rPr>
                                        <m:t>3</m:t>
                                      </m:r>
                                    </m:deg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sz="2000">
                                          <a:solidFill>
                                            <a:prstClr val="black"/>
                                          </a:solidFill>
                                          <a:latin typeface="Cambria Math"/>
                                          <a:ea typeface="Cambria Math"/>
                                          <a:cs typeface="Arial" panose="020B0604020202020204" pitchFamily="34" charset="0"/>
                                        </a:rPr>
                                        <m:t>π</m:t>
                                      </m:r>
                                    </m:e>
                                  </m:rad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00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20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∙</m:t>
                      </m:r>
                      <m:f>
                        <m:fPr>
                          <m:ctrlPr>
                            <a:rPr lang="en-US" sz="20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00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2</m:t>
                          </m:r>
                        </m:num>
                        <m:den>
                          <m:rad>
                            <m:radPr>
                              <m:ctrlPr>
                                <a:rPr lang="en-US" sz="2000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radPr>
                            <m:deg>
                              <m:r>
                                <m:rPr>
                                  <m:brk m:alnAt="7"/>
                                </m:rPr>
                                <a:rPr lang="en-US" sz="2000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anose="020B0604020202020204" pitchFamily="34" charset="0"/>
                                </a:rPr>
                                <m:t>3</m:t>
                              </m:r>
                            </m:deg>
                            <m:e>
                              <m:r>
                                <m:rPr>
                                  <m:sty m:val="p"/>
                                </m:rPr>
                                <a:rPr lang="en-US" sz="200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π</m:t>
                              </m:r>
                            </m:e>
                          </m:rad>
                        </m:den>
                      </m:f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9" name="Прямоугольник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100" y="883391"/>
                <a:ext cx="3657600" cy="84465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87421" y="1783240"/>
                <a:ext cx="3124200" cy="7280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0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𝜋</m:t>
                      </m:r>
                      <m:r>
                        <a:rPr lang="en-US" sz="20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∙</m:t>
                      </m:r>
                      <m:f>
                        <m:fPr>
                          <m:ctrlPr>
                            <a:rPr lang="en-US" sz="20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ctrlPr>
                                <a:rPr lang="en-US" sz="2000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</m:ctrlPr>
                            </m:radPr>
                            <m:deg>
                              <m:r>
                                <m:rPr>
                                  <m:brk m:alnAt="7"/>
                                </m:rPr>
                                <a:rPr lang="en-US" sz="2000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3</m:t>
                              </m:r>
                            </m:deg>
                            <m:e>
                              <m:sSup>
                                <m:sSupPr>
                                  <m:ctrlPr>
                                    <a:rPr lang="en-US" sz="2000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  <m:t>𝜋</m:t>
                                  </m:r>
                                </m:e>
                                <m:sup>
                                  <m:r>
                                    <a:rPr lang="en-US" sz="2000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rad>
                        </m:den>
                      </m:f>
                      <m:r>
                        <a:rPr lang="en-US" sz="20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∙</m:t>
                      </m:r>
                      <m:f>
                        <m:fPr>
                          <m:ctrlPr>
                            <a:rPr lang="en-US" sz="20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00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2</m:t>
                          </m:r>
                        </m:num>
                        <m:den>
                          <m:rad>
                            <m:radPr>
                              <m:ctrlPr>
                                <a:rPr lang="en-US" sz="2000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radPr>
                            <m:deg>
                              <m:r>
                                <m:rPr>
                                  <m:brk m:alnAt="7"/>
                                </m:rPr>
                                <a:rPr lang="en-US" sz="2000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anose="020B0604020202020204" pitchFamily="34" charset="0"/>
                                </a:rPr>
                                <m:t>3</m:t>
                              </m:r>
                            </m:deg>
                            <m:e>
                              <m:r>
                                <m:rPr>
                                  <m:sty m:val="p"/>
                                </m:rPr>
                                <a:rPr lang="en-US" sz="200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π</m:t>
                              </m:r>
                            </m:e>
                          </m:rad>
                        </m:den>
                      </m:f>
                      <m:r>
                        <a:rPr lang="en-US" sz="20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=2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421" y="1783240"/>
                <a:ext cx="3124200" cy="72808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119738" y="2689225"/>
                <a:ext cx="4317207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000" b="1" i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</a:t>
                </a:r>
                <a:r>
                  <a:rPr lang="en-US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Silindrning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hajmi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2</m:t>
                    </m:r>
                  </m:oMath>
                </a14:m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738" y="2689225"/>
                <a:ext cx="4317207" cy="400110"/>
              </a:xfrm>
              <a:prstGeom prst="rect">
                <a:avLst/>
              </a:prstGeom>
              <a:blipFill rotWithShape="1">
                <a:blip r:embed="rId6"/>
                <a:stretch>
                  <a:fillRect l="-1554" t="-6061" r="-565" b="-272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2557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800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5-masala</a:t>
            </a:r>
            <a:endParaRPr sz="2800"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368300" y="1317625"/>
                <a:ext cx="3429000" cy="1015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000" b="1" i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:r>
                  <a:rPr lang="en-US" sz="2000" b="1" i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Silindrning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hajmi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/>
                        <a:cs typeface="Arial" panose="020B0604020202020204" pitchFamily="34" charset="0"/>
                      </a:rPr>
                      <m:t>120</m:t>
                    </m:r>
                    <m:r>
                      <a:rPr lang="en-US" sz="2000" b="0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𝜋</m:t>
                    </m:r>
                  </m:oMath>
                </a14:m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yon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sirti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0" i="0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6</m:t>
                    </m:r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0</m:t>
                    </m:r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𝜋</m:t>
                    </m:r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Silindr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asosining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radiusini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toping. </a:t>
                </a:r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300" y="1317625"/>
                <a:ext cx="3429000" cy="1015663"/>
              </a:xfrm>
              <a:prstGeom prst="rect">
                <a:avLst/>
              </a:prstGeom>
              <a:blipFill rotWithShape="1">
                <a:blip r:embed="rId2"/>
                <a:stretch>
                  <a:fillRect l="-1776" t="-2395" r="-3197" b="-101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4" name="Прямая соединительная линия 53"/>
          <p:cNvCxnSpPr/>
          <p:nvPr/>
        </p:nvCxnSpPr>
        <p:spPr>
          <a:xfrm>
            <a:off x="4104995" y="3243847"/>
            <a:ext cx="750198" cy="1003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Овал 1"/>
          <p:cNvSpPr/>
          <p:nvPr/>
        </p:nvSpPr>
        <p:spPr>
          <a:xfrm>
            <a:off x="4178300" y="1089025"/>
            <a:ext cx="990600" cy="304800"/>
          </a:xfrm>
          <a:prstGeom prst="ellipse">
            <a:avLst/>
          </a:prstGeom>
          <a:solidFill>
            <a:schemeClr val="bg1"/>
          </a:solidFill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4178300" y="2155825"/>
            <a:ext cx="990600" cy="304800"/>
          </a:xfrm>
          <a:prstGeom prst="ellipse">
            <a:avLst/>
          </a:prstGeom>
          <a:solidFill>
            <a:schemeClr val="bg1"/>
          </a:solidFill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4" name="Прямая соединительная линия 3"/>
          <p:cNvCxnSpPr>
            <a:stCxn id="2" idx="2"/>
            <a:endCxn id="7" idx="2"/>
          </p:cNvCxnSpPr>
          <p:nvPr/>
        </p:nvCxnSpPr>
        <p:spPr>
          <a:xfrm>
            <a:off x="4178300" y="1241425"/>
            <a:ext cx="0" cy="1066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5168232" y="1241425"/>
            <a:ext cx="0" cy="1066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858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800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5-masalaning </a:t>
            </a:r>
            <a:r>
              <a:rPr lang="en-US" sz="2800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yechimi</a:t>
            </a:r>
            <a:endParaRPr sz="2800"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207211" y="721007"/>
                <a:ext cx="3429000" cy="73603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𝑽</m:t>
                      </m:r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𝟏𝟐𝟎</m:t>
                      </m:r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𝝅</m:t>
                      </m:r>
                    </m:oMath>
                  </m:oMathPara>
                </a14:m>
                <a:endParaRPr lang="en-US" sz="2000" b="1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𝒚𝒐𝒏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𝟔𝟎</m:t>
                      </m:r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𝝅</m:t>
                      </m:r>
                    </m:oMath>
                  </m:oMathPara>
                </a14:m>
                <a:endParaRPr lang="ru-RU" sz="2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211" y="721007"/>
                <a:ext cx="3429000" cy="736035"/>
              </a:xfrm>
              <a:prstGeom prst="rect">
                <a:avLst/>
              </a:prstGeom>
              <a:blipFill rotWithShape="1">
                <a:blip r:embed="rId2"/>
                <a:stretch>
                  <a:fillRect b="-33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4" name="Прямая соединительная линия 53"/>
          <p:cNvCxnSpPr/>
          <p:nvPr/>
        </p:nvCxnSpPr>
        <p:spPr>
          <a:xfrm>
            <a:off x="4104995" y="3243847"/>
            <a:ext cx="750198" cy="1003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Овал 1"/>
          <p:cNvSpPr/>
          <p:nvPr/>
        </p:nvSpPr>
        <p:spPr>
          <a:xfrm>
            <a:off x="4178300" y="1089025"/>
            <a:ext cx="990600" cy="304800"/>
          </a:xfrm>
          <a:prstGeom prst="ellipse">
            <a:avLst/>
          </a:prstGeom>
          <a:solidFill>
            <a:schemeClr val="bg1"/>
          </a:solidFill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4178300" y="2155825"/>
            <a:ext cx="990600" cy="304800"/>
          </a:xfrm>
          <a:prstGeom prst="ellipse">
            <a:avLst/>
          </a:prstGeom>
          <a:solidFill>
            <a:schemeClr val="bg1"/>
          </a:solidFill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4" name="Прямая соединительная линия 3"/>
          <p:cNvCxnSpPr>
            <a:stCxn id="2" idx="2"/>
            <a:endCxn id="7" idx="2"/>
          </p:cNvCxnSpPr>
          <p:nvPr/>
        </p:nvCxnSpPr>
        <p:spPr>
          <a:xfrm>
            <a:off x="4178300" y="1241425"/>
            <a:ext cx="0" cy="1066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5168232" y="1241425"/>
            <a:ext cx="0" cy="1066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>
            <a:endCxn id="5" idx="2"/>
          </p:cNvCxnSpPr>
          <p:nvPr/>
        </p:nvCxnSpPr>
        <p:spPr>
          <a:xfrm>
            <a:off x="207211" y="1457042"/>
            <a:ext cx="17145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1739900" y="631825"/>
            <a:ext cx="0" cy="990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56937" y="1476593"/>
                <a:ext cx="1143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𝑹</m:t>
                      </m:r>
                      <m:r>
                        <a:rPr lang="en-US" b="1" i="1" smtClean="0">
                          <a:latin typeface="Cambria Math"/>
                        </a:rPr>
                        <m:t>=?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937" y="1476593"/>
                <a:ext cx="1143000" cy="3693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2120900" y="708162"/>
                <a:ext cx="1447800" cy="4070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𝑽</m:t>
                    </m:r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𝝅</m:t>
                    </m:r>
                    <m:sSup>
                      <m:sSupPr>
                        <m:ctrlP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𝑹</m:t>
                        </m:r>
                      </m:e>
                      <m:sup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𝑯</m:t>
                    </m:r>
                  </m:oMath>
                </a14:m>
                <a:r>
                  <a:rPr lang="en-US" sz="2000" b="1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0900" y="708162"/>
                <a:ext cx="1447800" cy="40709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2044700" y="1125454"/>
                <a:ext cx="1981200" cy="42825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𝑺</m:t>
                        </m:r>
                      </m:e>
                      <m:sub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𝒚𝒐𝒏</m:t>
                        </m:r>
                      </m:sub>
                    </m:sSub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𝝅</m:t>
                    </m:r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𝑹𝑯</m:t>
                    </m:r>
                  </m:oMath>
                </a14:m>
                <a:r>
                  <a:rPr lang="en-US" sz="2000" b="1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4700" y="1125454"/>
                <a:ext cx="1981200" cy="428259"/>
              </a:xfrm>
              <a:prstGeom prst="rect">
                <a:avLst/>
              </a:prstGeom>
              <a:blipFill rotWithShape="1">
                <a:blip r:embed="rId5"/>
                <a:stretch>
                  <a:fillRect b="-71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169597" y="1860974"/>
                <a:ext cx="1951303" cy="5996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sz="2000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𝜋</m:t>
                              </m:r>
                              <m:sSup>
                                <m:sSupPr>
                                  <m:ctrlPr>
                                    <a:rPr lang="en-US" sz="2000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  <m:t>𝑅</m:t>
                                  </m:r>
                                </m:e>
                                <m:sup>
                                  <m:r>
                                    <a:rPr lang="en-US" sz="2000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000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𝐻</m:t>
                              </m:r>
                              <m:r>
                                <a:rPr lang="en-US" sz="2000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=120</m:t>
                              </m:r>
                              <m:r>
                                <a:rPr lang="en-US" sz="2000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𝜋</m:t>
                              </m:r>
                              <m:r>
                                <m:rPr>
                                  <m:nor/>
                                </m:rPr>
                                <a:rPr lang="en-US" sz="2000" i="1" dirty="0">
                                  <a:solidFill>
                                    <a:prstClr val="black"/>
                                  </a:solidFill>
                                  <a:latin typeface="Arial" panose="020B0604020202020204" pitchFamily="34" charset="0"/>
                                  <a:ea typeface="Cambria Math"/>
                                  <a:cs typeface="Arial" panose="020B0604020202020204" pitchFamily="34" charset="0"/>
                                </a:rPr>
                                <m:t> </m:t>
                              </m:r>
                            </m:e>
                            <m:e>
                              <m:r>
                                <a:rPr lang="en-US" sz="2000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anose="020B0604020202020204" pitchFamily="34" charset="0"/>
                                </a:rPr>
                                <m:t>2</m:t>
                              </m:r>
                              <m:r>
                                <a:rPr lang="en-US" sz="2000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𝜋</m:t>
                              </m:r>
                              <m:r>
                                <a:rPr lang="en-US" sz="2000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𝑅𝐻</m:t>
                              </m:r>
                              <m:r>
                                <a:rPr lang="en-US" sz="2000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=60</m:t>
                              </m:r>
                              <m:r>
                                <a:rPr lang="en-US" sz="2000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𝜋</m:t>
                              </m:r>
                              <m:r>
                                <m:rPr>
                                  <m:nor/>
                                </m:rPr>
                                <a:rPr lang="en-US" sz="2000" i="1" dirty="0">
                                  <a:solidFill>
                                    <a:prstClr val="black"/>
                                  </a:solidFill>
                                  <a:latin typeface="Arial" panose="020B0604020202020204" pitchFamily="34" charset="0"/>
                                  <a:cs typeface="Arial" panose="020B0604020202020204" pitchFamily="34" charset="0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ru-RU" sz="2000" dirty="0">
                                  <a:solidFill>
                                    <a:prstClr val="black"/>
                                  </a:solidFill>
                                  <a:latin typeface="Arial" panose="020B0604020202020204" pitchFamily="34" charset="0"/>
                                  <a:cs typeface="Arial" panose="020B0604020202020204" pitchFamily="34" charset="0"/>
                                </a:rPr>
                                <m:t> 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597" y="1860974"/>
                <a:ext cx="1951303" cy="59965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2120900" y="1860974"/>
                <a:ext cx="1641796" cy="6017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en-US" sz="2000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  <m:t>𝑅</m:t>
                                  </m:r>
                                </m:e>
                                <m:sup>
                                  <m:r>
                                    <a:rPr lang="en-US" sz="2000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000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𝐻</m:t>
                              </m:r>
                              <m:r>
                                <a:rPr lang="en-US" sz="2000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=120</m:t>
                              </m:r>
                              <m:r>
                                <m:rPr>
                                  <m:nor/>
                                </m:rPr>
                                <a:rPr lang="en-US" sz="2000" i="1" dirty="0">
                                  <a:solidFill>
                                    <a:prstClr val="black"/>
                                  </a:solidFill>
                                  <a:latin typeface="Arial" panose="020B0604020202020204" pitchFamily="34" charset="0"/>
                                  <a:ea typeface="Cambria Math"/>
                                  <a:cs typeface="Arial" panose="020B0604020202020204" pitchFamily="34" charset="0"/>
                                </a:rPr>
                                <m:t> </m:t>
                              </m:r>
                            </m:e>
                            <m:e>
                              <m:r>
                                <a:rPr lang="en-US" sz="2000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𝑅𝐻</m:t>
                              </m:r>
                              <m:r>
                                <a:rPr lang="en-US" sz="2000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=30</m:t>
                              </m:r>
                              <m:r>
                                <m:rPr>
                                  <m:nor/>
                                </m:rPr>
                                <a:rPr lang="en-US" sz="2000" i="1" dirty="0">
                                  <a:solidFill>
                                    <a:prstClr val="black"/>
                                  </a:solidFill>
                                  <a:latin typeface="Arial" panose="020B0604020202020204" pitchFamily="34" charset="0"/>
                                  <a:cs typeface="Arial" panose="020B0604020202020204" pitchFamily="34" charset="0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ru-RU" sz="2000" dirty="0">
                                  <a:solidFill>
                                    <a:prstClr val="black"/>
                                  </a:solidFill>
                                  <a:latin typeface="Arial" panose="020B0604020202020204" pitchFamily="34" charset="0"/>
                                  <a:cs typeface="Arial" panose="020B0604020202020204" pitchFamily="34" charset="0"/>
                                </a:rPr>
                                <m:t> 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0900" y="1860974"/>
                <a:ext cx="1641796" cy="601703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348766" y="2462677"/>
                <a:ext cx="890885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𝑅</m:t>
                      </m:r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=4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766" y="2462677"/>
                <a:ext cx="890885" cy="40011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Прямая соединительная линия 21"/>
          <p:cNvCxnSpPr>
            <a:endCxn id="7" idx="6"/>
          </p:cNvCxnSpPr>
          <p:nvPr/>
        </p:nvCxnSpPr>
        <p:spPr>
          <a:xfrm>
            <a:off x="4673600" y="2308225"/>
            <a:ext cx="4953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4458366" y="2026213"/>
            <a:ext cx="38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solidFill>
                  <a:schemeClr val="tx2"/>
                </a:solidFill>
                <a:latin typeface="Cambria Math"/>
                <a:ea typeface="Cambria Math"/>
              </a:rPr>
              <a:t> </a:t>
            </a:r>
            <a:r>
              <a:rPr lang="ru-RU" sz="2800" smtClean="0">
                <a:solidFill>
                  <a:schemeClr val="tx2"/>
                </a:solidFill>
                <a:latin typeface="Cambria Math"/>
                <a:ea typeface="Cambria Math"/>
              </a:rPr>
              <a:t>⋅</a:t>
            </a:r>
            <a:r>
              <a:rPr lang="en-US" sz="2800" smtClean="0">
                <a:solidFill>
                  <a:schemeClr val="tx2"/>
                </a:solidFill>
                <a:latin typeface="Cambria Math"/>
                <a:ea typeface="Cambria Math"/>
              </a:rPr>
              <a:t> </a:t>
            </a:r>
            <a:endParaRPr lang="ru-RU" sz="2800" dirty="0">
              <a:solidFill>
                <a:schemeClr val="tx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4754849" y="1961770"/>
                <a:ext cx="413383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𝑅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4849" y="1961770"/>
                <a:ext cx="413383" cy="40011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207211" y="2722145"/>
                <a:ext cx="5330305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000" b="1" i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</a:t>
                </a:r>
                <a:r>
                  <a:rPr lang="en-US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Silindr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asosining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radiusi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4</m:t>
                    </m:r>
                  </m:oMath>
                </a14:m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211" y="2722145"/>
                <a:ext cx="5330305" cy="400110"/>
              </a:xfrm>
              <a:prstGeom prst="rect">
                <a:avLst/>
              </a:prstGeom>
              <a:blipFill rotWithShape="1">
                <a:blip r:embed="rId10"/>
                <a:stretch>
                  <a:fillRect l="-1259" t="-6154" b="-2923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6858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6" grpId="0"/>
      <p:bldP spid="20" grpId="0"/>
      <p:bldP spid="19" grpId="0"/>
      <p:bldP spid="2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800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6-masala</a:t>
            </a:r>
            <a:endParaRPr sz="2800"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228600" y="1134749"/>
                <a:ext cx="3429000" cy="13258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000" b="1" i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6.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Silindr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asosining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yuzi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/>
                        <a:cs typeface="Arial" panose="020B0604020202020204" pitchFamily="34" charset="0"/>
                      </a:rPr>
                      <m:t>4</m:t>
                    </m:r>
                  </m:oMath>
                </a14:m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yon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sirtining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yuzi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/>
                        <a:cs typeface="Arial" panose="020B0604020202020204" pitchFamily="34" charset="0"/>
                      </a:rPr>
                      <m:t>12</m:t>
                    </m:r>
                    <m:rad>
                      <m:radPr>
                        <m:degHide m:val="on"/>
                        <m:ctrlPr>
                          <a:rPr lang="en-US" sz="2000" b="0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000" b="0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𝜋</m:t>
                        </m:r>
                      </m:e>
                    </m:rad>
                  </m:oMath>
                </a14:m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Silindrning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balandligini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" y="1134749"/>
                <a:ext cx="3429000" cy="1325876"/>
              </a:xfrm>
              <a:prstGeom prst="rect">
                <a:avLst/>
              </a:prstGeom>
              <a:blipFill rotWithShape="1">
                <a:blip r:embed="rId2"/>
                <a:stretch>
                  <a:fillRect l="-1957" t="-1835" b="-73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4" name="Прямая соединительная линия 53"/>
          <p:cNvCxnSpPr/>
          <p:nvPr/>
        </p:nvCxnSpPr>
        <p:spPr>
          <a:xfrm>
            <a:off x="4104995" y="3243847"/>
            <a:ext cx="750198" cy="1003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Овал 1"/>
          <p:cNvSpPr/>
          <p:nvPr/>
        </p:nvSpPr>
        <p:spPr>
          <a:xfrm>
            <a:off x="4178300" y="1089025"/>
            <a:ext cx="990600" cy="304800"/>
          </a:xfrm>
          <a:prstGeom prst="ellipse">
            <a:avLst/>
          </a:prstGeom>
          <a:solidFill>
            <a:schemeClr val="bg1"/>
          </a:solidFill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4178300" y="2155825"/>
            <a:ext cx="990600" cy="304800"/>
          </a:xfrm>
          <a:prstGeom prst="ellipse">
            <a:avLst/>
          </a:prstGeom>
          <a:solidFill>
            <a:schemeClr val="bg1"/>
          </a:solidFill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4" name="Прямая соединительная линия 3"/>
          <p:cNvCxnSpPr>
            <a:stCxn id="2" idx="2"/>
            <a:endCxn id="7" idx="2"/>
          </p:cNvCxnSpPr>
          <p:nvPr/>
        </p:nvCxnSpPr>
        <p:spPr>
          <a:xfrm>
            <a:off x="4178300" y="1241425"/>
            <a:ext cx="0" cy="1066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5168232" y="1241425"/>
            <a:ext cx="0" cy="1066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858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800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6-masalaning </a:t>
            </a:r>
            <a:r>
              <a:rPr lang="en-US" sz="2800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yechimi</a:t>
            </a:r>
            <a:endParaRPr sz="2800"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207211" y="721007"/>
                <a:ext cx="3429000" cy="7478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𝒚𝒐𝒏</m:t>
                          </m:r>
                        </m:sub>
                      </m:sSub>
                      <m:r>
                        <a:rPr lang="en-US" sz="2000" b="1" i="1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𝟏𝟐</m:t>
                      </m:r>
                      <m:rad>
                        <m:radPr>
                          <m:degHide m:val="on"/>
                          <m:ctrlPr>
                            <a:rPr lang="en-US" sz="20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000" b="1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𝝅</m:t>
                          </m:r>
                        </m:e>
                      </m:rad>
                    </m:oMath>
                  </m:oMathPara>
                </a14:m>
                <a:endParaRPr lang="ru-RU" sz="2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𝟒</m:t>
                      </m:r>
                    </m:oMath>
                  </m:oMathPara>
                </a14:m>
                <a:endParaRPr lang="ru-RU" sz="2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211" y="721007"/>
                <a:ext cx="3429000" cy="747833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4" name="Прямая соединительная линия 53"/>
          <p:cNvCxnSpPr/>
          <p:nvPr/>
        </p:nvCxnSpPr>
        <p:spPr>
          <a:xfrm>
            <a:off x="4104995" y="3243847"/>
            <a:ext cx="750198" cy="1003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Овал 1"/>
          <p:cNvSpPr/>
          <p:nvPr/>
        </p:nvSpPr>
        <p:spPr>
          <a:xfrm>
            <a:off x="4178300" y="1089025"/>
            <a:ext cx="990600" cy="304800"/>
          </a:xfrm>
          <a:prstGeom prst="ellipse">
            <a:avLst/>
          </a:prstGeom>
          <a:solidFill>
            <a:schemeClr val="bg1"/>
          </a:solidFill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4178300" y="2155825"/>
            <a:ext cx="990600" cy="304800"/>
          </a:xfrm>
          <a:prstGeom prst="ellipse">
            <a:avLst/>
          </a:prstGeom>
          <a:solidFill>
            <a:schemeClr val="bg1"/>
          </a:solidFill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4" name="Прямая соединительная линия 3"/>
          <p:cNvCxnSpPr>
            <a:stCxn id="2" idx="2"/>
            <a:endCxn id="7" idx="2"/>
          </p:cNvCxnSpPr>
          <p:nvPr/>
        </p:nvCxnSpPr>
        <p:spPr>
          <a:xfrm>
            <a:off x="4178300" y="1241425"/>
            <a:ext cx="0" cy="1066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5168232" y="1241425"/>
            <a:ext cx="0" cy="1066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>
            <a:endCxn id="5" idx="2"/>
          </p:cNvCxnSpPr>
          <p:nvPr/>
        </p:nvCxnSpPr>
        <p:spPr>
          <a:xfrm flipV="1">
            <a:off x="207211" y="1468840"/>
            <a:ext cx="1714500" cy="775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1816100" y="619961"/>
            <a:ext cx="0" cy="990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56937" y="1476593"/>
                <a:ext cx="1143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𝑯</m:t>
                      </m:r>
                      <m:r>
                        <a:rPr lang="en-US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=?</m:t>
                      </m:r>
                    </m:oMath>
                  </m:oMathPara>
                </a14:m>
                <a:endParaRPr lang="ru-RU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937" y="1476593"/>
                <a:ext cx="1143000" cy="3693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1816100" y="721007"/>
                <a:ext cx="1984095" cy="4070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𝝅</m:t>
                      </m:r>
                      <m:sSup>
                        <m:sSupPr>
                          <m:ctrlPr>
                            <a:rPr lang="en-US" sz="2000" b="1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𝑹</m:t>
                          </m:r>
                        </m:e>
                        <m:sup>
                          <m:r>
                            <a:rPr lang="en-US" sz="2000" b="1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6100" y="721007"/>
                <a:ext cx="1984095" cy="40709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2044700" y="1125454"/>
                <a:ext cx="1981200" cy="42825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𝑺</m:t>
                        </m:r>
                      </m:e>
                      <m:sub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𝒚𝒐𝒏</m:t>
                        </m:r>
                      </m:sub>
                    </m:sSub>
                    <m:r>
                      <a:rPr lang="en-US" sz="2000" b="1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b="1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20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𝝅</m:t>
                    </m:r>
                    <m:r>
                      <a:rPr lang="en-US" sz="20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𝑹𝑯</m:t>
                    </m:r>
                  </m:oMath>
                </a14:m>
                <a:r>
                  <a:rPr lang="en-US" sz="2000" b="1" i="1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4700" y="1125454"/>
                <a:ext cx="1981200" cy="428259"/>
              </a:xfrm>
              <a:prstGeom prst="rect">
                <a:avLst/>
              </a:prstGeom>
              <a:blipFill rotWithShape="1">
                <a:blip r:embed="rId5"/>
                <a:stretch>
                  <a:fillRect b="-71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169597" y="1860974"/>
                <a:ext cx="2090572" cy="71019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sz="2000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𝜋</m:t>
                              </m:r>
                              <m:sSup>
                                <m:sSupPr>
                                  <m:ctrlPr>
                                    <a:rPr lang="en-US" sz="2000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  <m:t>𝑅</m:t>
                                  </m:r>
                                </m:e>
                                <m:sup>
                                  <m:r>
                                    <a:rPr lang="en-US" sz="2000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000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=4</m:t>
                              </m:r>
                              <m:r>
                                <m:rPr>
                                  <m:nor/>
                                </m:rPr>
                                <a:rPr lang="en-US" sz="2000" i="1" dirty="0">
                                  <a:solidFill>
                                    <a:prstClr val="black"/>
                                  </a:solidFill>
                                  <a:latin typeface="Arial" panose="020B0604020202020204" pitchFamily="34" charset="0"/>
                                  <a:ea typeface="Cambria Math"/>
                                  <a:cs typeface="Arial" panose="020B0604020202020204" pitchFamily="34" charset="0"/>
                                </a:rPr>
                                <m:t> </m:t>
                              </m:r>
                            </m:e>
                            <m:e>
                              <m:r>
                                <a:rPr lang="en-US" sz="2000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anose="020B0604020202020204" pitchFamily="34" charset="0"/>
                                </a:rPr>
                                <m:t>2</m:t>
                              </m:r>
                              <m:r>
                                <a:rPr lang="en-US" sz="2000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𝜋</m:t>
                              </m:r>
                              <m:r>
                                <a:rPr lang="en-US" sz="2000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𝑅𝐻</m:t>
                              </m:r>
                              <m:r>
                                <a:rPr lang="en-US" sz="2000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=</m:t>
                              </m:r>
                              <m:r>
                                <m:rPr>
                                  <m:nor/>
                                </m:rPr>
                                <a:rPr lang="en-US" sz="2000" b="0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12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sz="2000" b="0" i="1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000" b="0" i="0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  <m:t>π</m:t>
                                  </m:r>
                                </m:e>
                              </m:rad>
                              <m:r>
                                <m:rPr>
                                  <m:nor/>
                                </m:rPr>
                                <a:rPr lang="en-US" sz="2000" i="1" dirty="0">
                                  <a:solidFill>
                                    <a:prstClr val="black"/>
                                  </a:solidFill>
                                  <a:latin typeface="Arial" panose="020B0604020202020204" pitchFamily="34" charset="0"/>
                                  <a:cs typeface="Arial" panose="020B0604020202020204" pitchFamily="34" charset="0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ru-RU" sz="2000" dirty="0">
                                  <a:solidFill>
                                    <a:prstClr val="black"/>
                                  </a:solidFill>
                                  <a:latin typeface="Arial" panose="020B0604020202020204" pitchFamily="34" charset="0"/>
                                  <a:cs typeface="Arial" panose="020B0604020202020204" pitchFamily="34" charset="0"/>
                                </a:rPr>
                                <m:t> 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597" y="1860974"/>
                <a:ext cx="2090572" cy="71019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2147285" y="1769038"/>
                <a:ext cx="1596078" cy="13605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𝑅</m:t>
                              </m:r>
                              <m:r>
                                <a:rPr lang="en-US" sz="2000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en-US" sz="2000" i="1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000" b="0" i="1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  <m:t>2</m:t>
                                  </m:r>
                                </m:num>
                                <m:den>
                                  <m:rad>
                                    <m:radPr>
                                      <m:degHide m:val="on"/>
                                      <m:ctrlPr>
                                        <a:rPr lang="en-US" sz="2000" i="1" smtClean="0">
                                          <a:solidFill>
                                            <a:prstClr val="black"/>
                                          </a:solidFill>
                                          <a:latin typeface="Cambria Math"/>
                                          <a:ea typeface="Cambria Math"/>
                                          <a:cs typeface="Arial" panose="020B0604020202020204" pitchFamily="34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sz="2000" i="1" smtClean="0">
                                          <a:solidFill>
                                            <a:prstClr val="black"/>
                                          </a:solidFill>
                                          <a:latin typeface="Cambria Math"/>
                                          <a:ea typeface="Cambria Math"/>
                                          <a:cs typeface="Arial" panose="020B0604020202020204" pitchFamily="34" charset="0"/>
                                        </a:rPr>
                                        <m:t>𝜋</m:t>
                                      </m:r>
                                    </m:e>
                                  </m:rad>
                                </m:den>
                              </m:f>
                              <m:r>
                                <m:rPr>
                                  <m:nor/>
                                </m:rPr>
                                <a:rPr lang="en-US" sz="2000" i="1" dirty="0">
                                  <a:solidFill>
                                    <a:prstClr val="black"/>
                                  </a:solidFill>
                                  <a:latin typeface="Arial" panose="020B0604020202020204" pitchFamily="34" charset="0"/>
                                  <a:ea typeface="Cambria Math"/>
                                  <a:cs typeface="Arial" panose="020B0604020202020204" pitchFamily="34" charset="0"/>
                                </a:rPr>
                                <m:t> </m:t>
                              </m:r>
                            </m:e>
                            <m:e>
                              <m:r>
                                <a:rPr lang="en-US" sz="2000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𝑅𝐻</m:t>
                              </m:r>
                              <m:r>
                                <a:rPr lang="en-US" sz="2000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en-US" sz="2000" i="1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000" b="0" i="1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  <m:t>6</m:t>
                                  </m:r>
                                </m:num>
                                <m:den>
                                  <m:rad>
                                    <m:radPr>
                                      <m:degHide m:val="on"/>
                                      <m:ctrlPr>
                                        <a:rPr lang="en-US" sz="2000" i="1" smtClean="0">
                                          <a:solidFill>
                                            <a:prstClr val="black"/>
                                          </a:solidFill>
                                          <a:latin typeface="Cambria Math"/>
                                          <a:ea typeface="Cambria Math"/>
                                          <a:cs typeface="Arial" panose="020B0604020202020204" pitchFamily="34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sz="2000" i="1" smtClean="0">
                                          <a:solidFill>
                                            <a:prstClr val="black"/>
                                          </a:solidFill>
                                          <a:latin typeface="Cambria Math"/>
                                          <a:ea typeface="Cambria Math"/>
                                          <a:cs typeface="Arial" panose="020B0604020202020204" pitchFamily="34" charset="0"/>
                                        </a:rPr>
                                        <m:t>𝜋</m:t>
                                      </m:r>
                                    </m:e>
                                  </m:rad>
                                </m:den>
                              </m:f>
                              <m:r>
                                <m:rPr>
                                  <m:nor/>
                                </m:rPr>
                                <a:rPr lang="en-US" sz="2000" i="1" dirty="0">
                                  <a:solidFill>
                                    <a:prstClr val="black"/>
                                  </a:solidFill>
                                  <a:latin typeface="Arial" panose="020B0604020202020204" pitchFamily="34" charset="0"/>
                                  <a:cs typeface="Arial" panose="020B0604020202020204" pitchFamily="34" charset="0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ru-RU" sz="2000" dirty="0">
                                  <a:solidFill>
                                    <a:prstClr val="black"/>
                                  </a:solidFill>
                                  <a:latin typeface="Arial" panose="020B0604020202020204" pitchFamily="34" charset="0"/>
                                  <a:cs typeface="Arial" panose="020B0604020202020204" pitchFamily="34" charset="0"/>
                                </a:rPr>
                                <m:t> 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7285" y="1769038"/>
                <a:ext cx="1596078" cy="136056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Прямая соединительная линия 21"/>
          <p:cNvCxnSpPr>
            <a:endCxn id="7" idx="6"/>
          </p:cNvCxnSpPr>
          <p:nvPr/>
        </p:nvCxnSpPr>
        <p:spPr>
          <a:xfrm>
            <a:off x="4673600" y="2308225"/>
            <a:ext cx="4953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4438979" y="2026213"/>
            <a:ext cx="38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solidFill>
                  <a:srgbClr val="1F497D"/>
                </a:solidFill>
                <a:latin typeface="Cambria Math"/>
                <a:ea typeface="Cambria Math"/>
              </a:rPr>
              <a:t> </a:t>
            </a:r>
            <a:r>
              <a:rPr lang="ru-RU" sz="2800" smtClean="0">
                <a:solidFill>
                  <a:srgbClr val="1F497D"/>
                </a:solidFill>
                <a:latin typeface="Cambria Math"/>
                <a:ea typeface="Cambria Math"/>
              </a:rPr>
              <a:t>⋅</a:t>
            </a:r>
            <a:r>
              <a:rPr lang="en-US" sz="2800" smtClean="0">
                <a:solidFill>
                  <a:srgbClr val="1F497D"/>
                </a:solidFill>
                <a:latin typeface="Cambria Math"/>
                <a:ea typeface="Cambria Math"/>
              </a:rPr>
              <a:t> </a:t>
            </a:r>
            <a:endParaRPr lang="ru-RU" sz="2800" dirty="0">
              <a:solidFill>
                <a:srgbClr val="1F497D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4754849" y="1961770"/>
                <a:ext cx="413383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𝑅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4849" y="1961770"/>
                <a:ext cx="413383" cy="40011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Прямая соединительная линия 10"/>
          <p:cNvCxnSpPr/>
          <p:nvPr/>
        </p:nvCxnSpPr>
        <p:spPr>
          <a:xfrm>
            <a:off x="4629479" y="1241425"/>
            <a:ext cx="24734" cy="10463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4406900" y="949496"/>
            <a:ext cx="38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1F497D"/>
                </a:solidFill>
                <a:latin typeface="Cambria Math"/>
                <a:ea typeface="Cambria Math"/>
              </a:rPr>
              <a:t> </a:t>
            </a:r>
            <a:r>
              <a:rPr lang="ru-RU" sz="2800" dirty="0" smtClean="0">
                <a:solidFill>
                  <a:srgbClr val="1F497D"/>
                </a:solidFill>
                <a:latin typeface="Cambria Math"/>
                <a:ea typeface="Cambria Math"/>
              </a:rPr>
              <a:t>⋅</a:t>
            </a:r>
            <a:r>
              <a:rPr lang="en-US" sz="2800" dirty="0" smtClean="0">
                <a:solidFill>
                  <a:srgbClr val="1F497D"/>
                </a:solidFill>
                <a:latin typeface="Cambria Math"/>
                <a:ea typeface="Cambria Math"/>
              </a:rPr>
              <a:t> </a:t>
            </a:r>
            <a:endParaRPr lang="ru-RU" sz="2800" dirty="0">
              <a:solidFill>
                <a:srgbClr val="1F497D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4262182" y="1564569"/>
                <a:ext cx="43582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𝐻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2182" y="1564569"/>
                <a:ext cx="435824" cy="40011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50819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6" grpId="0"/>
      <p:bldP spid="2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800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6-masalaning </a:t>
            </a:r>
            <a:r>
              <a:rPr lang="en-US" sz="2800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yechimi</a:t>
            </a:r>
            <a:endParaRPr sz="2800" spc="5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4" name="Прямая соединительная линия 53"/>
          <p:cNvCxnSpPr/>
          <p:nvPr/>
        </p:nvCxnSpPr>
        <p:spPr>
          <a:xfrm>
            <a:off x="4104995" y="3243847"/>
            <a:ext cx="750198" cy="1003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215900" y="618083"/>
                <a:ext cx="1596078" cy="13605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𝑅</m:t>
                              </m:r>
                              <m:r>
                                <a:rPr lang="en-US" sz="2000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en-US" sz="2000" i="1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000" i="1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  <m:t>2</m:t>
                                  </m:r>
                                </m:num>
                                <m:den>
                                  <m:rad>
                                    <m:radPr>
                                      <m:degHide m:val="on"/>
                                      <m:ctrlPr>
                                        <a:rPr lang="en-US" sz="2000" i="1" smtClean="0">
                                          <a:solidFill>
                                            <a:prstClr val="black"/>
                                          </a:solidFill>
                                          <a:latin typeface="Cambria Math"/>
                                          <a:ea typeface="Cambria Math"/>
                                          <a:cs typeface="Arial" panose="020B0604020202020204" pitchFamily="34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sz="2000" i="1" smtClean="0">
                                          <a:solidFill>
                                            <a:prstClr val="black"/>
                                          </a:solidFill>
                                          <a:latin typeface="Cambria Math"/>
                                          <a:ea typeface="Cambria Math"/>
                                          <a:cs typeface="Arial" panose="020B0604020202020204" pitchFamily="34" charset="0"/>
                                        </a:rPr>
                                        <m:t>𝜋</m:t>
                                      </m:r>
                                    </m:e>
                                  </m:rad>
                                </m:den>
                              </m:f>
                              <m:r>
                                <m:rPr>
                                  <m:nor/>
                                </m:rPr>
                                <a:rPr lang="en-US" sz="2000" i="1" dirty="0">
                                  <a:solidFill>
                                    <a:prstClr val="black"/>
                                  </a:solidFill>
                                  <a:latin typeface="Arial" panose="020B0604020202020204" pitchFamily="34" charset="0"/>
                                  <a:ea typeface="Cambria Math"/>
                                  <a:cs typeface="Arial" panose="020B0604020202020204" pitchFamily="34" charset="0"/>
                                </a:rPr>
                                <m:t> </m:t>
                              </m:r>
                            </m:e>
                            <m:e>
                              <m:r>
                                <a:rPr lang="en-US" sz="2000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𝑅𝐻</m:t>
                              </m:r>
                              <m:r>
                                <a:rPr lang="en-US" sz="2000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en-US" sz="2000" i="1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000" i="1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  <m:t>6</m:t>
                                  </m:r>
                                </m:num>
                                <m:den>
                                  <m:rad>
                                    <m:radPr>
                                      <m:degHide m:val="on"/>
                                      <m:ctrlPr>
                                        <a:rPr lang="en-US" sz="2000" i="1" smtClean="0">
                                          <a:solidFill>
                                            <a:prstClr val="black"/>
                                          </a:solidFill>
                                          <a:latin typeface="Cambria Math"/>
                                          <a:ea typeface="Cambria Math"/>
                                          <a:cs typeface="Arial" panose="020B0604020202020204" pitchFamily="34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sz="2000" i="1" smtClean="0">
                                          <a:solidFill>
                                            <a:prstClr val="black"/>
                                          </a:solidFill>
                                          <a:latin typeface="Cambria Math"/>
                                          <a:ea typeface="Cambria Math"/>
                                          <a:cs typeface="Arial" panose="020B0604020202020204" pitchFamily="34" charset="0"/>
                                        </a:rPr>
                                        <m:t>𝜋</m:t>
                                      </m:r>
                                    </m:e>
                                  </m:rad>
                                </m:den>
                              </m:f>
                              <m:r>
                                <m:rPr>
                                  <m:nor/>
                                </m:rPr>
                                <a:rPr lang="en-US" sz="2000" i="1" dirty="0">
                                  <a:solidFill>
                                    <a:prstClr val="black"/>
                                  </a:solidFill>
                                  <a:latin typeface="Arial" panose="020B0604020202020204" pitchFamily="34" charset="0"/>
                                  <a:cs typeface="Arial" panose="020B0604020202020204" pitchFamily="34" charset="0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ru-RU" sz="2000" dirty="0">
                                  <a:solidFill>
                                    <a:prstClr val="black"/>
                                  </a:solidFill>
                                  <a:latin typeface="Arial" panose="020B0604020202020204" pitchFamily="34" charset="0"/>
                                  <a:cs typeface="Arial" panose="020B0604020202020204" pitchFamily="34" charset="0"/>
                                </a:rPr>
                                <m:t> 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900" y="618083"/>
                <a:ext cx="1596078" cy="1360565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2044700" y="936625"/>
                <a:ext cx="1689309" cy="7546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𝐻</m:t>
                      </m:r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6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000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𝜋</m:t>
                              </m:r>
                            </m:e>
                          </m:rad>
                        </m:den>
                      </m:f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:</m:t>
                      </m:r>
                      <m:f>
                        <m:fPr>
                          <m:ctrlPr>
                            <a:rPr lang="en-US" sz="20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2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000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𝜋</m:t>
                              </m:r>
                            </m:e>
                          </m:rad>
                        </m:den>
                      </m:f>
                      <m:r>
                        <m:rPr>
                          <m:nor/>
                        </m:rPr>
                        <a:rPr lang="en-US" sz="2000" i="1" dirty="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4700" y="936625"/>
                <a:ext cx="1689309" cy="75463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2432690" y="1978648"/>
                <a:ext cx="913327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𝐻</m:t>
                      </m:r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=3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2690" y="1978648"/>
                <a:ext cx="913327" cy="40011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146818" y="2689225"/>
                <a:ext cx="486062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000" b="1" i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</a:t>
                </a:r>
                <a:r>
                  <a:rPr lang="en-US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Silindrning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balandligi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3</m:t>
                    </m:r>
                  </m:oMath>
                </a14:m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818" y="2689225"/>
                <a:ext cx="4860626" cy="400110"/>
              </a:xfrm>
              <a:prstGeom prst="rect">
                <a:avLst/>
              </a:prstGeom>
              <a:blipFill rotWithShape="1">
                <a:blip r:embed="rId5"/>
                <a:stretch>
                  <a:fillRect l="-1255" t="-6061" r="-502" b="-272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8300" y="711200"/>
            <a:ext cx="1011237" cy="1822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8940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1" grpId="0"/>
      <p:bldP spid="2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0" y="-1213153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 smtClean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dirty="0" err="1">
                <a:solidFill>
                  <a:prstClr val="white"/>
                </a:solidFill>
              </a:rPr>
              <a:t>Mustaqil</a:t>
            </a:r>
            <a:r>
              <a:rPr lang="en-US" dirty="0">
                <a:solidFill>
                  <a:prstClr val="white"/>
                </a:solidFill>
              </a:rPr>
              <a:t> </a:t>
            </a:r>
            <a:r>
              <a:rPr lang="en-US" dirty="0" err="1">
                <a:solidFill>
                  <a:prstClr val="white"/>
                </a:solidFill>
              </a:rPr>
              <a:t>bajarish</a:t>
            </a:r>
            <a:r>
              <a:rPr lang="en-US" dirty="0">
                <a:solidFill>
                  <a:prstClr val="white"/>
                </a:solidFill>
              </a:rPr>
              <a:t> </a:t>
            </a:r>
            <a:r>
              <a:rPr lang="en-US" dirty="0" err="1">
                <a:solidFill>
                  <a:prstClr val="white"/>
                </a:solidFill>
              </a:rPr>
              <a:t>uchun</a:t>
            </a:r>
            <a:r>
              <a:rPr lang="en-US" dirty="0">
                <a:solidFill>
                  <a:prstClr val="white"/>
                </a:solidFill>
              </a:rPr>
              <a:t> </a:t>
            </a:r>
            <a:r>
              <a:rPr lang="en-US" dirty="0" err="1" smtClean="0">
                <a:solidFill>
                  <a:prstClr val="white"/>
                </a:solidFill>
              </a:rPr>
              <a:t>topshiriq</a:t>
            </a: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177060" y="631825"/>
                <a:ext cx="5486400" cy="8695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000" b="1" i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1. 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Silindrning o‘q kesimi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tomoni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/>
                            <a:cs typeface="Arial" panose="020B0604020202020204" pitchFamily="34" charset="0"/>
                          </a:rPr>
                          <m:t>6</m:t>
                        </m:r>
                      </m:num>
                      <m:den>
                        <m:rad>
                          <m:radPr>
                            <m:ctrlPr>
                              <a:rPr lang="en-US" sz="2000" i="1" smtClean="0"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radPr>
                          <m:deg>
                            <m:r>
                              <m:rPr>
                                <m:brk m:alnAt="7"/>
                              </m:rPr>
                              <a:rPr lang="en-US" sz="2000" b="0" i="1" smtClean="0">
                                <a:latin typeface="Cambria Math"/>
                                <a:cs typeface="Arial" panose="020B0604020202020204" pitchFamily="34" charset="0"/>
                              </a:rPr>
                              <m:t>3</m:t>
                            </m:r>
                          </m:deg>
                          <m:e>
                            <m:r>
                              <a:rPr lang="en-US" sz="2000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𝜋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kvadratdan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iborat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hajmini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hisoblang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060" y="631825"/>
                <a:ext cx="5486400" cy="869597"/>
              </a:xfrm>
              <a:prstGeom prst="rect">
                <a:avLst/>
              </a:prstGeom>
              <a:blipFill rotWithShape="1">
                <a:blip r:embed="rId2"/>
                <a:stretch>
                  <a:fillRect b="-126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6" name="Picture 4" descr="Пишите, Поэты! Пишите! (Алевтина Кочеткова) / Проза.ру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900" y="1698625"/>
            <a:ext cx="1676400" cy="1431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99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sz="2800"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177060" y="1012825"/>
                <a:ext cx="3467840" cy="163121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000" b="1" i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1.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Muntazam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to‘rtburchakli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piramidaning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hajmi</a:t>
                </a:r>
                <a14:m>
                  <m:oMath xmlns:m="http://schemas.openxmlformats.org/officeDocument/2006/math">
                    <m:r>
                      <a:rPr lang="en-US" sz="200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20</m:t>
                    </m:r>
                  </m:oMath>
                </a14:m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balandligi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esa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1</m:t>
                    </m:r>
                  </m:oMath>
                </a14:m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20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Piramida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apofemasi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uzunligini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toping. </a:t>
                </a:r>
                <a:endParaRPr lang="ru-RU" sz="2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060" y="1012825"/>
                <a:ext cx="3467840" cy="1631216"/>
              </a:xfrm>
              <a:prstGeom prst="rect">
                <a:avLst/>
              </a:prstGeom>
              <a:blipFill rotWithShape="1">
                <a:blip r:embed="rId2"/>
                <a:stretch>
                  <a:fillRect l="-1757" t="-1493" b="-59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2" name="Прямая соединительная линия 51"/>
          <p:cNvCxnSpPr/>
          <p:nvPr/>
        </p:nvCxnSpPr>
        <p:spPr>
          <a:xfrm flipH="1" flipV="1">
            <a:off x="4513790" y="1317625"/>
            <a:ext cx="544389" cy="755563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flipV="1">
            <a:off x="4037702" y="1317625"/>
            <a:ext cx="476088" cy="1219201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 flipH="1">
            <a:off x="4037702" y="2073187"/>
            <a:ext cx="292384" cy="463638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>
            <a:off x="4037702" y="2535822"/>
            <a:ext cx="750198" cy="1003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>
            <a:off x="4513790" y="1317625"/>
            <a:ext cx="262213" cy="1218197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 flipH="1">
            <a:off x="4330086" y="1317625"/>
            <a:ext cx="183704" cy="755562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>
            <a:off x="4336810" y="2083380"/>
            <a:ext cx="721368" cy="0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Прямоугольник 58"/>
              <p:cNvSpPr/>
              <p:nvPr/>
            </p:nvSpPr>
            <p:spPr>
              <a:xfrm>
                <a:off x="4318415" y="1798528"/>
                <a:ext cx="531686" cy="2308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900" b="0" i="1" smtClean="0">
                          <a:latin typeface="Cambria Math"/>
                        </a:rPr>
                        <m:t>1</m:t>
                      </m:r>
                    </m:oMath>
                  </m:oMathPara>
                </a14:m>
                <a:endParaRPr lang="ru-RU" sz="900" dirty="0"/>
              </a:p>
            </p:txBody>
          </p:sp>
        </mc:Choice>
        <mc:Fallback xmlns="">
          <p:sp>
            <p:nvSpPr>
              <p:cNvPr id="59" name="Прямоугольник 5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8415" y="1798528"/>
                <a:ext cx="531686" cy="2308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0" name="Прямая соединительная линия 59"/>
          <p:cNvCxnSpPr/>
          <p:nvPr/>
        </p:nvCxnSpPr>
        <p:spPr>
          <a:xfrm flipH="1">
            <a:off x="4776003" y="2073187"/>
            <a:ext cx="292384" cy="463638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 flipH="1" flipV="1">
            <a:off x="4520514" y="1340910"/>
            <a:ext cx="20860" cy="964095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/>
          <p:nvPr/>
        </p:nvCxnSpPr>
        <p:spPr>
          <a:xfrm flipV="1">
            <a:off x="4533853" y="2155825"/>
            <a:ext cx="64001" cy="76202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>
          <a:xfrm flipV="1">
            <a:off x="4599577" y="2162010"/>
            <a:ext cx="0" cy="142995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 flipV="1">
            <a:off x="4054001" y="2079892"/>
            <a:ext cx="1020476" cy="450227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>
            <a:off x="4318415" y="2083380"/>
            <a:ext cx="445917" cy="450227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 flipV="1">
            <a:off x="4541374" y="2305005"/>
            <a:ext cx="380821" cy="3490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/>
          <p:nvPr/>
        </p:nvCxnSpPr>
        <p:spPr>
          <a:xfrm flipH="1" flipV="1">
            <a:off x="4520515" y="1330615"/>
            <a:ext cx="401680" cy="97439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/>
          <p:nvPr/>
        </p:nvCxnSpPr>
        <p:spPr>
          <a:xfrm flipV="1">
            <a:off x="4889471" y="2187580"/>
            <a:ext cx="32724" cy="58489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 flipH="1" flipV="1">
            <a:off x="4925537" y="2189417"/>
            <a:ext cx="21797" cy="56652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0" name="Прямоугольник 69"/>
              <p:cNvSpPr/>
              <p:nvPr/>
            </p:nvSpPr>
            <p:spPr>
              <a:xfrm rot="19611451">
                <a:off x="4566671" y="1766897"/>
                <a:ext cx="531686" cy="2308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900" b="0" i="1" smtClean="0">
                          <a:latin typeface="Cambria Math"/>
                        </a:rPr>
                        <m:t>h</m:t>
                      </m:r>
                    </m:oMath>
                  </m:oMathPara>
                </a14:m>
                <a:endParaRPr lang="ru-RU" sz="900" dirty="0"/>
              </a:p>
            </p:txBody>
          </p:sp>
        </mc:Choice>
        <mc:Fallback xmlns="">
          <p:sp>
            <p:nvSpPr>
              <p:cNvPr id="70" name="Прямоугольник 6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9611451">
                <a:off x="4566671" y="1766897"/>
                <a:ext cx="531686" cy="2308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96235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/>
      <p:bldP spid="7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sz="2800"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177060" y="612715"/>
                <a:ext cx="1562840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𝑉</m:t>
                      </m:r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=20</m:t>
                      </m:r>
                    </m:oMath>
                  </m:oMathPara>
                </a14:m>
                <a:endParaRPr lang="en-US" sz="2000" b="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𝐻</m:t>
                      </m:r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=1</m:t>
                      </m:r>
                    </m:oMath>
                  </m:oMathPara>
                </a14:m>
                <a:endParaRPr lang="ru-RU" sz="2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060" y="612715"/>
                <a:ext cx="1562840" cy="707886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2" name="Прямая соединительная линия 51"/>
          <p:cNvCxnSpPr/>
          <p:nvPr/>
        </p:nvCxnSpPr>
        <p:spPr>
          <a:xfrm flipH="1" flipV="1">
            <a:off x="4513790" y="1317625"/>
            <a:ext cx="544389" cy="755563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flipV="1">
            <a:off x="4037702" y="1317625"/>
            <a:ext cx="476088" cy="1219201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 flipH="1">
            <a:off x="4037702" y="2073187"/>
            <a:ext cx="292384" cy="463638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>
            <a:off x="4037702" y="2535822"/>
            <a:ext cx="750198" cy="1003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>
            <a:off x="4513790" y="1317625"/>
            <a:ext cx="262213" cy="1218197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 flipH="1">
            <a:off x="4330086" y="1317625"/>
            <a:ext cx="183704" cy="755562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>
            <a:off x="4336810" y="2083380"/>
            <a:ext cx="721368" cy="0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Прямоугольник 58"/>
              <p:cNvSpPr/>
              <p:nvPr/>
            </p:nvSpPr>
            <p:spPr>
              <a:xfrm>
                <a:off x="4318415" y="1798528"/>
                <a:ext cx="531686" cy="2308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9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1</m:t>
                      </m:r>
                    </m:oMath>
                  </m:oMathPara>
                </a14:m>
                <a:endParaRPr lang="ru-RU" sz="9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9" name="Прямоугольник 5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8415" y="1798528"/>
                <a:ext cx="531686" cy="2308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0" name="Прямая соединительная линия 59"/>
          <p:cNvCxnSpPr/>
          <p:nvPr/>
        </p:nvCxnSpPr>
        <p:spPr>
          <a:xfrm flipH="1">
            <a:off x="4776003" y="2073187"/>
            <a:ext cx="292384" cy="463638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 flipH="1" flipV="1">
            <a:off x="4520514" y="1340910"/>
            <a:ext cx="20860" cy="964095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/>
          <p:nvPr/>
        </p:nvCxnSpPr>
        <p:spPr>
          <a:xfrm flipV="1">
            <a:off x="4533853" y="2155825"/>
            <a:ext cx="64001" cy="76202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>
          <a:xfrm flipV="1">
            <a:off x="4599577" y="2162010"/>
            <a:ext cx="0" cy="142995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 flipV="1">
            <a:off x="4054001" y="2079892"/>
            <a:ext cx="1020476" cy="450227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>
            <a:off x="4318415" y="2083380"/>
            <a:ext cx="445917" cy="450227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 flipV="1">
            <a:off x="4541374" y="2305005"/>
            <a:ext cx="380821" cy="3490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/>
          <p:nvPr/>
        </p:nvCxnSpPr>
        <p:spPr>
          <a:xfrm flipH="1" flipV="1">
            <a:off x="4520515" y="1330615"/>
            <a:ext cx="401680" cy="97439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/>
          <p:nvPr/>
        </p:nvCxnSpPr>
        <p:spPr>
          <a:xfrm flipV="1">
            <a:off x="4889471" y="2187580"/>
            <a:ext cx="32724" cy="58489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 flipH="1" flipV="1">
            <a:off x="4925537" y="2189417"/>
            <a:ext cx="21797" cy="56652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0" name="Прямоугольник 69"/>
              <p:cNvSpPr/>
              <p:nvPr/>
            </p:nvSpPr>
            <p:spPr>
              <a:xfrm rot="19611451">
                <a:off x="4566671" y="1766897"/>
                <a:ext cx="531686" cy="2308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9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h</m:t>
                      </m:r>
                    </m:oMath>
                  </m:oMathPara>
                </a14:m>
                <a:endParaRPr lang="ru-RU" sz="9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0" name="Прямоугольник 6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9611451">
                <a:off x="4566671" y="1766897"/>
                <a:ext cx="531686" cy="2308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Прямая соединительная линия 2"/>
          <p:cNvCxnSpPr/>
          <p:nvPr/>
        </p:nvCxnSpPr>
        <p:spPr>
          <a:xfrm>
            <a:off x="177060" y="1340911"/>
            <a:ext cx="1181840" cy="89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1206500" y="612715"/>
            <a:ext cx="0" cy="8573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92100" y="1349891"/>
                <a:ext cx="762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h</m:t>
                      </m:r>
                      <m:r>
                        <a:rPr lang="en-US" b="0" i="1" smtClean="0">
                          <a:latin typeface="Cambria Math"/>
                        </a:rPr>
                        <m:t>=?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100" y="1349891"/>
                <a:ext cx="762000" cy="3693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1727200" y="660047"/>
                <a:ext cx="2000676" cy="67056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𝑉</m:t>
                      </m:r>
                      <m:r>
                        <a:rPr lang="en-US" sz="2000" i="1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20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3</m:t>
                          </m:r>
                        </m:den>
                      </m:f>
                      <m:r>
                        <a:rPr lang="en-US" sz="20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∙</m:t>
                      </m:r>
                      <m:sSub>
                        <m:sSubPr>
                          <m:ctrlPr>
                            <a:rPr lang="en-US" sz="20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𝑆</m:t>
                          </m:r>
                        </m:e>
                        <m:sub>
                          <m:r>
                            <a:rPr lang="en-US" sz="20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𝑎𝑠𝑜𝑠</m:t>
                          </m:r>
                        </m:sub>
                      </m:sSub>
                      <m:r>
                        <a:rPr lang="en-US" sz="20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20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𝐻</m:t>
                      </m:r>
                    </m:oMath>
                  </m:oMathPara>
                </a14:m>
                <a:endParaRPr lang="en-US" sz="2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7200" y="660047"/>
                <a:ext cx="2000676" cy="67056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1263639" y="1320601"/>
                <a:ext cx="3012107" cy="6685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𝑆</m:t>
                          </m:r>
                        </m:e>
                        <m:sub>
                          <m:r>
                            <a:rPr lang="en-US" sz="20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𝑎𝑠𝑜𝑠</m:t>
                          </m:r>
                        </m:sub>
                      </m:sSub>
                      <m:r>
                        <a:rPr lang="en-US" sz="2000" i="1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3</m:t>
                          </m:r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𝑉</m:t>
                          </m:r>
                        </m:num>
                        <m:den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𝐻</m:t>
                          </m:r>
                        </m:den>
                      </m:f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3</m:t>
                          </m:r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∙20</m:t>
                          </m:r>
                        </m:num>
                        <m:den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1</m:t>
                          </m:r>
                        </m:den>
                      </m:f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=60</m:t>
                      </m:r>
                    </m:oMath>
                  </m:oMathPara>
                </a14:m>
                <a:endParaRPr lang="en-US" sz="2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3639" y="1320601"/>
                <a:ext cx="3012107" cy="66851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77445" y="1979244"/>
                <a:ext cx="139563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𝑎𝑠𝑜𝑠</m:t>
                        </m:r>
                      </m:sub>
                    </m:sSub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0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𝑎</m:t>
                        </m:r>
                      </m:e>
                      <m:sup>
                        <m:r>
                          <a:rPr lang="en-US" sz="20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 smtClean="0"/>
                  <a:t>,</a:t>
                </a:r>
                <a:endParaRPr lang="ru-RU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45" y="1979244"/>
                <a:ext cx="1395638" cy="400110"/>
              </a:xfrm>
              <a:prstGeom prst="rect">
                <a:avLst/>
              </a:prstGeom>
              <a:blipFill rotWithShape="1">
                <a:blip r:embed="rId8"/>
                <a:stretch>
                  <a:fillRect r="-2183" b="-246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1453306" y="1939309"/>
                <a:ext cx="2632772" cy="4426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𝑎</m:t>
                          </m:r>
                        </m:e>
                        <m:sup>
                          <m:r>
                            <a:rPr lang="en-US" sz="20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=60 ⇒</m:t>
                      </m:r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𝑎</m:t>
                      </m:r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=2</m:t>
                      </m:r>
                      <m:rad>
                        <m:radPr>
                          <m:degHide m:val="on"/>
                          <m:ctrlP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15</m:t>
                          </m:r>
                        </m:e>
                      </m:ra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3306" y="1939309"/>
                <a:ext cx="2632772" cy="44268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4208251" y="2416251"/>
                <a:ext cx="39132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8251" y="2416251"/>
                <a:ext cx="391326" cy="40011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Прямоугольник 37"/>
              <p:cNvSpPr/>
              <p:nvPr/>
            </p:nvSpPr>
            <p:spPr>
              <a:xfrm>
                <a:off x="4648598" y="2260019"/>
                <a:ext cx="298736" cy="3811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10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11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𝑎</m:t>
                          </m:r>
                        </m:num>
                        <m:den>
                          <m:r>
                            <a:rPr lang="en-US" sz="11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1100" dirty="0"/>
              </a:p>
            </p:txBody>
          </p:sp>
        </mc:Choice>
        <mc:Fallback xmlns="">
          <p:sp>
            <p:nvSpPr>
              <p:cNvPr id="38" name="Прямоугольник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8598" y="2260019"/>
                <a:ext cx="298736" cy="38113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68300" y="2494317"/>
                <a:ext cx="2590800" cy="6440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h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𝐻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b="0" i="1" smtClean="0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𝑎</m:t>
                                  </m:r>
                                </m:num>
                                <m:den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300" y="2494317"/>
                <a:ext cx="2590800" cy="644087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14714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4" grpId="0"/>
      <p:bldP spid="16" grpId="0"/>
      <p:bldP spid="17" grpId="0"/>
      <p:bldP spid="38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sz="2800" spc="5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2" name="Прямая соединительная линия 51"/>
          <p:cNvCxnSpPr/>
          <p:nvPr/>
        </p:nvCxnSpPr>
        <p:spPr>
          <a:xfrm flipH="1" flipV="1">
            <a:off x="4513790" y="1317625"/>
            <a:ext cx="544389" cy="755563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flipV="1">
            <a:off x="4037702" y="1317625"/>
            <a:ext cx="476088" cy="1219201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 flipH="1">
            <a:off x="4037702" y="2073187"/>
            <a:ext cx="292384" cy="463638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>
            <a:off x="4037702" y="2535822"/>
            <a:ext cx="750198" cy="1003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>
            <a:off x="4513790" y="1317625"/>
            <a:ext cx="262213" cy="1218197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 flipH="1">
            <a:off x="4330086" y="1317625"/>
            <a:ext cx="183704" cy="755562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>
            <a:off x="4336810" y="2083380"/>
            <a:ext cx="721368" cy="0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Прямоугольник 58"/>
              <p:cNvSpPr/>
              <p:nvPr/>
            </p:nvSpPr>
            <p:spPr>
              <a:xfrm>
                <a:off x="4318415" y="1798528"/>
                <a:ext cx="531686" cy="2308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9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1</m:t>
                      </m:r>
                    </m:oMath>
                  </m:oMathPara>
                </a14:m>
                <a:endParaRPr lang="ru-RU" sz="9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9" name="Прямоугольник 5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8415" y="1798528"/>
                <a:ext cx="531686" cy="230832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0" name="Прямая соединительная линия 59"/>
          <p:cNvCxnSpPr/>
          <p:nvPr/>
        </p:nvCxnSpPr>
        <p:spPr>
          <a:xfrm flipH="1">
            <a:off x="4776003" y="2073187"/>
            <a:ext cx="292384" cy="463638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 flipH="1" flipV="1">
            <a:off x="4520514" y="1340910"/>
            <a:ext cx="20860" cy="964095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/>
          <p:nvPr/>
        </p:nvCxnSpPr>
        <p:spPr>
          <a:xfrm flipV="1">
            <a:off x="4533853" y="2155825"/>
            <a:ext cx="64001" cy="76202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>
          <a:xfrm flipV="1">
            <a:off x="4599577" y="2162010"/>
            <a:ext cx="0" cy="142995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 flipV="1">
            <a:off x="4054001" y="2079892"/>
            <a:ext cx="1020476" cy="450227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>
            <a:off x="4318415" y="2083380"/>
            <a:ext cx="445917" cy="450227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 flipV="1">
            <a:off x="4541374" y="2305005"/>
            <a:ext cx="380821" cy="3490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/>
          <p:nvPr/>
        </p:nvCxnSpPr>
        <p:spPr>
          <a:xfrm flipH="1" flipV="1">
            <a:off x="4520515" y="1330615"/>
            <a:ext cx="401680" cy="97439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/>
          <p:nvPr/>
        </p:nvCxnSpPr>
        <p:spPr>
          <a:xfrm flipV="1">
            <a:off x="4889471" y="2187580"/>
            <a:ext cx="32724" cy="58489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 flipH="1" flipV="1">
            <a:off x="4925537" y="2189417"/>
            <a:ext cx="21797" cy="56652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0" name="Прямоугольник 69"/>
              <p:cNvSpPr/>
              <p:nvPr/>
            </p:nvSpPr>
            <p:spPr>
              <a:xfrm rot="19611451">
                <a:off x="4566671" y="1766897"/>
                <a:ext cx="531686" cy="2308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9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h</m:t>
                      </m:r>
                    </m:oMath>
                  </m:oMathPara>
                </a14:m>
                <a:endParaRPr lang="ru-RU" sz="9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0" name="Прямоугольник 6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9611451">
                <a:off x="4566671" y="1766897"/>
                <a:ext cx="531686" cy="2308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4208251" y="2416251"/>
                <a:ext cx="39132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𝑎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8251" y="2416251"/>
                <a:ext cx="391326" cy="40011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Прямоугольник 37"/>
              <p:cNvSpPr/>
              <p:nvPr/>
            </p:nvSpPr>
            <p:spPr>
              <a:xfrm>
                <a:off x="4648598" y="2260019"/>
                <a:ext cx="298736" cy="3811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10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110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𝑎</m:t>
                          </m:r>
                        </m:num>
                        <m:den>
                          <m:r>
                            <a:rPr lang="en-US" sz="110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11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8" name="Прямоугольник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8598" y="2260019"/>
                <a:ext cx="298736" cy="38113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215900" y="673538"/>
                <a:ext cx="2590800" cy="6781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0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0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h</m:t>
                          </m:r>
                        </m:e>
                        <m:sup>
                          <m:r>
                            <a:rPr lang="en-US" sz="20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0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0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0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𝐻</m:t>
                          </m:r>
                        </m:e>
                        <m:sup>
                          <m:r>
                            <a:rPr lang="en-US" sz="20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0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20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00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000" i="1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sz="2000" i="1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𝑎</m:t>
                                  </m:r>
                                </m:num>
                                <m:den>
                                  <m:r>
                                    <a:rPr lang="en-US" sz="2000" i="1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0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sz="2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900" y="673538"/>
                <a:ext cx="2590800" cy="67819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520700" y="1294351"/>
                <a:ext cx="3043141" cy="119167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0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0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h</m:t>
                          </m:r>
                        </m:e>
                        <m:sup>
                          <m:r>
                            <a:rPr lang="en-US" sz="20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000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0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</m:e>
                        <m:sup>
                          <m:r>
                            <a:rPr lang="en-US" sz="20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000" i="1">
                          <a:solidFill>
                            <a:prstClr val="black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20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0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000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sz="2000" b="0" i="1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  <m:rad>
                                    <m:radPr>
                                      <m:degHide m:val="on"/>
                                      <m:ctrlPr>
                                        <a:rPr lang="en-US" sz="2000" b="0" i="1" smtClean="0">
                                          <a:solidFill>
                                            <a:prstClr val="black"/>
                                          </a:solidFill>
                                          <a:latin typeface="Cambria Math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sz="2000" b="0" i="1" smtClean="0">
                                          <a:solidFill>
                                            <a:prstClr val="black"/>
                                          </a:solidFill>
                                          <a:latin typeface="Cambria Math"/>
                                        </a:rPr>
                                        <m:t>15</m:t>
                                      </m:r>
                                    </m:e>
                                  </m:rad>
                                </m:num>
                                <m:den>
                                  <m:r>
                                    <a:rPr lang="en-US" sz="2000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0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=16</m:t>
                      </m:r>
                    </m:oMath>
                  </m:oMathPara>
                </a14:m>
                <a:endParaRPr lang="en-US" sz="2000" b="0" dirty="0" smtClean="0">
                  <a:solidFill>
                    <a:prstClr val="black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h</m:t>
                      </m:r>
                      <m:r>
                        <a:rPr lang="en-US" sz="2000" b="0" i="1" smtClean="0">
                          <a:latin typeface="Cambria Math"/>
                        </a:rPr>
                        <m:t>=4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700" y="1294351"/>
                <a:ext cx="3043141" cy="1191673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Прямоугольник 33"/>
              <p:cNvSpPr/>
              <p:nvPr/>
            </p:nvSpPr>
            <p:spPr>
              <a:xfrm>
                <a:off x="119738" y="2689225"/>
                <a:ext cx="550022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000" b="1" i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</a:t>
                </a:r>
                <a:r>
                  <a:rPr lang="en-US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Piramida </a:t>
                </a:r>
                <a:r>
                  <a:rPr lang="en-US" sz="20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apofemasi</a:t>
                </a:r>
                <a:r>
                  <a:rPr lang="en-US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uzunligi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4</m:t>
                    </m:r>
                  </m:oMath>
                </a14:m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4" name="Прямоугольник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738" y="2689225"/>
                <a:ext cx="5500224" cy="400110"/>
              </a:xfrm>
              <a:prstGeom prst="rect">
                <a:avLst/>
              </a:prstGeom>
              <a:blipFill rotWithShape="1">
                <a:blip r:embed="rId8"/>
                <a:stretch>
                  <a:fillRect l="-1220" t="-6061" r="-222" b="-272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25536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800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1-masala</a:t>
            </a:r>
            <a:endParaRPr sz="2800"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215900" y="995969"/>
                <a:ext cx="3429000" cy="1015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000" b="1" i="1" dirty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en-US" sz="2000" b="1" i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O‘q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kesimining</a:t>
                </a:r>
                <a:r>
                  <a:rPr lang="en-US" sz="2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yuzi</a:t>
                </a:r>
                <a:r>
                  <a:rPr lang="en-US" sz="2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0" i="0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10</m:t>
                    </m:r>
                  </m:oMath>
                </a14:m>
                <a:r>
                  <a:rPr lang="en-US" sz="2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2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silindr</a:t>
                </a:r>
                <a:r>
                  <a:rPr lang="en-US" sz="2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yon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sirtining</a:t>
                </a:r>
                <a:r>
                  <a:rPr lang="en-US" sz="2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yuzini</a:t>
                </a:r>
                <a:r>
                  <a:rPr lang="en-US" sz="2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toping. </a:t>
                </a:r>
                <a:endParaRPr lang="ru-RU" sz="2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900" y="995969"/>
                <a:ext cx="3429000" cy="1015663"/>
              </a:xfrm>
              <a:prstGeom prst="rect">
                <a:avLst/>
              </a:prstGeom>
              <a:blipFill rotWithShape="1">
                <a:blip r:embed="rId2"/>
                <a:stretch>
                  <a:fillRect l="-1776" t="-2395" b="-101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4" name="Прямая соединительная линия 53"/>
          <p:cNvCxnSpPr/>
          <p:nvPr/>
        </p:nvCxnSpPr>
        <p:spPr>
          <a:xfrm>
            <a:off x="4104995" y="3243847"/>
            <a:ext cx="750198" cy="1003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Овал 1"/>
          <p:cNvSpPr/>
          <p:nvPr/>
        </p:nvSpPr>
        <p:spPr>
          <a:xfrm>
            <a:off x="4178300" y="1089025"/>
            <a:ext cx="990600" cy="304800"/>
          </a:xfrm>
          <a:prstGeom prst="ellipse">
            <a:avLst/>
          </a:prstGeom>
          <a:solidFill>
            <a:schemeClr val="bg1"/>
          </a:solidFill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4178300" y="2155825"/>
            <a:ext cx="990600" cy="304800"/>
          </a:xfrm>
          <a:prstGeom prst="ellipse">
            <a:avLst/>
          </a:prstGeom>
          <a:solidFill>
            <a:schemeClr val="bg1"/>
          </a:solidFill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" name="Прямая соединительная линия 3"/>
          <p:cNvCxnSpPr>
            <a:stCxn id="2" idx="2"/>
            <a:endCxn id="7" idx="2"/>
          </p:cNvCxnSpPr>
          <p:nvPr/>
        </p:nvCxnSpPr>
        <p:spPr>
          <a:xfrm>
            <a:off x="4178300" y="1241425"/>
            <a:ext cx="0" cy="1066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5168232" y="1241425"/>
            <a:ext cx="0" cy="1066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74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800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1-masalaning </a:t>
            </a:r>
            <a:r>
              <a:rPr lang="en-US" sz="2800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yechimi</a:t>
            </a:r>
            <a:endParaRPr sz="2800"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139700" y="631825"/>
                <a:ext cx="2362200" cy="42774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𝒐</m:t>
                          </m:r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′</m:t>
                          </m:r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𝒒</m:t>
                          </m:r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𝒌𝒆𝒔𝒊𝒎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𝟏𝟎</m:t>
                      </m:r>
                    </m:oMath>
                  </m:oMathPara>
                </a14:m>
                <a:endParaRPr lang="en-US" sz="2000" b="1" i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700" y="631825"/>
                <a:ext cx="2362200" cy="427746"/>
              </a:xfrm>
              <a:prstGeom prst="rect">
                <a:avLst/>
              </a:prstGeom>
              <a:blipFill rotWithShape="1">
                <a:blip r:embed="rId2"/>
                <a:stretch>
                  <a:fillRect b="-71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4" name="Прямая соединительная линия 53"/>
          <p:cNvCxnSpPr/>
          <p:nvPr/>
        </p:nvCxnSpPr>
        <p:spPr>
          <a:xfrm>
            <a:off x="4104995" y="3243847"/>
            <a:ext cx="750198" cy="1003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Овал 1"/>
          <p:cNvSpPr/>
          <p:nvPr/>
        </p:nvSpPr>
        <p:spPr>
          <a:xfrm>
            <a:off x="4178300" y="1089025"/>
            <a:ext cx="990600" cy="304800"/>
          </a:xfrm>
          <a:prstGeom prst="ellipse">
            <a:avLst/>
          </a:prstGeom>
          <a:solidFill>
            <a:schemeClr val="bg1"/>
          </a:solidFill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4178300" y="2155825"/>
            <a:ext cx="990600" cy="304800"/>
          </a:xfrm>
          <a:prstGeom prst="ellipse">
            <a:avLst/>
          </a:prstGeom>
          <a:solidFill>
            <a:schemeClr val="bg1"/>
          </a:solidFill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4" name="Прямая соединительная линия 3"/>
          <p:cNvCxnSpPr>
            <a:stCxn id="2" idx="2"/>
            <a:endCxn id="7" idx="2"/>
          </p:cNvCxnSpPr>
          <p:nvPr/>
        </p:nvCxnSpPr>
        <p:spPr>
          <a:xfrm>
            <a:off x="4178300" y="1241425"/>
            <a:ext cx="0" cy="1066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5168232" y="1241425"/>
            <a:ext cx="0" cy="1066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139700" y="1059571"/>
            <a:ext cx="2362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2349500" y="631825"/>
            <a:ext cx="0" cy="685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679727" y="1103752"/>
                <a:ext cx="1112933" cy="4282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𝒚𝒐𝒏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=?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727" y="1103752"/>
                <a:ext cx="1112933" cy="428259"/>
              </a:xfrm>
              <a:prstGeom prst="rect">
                <a:avLst/>
              </a:prstGeom>
              <a:blipFill rotWithShape="1">
                <a:blip r:embed="rId3"/>
                <a:stretch>
                  <a:fillRect b="-71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Прямоугольник 12"/>
          <p:cNvSpPr/>
          <p:nvPr/>
        </p:nvSpPr>
        <p:spPr>
          <a:xfrm>
            <a:off x="4178300" y="1241425"/>
            <a:ext cx="990600" cy="1066800"/>
          </a:xfrm>
          <a:prstGeom prst="rect">
            <a:avLst/>
          </a:prstGeom>
          <a:solidFill>
            <a:schemeClr val="accent1">
              <a:alpha val="27000"/>
            </a:schemeClr>
          </a:soli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единительная линия 14"/>
          <p:cNvCxnSpPr>
            <a:stCxn id="13" idx="0"/>
          </p:cNvCxnSpPr>
          <p:nvPr/>
        </p:nvCxnSpPr>
        <p:spPr>
          <a:xfrm>
            <a:off x="4673600" y="1241425"/>
            <a:ext cx="0" cy="1066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4449476" y="966459"/>
            <a:ext cx="38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tx2"/>
                </a:solidFill>
                <a:latin typeface="Cambria Math"/>
                <a:ea typeface="Cambria Math"/>
              </a:rPr>
              <a:t> </a:t>
            </a:r>
            <a:r>
              <a:rPr lang="ru-RU" sz="2800" dirty="0" smtClean="0">
                <a:solidFill>
                  <a:schemeClr val="tx2"/>
                </a:solidFill>
                <a:latin typeface="Cambria Math"/>
                <a:ea typeface="Cambria Math"/>
              </a:rPr>
              <a:t>⋅</a:t>
            </a:r>
            <a:r>
              <a:rPr lang="en-US" sz="2800" dirty="0" smtClean="0">
                <a:solidFill>
                  <a:schemeClr val="tx2"/>
                </a:solidFill>
                <a:latin typeface="Cambria Math"/>
                <a:ea typeface="Cambria Math"/>
              </a:rPr>
              <a:t> </a:t>
            </a:r>
            <a:endParaRPr lang="ru-RU" sz="2800" dirty="0">
              <a:solidFill>
                <a:schemeClr val="tx2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445931" y="2046615"/>
            <a:ext cx="38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tx2"/>
                </a:solidFill>
                <a:latin typeface="Cambria Math"/>
                <a:ea typeface="Cambria Math"/>
              </a:rPr>
              <a:t> </a:t>
            </a:r>
            <a:r>
              <a:rPr lang="ru-RU" sz="2800" dirty="0" smtClean="0">
                <a:solidFill>
                  <a:schemeClr val="tx2"/>
                </a:solidFill>
                <a:latin typeface="Cambria Math"/>
                <a:ea typeface="Cambria Math"/>
              </a:rPr>
              <a:t>⋅</a:t>
            </a:r>
            <a:r>
              <a:rPr lang="en-US" sz="2800" dirty="0" smtClean="0">
                <a:solidFill>
                  <a:schemeClr val="tx2"/>
                </a:solidFill>
                <a:latin typeface="Cambria Math"/>
                <a:ea typeface="Cambria Math"/>
              </a:rPr>
              <a:t> </a:t>
            </a:r>
            <a:endParaRPr lang="ru-RU" sz="2800" dirty="0">
              <a:solidFill>
                <a:schemeClr val="tx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520700" y="1639723"/>
                <a:ext cx="2298193" cy="4237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000" b="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𝑆</m:t>
                          </m:r>
                        </m:e>
                        <m:sub>
                          <m:r>
                            <a:rPr lang="en-US" sz="2000" b="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𝑜</m:t>
                          </m:r>
                          <m:r>
                            <a:rPr lang="en-US" sz="2000" b="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′</m:t>
                          </m:r>
                          <m:r>
                            <a:rPr lang="en-US" sz="2000" b="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𝑞</m:t>
                          </m:r>
                          <m:r>
                            <a:rPr lang="en-US" sz="2000" b="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en-US" sz="2000" b="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𝑘𝑒𝑠𝑖𝑚</m:t>
                          </m:r>
                        </m:sub>
                      </m:sSub>
                      <m:r>
                        <a:rPr lang="en-US" sz="2000" b="0" i="1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2</m:t>
                      </m:r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𝑅</m:t>
                      </m:r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𝐻</m:t>
                      </m:r>
                    </m:oMath>
                  </m:oMathPara>
                </a14:m>
                <a:endParaRPr lang="en-US" sz="2000" i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700" y="1639723"/>
                <a:ext cx="2298193" cy="423770"/>
              </a:xfrm>
              <a:prstGeom prst="rect">
                <a:avLst/>
              </a:prstGeom>
              <a:blipFill rotWithShape="1">
                <a:blip r:embed="rId4"/>
                <a:stretch>
                  <a:fillRect b="-72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4662465" y="2258685"/>
                <a:ext cx="303288" cy="2462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000" b="1" i="1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𝑹</m:t>
                      </m:r>
                    </m:oMath>
                  </m:oMathPara>
                </a14:m>
                <a:endParaRPr lang="ru-RU" sz="1000" b="1" dirty="0"/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2465" y="2258685"/>
                <a:ext cx="303288" cy="24622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5092700" y="1574158"/>
                <a:ext cx="365806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/>
                        </a:rPr>
                        <m:t>𝑯</m:t>
                      </m:r>
                    </m:oMath>
                  </m:oMathPara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2700" y="1574158"/>
                <a:ext cx="365806" cy="30777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520700" y="2142300"/>
                <a:ext cx="2496966" cy="4242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000" b="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𝑆</m:t>
                          </m:r>
                        </m:e>
                        <m:sub>
                          <m:r>
                            <a:rPr lang="en-US" sz="2000" b="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𝑦𝑜𝑛</m:t>
                          </m:r>
                        </m:sub>
                      </m:sSub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=2</m:t>
                      </m:r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𝜋</m:t>
                      </m:r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𝑅𝐻</m:t>
                      </m:r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=10</m:t>
                      </m:r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𝜋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700" y="2142300"/>
                <a:ext cx="2496966" cy="424283"/>
              </a:xfrm>
              <a:prstGeom prst="rect">
                <a:avLst/>
              </a:prstGeom>
              <a:blipFill rotWithShape="1">
                <a:blip r:embed="rId7"/>
                <a:stretch>
                  <a:fillRect b="-42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119738" y="2689225"/>
                <a:ext cx="5343835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000" b="1" i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</a:t>
                </a:r>
                <a:r>
                  <a:rPr lang="en-US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Silindr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yon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sirtining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yuzi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10</m:t>
                    </m:r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𝜋</m:t>
                    </m:r>
                  </m:oMath>
                </a14:m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738" y="2689225"/>
                <a:ext cx="5343835" cy="400110"/>
              </a:xfrm>
              <a:prstGeom prst="rect">
                <a:avLst/>
              </a:prstGeom>
              <a:blipFill rotWithShape="1">
                <a:blip r:embed="rId8"/>
                <a:stretch>
                  <a:fillRect l="-1256" t="-6061" r="-342" b="-272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53875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9" grpId="0"/>
      <p:bldP spid="21" grpId="0"/>
      <p:bldP spid="20" grpId="0"/>
      <p:bldP spid="22" grpId="0"/>
      <p:bldP spid="24" grpId="0"/>
      <p:bldP spid="23" grpId="0"/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800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2-masala</a:t>
            </a:r>
            <a:endParaRPr sz="2800"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215900" y="1137186"/>
                <a:ext cx="3429000" cy="13234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000" b="1" i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2. </a:t>
                </a:r>
                <a:r>
                  <a:rPr lang="en-US" sz="2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Silindrning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balandligi</a:t>
                </a:r>
                <a:r>
                  <a:rPr lang="en-US" sz="2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0" i="0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3</m:t>
                    </m:r>
                  </m:oMath>
                </a14:m>
                <a:r>
                  <a:rPr lang="en-US" sz="2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o‘q</a:t>
                </a:r>
                <a:r>
                  <a:rPr lang="en-US" sz="2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kesimining</a:t>
                </a:r>
                <a:r>
                  <a:rPr lang="en-US" sz="2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diagonali</a:t>
                </a:r>
                <a:r>
                  <a:rPr lang="en-US" sz="2000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5</m:t>
                    </m:r>
                  </m:oMath>
                </a14:m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teng.Silindr</a:t>
                </a:r>
                <a:r>
                  <a:rPr lang="en-US" sz="2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asosining</a:t>
                </a:r>
                <a:r>
                  <a:rPr lang="en-US" sz="2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radiusini</a:t>
                </a:r>
                <a:r>
                  <a:rPr lang="en-US" sz="2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toping.  </a:t>
                </a:r>
                <a:endParaRPr lang="ru-RU" sz="2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900" y="1137186"/>
                <a:ext cx="3429000" cy="1323439"/>
              </a:xfrm>
              <a:prstGeom prst="rect">
                <a:avLst/>
              </a:prstGeom>
              <a:blipFill rotWithShape="1">
                <a:blip r:embed="rId2"/>
                <a:stretch>
                  <a:fillRect l="-1776" t="-1843" b="-78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4" name="Прямая соединительная линия 53"/>
          <p:cNvCxnSpPr/>
          <p:nvPr/>
        </p:nvCxnSpPr>
        <p:spPr>
          <a:xfrm>
            <a:off x="4104995" y="3243847"/>
            <a:ext cx="750198" cy="1003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8978" y="961524"/>
            <a:ext cx="1285875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Прямая соединительная линия 7"/>
          <p:cNvCxnSpPr/>
          <p:nvPr/>
        </p:nvCxnSpPr>
        <p:spPr>
          <a:xfrm flipV="1">
            <a:off x="4104995" y="1317625"/>
            <a:ext cx="987705" cy="1066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4178300" y="1728046"/>
                <a:ext cx="332142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8300" y="1728046"/>
                <a:ext cx="332142" cy="30777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5168900" y="1645016"/>
                <a:ext cx="516680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/>
                        </a:rPr>
                        <m:t>=</m:t>
                      </m:r>
                      <m:r>
                        <a:rPr lang="en-US" sz="1400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en-US" sz="1400" b="1" dirty="0" smtClean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8900" y="1645016"/>
                <a:ext cx="516680" cy="30777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70937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800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2-masalaning </a:t>
            </a:r>
            <a:r>
              <a:rPr lang="en-US" sz="2800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yechimi</a:t>
            </a:r>
            <a:endParaRPr sz="2800"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139700" y="660370"/>
                <a:ext cx="1295400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000" b="1" i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𝑯</m:t>
                    </m:r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𝟑</m:t>
                    </m:r>
                  </m:oMath>
                </a14:m>
                <a:endParaRPr lang="en-US" sz="2000" b="1" i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𝒅</m:t>
                      </m:r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𝟓</m:t>
                      </m:r>
                    </m:oMath>
                  </m:oMathPara>
                </a14:m>
                <a:endParaRPr lang="ru-RU" sz="2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700" y="660370"/>
                <a:ext cx="1295400" cy="707886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4" name="Прямая соединительная линия 53"/>
          <p:cNvCxnSpPr/>
          <p:nvPr/>
        </p:nvCxnSpPr>
        <p:spPr>
          <a:xfrm>
            <a:off x="4104995" y="3243847"/>
            <a:ext cx="750198" cy="1003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5900" y="860425"/>
            <a:ext cx="1285875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5092700" y="1546225"/>
                <a:ext cx="516680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/>
                        </a:rPr>
                        <m:t>=</m:t>
                      </m:r>
                      <m:r>
                        <a:rPr lang="en-US" sz="1400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en-US" sz="1400" b="1" dirty="0" smtClean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2700" y="1546225"/>
                <a:ext cx="516680" cy="30777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/>
          <p:cNvCxnSpPr/>
          <p:nvPr/>
        </p:nvCxnSpPr>
        <p:spPr>
          <a:xfrm>
            <a:off x="139700" y="1317625"/>
            <a:ext cx="1295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1358900" y="660370"/>
            <a:ext cx="0" cy="8096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68300" y="1368256"/>
                <a:ext cx="762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𝑹</m:t>
                      </m:r>
                      <m:r>
                        <a:rPr lang="en-US" b="1" i="1" smtClean="0">
                          <a:latin typeface="Cambria Math"/>
                        </a:rPr>
                        <m:t>=?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300" y="1368256"/>
                <a:ext cx="762000" cy="3693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681747" y="814258"/>
                <a:ext cx="20574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00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𝑑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000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𝐻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000" b="0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(2</m:t>
                          </m:r>
                          <m:r>
                            <a:rPr lang="en-US" sz="2000" b="0" i="1" smtClean="0">
                              <a:latin typeface="Cambria Math"/>
                            </a:rPr>
                            <m:t>𝑅</m:t>
                          </m:r>
                          <m:r>
                            <a:rPr lang="en-US" sz="2000" b="0" i="1" smtClean="0">
                              <a:latin typeface="Cambria Math"/>
                            </a:rPr>
                            <m:t>)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1747" y="814258"/>
                <a:ext cx="2057400" cy="400110"/>
              </a:xfrm>
              <a:prstGeom prst="rect">
                <a:avLst/>
              </a:prstGeom>
              <a:blipFill rotWithShape="1">
                <a:blip r:embed="rId6"/>
                <a:stretch>
                  <a:fillRect b="-153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634623" y="1283291"/>
                <a:ext cx="215164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00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(2</m:t>
                          </m:r>
                          <m:r>
                            <a:rPr lang="en-US" sz="2000" b="0" i="1" smtClean="0">
                              <a:latin typeface="Cambria Math"/>
                            </a:rPr>
                            <m:t>𝑅</m:t>
                          </m:r>
                          <m:r>
                            <a:rPr lang="en-US" sz="2000" b="0" i="1" smtClean="0">
                              <a:latin typeface="Cambria Math"/>
                            </a:rPr>
                            <m:t>)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000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𝑑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000" b="0" i="1" smtClean="0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𝐻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4623" y="1283291"/>
                <a:ext cx="2151647" cy="400110"/>
              </a:xfrm>
              <a:prstGeom prst="rect">
                <a:avLst/>
              </a:prstGeom>
              <a:blipFill rotWithShape="1">
                <a:blip r:embed="rId7"/>
                <a:stretch>
                  <a:fillRect b="-153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681747" y="1854002"/>
                <a:ext cx="215164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00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4</m:t>
                          </m:r>
                          <m:r>
                            <a:rPr lang="en-US" sz="2000" b="0" i="1" smtClean="0">
                              <a:latin typeface="Cambria Math"/>
                            </a:rPr>
                            <m:t>𝑅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000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5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000" b="0" i="1" smtClean="0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3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1747" y="1854002"/>
                <a:ext cx="2151647" cy="40011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215900" y="2207293"/>
                <a:ext cx="39624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00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4</m:t>
                          </m:r>
                          <m:r>
                            <a:rPr lang="en-US" sz="2000" b="0" i="1" smtClean="0">
                              <a:latin typeface="Cambria Math"/>
                            </a:rPr>
                            <m:t>𝑅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000" b="0" i="1" smtClean="0">
                          <a:latin typeface="Cambria Math"/>
                        </a:rPr>
                        <m:t>=16  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⇒  </m:t>
                      </m:r>
                      <m:sSup>
                        <m:sSupPr>
                          <m:ctrlPr>
                            <a:rPr lang="en-US" sz="2000" b="0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𝑅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=4  ⇒ 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𝑅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=2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900" y="2207293"/>
                <a:ext cx="3962400" cy="40011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119738" y="2689225"/>
                <a:ext cx="5202065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000" b="1" i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</a:t>
                </a:r>
                <a:r>
                  <a:rPr lang="en-US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Silindr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asosining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radiusi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2</m:t>
                    </m:r>
                  </m:oMath>
                </a14:m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738" y="2689225"/>
                <a:ext cx="5202065" cy="400110"/>
              </a:xfrm>
              <a:prstGeom prst="rect">
                <a:avLst/>
              </a:prstGeom>
              <a:blipFill rotWithShape="1">
                <a:blip r:embed="rId10"/>
                <a:stretch>
                  <a:fillRect l="-1290" t="-6061" b="-272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6858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7" grpId="0"/>
      <p:bldP spid="18" grpId="0"/>
      <p:bldP spid="19" grpId="0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800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3-masala</a:t>
            </a:r>
            <a:endParaRPr sz="2800"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215900" y="1084158"/>
                <a:ext cx="3429000" cy="137646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000" b="1" i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3. </a:t>
                </a:r>
                <a:r>
                  <a:rPr lang="en-US" sz="2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Silindr yon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sirtining</a:t>
                </a:r>
                <a:r>
                  <a:rPr lang="en-US" sz="2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yoyilmasi</a:t>
                </a:r>
                <a:r>
                  <a:rPr lang="en-US" sz="2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tomoni</a:t>
                </a:r>
                <a:r>
                  <a:rPr lang="en-US" sz="2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a</m:t>
                    </m:r>
                  </m:oMath>
                </a14:m>
                <a:r>
                  <a:rPr lang="en-US" sz="2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2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kvadratdan</a:t>
                </a:r>
                <a:r>
                  <a:rPr lang="en-US" sz="2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iborat</a:t>
                </a:r>
                <a:r>
                  <a:rPr lang="en-US" sz="2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Silindrning</a:t>
                </a:r>
                <a:r>
                  <a:rPr lang="en-US" sz="2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hajmini</a:t>
                </a:r>
                <a:r>
                  <a:rPr lang="en-US" sz="2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toping. </a:t>
                </a:r>
                <a:endParaRPr lang="ru-RU" sz="2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900" y="1084158"/>
                <a:ext cx="3429000" cy="1376467"/>
              </a:xfrm>
              <a:prstGeom prst="rect">
                <a:avLst/>
              </a:prstGeom>
              <a:blipFill rotWithShape="1">
                <a:blip r:embed="rId2"/>
                <a:stretch>
                  <a:fillRect l="-1776" t="-1770" b="-70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4" name="Прямая соединительная линия 53"/>
          <p:cNvCxnSpPr/>
          <p:nvPr/>
        </p:nvCxnSpPr>
        <p:spPr>
          <a:xfrm>
            <a:off x="4104995" y="3243847"/>
            <a:ext cx="750198" cy="1003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4995" y="1165225"/>
            <a:ext cx="858837" cy="1390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858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8807</TotalTime>
  <Words>859</Words>
  <Application>Microsoft Office PowerPoint</Application>
  <PresentationFormat>Произвольный</PresentationFormat>
  <Paragraphs>131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19</vt:i4>
      </vt:variant>
    </vt:vector>
  </HeadingPairs>
  <TitlesOfParts>
    <vt:vector size="22" baseType="lpstr">
      <vt:lpstr>Office Theme</vt:lpstr>
      <vt:lpstr>1_Office Theme</vt:lpstr>
      <vt:lpstr>3_Office Theme</vt:lpstr>
      <vt:lpstr>Презентация PowerPoint</vt:lpstr>
      <vt:lpstr>Mustaqil bajarilgan topshiriqni tekshirish</vt:lpstr>
      <vt:lpstr>Mustaqil bajarilgan topshiriqni tekshirish</vt:lpstr>
      <vt:lpstr>Mustaqil bajarilgan topshiriqni tekshirish</vt:lpstr>
      <vt:lpstr>1-masala</vt:lpstr>
      <vt:lpstr>1-masalaning yechimi</vt:lpstr>
      <vt:lpstr>2-masala</vt:lpstr>
      <vt:lpstr>2-masalaning yechimi</vt:lpstr>
      <vt:lpstr>3-masala</vt:lpstr>
      <vt:lpstr>3-masalaning yechimi</vt:lpstr>
      <vt:lpstr>4-masala</vt:lpstr>
      <vt:lpstr>4-masalaning yechimi</vt:lpstr>
      <vt:lpstr>4-masalaning yechimi</vt:lpstr>
      <vt:lpstr>5-masala</vt:lpstr>
      <vt:lpstr>5-masalaning yechimi</vt:lpstr>
      <vt:lpstr>6-masala</vt:lpstr>
      <vt:lpstr>6-masalaning yechimi</vt:lpstr>
      <vt:lpstr>6-masalaning yechimi</vt:lpstr>
      <vt:lpstr>Mustaqil bajarish uchun topshiriq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</cp:lastModifiedBy>
  <cp:revision>816</cp:revision>
  <dcterms:created xsi:type="dcterms:W3CDTF">2020-04-13T08:05:16Z</dcterms:created>
  <dcterms:modified xsi:type="dcterms:W3CDTF">2020-12-18T17:13:41Z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