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22"/>
  </p:notesMasterIdLst>
  <p:sldIdLst>
    <p:sldId id="413" r:id="rId3"/>
    <p:sldId id="414" r:id="rId4"/>
    <p:sldId id="446" r:id="rId5"/>
    <p:sldId id="447" r:id="rId6"/>
    <p:sldId id="448" r:id="rId7"/>
    <p:sldId id="415" r:id="rId8"/>
    <p:sldId id="449" r:id="rId9"/>
    <p:sldId id="450" r:id="rId10"/>
    <p:sldId id="452" r:id="rId11"/>
    <p:sldId id="453" r:id="rId12"/>
    <p:sldId id="454" r:id="rId13"/>
    <p:sldId id="455" r:id="rId14"/>
    <p:sldId id="456" r:id="rId15"/>
    <p:sldId id="457" r:id="rId16"/>
    <p:sldId id="458" r:id="rId17"/>
    <p:sldId id="459" r:id="rId18"/>
    <p:sldId id="460" r:id="rId19"/>
    <p:sldId id="461" r:id="rId20"/>
    <p:sldId id="462" r:id="rId2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B19D"/>
    <a:srgbClr val="C94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025" autoAdjust="0"/>
    <p:restoredTop sz="94660"/>
  </p:normalViewPr>
  <p:slideViewPr>
    <p:cSldViewPr>
      <p:cViewPr varScale="1">
        <p:scale>
          <a:sx n="131" d="100"/>
          <a:sy n="131" d="100"/>
        </p:scale>
        <p:origin x="90" y="10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002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674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292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466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675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26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6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75.png"/><Relationship Id="rId7" Type="http://schemas.openxmlformats.org/officeDocument/2006/relationships/image" Target="../media/image77.png"/><Relationship Id="rId12" Type="http://schemas.openxmlformats.org/officeDocument/2006/relationships/image" Target="../media/image82.png"/><Relationship Id="rId2" Type="http://schemas.openxmlformats.org/officeDocument/2006/relationships/image" Target="../media/image7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11" Type="http://schemas.openxmlformats.org/officeDocument/2006/relationships/image" Target="../media/image81.png"/><Relationship Id="rId5" Type="http://schemas.openxmlformats.org/officeDocument/2006/relationships/image" Target="../media/image72.png"/><Relationship Id="rId10" Type="http://schemas.openxmlformats.org/officeDocument/2006/relationships/image" Target="../media/image80.png"/><Relationship Id="rId4" Type="http://schemas.openxmlformats.org/officeDocument/2006/relationships/image" Target="../media/image76.png"/><Relationship Id="rId9" Type="http://schemas.openxmlformats.org/officeDocument/2006/relationships/image" Target="../media/image7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png"/><Relationship Id="rId3" Type="http://schemas.openxmlformats.org/officeDocument/2006/relationships/image" Target="../media/image83.png"/><Relationship Id="rId7" Type="http://schemas.openxmlformats.org/officeDocument/2006/relationships/image" Target="../media/image87.png"/><Relationship Id="rId12" Type="http://schemas.openxmlformats.org/officeDocument/2006/relationships/image" Target="../media/image91.png"/><Relationship Id="rId2" Type="http://schemas.openxmlformats.org/officeDocument/2006/relationships/image" Target="../media/image8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11" Type="http://schemas.openxmlformats.org/officeDocument/2006/relationships/image" Target="../media/image81.png"/><Relationship Id="rId5" Type="http://schemas.openxmlformats.org/officeDocument/2006/relationships/image" Target="../media/image85.png"/><Relationship Id="rId10" Type="http://schemas.openxmlformats.org/officeDocument/2006/relationships/image" Target="../media/image90.png"/><Relationship Id="rId4" Type="http://schemas.openxmlformats.org/officeDocument/2006/relationships/image" Target="../media/image84.png"/><Relationship Id="rId9" Type="http://schemas.openxmlformats.org/officeDocument/2006/relationships/image" Target="../media/image8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13" Type="http://schemas.openxmlformats.org/officeDocument/2006/relationships/image" Target="../media/image103.png"/><Relationship Id="rId3" Type="http://schemas.openxmlformats.org/officeDocument/2006/relationships/image" Target="../media/image920.png"/><Relationship Id="rId7" Type="http://schemas.openxmlformats.org/officeDocument/2006/relationships/image" Target="../media/image97.png"/><Relationship Id="rId12" Type="http://schemas.openxmlformats.org/officeDocument/2006/relationships/image" Target="../media/image102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png"/><Relationship Id="rId11" Type="http://schemas.openxmlformats.org/officeDocument/2006/relationships/image" Target="../media/image101.png"/><Relationship Id="rId5" Type="http://schemas.openxmlformats.org/officeDocument/2006/relationships/image" Target="../media/image95.png"/><Relationship Id="rId10" Type="http://schemas.openxmlformats.org/officeDocument/2006/relationships/image" Target="../media/image100.png"/><Relationship Id="rId4" Type="http://schemas.openxmlformats.org/officeDocument/2006/relationships/image" Target="../media/image94.png"/><Relationship Id="rId9" Type="http://schemas.openxmlformats.org/officeDocument/2006/relationships/image" Target="../media/image9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png"/><Relationship Id="rId2" Type="http://schemas.openxmlformats.org/officeDocument/2006/relationships/image" Target="../media/image10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5.jpeg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.jpeg"/><Relationship Id="rId25" Type="http://schemas.openxmlformats.org/officeDocument/2006/relationships/image" Target="../media/image2.png"/><Relationship Id="rId29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93.png"/><Relationship Id="rId28" Type="http://schemas.openxmlformats.org/officeDocument/2006/relationships/image" Target="../media/image4.png"/><Relationship Id="rId27" Type="http://schemas.openxmlformats.org/officeDocument/2006/relationships/image" Target="../media/image3.png"/><Relationship Id="rId30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10.png"/><Relationship Id="rId39" Type="http://schemas.openxmlformats.org/officeDocument/2006/relationships/image" Target="../media/image16.png"/><Relationship Id="rId34" Type="http://schemas.openxmlformats.org/officeDocument/2006/relationships/image" Target="../media/image12.png"/><Relationship Id="rId42" Type="http://schemas.openxmlformats.org/officeDocument/2006/relationships/image" Target="../media/image19.png"/><Relationship Id="rId25" Type="http://schemas.openxmlformats.org/officeDocument/2006/relationships/image" Target="../media/image410.png"/><Relationship Id="rId33" Type="http://schemas.openxmlformats.org/officeDocument/2006/relationships/image" Target="../media/image11.png"/><Relationship Id="rId38" Type="http://schemas.openxmlformats.org/officeDocument/2006/relationships/image" Target="../media/image1511.png"/><Relationship Id="rId29" Type="http://schemas.openxmlformats.org/officeDocument/2006/relationships/image" Target="../media/image7.png"/><Relationship Id="rId41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93.png"/><Relationship Id="rId32" Type="http://schemas.openxmlformats.org/officeDocument/2006/relationships/image" Target="../media/image10.png"/><Relationship Id="rId37" Type="http://schemas.openxmlformats.org/officeDocument/2006/relationships/image" Target="../media/image15.png"/><Relationship Id="rId40" Type="http://schemas.openxmlformats.org/officeDocument/2006/relationships/image" Target="../media/image17.png"/><Relationship Id="rId28" Type="http://schemas.openxmlformats.org/officeDocument/2006/relationships/image" Target="../media/image610.png"/><Relationship Id="rId36" Type="http://schemas.openxmlformats.org/officeDocument/2006/relationships/image" Target="../media/image14.png"/><Relationship Id="rId31" Type="http://schemas.openxmlformats.org/officeDocument/2006/relationships/image" Target="../media/image9.png"/><Relationship Id="rId27" Type="http://schemas.openxmlformats.org/officeDocument/2006/relationships/image" Target="../media/image510.png"/><Relationship Id="rId30" Type="http://schemas.openxmlformats.org/officeDocument/2006/relationships/image" Target="../media/image8.png"/><Relationship Id="rId35" Type="http://schemas.openxmlformats.org/officeDocument/2006/relationships/image" Target="../media/image13.png"/><Relationship Id="rId43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.jpeg"/><Relationship Id="rId7" Type="http://schemas.openxmlformats.org/officeDocument/2006/relationships/image" Target="../media/image22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1.png"/><Relationship Id="rId10" Type="http://schemas.openxmlformats.org/officeDocument/2006/relationships/image" Target="../media/image25.png"/><Relationship Id="rId4" Type="http://schemas.openxmlformats.org/officeDocument/2006/relationships/image" Target="../media/image15.png"/><Relationship Id="rId9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1.png"/><Relationship Id="rId3" Type="http://schemas.openxmlformats.org/officeDocument/2006/relationships/image" Target="../media/image2.jpeg"/><Relationship Id="rId7" Type="http://schemas.openxmlformats.org/officeDocument/2006/relationships/image" Target="../media/image26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1.png"/><Relationship Id="rId10" Type="http://schemas.openxmlformats.org/officeDocument/2006/relationships/image" Target="../media/image28.png"/><Relationship Id="rId4" Type="http://schemas.openxmlformats.org/officeDocument/2006/relationships/image" Target="../media/image15.png"/><Relationship Id="rId9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34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12647" y="1168153"/>
            <a:ext cx="5039960" cy="783539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algn="ctr" defTabSz="914114">
              <a:spcBef>
                <a:spcPts val="110"/>
              </a:spcBef>
            </a:pPr>
            <a:r>
              <a:rPr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Mavzu</a:t>
            </a:r>
            <a:r>
              <a:rPr sz="2500" b="1" dirty="0" smtClean="0">
                <a:solidFill>
                  <a:srgbClr val="4F81BD"/>
                </a:solidFill>
                <a:latin typeface="Arial"/>
                <a:cs typeface="Arial"/>
              </a:rPr>
              <a:t>:</a:t>
            </a:r>
            <a:r>
              <a:rPr lang="ru-RU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Amaliy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mashq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va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tatbiqlar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 (</a:t>
            </a:r>
            <a:r>
              <a:rPr lang="en-US" sz="2500" b="1" dirty="0" err="1" smtClean="0">
                <a:solidFill>
                  <a:srgbClr val="4F81BD"/>
                </a:solidFill>
                <a:latin typeface="Arial"/>
                <a:cs typeface="Arial"/>
              </a:rPr>
              <a:t>prizma</a:t>
            </a:r>
            <a:r>
              <a:rPr lang="en-US" sz="2500" b="1" dirty="0" smtClean="0">
                <a:solidFill>
                  <a:srgbClr val="4F81BD"/>
                </a:solidFill>
                <a:latin typeface="Arial"/>
                <a:cs typeface="Arial"/>
              </a:rPr>
              <a:t>)</a:t>
            </a:r>
            <a:endParaRPr sz="28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233677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30994" y="228106"/>
            <a:ext cx="1021614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30994" y="208424"/>
            <a:ext cx="1021613" cy="50545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630995" y="249022"/>
            <a:ext cx="1021613" cy="362332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 smtClean="0">
                <a:solidFill>
                  <a:srgbClr val="FEFEFE"/>
                </a:solidFill>
                <a:latin typeface="Arial"/>
                <a:cs typeface="Arial"/>
              </a:rPr>
              <a:t> 10-sinf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=""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en-US" kern="0" spc="10" dirty="0" err="1">
                <a:solidFill>
                  <a:sysClr val="window" lastClr="FFFFFF"/>
                </a:solidFill>
              </a:rPr>
              <a:t>Geometriya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2003425"/>
            <a:ext cx="1444355" cy="1158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2285112"/>
            <a:ext cx="344001" cy="7697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195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36354" y="995969"/>
                <a:ext cx="3232346" cy="13491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6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kumimoji="0" lang="en-US" sz="16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.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p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rizmaning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asosi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tomoni</a:t>
                </a:r>
                <a:r>
                  <a:rPr lang="en-US" sz="16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16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muntazam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oltiburchakdan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, yon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yoqlari</a:t>
                </a:r>
                <a:r>
                  <a:rPr lang="en-US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kvadratlardan</a:t>
                </a:r>
                <a:r>
                  <a:rPr lang="en-US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sz="1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en-US" sz="160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diagonalini</a:t>
                </a:r>
                <a:r>
                  <a:rPr kumimoji="0" lang="en-US" sz="160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kumimoji="0" lang="ru-RU" sz="160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354" y="995969"/>
                <a:ext cx="3232346" cy="1349152"/>
              </a:xfrm>
              <a:prstGeom prst="rect">
                <a:avLst/>
              </a:prstGeom>
              <a:blipFill rotWithShape="1">
                <a:blip r:embed="rId2"/>
                <a:stretch>
                  <a:fillRect l="-943" t="-1802" b="-4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4105369" y="1866304"/>
            <a:ext cx="117543" cy="33889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234155" y="2206888"/>
            <a:ext cx="754438" cy="14680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069753" y="1724763"/>
            <a:ext cx="130880" cy="339873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4987830" y="2057456"/>
            <a:ext cx="212803" cy="29623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Шестиугольник 1"/>
          <p:cNvSpPr/>
          <p:nvPr/>
        </p:nvSpPr>
        <p:spPr>
          <a:xfrm rot="535730">
            <a:off x="4117983" y="917497"/>
            <a:ext cx="1094236" cy="628727"/>
          </a:xfrm>
          <a:prstGeom prst="hexagon">
            <a:avLst/>
          </a:prstGeom>
          <a:solidFill>
            <a:schemeClr val="bg1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4988593" y="1591705"/>
            <a:ext cx="10479" cy="74352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4111787" y="1610164"/>
            <a:ext cx="209532" cy="263594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 flipV="1">
            <a:off x="4328649" y="1623032"/>
            <a:ext cx="737689" cy="116466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5200633" y="1315315"/>
            <a:ext cx="10479" cy="74352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H="1">
            <a:off x="4222912" y="1459154"/>
            <a:ext cx="10479" cy="74352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4108013" y="1140578"/>
            <a:ext cx="10479" cy="74352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4324496" y="873711"/>
            <a:ext cx="10479" cy="74352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5068428" y="995969"/>
            <a:ext cx="10479" cy="74352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Прямоугольник 81"/>
              <p:cNvSpPr/>
              <p:nvPr/>
            </p:nvSpPr>
            <p:spPr>
              <a:xfrm rot="744969">
                <a:off x="4192709" y="2253431"/>
                <a:ext cx="593560" cy="3726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744969">
                <a:off x="4192709" y="2253431"/>
                <a:ext cx="593560" cy="3726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Прямая соединительная линия 83"/>
          <p:cNvCxnSpPr/>
          <p:nvPr/>
        </p:nvCxnSpPr>
        <p:spPr>
          <a:xfrm flipH="1">
            <a:off x="4240218" y="1752409"/>
            <a:ext cx="825483" cy="441568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flipH="1">
            <a:off x="4240218" y="999384"/>
            <a:ext cx="830226" cy="116581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Прямоугольник 94"/>
              <p:cNvSpPr/>
              <p:nvPr/>
            </p:nvSpPr>
            <p:spPr>
              <a:xfrm>
                <a:off x="5120524" y="1458315"/>
                <a:ext cx="593560" cy="3726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5" name="Прямоугольник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524" y="1458315"/>
                <a:ext cx="593560" cy="3726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720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29479" y="1080458"/>
                <a:ext cx="3031149" cy="12513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(4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(2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en-US" sz="240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80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20=100</m:t>
                      </m:r>
                    </m:oMath>
                  </m:oMathPara>
                </a14:m>
                <a:endParaRPr kumimoji="0" lang="en-US" sz="240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𝑑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=10</m:t>
                      </m:r>
                    </m:oMath>
                  </m:oMathPara>
                </a14:m>
                <a:endParaRPr kumimoji="0" lang="ru-RU" sz="24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79" y="1080458"/>
                <a:ext cx="3031149" cy="12513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4105369" y="1866304"/>
            <a:ext cx="117543" cy="33889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234155" y="2206888"/>
            <a:ext cx="754438" cy="14680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069753" y="1724763"/>
            <a:ext cx="130880" cy="339873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4987830" y="2057456"/>
            <a:ext cx="212803" cy="29623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Шестиугольник 1"/>
          <p:cNvSpPr/>
          <p:nvPr/>
        </p:nvSpPr>
        <p:spPr>
          <a:xfrm rot="535730">
            <a:off x="4117983" y="917497"/>
            <a:ext cx="1094236" cy="628727"/>
          </a:xfrm>
          <a:prstGeom prst="hexagon">
            <a:avLst/>
          </a:prstGeom>
          <a:solidFill>
            <a:schemeClr val="bg1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4988593" y="1591705"/>
            <a:ext cx="10479" cy="74352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4111787" y="1610164"/>
            <a:ext cx="209532" cy="263594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 flipV="1">
            <a:off x="4328649" y="1623032"/>
            <a:ext cx="737689" cy="116466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5200633" y="1315315"/>
            <a:ext cx="10479" cy="74352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H="1">
            <a:off x="4222912" y="1459154"/>
            <a:ext cx="10479" cy="74352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4108013" y="1140578"/>
            <a:ext cx="10479" cy="74352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4324496" y="873711"/>
            <a:ext cx="10479" cy="74352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5068428" y="995969"/>
            <a:ext cx="10479" cy="74352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Прямоугольник 81"/>
              <p:cNvSpPr/>
              <p:nvPr/>
            </p:nvSpPr>
            <p:spPr>
              <a:xfrm rot="744969">
                <a:off x="4218774" y="2270968"/>
                <a:ext cx="541430" cy="3375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</a:endParaRPr>
              </a:p>
            </p:txBody>
          </p:sp>
        </mc:Choice>
        <mc:Fallback xmlns=""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744969">
                <a:off x="4218774" y="2270968"/>
                <a:ext cx="541430" cy="3375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/>
          <p:cNvCxnSpPr/>
          <p:nvPr/>
        </p:nvCxnSpPr>
        <p:spPr>
          <a:xfrm flipH="1">
            <a:off x="4240218" y="1752409"/>
            <a:ext cx="825483" cy="441568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4240218" y="999384"/>
            <a:ext cx="830226" cy="1165812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495325" y="1726602"/>
                <a:ext cx="3152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325" y="1726602"/>
                <a:ext cx="315267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 rot="20084225">
                <a:off x="4480318" y="1895258"/>
                <a:ext cx="541430" cy="3375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kumimoji="0" lang="en-US" sz="1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084225">
                <a:off x="4480318" y="1895258"/>
                <a:ext cx="541430" cy="3375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4669911" y="1327668"/>
                <a:ext cx="490904" cy="302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1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12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9911" y="1327668"/>
                <a:ext cx="490904" cy="3025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5120524" y="1458315"/>
                <a:ext cx="541430" cy="3375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524" y="1458315"/>
                <a:ext cx="541430" cy="33752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>
            <a:off x="5032385" y="1658848"/>
            <a:ext cx="1" cy="108833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5009536" y="1643098"/>
            <a:ext cx="56165" cy="3603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 rot="18367635">
                <a:off x="4488569" y="1247314"/>
                <a:ext cx="334643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𝑑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367635">
                <a:off x="4488569" y="1247314"/>
                <a:ext cx="334643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596900" y="2477821"/>
                <a:ext cx="218957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00" y="2477821"/>
                <a:ext cx="2189574" cy="461665"/>
              </a:xfrm>
              <a:prstGeom prst="rect">
                <a:avLst/>
              </a:prstGeom>
              <a:blipFill>
                <a:blip r:embed="rId9"/>
                <a:stretch>
                  <a:fillRect l="-4457" t="-92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291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7" grpId="0"/>
      <p:bldP spid="31" grpId="0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33525" y="1041028"/>
                <a:ext cx="3031149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6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kumimoji="0" lang="en-US" sz="16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. 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Muntazam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to‘rtburchakli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kumimoji="0" lang="en-US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rizmaning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to‘la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sirti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210</m:t>
                    </m:r>
                  </m:oMath>
                </a14:m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ga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, yon </a:t>
                </a:r>
                <a:r>
                  <a:rPr kumimoji="0" lang="en-US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sirti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esa </a:t>
                </a:r>
                <a14:m>
                  <m:oMath xmlns:m="http://schemas.openxmlformats.org/officeDocument/2006/math">
                    <m:r>
                      <a:rPr lang="en-US" sz="1600" i="1" noProof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1600" b="0" i="1" noProof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:r>
                  <a:rPr kumimoji="0" lang="en-US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teng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bo‘lsa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, prizma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diagonalini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toping. </a:t>
                </a:r>
                <a:endParaRPr kumimoji="0" lang="ru-RU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525" y="1041028"/>
                <a:ext cx="3031149" cy="1323439"/>
              </a:xfrm>
              <a:prstGeom prst="rect">
                <a:avLst/>
              </a:prstGeom>
              <a:blipFill>
                <a:blip r:embed="rId2"/>
                <a:stretch>
                  <a:fillRect l="-1207" t="-1382" b="-5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4640750" y="1001477"/>
            <a:ext cx="754749" cy="424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007938" y="2155824"/>
            <a:ext cx="387561" cy="37176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997221" y="1393825"/>
            <a:ext cx="3108" cy="113278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4242462" y="994594"/>
            <a:ext cx="415224" cy="39530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4233392" y="2527589"/>
            <a:ext cx="772176" cy="196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4233392" y="1393825"/>
            <a:ext cx="3830" cy="11337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4627861" y="1021079"/>
            <a:ext cx="29825" cy="1147166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4242461" y="2155825"/>
            <a:ext cx="393039" cy="371764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H="1">
            <a:off x="4648218" y="2153866"/>
            <a:ext cx="749282" cy="3634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4233392" y="1391864"/>
            <a:ext cx="772176" cy="196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997221" y="1013888"/>
            <a:ext cx="387561" cy="37895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5384782" y="1007675"/>
            <a:ext cx="12718" cy="114717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548466" y="2232025"/>
            <a:ext cx="142027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4694294" y="2168245"/>
            <a:ext cx="65630" cy="649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4591252" y="2495028"/>
            <a:ext cx="84336" cy="88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5137655" y="2341707"/>
            <a:ext cx="128126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089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134154" y="1623526"/>
                <a:ext cx="3031149" cy="13769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6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16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kumimoji="0" lang="en-US" sz="16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sSup>
                          <m:sSupPr>
                            <m:ctrlP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𝑜</m:t>
                            </m:r>
                          </m:e>
                          <m:sup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𝑙𝑎</m:t>
                        </m:r>
                      </m:sub>
                    </m:sSub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1600" i="1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600" b="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sz="1600" i="1" dirty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b="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𝑎𝑠𝑜𝑠</m:t>
                            </m:r>
                          </m:sub>
                        </m:sSub>
                        <m:r>
                          <a:rPr lang="en-US" sz="1600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16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𝑦𝑜𝑛</m:t>
                        </m:r>
                      </m:sub>
                    </m:sSub>
                  </m:oMath>
                </a14:m>
                <a:endPara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210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600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𝑎𝑠𝑜𝑠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+160</m:t>
                      </m:r>
                    </m:oMath>
                  </m:oMathPara>
                </a14:m>
                <a:endPara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𝑎𝑠𝑜𝑠</m:t>
                          </m:r>
                        </m:sub>
                      </m:sSub>
                      <m:r>
                        <a:rPr lang="en-US" sz="16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6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25</m:t>
                      </m:r>
                    </m:oMath>
                  </m:oMathPara>
                </a14:m>
                <a:endPara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𝑎𝑠𝑜𝑠</m:t>
                          </m:r>
                        </m:sub>
                      </m:sSub>
                      <m:r>
                        <a:rPr lang="en-US" sz="1600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160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  <m:sup>
                          <m:r>
                            <a:rPr lang="en-US" sz="1600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</m:e>
                        <m:sup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=50   ⇒</m:t>
                      </m:r>
                      <m:r>
                        <a:rPr lang="en-US" sz="16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  <m:r>
                        <a:rPr lang="en-US" sz="16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50</m:t>
                          </m:r>
                        </m:e>
                      </m:rad>
                      <m:r>
                        <a:rPr lang="en-US" sz="16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=5</m:t>
                      </m:r>
                      <m:rad>
                        <m:radPr>
                          <m:degHide m:val="on"/>
                          <m:ctrlPr>
                            <a:rPr lang="en-US" sz="1600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0" i="1" dirty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kumimoji="0" lang="ru-RU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154" y="1623526"/>
                <a:ext cx="3031149" cy="1376915"/>
              </a:xfrm>
              <a:prstGeom prst="rect">
                <a:avLst/>
              </a:prstGeom>
              <a:blipFill rotWithShape="0">
                <a:blip r:embed="rId2"/>
                <a:stretch>
                  <a:fillRect l="-1006" t="-13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4640750" y="1001477"/>
            <a:ext cx="754749" cy="424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007938" y="2155824"/>
            <a:ext cx="387561" cy="37176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997221" y="1393825"/>
            <a:ext cx="3108" cy="113278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4242462" y="994594"/>
            <a:ext cx="415224" cy="39530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4233392" y="2527589"/>
            <a:ext cx="772176" cy="196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4233392" y="1393825"/>
            <a:ext cx="3830" cy="11337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4627861" y="1021079"/>
            <a:ext cx="29825" cy="1147166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4242461" y="2155825"/>
            <a:ext cx="393039" cy="371764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H="1">
            <a:off x="4648218" y="2153866"/>
            <a:ext cx="749282" cy="3634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4233392" y="1391864"/>
            <a:ext cx="772176" cy="196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997221" y="1013888"/>
            <a:ext cx="387561" cy="37895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5384782" y="1007675"/>
            <a:ext cx="12718" cy="114717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548466" y="2232025"/>
            <a:ext cx="142027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4694294" y="2168245"/>
            <a:ext cx="65630" cy="649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4591252" y="2495028"/>
            <a:ext cx="84336" cy="88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5137655" y="2341707"/>
            <a:ext cx="128126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67268" y="600447"/>
                <a:ext cx="1339085" cy="3414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𝑡</m:t>
                          </m:r>
                          <m:sSup>
                            <m:sSup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𝑜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𝑙𝑎</m:t>
                          </m:r>
                        </m:sub>
                      </m:sSub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=210</m:t>
                      </m:r>
                    </m:oMath>
                  </m:oMathPara>
                </a14:m>
                <a:endPara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268" y="600447"/>
                <a:ext cx="1339085" cy="3414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65267" y="919204"/>
                <a:ext cx="1243289" cy="357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𝑦𝑜𝑛</m:t>
                          </m:r>
                        </m:sub>
                      </m:sSub>
                      <m:r>
                        <a:rPr lang="en-US" sz="1600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=16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oMath>
                  </m:oMathPara>
                </a14:m>
                <a:endPara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267" y="919204"/>
                <a:ext cx="1243289" cy="357983"/>
              </a:xfrm>
              <a:prstGeom prst="rect">
                <a:avLst/>
              </a:prstGeom>
              <a:blipFill>
                <a:blip r:embed="rId4"/>
                <a:stretch>
                  <a:fillRect b="-16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>
            <a:off x="215900" y="1313463"/>
            <a:ext cx="1535453" cy="21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36943" y="1294705"/>
                <a:ext cx="6488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943" y="1294705"/>
                <a:ext cx="64883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Прямая соединительная линия 27"/>
          <p:cNvCxnSpPr/>
          <p:nvPr/>
        </p:nvCxnSpPr>
        <p:spPr>
          <a:xfrm>
            <a:off x="1606353" y="609178"/>
            <a:ext cx="0" cy="780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322699" y="2490979"/>
                <a:ext cx="593560" cy="3676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16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2699" y="2490979"/>
                <a:ext cx="593560" cy="3676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5095538" y="2226445"/>
                <a:ext cx="645626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lang="en-US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5538" y="2226445"/>
                <a:ext cx="645626" cy="40197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355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04658" y="942416"/>
                <a:ext cx="3031149" cy="12438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  <m:rad>
                            <m:radPr>
                              <m:degHide m:val="on"/>
                              <m:ctrlPr>
                                <a:rPr lang="en-US" sz="2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ru-RU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𝑑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0+</m:t>
                      </m:r>
                      <m:r>
                        <a:rPr lang="en-US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0=100</m:t>
                      </m:r>
                    </m:oMath>
                  </m:oMathPara>
                </a14:m>
                <a:endParaRPr lang="en-US" sz="2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𝑑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=10</m:t>
                      </m:r>
                    </m:oMath>
                  </m:oMathPara>
                </a14:m>
                <a:endParaRPr lang="ru-RU" sz="2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658" y="942416"/>
                <a:ext cx="3031149" cy="12438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4640750" y="1001477"/>
            <a:ext cx="754749" cy="424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007938" y="2155824"/>
            <a:ext cx="387561" cy="37176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997221" y="1393825"/>
            <a:ext cx="3108" cy="113278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4242462" y="994594"/>
            <a:ext cx="415224" cy="39530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4233392" y="2527589"/>
            <a:ext cx="772176" cy="196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4233392" y="1393825"/>
            <a:ext cx="3830" cy="11337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4627861" y="1021079"/>
            <a:ext cx="29825" cy="1147166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4242461" y="2155825"/>
            <a:ext cx="393039" cy="371764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H="1">
            <a:off x="4648218" y="2153866"/>
            <a:ext cx="749282" cy="3634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4233392" y="1391864"/>
            <a:ext cx="772176" cy="196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997221" y="1013888"/>
            <a:ext cx="387561" cy="37895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5384782" y="1007675"/>
            <a:ext cx="12718" cy="114717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548466" y="2232025"/>
            <a:ext cx="142027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4694294" y="2168245"/>
            <a:ext cx="65630" cy="649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4591252" y="2495028"/>
            <a:ext cx="84336" cy="880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5137655" y="2341707"/>
            <a:ext cx="128126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322699" y="2490979"/>
                <a:ext cx="593560" cy="3676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kumimoji="0" lang="en-US" sz="16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kumimoji="0" lang="en-US" sz="16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2699" y="2490979"/>
                <a:ext cx="593560" cy="3676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5095538" y="2226445"/>
                <a:ext cx="645626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kumimoji="0" lang="en-US" sz="18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kumimoji="0" lang="en-US" sz="18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5538" y="2226445"/>
                <a:ext cx="645626" cy="4019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 flipH="1">
            <a:off x="4241738" y="2172294"/>
            <a:ext cx="1120312" cy="344533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 rot="20594694">
                <a:off x="4649038" y="2096701"/>
                <a:ext cx="334643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𝑑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594694">
                <a:off x="4649038" y="2096701"/>
                <a:ext cx="334643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Прямоугольник 31"/>
              <p:cNvSpPr/>
              <p:nvPr/>
            </p:nvSpPr>
            <p:spPr>
              <a:xfrm>
                <a:off x="177604" y="2281870"/>
                <a:ext cx="3693640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2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 </a:t>
                </a:r>
                <a:r>
                  <a:rPr lang="en-US" sz="2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2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diagonali</a:t>
                </a:r>
                <a:r>
                  <a:rPr lang="en-US" sz="24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1F497D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</m:oMath>
                </a14:m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04" y="2281870"/>
                <a:ext cx="3693640" cy="830997"/>
              </a:xfrm>
              <a:prstGeom prst="rect">
                <a:avLst/>
              </a:prstGeom>
              <a:blipFill rotWithShape="0">
                <a:blip r:embed="rId6"/>
                <a:stretch>
                  <a:fillRect l="-2475" t="-5109" b="-160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062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368481" y="82071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56313" y="1168705"/>
                <a:ext cx="3031149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6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kumimoji="0" lang="en-US" sz="16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. </a:t>
                </a:r>
                <a:r>
                  <a:rPr lang="en-US" sz="16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sz="16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5 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trapetsiyadan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Trapetsiyaning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asoslari</a:t>
                </a:r>
                <a:r>
                  <a:rPr lang="en-US" sz="16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16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6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6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en-US" sz="1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b="0" i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yon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1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6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6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1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rizmaning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qanchaga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endPara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313" y="1168705"/>
                <a:ext cx="3031149" cy="1815882"/>
              </a:xfrm>
              <a:prstGeom prst="rect">
                <a:avLst/>
              </a:prstGeom>
              <a:blipFill rotWithShape="1">
                <a:blip r:embed="rId2"/>
                <a:stretch>
                  <a:fillRect l="-1006" t="-1342" r="-2414" b="-3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Прямая соединительная линия 55"/>
          <p:cNvCxnSpPr/>
          <p:nvPr/>
        </p:nvCxnSpPr>
        <p:spPr>
          <a:xfrm>
            <a:off x="4191338" y="1160592"/>
            <a:ext cx="7272" cy="105586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806397" y="1160591"/>
            <a:ext cx="8589" cy="105331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Прямоугольник 94"/>
              <p:cNvSpPr/>
              <p:nvPr/>
            </p:nvSpPr>
            <p:spPr>
              <a:xfrm>
                <a:off x="4278965" y="1970000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16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</a:endParaRPr>
              </a:p>
            </p:txBody>
          </p:sp>
        </mc:Choice>
        <mc:Fallback xmlns="">
          <p:sp>
            <p:nvSpPr>
              <p:cNvPr id="95" name="Прямоугольник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8965" y="1970000"/>
                <a:ext cx="423514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 flipH="1">
            <a:off x="3765199" y="1165225"/>
            <a:ext cx="415224" cy="39530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4175047" y="1168705"/>
            <a:ext cx="63357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806832" y="1175888"/>
            <a:ext cx="422548" cy="39994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3765200" y="1557157"/>
            <a:ext cx="1453265" cy="337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762047" y="1557157"/>
            <a:ext cx="21762" cy="1055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213556" y="1553077"/>
            <a:ext cx="21762" cy="1055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4200370" y="2221092"/>
            <a:ext cx="624214" cy="2033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3789636" y="2219561"/>
            <a:ext cx="411818" cy="38882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813119" y="2221093"/>
            <a:ext cx="405346" cy="38200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 flipV="1">
            <a:off x="3787335" y="2606544"/>
            <a:ext cx="1453265" cy="337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4280075" y="2536825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44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0075" y="2536825"/>
                <a:ext cx="423514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 rot="19079724">
                <a:off x="3767561" y="2160607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17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079724">
                <a:off x="3767561" y="2160607"/>
                <a:ext cx="423514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 rot="13439711" flipH="1" flipV="1">
                <a:off x="4866660" y="2160606"/>
                <a:ext cx="380247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</a:rPr>
                        <m:t>25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</a:endParaRPr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3439711" flipH="1" flipV="1">
                <a:off x="4866660" y="2160606"/>
                <a:ext cx="380247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168900" y="1797108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900" y="1797108"/>
                <a:ext cx="344966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8061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50" grpId="0"/>
      <p:bldP spid="51" grpId="0"/>
      <p:bldP spid="52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368481" y="82071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58030" y="1036027"/>
                <a:ext cx="3031149" cy="21757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US" sz="16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1600" b="1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kumimoji="0" lang="en-US" sz="16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kumimoji="0" lang="en-US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h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17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  <m:e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h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25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eqArr>
                      </m:e>
                    </m:d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kumimoji="0" lang="en-US" sz="1600" b="0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𝑥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+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𝑦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=44−16</m:t>
                      </m:r>
                    </m:oMath>
                  </m:oMathPara>
                </a14:m>
                <a:endPara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=28</m:t>
                      </m:r>
                    </m:oMath>
                  </m:oMathPara>
                </a14:m>
                <a:endParaRPr lang="en-US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=28−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</m:oMath>
                  </m:oMathPara>
                </a14:m>
                <a:endPara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:r>
                  <a:rPr lang="en-US" sz="160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1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h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17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  <m:e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h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(28−</m:t>
                                </m:r>
                                <m:r>
                                  <a:rPr lang="en-US" sz="16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  <m:r>
                                  <a:rPr lang="en-US" sz="1600" b="0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6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25</m:t>
                                </m:r>
                              </m:e>
                              <m:sup>
                                <m:r>
                                  <a:rPr lang="en-US" sz="16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eqArr>
                      </m:e>
                    </m:d>
                  </m:oMath>
                </a14:m>
                <a:endPara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:endParaRPr kumimoji="0" lang="ru-RU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030" y="1036027"/>
                <a:ext cx="3031149" cy="2175724"/>
              </a:xfrm>
              <a:prstGeom prst="rect">
                <a:avLst/>
              </a:prstGeom>
              <a:blipFill rotWithShape="0">
                <a:blip r:embed="rId2"/>
                <a:stretch>
                  <a:fillRect l="-10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Прямая соединительная линия 55"/>
          <p:cNvCxnSpPr/>
          <p:nvPr/>
        </p:nvCxnSpPr>
        <p:spPr>
          <a:xfrm>
            <a:off x="4191338" y="1160592"/>
            <a:ext cx="7272" cy="105586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806397" y="1160591"/>
            <a:ext cx="8589" cy="105331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Прямоугольник 94"/>
              <p:cNvSpPr/>
              <p:nvPr/>
            </p:nvSpPr>
            <p:spPr>
              <a:xfrm>
                <a:off x="4259416" y="1970872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16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5" name="Прямоугольник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416" y="1970872"/>
                <a:ext cx="423514" cy="3077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 flipH="1">
            <a:off x="3765199" y="1165225"/>
            <a:ext cx="415224" cy="39530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4175047" y="1168705"/>
            <a:ext cx="63357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806832" y="1175888"/>
            <a:ext cx="422548" cy="39994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3765200" y="1557157"/>
            <a:ext cx="1453265" cy="337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762047" y="1557157"/>
            <a:ext cx="21762" cy="1055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213556" y="1553077"/>
            <a:ext cx="21762" cy="1055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4200370" y="2221092"/>
            <a:ext cx="624214" cy="2033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3789636" y="2219561"/>
            <a:ext cx="411818" cy="38882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813119" y="2221093"/>
            <a:ext cx="405346" cy="38200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 flipV="1">
            <a:off x="3787335" y="2606544"/>
            <a:ext cx="1453265" cy="337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4300720" y="2630039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44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0720" y="2630039"/>
                <a:ext cx="423514" cy="3077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 rot="19079724">
                <a:off x="3767561" y="2160607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17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079724">
                <a:off x="3767561" y="2160607"/>
                <a:ext cx="423514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 rot="13439711" flipH="1" flipV="1">
                <a:off x="4866660" y="2160606"/>
                <a:ext cx="380247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25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3439711" flipH="1" flipV="1">
                <a:off x="4866660" y="2160606"/>
                <a:ext cx="380247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4209707" y="2221091"/>
            <a:ext cx="2662" cy="382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819239" y="2230582"/>
            <a:ext cx="2662" cy="382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094057" y="2511648"/>
            <a:ext cx="0" cy="98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940300" y="2504103"/>
            <a:ext cx="0" cy="98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4092820" y="2504103"/>
            <a:ext cx="1144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820570" y="2503541"/>
            <a:ext cx="1144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4102424" y="2256461"/>
                <a:ext cx="32720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h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2424" y="2256461"/>
                <a:ext cx="327205" cy="30777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4594011" y="2261307"/>
                <a:ext cx="32720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h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011" y="2261307"/>
                <a:ext cx="327205" cy="30777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3856129" y="2547320"/>
                <a:ext cx="32637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129" y="2547320"/>
                <a:ext cx="326371" cy="3077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4269163" y="2357759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16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163" y="2357759"/>
                <a:ext cx="423514" cy="3077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4805866" y="2539382"/>
                <a:ext cx="32880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866" y="2539382"/>
                <a:ext cx="328808" cy="307777"/>
              </a:xfrm>
              <a:prstGeom prst="rect">
                <a:avLst/>
              </a:prstGeom>
              <a:blipFill rotWithShape="0">
                <a:blip r:embed="rId11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125849" y="1851025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5849" y="1851025"/>
                <a:ext cx="344966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577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1" grpId="0"/>
      <p:bldP spid="4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368481" y="82071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50807" y="764561"/>
                <a:ext cx="3443531" cy="26113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1600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17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6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6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6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sSup>
                                <m:sSupPr>
                                  <m:ctrlP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(28−</m:t>
                                  </m:r>
                                  <m:r>
                                    <a:rPr lang="en-US" sz="16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  <m:r>
                                    <a:rPr lang="en-US" sz="160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25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17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(28−</m:t>
                          </m:r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25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289−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+784−56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625</m:t>
                      </m:r>
                    </m:oMath>
                  </m:oMathPara>
                </a14:m>
                <a:endParaRPr lang="en-US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289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784−56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=625</m:t>
                      </m:r>
                    </m:oMath>
                  </m:oMathPara>
                </a14:m>
                <a:endParaRPr lang="en-US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56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=448</m:t>
                      </m:r>
                    </m:oMath>
                  </m:oMathPara>
                </a14:m>
                <a:endParaRPr lang="en-US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=448:56</m:t>
                      </m:r>
                    </m:oMath>
                  </m:oMathPara>
                </a14:m>
                <a:endParaRPr lang="en-US" sz="1600" dirty="0" smtClean="0">
                  <a:solidFill>
                    <a:prstClr val="black"/>
                  </a:solidFill>
                  <a:cs typeface="Arial" panose="020B0604020202020204" pitchFamily="34" charset="0"/>
                </a:endParaRPr>
              </a:p>
              <a:p>
                <a:pPr lvl="0" algn="ctr">
                  <a:defRPr/>
                </a:pPr>
                <a:r>
                  <a:rPr lang="en-US" sz="16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</m:t>
                    </m:r>
                  </m:oMath>
                </a14:m>
                <a:endParaRPr lang="en-US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endPara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807" y="764561"/>
                <a:ext cx="3443531" cy="261135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Прямая соединительная линия 55"/>
          <p:cNvCxnSpPr/>
          <p:nvPr/>
        </p:nvCxnSpPr>
        <p:spPr>
          <a:xfrm>
            <a:off x="4191338" y="1160592"/>
            <a:ext cx="7272" cy="105586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806397" y="1160591"/>
            <a:ext cx="8589" cy="105331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Прямоугольник 94"/>
              <p:cNvSpPr/>
              <p:nvPr/>
            </p:nvSpPr>
            <p:spPr>
              <a:xfrm>
                <a:off x="4259416" y="1970872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16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5" name="Прямоугольник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416" y="1970872"/>
                <a:ext cx="423514" cy="3077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 flipH="1">
            <a:off x="3765199" y="1165225"/>
            <a:ext cx="415224" cy="39530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4175047" y="1168705"/>
            <a:ext cx="63357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806832" y="1175888"/>
            <a:ext cx="422548" cy="39994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3765200" y="1557157"/>
            <a:ext cx="1453265" cy="337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762047" y="1557157"/>
            <a:ext cx="21762" cy="1055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213556" y="1553077"/>
            <a:ext cx="21762" cy="1055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4200370" y="2221092"/>
            <a:ext cx="624214" cy="2033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3789636" y="2219561"/>
            <a:ext cx="411818" cy="38882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813119" y="2221093"/>
            <a:ext cx="405346" cy="38200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 flipV="1">
            <a:off x="3787335" y="2606544"/>
            <a:ext cx="1453265" cy="337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4300720" y="2630039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44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0720" y="2630039"/>
                <a:ext cx="423514" cy="3077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 rot="19079724">
                <a:off x="3767561" y="2160607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17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079724">
                <a:off x="3767561" y="2160607"/>
                <a:ext cx="423514" cy="3077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 rot="13439711" flipH="1" flipV="1">
                <a:off x="4866660" y="2160606"/>
                <a:ext cx="380247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3439711" flipH="1" flipV="1">
                <a:off x="4866660" y="2160606"/>
                <a:ext cx="380247" cy="3077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4209707" y="2221091"/>
            <a:ext cx="2662" cy="382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819239" y="2230582"/>
            <a:ext cx="2662" cy="382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094057" y="2511648"/>
            <a:ext cx="0" cy="98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940300" y="2504103"/>
            <a:ext cx="0" cy="98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4092820" y="2504103"/>
            <a:ext cx="1144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820570" y="2503541"/>
            <a:ext cx="1144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4102424" y="2256461"/>
                <a:ext cx="32720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2424" y="2256461"/>
                <a:ext cx="327205" cy="30777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4594011" y="2261307"/>
                <a:ext cx="32720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011" y="2261307"/>
                <a:ext cx="327205" cy="30777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3856129" y="2547320"/>
                <a:ext cx="32637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129" y="2547320"/>
                <a:ext cx="326371" cy="3077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4269163" y="2357759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16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163" y="2357759"/>
                <a:ext cx="423514" cy="3077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4805866" y="2539382"/>
                <a:ext cx="32880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866" y="2539382"/>
                <a:ext cx="328808" cy="307777"/>
              </a:xfrm>
              <a:prstGeom prst="rect">
                <a:avLst/>
              </a:prstGeom>
              <a:blipFill rotWithShape="0">
                <a:blip r:embed="rId11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1054100" y="1873904"/>
            <a:ext cx="152400" cy="2386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2654300" y="1877320"/>
            <a:ext cx="152400" cy="2386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208724" y="1827384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8724" y="1827384"/>
                <a:ext cx="344966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039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368481" y="82071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40020" y="544862"/>
                <a:ext cx="3443531" cy="21453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1600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h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17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=289−64=225</m:t>
                      </m:r>
                    </m:oMath>
                  </m:oMathPara>
                </a14:m>
                <a:endParaRPr lang="en-US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h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=15</m:t>
                      </m:r>
                    </m:oMath>
                  </m:oMathPara>
                </a14:m>
                <a:endParaRPr lang="en-US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h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16+44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∙15=450</m:t>
                      </m:r>
                    </m:oMath>
                  </m:oMathPara>
                </a14:m>
                <a:endParaRPr lang="en-US" sz="16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𝑎𝑠𝑜𝑠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𝐻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=450∙5=2250</m:t>
                      </m:r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020" y="544862"/>
                <a:ext cx="3443531" cy="21453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Прямая соединительная линия 55"/>
          <p:cNvCxnSpPr/>
          <p:nvPr/>
        </p:nvCxnSpPr>
        <p:spPr>
          <a:xfrm>
            <a:off x="4191338" y="1160592"/>
            <a:ext cx="7272" cy="105586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806397" y="1160591"/>
            <a:ext cx="8589" cy="105331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Прямоугольник 94"/>
              <p:cNvSpPr/>
              <p:nvPr/>
            </p:nvSpPr>
            <p:spPr>
              <a:xfrm>
                <a:off x="4259416" y="1970872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16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5" name="Прямоугольник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416" y="1970872"/>
                <a:ext cx="423514" cy="3077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 flipH="1">
            <a:off x="3765199" y="1165225"/>
            <a:ext cx="415224" cy="39530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4175047" y="1168705"/>
            <a:ext cx="63357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806832" y="1175888"/>
            <a:ext cx="422548" cy="39994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3765200" y="1557157"/>
            <a:ext cx="1453265" cy="337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762047" y="1557157"/>
            <a:ext cx="21762" cy="1055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213556" y="1553077"/>
            <a:ext cx="21762" cy="1055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4200370" y="2221092"/>
            <a:ext cx="624214" cy="2033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3789636" y="2219561"/>
            <a:ext cx="411818" cy="388829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813119" y="2221093"/>
            <a:ext cx="405346" cy="382007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 flipV="1">
            <a:off x="3787335" y="2606544"/>
            <a:ext cx="1453265" cy="337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4300720" y="2630039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44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0720" y="2630039"/>
                <a:ext cx="423514" cy="3077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 rot="19079724">
                <a:off x="3767561" y="2160607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17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079724">
                <a:off x="3767561" y="2160607"/>
                <a:ext cx="423514" cy="3077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Прямоугольник 51"/>
              <p:cNvSpPr/>
              <p:nvPr/>
            </p:nvSpPr>
            <p:spPr>
              <a:xfrm rot="13439711" flipH="1" flipV="1">
                <a:off x="4866660" y="2160606"/>
                <a:ext cx="380247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2" name="Прямоугольник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3439711" flipH="1" flipV="1">
                <a:off x="4866660" y="2160606"/>
                <a:ext cx="380247" cy="3077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>
            <a:off x="4209707" y="2221091"/>
            <a:ext cx="2662" cy="382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819239" y="2230582"/>
            <a:ext cx="2662" cy="382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094057" y="2511648"/>
            <a:ext cx="0" cy="98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940300" y="2504103"/>
            <a:ext cx="0" cy="98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4092820" y="2504103"/>
            <a:ext cx="1144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820570" y="2503541"/>
            <a:ext cx="11446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4102424" y="2256461"/>
                <a:ext cx="32720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2424" y="2256461"/>
                <a:ext cx="327205" cy="30777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4594011" y="2261307"/>
                <a:ext cx="32720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011" y="2261307"/>
                <a:ext cx="327205" cy="30777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3856129" y="2547320"/>
                <a:ext cx="32637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129" y="2547320"/>
                <a:ext cx="326371" cy="3077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4269163" y="2357759"/>
                <a:ext cx="42351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16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163" y="2357759"/>
                <a:ext cx="423514" cy="3077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4805866" y="2539382"/>
                <a:ext cx="32880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866" y="2539382"/>
                <a:ext cx="328808" cy="307777"/>
              </a:xfrm>
              <a:prstGeom prst="rect">
                <a:avLst/>
              </a:prstGeom>
              <a:blipFill rotWithShape="0">
                <a:blip r:embed="rId11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742895" y="2564238"/>
                <a:ext cx="25314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6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250</m:t>
                    </m:r>
                  </m:oMath>
                </a14:m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895" y="2564238"/>
                <a:ext cx="2531462" cy="584775"/>
              </a:xfrm>
              <a:prstGeom prst="rect">
                <a:avLst/>
              </a:prstGeom>
              <a:blipFill rotWithShape="0">
                <a:blip r:embed="rId12"/>
                <a:stretch>
                  <a:fillRect l="-1446" t="-3125"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208724" y="1791702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8724" y="1791702"/>
                <a:ext cx="344966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45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0" y="-121315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dirty="0" err="1">
                <a:solidFill>
                  <a:prstClr val="white"/>
                </a:solidFill>
              </a:rPr>
              <a:t>Mustaqil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bajarish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uchun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smtClean="0">
                <a:solidFill>
                  <a:prstClr val="white"/>
                </a:solidFill>
              </a:rPr>
              <a:t>topshiriq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77060" y="631825"/>
                <a:ext cx="54864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5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20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</a:t>
                </a:r>
                <a14:m>
                  <m:oMath xmlns:m="http://schemas.openxmlformats.org/officeDocument/2006/math">
                    <m:r>
                      <a:rPr lang="en-US" sz="16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2</m:t>
                    </m:r>
                    <m:r>
                      <a:rPr lang="en-US" sz="16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yon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qirrasi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kichik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balandligiga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60" y="631825"/>
                <a:ext cx="5486400" cy="830997"/>
              </a:xfrm>
              <a:prstGeom prst="rect">
                <a:avLst/>
              </a:prstGeom>
              <a:blipFill rotWithShape="1">
                <a:blip r:embed="rId2"/>
                <a:stretch>
                  <a:fillRect l="-556" t="-2206" b="-88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130" y="1622425"/>
            <a:ext cx="1152525" cy="127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700" y="1677158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99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6523608" y="6453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085789" y="313754"/>
                <a:ext cx="3657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𝐿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5789" y="313754"/>
                <a:ext cx="365741" cy="369332"/>
              </a:xfrm>
              <a:prstGeom prst="rect">
                <a:avLst/>
              </a:prstGeom>
              <a:blipFill rotWithShape="0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39700" y="608440"/>
                <a:ext cx="541020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 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trapetsiyadan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Trapetsiyaning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asoslari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22 </m:t>
                    </m:r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6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sz="1600" b="0" i="1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0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8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600" i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yon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qirrasi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sz="1600" b="0" i="1" dirty="0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0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600" i="1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yon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sirtini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08440"/>
                <a:ext cx="5410200" cy="1077218"/>
              </a:xfrm>
              <a:prstGeom prst="rect">
                <a:avLst/>
              </a:prstGeom>
              <a:blipFill rotWithShape="1">
                <a:blip r:embed="rId25"/>
                <a:stretch>
                  <a:fillRect l="-676" t="-1695" r="-1353" b="-62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Picture 2">
            <a:extLst>
              <a:ext uri="{FF2B5EF4-FFF2-40B4-BE49-F238E27FC236}">
                <a16:creationId xmlns="" xmlns:a16="http://schemas.microsoft.com/office/drawing/2014/main" id="{59502161-870F-4638-89E6-BCF992D38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1622425"/>
            <a:ext cx="199072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179153" y="2327272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9153" y="2327272"/>
                <a:ext cx="266699" cy="276999"/>
              </a:xfrm>
              <a:prstGeom prst="rect">
                <a:avLst/>
              </a:prstGeom>
              <a:blipFill rotWithShape="1">
                <a:blip r:embed="rId27"/>
                <a:stretch>
                  <a:fillRect r="-209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86279" y="2893624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200" b="0" i="1" smtClean="0">
                          <a:latin typeface="Cambria Math"/>
                        </a:rPr>
                        <m:t>22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6279" y="2893624"/>
                <a:ext cx="266699" cy="276999"/>
              </a:xfrm>
              <a:prstGeom prst="rect">
                <a:avLst/>
              </a:prstGeom>
              <a:blipFill rotWithShape="1">
                <a:blip r:embed="rId28"/>
                <a:stretch>
                  <a:fillRect r="-204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941614" y="2583801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200" b="0" i="1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1614" y="2583801"/>
                <a:ext cx="266699" cy="27699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2988000" y="2536825"/>
            <a:ext cx="0" cy="40017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882900" y="2784600"/>
            <a:ext cx="0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2882900" y="2784600"/>
            <a:ext cx="112245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197100" y="2445301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7100" y="2445301"/>
                <a:ext cx="266699" cy="276999"/>
              </a:xfrm>
              <a:prstGeom prst="rect">
                <a:avLst/>
              </a:prstGeom>
              <a:blipFill rotWithShape="1">
                <a:blip r:embed="rId30"/>
                <a:stretch>
                  <a:fillRect r="-204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6898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6523608" y="6453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085789" y="313754"/>
                <a:ext cx="3657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5789" y="313754"/>
                <a:ext cx="365741" cy="369332"/>
              </a:xfrm>
              <a:prstGeom prst="rect">
                <a:avLst/>
              </a:prstGeom>
              <a:blipFill rotWithShape="0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39700" y="608440"/>
                <a:ext cx="54102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Yechish. 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chemeClr val="tx1"/>
                        </a:solidFill>
                        <a:latin typeface="Cambria Math"/>
                        <a:cs typeface="Arial" panose="020B0604020202020204" pitchFamily="34" charset="0"/>
                      </a:rPr>
                      <m:t>𝐴𝐵𝐶𝐷</m:t>
                    </m:r>
                  </m:oMath>
                </a14:m>
                <a:r>
                  <a:rPr lang="en-US" sz="16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trapetsiyani</a:t>
                </a:r>
                <a:r>
                  <a:rPr lang="en-US" sz="1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qaraymiz</a:t>
                </a:r>
                <a:r>
                  <a:rPr lang="en-US" sz="1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1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08440"/>
                <a:ext cx="5410200" cy="338554"/>
              </a:xfrm>
              <a:prstGeom prst="rect">
                <a:avLst/>
              </a:prstGeom>
              <a:blipFill rotWithShape="1">
                <a:blip r:embed="rId25"/>
                <a:stretch>
                  <a:fillRect l="-676" t="-5455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3949700" y="1277686"/>
            <a:ext cx="685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568700" y="2003425"/>
            <a:ext cx="1524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3568700" y="1277686"/>
            <a:ext cx="381000" cy="72573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635500" y="1277299"/>
            <a:ext cx="457200" cy="72612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275853" y="1926146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3" y="1926146"/>
                <a:ext cx="533400" cy="307777"/>
              </a:xfrm>
              <a:prstGeom prst="rect">
                <a:avLst/>
              </a:prstGeom>
              <a:blipFill rotWithShape="0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654984" y="1018046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984" y="1018046"/>
                <a:ext cx="533400" cy="307777"/>
              </a:xfrm>
              <a:prstGeom prst="rect">
                <a:avLst/>
              </a:prstGeom>
              <a:blipFill rotWithShape="0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373561" y="1024273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3561" y="1024273"/>
                <a:ext cx="533400" cy="307777"/>
              </a:xfrm>
              <a:prstGeom prst="rect">
                <a:avLst/>
              </a:prstGeom>
              <a:blipFill rotWithShape="0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864100" y="1928702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4100" y="1928702"/>
                <a:ext cx="533400" cy="307777"/>
              </a:xfrm>
              <a:prstGeom prst="rect">
                <a:avLst/>
              </a:prstGeom>
              <a:blipFill rotWithShape="0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>
            <a:off x="3949700" y="1277299"/>
            <a:ext cx="0" cy="72612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635500" y="1277299"/>
            <a:ext cx="0" cy="72612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826996" y="1852502"/>
            <a:ext cx="0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3826996" y="1852502"/>
            <a:ext cx="112245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025899" y="1019500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5899" y="1019500"/>
                <a:ext cx="533400" cy="307777"/>
              </a:xfrm>
              <a:prstGeom prst="rect">
                <a:avLst/>
              </a:prstGeom>
              <a:blipFill rotWithShape="0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672073" y="1926146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2073" y="1926146"/>
                <a:ext cx="533400" cy="307777"/>
              </a:xfrm>
              <a:prstGeom prst="rect">
                <a:avLst/>
              </a:prstGeom>
              <a:blipFill rotWithShape="0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353859" y="1928702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3859" y="1928702"/>
                <a:ext cx="533400" cy="307777"/>
              </a:xfrm>
              <a:prstGeom prst="rect">
                <a:avLst/>
              </a:prstGeom>
              <a:blipFill rotWithShape="0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Прямая соединительная линия 39"/>
          <p:cNvCxnSpPr/>
          <p:nvPr/>
        </p:nvCxnSpPr>
        <p:spPr>
          <a:xfrm flipH="1">
            <a:off x="4635500" y="1852502"/>
            <a:ext cx="112245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753535" y="1849946"/>
            <a:ext cx="0" cy="1524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009277" y="1930919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9277" y="1930919"/>
                <a:ext cx="533400" cy="307777"/>
              </a:xfrm>
              <a:prstGeom prst="rect">
                <a:avLst/>
              </a:prstGeom>
              <a:blipFill rotWithShape="0"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620061" y="1954804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0061" y="1954804"/>
                <a:ext cx="266699" cy="276999"/>
              </a:xfrm>
              <a:prstGeom prst="rect">
                <a:avLst/>
              </a:prstGeom>
              <a:blipFill rotWithShape="0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722440" y="1949397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2440" y="1949397"/>
                <a:ext cx="266699" cy="276999"/>
              </a:xfrm>
              <a:prstGeom prst="rect">
                <a:avLst/>
              </a:prstGeom>
              <a:blipFill rotWithShape="0"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887134" y="1519743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7134" y="1519743"/>
                <a:ext cx="266699" cy="276999"/>
              </a:xfrm>
              <a:prstGeom prst="rect">
                <a:avLst/>
              </a:prstGeom>
              <a:blipFill rotWithShape="0"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440674" y="1512459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674" y="1512459"/>
                <a:ext cx="266699" cy="276999"/>
              </a:xfrm>
              <a:prstGeom prst="rect">
                <a:avLst/>
              </a:prstGeom>
              <a:blipFill rotWithShape="0">
                <a:blip r:embed="rId37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064000" y="2152540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22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4000" y="2152540"/>
                <a:ext cx="533400" cy="307777"/>
              </a:xfrm>
              <a:prstGeom prst="rect">
                <a:avLst/>
              </a:prstGeom>
              <a:blipFill rotWithShape="0"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59885" y="1181189"/>
                <a:ext cx="292501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∆</m:t>
                      </m:r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𝐴𝐵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𝐻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:  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𝐴𝐵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𝐵𝐻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𝐴𝐻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885" y="1181189"/>
                <a:ext cx="2925017" cy="338554"/>
              </a:xfrm>
              <a:prstGeom prst="rect">
                <a:avLst/>
              </a:prstGeom>
              <a:blipFill rotWithShape="0">
                <a:blip r:embed="rId3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146658" y="1481681"/>
                <a:ext cx="152702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𝐴𝐵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</m:t>
                          </m:r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e>
                        <m:sup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658" y="1481681"/>
                <a:ext cx="1527021" cy="338554"/>
              </a:xfrm>
              <a:prstGeom prst="rect">
                <a:avLst/>
              </a:prstGeom>
              <a:blipFill rotWithShape="0">
                <a:blip r:embed="rId4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224051" y="1808433"/>
                <a:ext cx="99668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𝐴𝐵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051" y="1808433"/>
                <a:ext cx="996683" cy="338554"/>
              </a:xfrm>
              <a:prstGeom prst="rect">
                <a:avLst/>
              </a:prstGeom>
              <a:blipFill rotWithShape="0">
                <a:blip r:embed="rId4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1224049" y="2155825"/>
                <a:ext cx="99719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𝐶𝐷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049" y="2155825"/>
                <a:ext cx="997196" cy="338554"/>
              </a:xfrm>
              <a:prstGeom prst="rect">
                <a:avLst/>
              </a:prstGeom>
              <a:blipFill rotWithShape="1">
                <a:blip r:embed="rId4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826001" y="1481681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001" y="1481681"/>
                <a:ext cx="266699" cy="276999"/>
              </a:xfrm>
              <a:prstGeom prst="rect">
                <a:avLst/>
              </a:prstGeom>
              <a:blipFill rotWithShape="1">
                <a:blip r:embed="rId43"/>
                <a:stretch>
                  <a:fillRect r="-209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4564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3" grpId="0"/>
      <p:bldP spid="44" grpId="0"/>
      <p:bldP spid="45" grpId="0"/>
      <p:bldP spid="46" grpId="0"/>
      <p:bldP spid="47" grpId="0"/>
      <p:bldP spid="48" grpId="0"/>
      <p:bldP spid="2" grpId="0"/>
      <p:bldP spid="8" grpId="0"/>
      <p:bldP spid="9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6523608" y="6453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085789" y="313754"/>
                <a:ext cx="3657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5789" y="313754"/>
                <a:ext cx="365741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Picture 2">
            <a:extLst>
              <a:ext uri="{FF2B5EF4-FFF2-40B4-BE49-F238E27FC236}">
                <a16:creationId xmlns="" xmlns:a16="http://schemas.microsoft.com/office/drawing/2014/main" id="{59502161-870F-4638-89E6-BCF992D38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300" y="1393825"/>
            <a:ext cx="199072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263900" y="2232025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3900" y="2232025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39282" y="1605778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9282" y="1605778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709963" y="1821676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963" y="1821676"/>
                <a:ext cx="266699" cy="276999"/>
              </a:xfrm>
              <a:prstGeom prst="rect">
                <a:avLst/>
              </a:prstGeom>
              <a:blipFill rotWithShape="0">
                <a:blip r:embed="rId5"/>
                <a:stretch>
                  <a:fillRect r="-209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901950" y="2232024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1950" y="2232024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49700" y="1393825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700" y="1393825"/>
                <a:ext cx="266699" cy="276999"/>
              </a:xfrm>
              <a:prstGeom prst="rect">
                <a:avLst/>
              </a:prstGeom>
              <a:blipFill rotWithShape="0">
                <a:blip r:embed="rId5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16399" y="1821676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6399" y="1821676"/>
                <a:ext cx="266699" cy="276999"/>
              </a:xfrm>
              <a:prstGeom prst="rect">
                <a:avLst/>
              </a:prstGeom>
              <a:blipFill rotWithShape="0">
                <a:blip r:embed="rId5"/>
                <a:stretch>
                  <a:fillRect r="-209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589485" y="1605777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485" y="1605777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767030" y="2155825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030" y="2155825"/>
                <a:ext cx="266699" cy="276999"/>
              </a:xfrm>
              <a:prstGeom prst="rect">
                <a:avLst/>
              </a:prstGeom>
              <a:blipFill rotWithShape="0">
                <a:blip r:embed="rId5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49700" y="2093524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700" y="2093524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92627" y="2232023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2627" y="2232023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949699" y="2733514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22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699" y="2733514"/>
                <a:ext cx="266699" cy="276999"/>
              </a:xfrm>
              <a:prstGeom prst="rect">
                <a:avLst/>
              </a:prstGeom>
              <a:blipFill rotWithShape="0">
                <a:blip r:embed="rId6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20700" y="738664"/>
                <a:ext cx="30678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𝑎𝑠𝑜𝑠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𝐴𝐵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𝐵𝐶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𝐶𝐷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𝐴𝐷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0" y="738664"/>
                <a:ext cx="3067827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3500" y="1255766"/>
                <a:ext cx="34291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𝑎𝑠𝑜𝑠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=10+10+10+22</m:t>
                      </m:r>
                      <m:r>
                        <a:rPr lang="en-US" b="0" i="1" smtClean="0">
                          <a:latin typeface="Cambria Math"/>
                        </a:rPr>
                        <m:t>=52</m:t>
                      </m:r>
                    </m:oMath>
                  </m:oMathPara>
                </a14:m>
                <a:endParaRPr lang="ru-RU" b="0" dirty="0" smtClean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1255766"/>
                <a:ext cx="342914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1633476"/>
                <a:ext cx="1793504" cy="391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𝑦𝑜𝑛</m:t>
                          </m:r>
                        </m:sub>
                      </m:sSub>
                      <m:r>
                        <a:rPr lang="ru-RU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ru-RU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𝑎𝑠𝑜𝑠</m:t>
                          </m:r>
                        </m:sub>
                      </m:sSub>
                      <m:r>
                        <a:rPr lang="ru-RU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𝐻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1633476"/>
                <a:ext cx="1793504" cy="391261"/>
              </a:xfrm>
              <a:prstGeom prst="rect">
                <a:avLst/>
              </a:prstGeom>
              <a:blipFill rotWithShape="1">
                <a:blip r:embed="rId9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39469" y="1983830"/>
                <a:ext cx="2800575" cy="396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𝑦𝑜𝑛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52∙10=</m:t>
                      </m:r>
                      <m:r>
                        <a:rPr lang="ru-RU" i="1">
                          <a:solidFill>
                            <a:prstClr val="black"/>
                          </a:solidFill>
                          <a:latin typeface="Cambria Math"/>
                        </a:rPr>
                        <m:t>520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469" y="1983830"/>
                <a:ext cx="2800575" cy="396775"/>
              </a:xfrm>
              <a:prstGeom prst="rect">
                <a:avLst/>
              </a:prstGeom>
              <a:blipFill rotWithShape="1">
                <a:blip r:embed="rId10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63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5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-6523608" y="64533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Mustaqil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tekshirish</a:t>
            </a:r>
            <a:endParaRPr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085789" y="313754"/>
                <a:ext cx="3657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5789" y="313754"/>
                <a:ext cx="365741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Picture 2">
            <a:extLst>
              <a:ext uri="{FF2B5EF4-FFF2-40B4-BE49-F238E27FC236}">
                <a16:creationId xmlns="" xmlns:a16="http://schemas.microsoft.com/office/drawing/2014/main" id="{59502161-870F-4638-89E6-BCF992D38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300" y="1393825"/>
            <a:ext cx="1990725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263900" y="2232025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3900" y="2232025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39282" y="1605778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9282" y="1605778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709963" y="1821676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9963" y="1821676"/>
                <a:ext cx="266699" cy="276999"/>
              </a:xfrm>
              <a:prstGeom prst="rect">
                <a:avLst/>
              </a:prstGeom>
              <a:blipFill rotWithShape="0">
                <a:blip r:embed="rId5"/>
                <a:stretch>
                  <a:fillRect r="-209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901950" y="2232024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1950" y="2232024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49700" y="1393825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700" y="1393825"/>
                <a:ext cx="266699" cy="276999"/>
              </a:xfrm>
              <a:prstGeom prst="rect">
                <a:avLst/>
              </a:prstGeom>
              <a:blipFill rotWithShape="0">
                <a:blip r:embed="rId5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16399" y="1821676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6399" y="1821676"/>
                <a:ext cx="266699" cy="276999"/>
              </a:xfrm>
              <a:prstGeom prst="rect">
                <a:avLst/>
              </a:prstGeom>
              <a:blipFill rotWithShape="0">
                <a:blip r:embed="rId5"/>
                <a:stretch>
                  <a:fillRect r="-209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589485" y="1605777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485" y="1605777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767030" y="2155825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030" y="2155825"/>
                <a:ext cx="266699" cy="276999"/>
              </a:xfrm>
              <a:prstGeom prst="rect">
                <a:avLst/>
              </a:prstGeom>
              <a:blipFill rotWithShape="0">
                <a:blip r:embed="rId5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49700" y="2093524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700" y="2093524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92627" y="2232023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2627" y="2232023"/>
                <a:ext cx="266699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949699" y="2733514"/>
                <a:ext cx="26669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22</m:t>
                      </m:r>
                    </m:oMath>
                  </m:oMathPara>
                </a14:m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699" y="2733514"/>
                <a:ext cx="266699" cy="276999"/>
              </a:xfrm>
              <a:prstGeom prst="rect">
                <a:avLst/>
              </a:prstGeom>
              <a:blipFill rotWithShape="0">
                <a:blip r:embed="rId6"/>
                <a:stretch>
                  <a:fillRect r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3512" y="721143"/>
                <a:ext cx="4553875" cy="3931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𝑦𝑜𝑛</m:t>
                          </m:r>
                        </m:sub>
                      </m:sSub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𝐵𝐶</m:t>
                          </m:r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𝐶𝐷</m:t>
                          </m:r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𝐴𝐵𝐶𝐷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2" y="721143"/>
                <a:ext cx="4553875" cy="393121"/>
              </a:xfrm>
              <a:prstGeom prst="rect">
                <a:avLst/>
              </a:prstGeom>
              <a:blipFill>
                <a:blip r:embed="rId7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3500" y="1255766"/>
                <a:ext cx="2991588" cy="357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𝑦𝑜𝑛</m:t>
                          </m:r>
                        </m:sub>
                      </m:sSub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=100+100+100+220</m:t>
                      </m:r>
                    </m:oMath>
                  </m:oMathPara>
                </a14:m>
                <a:endParaRPr lang="ru-RU" sz="1600" dirty="0" smtClean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1255766"/>
                <a:ext cx="2991588" cy="357983"/>
              </a:xfrm>
              <a:prstGeom prst="rect">
                <a:avLst/>
              </a:prstGeom>
              <a:blipFill rotWithShape="1">
                <a:blip r:embed="rId8"/>
                <a:stretch>
                  <a:fillRect b="-16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3512" y="1640216"/>
                <a:ext cx="1671301" cy="3629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16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𝑦𝑜𝑛</m:t>
                          </m:r>
                        </m:sub>
                      </m:sSub>
                      <m:r>
                        <a:rPr lang="ru-RU" sz="1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=520</m:t>
                      </m:r>
                      <m:r>
                        <a:rPr lang="en-US" sz="1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en-US" sz="16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2" y="1640216"/>
                <a:ext cx="1671301" cy="362920"/>
              </a:xfrm>
              <a:prstGeom prst="rect">
                <a:avLst/>
              </a:prstGeom>
              <a:blipFill>
                <a:blip r:embed="rId9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16597" y="2542536"/>
                <a:ext cx="26514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ru-RU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𝑦𝑜𝑛</m:t>
                        </m:r>
                      </m:sub>
                    </m:sSub>
                    <m:r>
                      <a:rPr lang="ru-RU" i="1">
                        <a:solidFill>
                          <a:prstClr val="black"/>
                        </a:solidFill>
                        <a:latin typeface="Cambria Math"/>
                      </a:rPr>
                      <m:t>=520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597" y="2542536"/>
                <a:ext cx="2651495" cy="400110"/>
              </a:xfrm>
              <a:prstGeom prst="rect">
                <a:avLst/>
              </a:prstGeom>
              <a:blipFill>
                <a:blip r:embed="rId10"/>
                <a:stretch>
                  <a:fillRect l="-2535" t="-10606" b="-227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573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5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1-masala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79123" y="1066985"/>
                <a:ext cx="3031149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600" b="1" i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Uchburchakli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prizma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13;14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</m:oMath>
                </a14:m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yon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qirrasi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balandligiga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prizmaning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hajmini</a:t>
                </a:r>
                <a:r>
                  <a:rPr lang="en-US" sz="16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ru-RU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123" y="1066985"/>
                <a:ext cx="3031149" cy="1569660"/>
              </a:xfrm>
              <a:prstGeom prst="rect">
                <a:avLst/>
              </a:prstGeom>
              <a:blipFill rotWithShape="1">
                <a:blip r:embed="rId2"/>
                <a:stretch>
                  <a:fillRect l="-1207" t="-1163" r="-1006" b="-3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 flipH="1">
            <a:off x="4110731" y="1341754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125254" y="1325967"/>
            <a:ext cx="816995" cy="170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4108069" y="2236257"/>
            <a:ext cx="292862" cy="304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4388960" y="2224192"/>
            <a:ext cx="533400" cy="3168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096098" y="2224192"/>
            <a:ext cx="826262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925599" y="2295631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13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599" y="2295631"/>
                <a:ext cx="38100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572594" y="2290075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594" y="2290075"/>
                <a:ext cx="381000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343251" y="1963821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14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251" y="1963821"/>
                <a:ext cx="38100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 flipH="1">
            <a:off x="4391622" y="1635265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4911882" y="1329688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4126277" y="1338033"/>
            <a:ext cx="292862" cy="304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4408849" y="1325968"/>
            <a:ext cx="533400" cy="3168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4397208" y="2224191"/>
            <a:ext cx="88700" cy="3236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469692" y="2307398"/>
            <a:ext cx="6405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4524751" y="2224191"/>
            <a:ext cx="25156" cy="8744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304247" y="2237869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247" y="2237869"/>
                <a:ext cx="38100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803015" y="1697927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015" y="1697927"/>
                <a:ext cx="381000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25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2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1-masalaning </a:t>
            </a:r>
            <a:r>
              <a:rPr lang="en-US" sz="2800" spc="5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05045" y="960536"/>
                <a:ext cx="3627108" cy="1768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2000" i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14</m:t>
                        </m:r>
                      </m:den>
                    </m:f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en-US" sz="2000" b="0" i="1" dirty="0" smtClean="0">
                  <a:solidFill>
                    <a:prstClr val="black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lvl="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𝑝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rad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en-US" sz="2000" b="0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𝑎𝑠𝑜𝑠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</m:oMath>
                  </m:oMathPara>
                </a14:m>
                <a:endParaRPr kumimoji="0" lang="ru-RU" sz="200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45" y="960536"/>
                <a:ext cx="3627108" cy="1768882"/>
              </a:xfrm>
              <a:prstGeom prst="rect">
                <a:avLst/>
              </a:prstGeom>
              <a:blipFill>
                <a:blip r:embed="rId2"/>
                <a:stretch>
                  <a:fillRect l="-1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 flipH="1">
            <a:off x="4110731" y="1341754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125254" y="1325967"/>
            <a:ext cx="816995" cy="170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4108069" y="2236257"/>
            <a:ext cx="292862" cy="304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4388960" y="2224192"/>
            <a:ext cx="533400" cy="3168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096098" y="2224192"/>
            <a:ext cx="826262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959093" y="2268128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13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9093" y="2268128"/>
                <a:ext cx="38100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569086" y="2307398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15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9086" y="2307398"/>
                <a:ext cx="381000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334251" y="1946793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14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4251" y="1946793"/>
                <a:ext cx="38100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 flipH="1">
            <a:off x="4391622" y="1635265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4911882" y="1329688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4126277" y="1338033"/>
            <a:ext cx="292862" cy="304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4408849" y="1325968"/>
            <a:ext cx="533400" cy="3168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4397208" y="2224191"/>
            <a:ext cx="88700" cy="3236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469692" y="2307398"/>
            <a:ext cx="6405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4524751" y="2224191"/>
            <a:ext cx="25156" cy="8744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306525" y="2228119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h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6525" y="2228119"/>
                <a:ext cx="38100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834946" y="1634292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𝑙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4946" y="1634292"/>
                <a:ext cx="381000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960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564620"/>
                <a:ext cx="5562600" cy="24488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kumimoji="0" lang="en-US" sz="20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:r>
                  <a:rPr kumimoji="0" lang="en-US" sz="2000" b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ea typeface="+mn-ea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𝑝</m:t>
                    </m:r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kumimoji="0" lang="en-US" sz="2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kumimoji="0" lang="en-US" sz="200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13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14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15</m:t>
                          </m:r>
                        </m:num>
                        <m:den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=21</m:t>
                      </m:r>
                    </m:oMath>
                  </m:oMathPara>
                </a14:m>
                <a:endParaRPr kumimoji="0" lang="en-US" sz="200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:endParaRPr lang="en-US" sz="2000" b="1" i="1" dirty="0" smtClean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13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  <m:r>
                          <a:rPr lang="en-US" sz="20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14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  <m:r>
                          <a:rPr lang="en-US" sz="20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</m:oMath>
                </a14:m>
                <a:endParaRPr lang="en-US" sz="2000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21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e>
                      </m:rad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∙7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4∙2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∙7∙</m:t>
                          </m:r>
                          <m:r>
                            <a:rPr lang="en-US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2∙3</m:t>
                          </m:r>
                        </m:e>
                      </m:rad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US" sz="2000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3∙7∙2∙2=84</m:t>
                      </m:r>
                    </m:oMath>
                  </m:oMathPara>
                </a14:m>
                <a:endParaRPr lang="en-US" sz="2000" i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64620"/>
                <a:ext cx="5562600" cy="2448812"/>
              </a:xfrm>
              <a:prstGeom prst="rect">
                <a:avLst/>
              </a:prstGeom>
              <a:blipFill>
                <a:blip r:embed="rId2"/>
                <a:stretch>
                  <a:fillRect l="-12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/>
          <p:nvPr/>
        </p:nvCxnSpPr>
        <p:spPr>
          <a:xfrm flipH="1">
            <a:off x="4419064" y="704044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4435179" y="689385"/>
            <a:ext cx="816995" cy="170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4419931" y="1603343"/>
            <a:ext cx="292862" cy="304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4717669" y="1592598"/>
            <a:ext cx="533400" cy="3168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411934" y="1606978"/>
            <a:ext cx="826262" cy="0"/>
          </a:xfrm>
          <a:prstGeom prst="line">
            <a:avLst/>
          </a:prstGeom>
          <a:ln w="158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257378" y="1645580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13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7378" y="1645580"/>
                <a:ext cx="38100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916411" y="1656199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15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6411" y="1656199"/>
                <a:ext cx="381000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677495" y="1348422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14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7495" y="1348422"/>
                <a:ext cx="38100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 flipH="1">
            <a:off x="4713250" y="994646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5234784" y="694932"/>
            <a:ext cx="20955" cy="8945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4440172" y="705768"/>
            <a:ext cx="292862" cy="3048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4725904" y="692217"/>
            <a:ext cx="533400" cy="3168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4712231" y="1601199"/>
            <a:ext cx="88700" cy="3236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779617" y="1679703"/>
            <a:ext cx="6405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4844516" y="1601860"/>
            <a:ext cx="25156" cy="8744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621146" y="1622532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h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1146" y="1622532"/>
                <a:ext cx="381000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114289" y="1048010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𝑙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289" y="1048010"/>
                <a:ext cx="381000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247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2800" spc="5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1-masalaning </a:t>
            </a:r>
            <a:r>
              <a:rPr lang="en-US" sz="2800" spc="5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yechimi</a:t>
            </a:r>
            <a:endParaRPr sz="2800" spc="5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39700" y="564620"/>
                <a:ext cx="5562600" cy="26445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000" b="1" i="1" noProof="0" dirty="0" smtClean="0">
                    <a:solidFill>
                      <a:srgbClr val="1F497D"/>
                    </a:solidFill>
                    <a:latin typeface="Calibri"/>
                    <a:cs typeface="Arial" panose="020B0604020202020204" pitchFamily="34" charset="0"/>
                  </a:rPr>
                  <a:t>3</a:t>
                </a:r>
                <a:r>
                  <a:rPr kumimoji="0" lang="en-US" sz="20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kumimoji="0" lang="en-US" sz="20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1F497D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m:t>  </m:t>
                    </m:r>
                    <m:r>
                      <a:rPr kumimoji="0" lang="en-US" sz="20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h</m:t>
                    </m:r>
                    <m:r>
                      <a:rPr kumimoji="0" lang="en-US" sz="20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𝑆</m:t>
                        </m:r>
                      </m:num>
                      <m:den>
                        <m: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14</m:t>
                        </m:r>
                      </m:den>
                    </m:f>
                  </m:oMath>
                </a14:m>
                <a:endParaRPr kumimoji="0" lang="en-US" sz="20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h</m:t>
                      </m:r>
                      <m:r>
                        <a:rPr kumimoji="0" lang="en-US" sz="2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∙84</m:t>
                          </m:r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Arial" panose="020B0604020202020204" pitchFamily="34" charset="0"/>
                            </a:rPr>
                            <m:t>14</m:t>
                          </m:r>
                        </m:den>
                      </m:f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=12  ⇒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𝑙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anose="020B0604020202020204" pitchFamily="34" charset="0"/>
                        </a:rPr>
                        <m:t>=12</m:t>
                      </m:r>
                    </m:oMath>
                  </m:oMathPara>
                </a14:m>
                <a:endParaRPr kumimoji="0" lang="en-US" sz="20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1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lvl="0">
                  <a:lnSpc>
                    <a:spcPct val="150000"/>
                  </a:lnSpc>
                </a:pPr>
                <a:r>
                  <a:rPr lang="en-US" sz="2000" b="1" i="1" dirty="0" smtClean="0">
                    <a:solidFill>
                      <a:srgbClr val="1F497D"/>
                    </a:solidFill>
                    <a:cs typeface="Arial" panose="020B0604020202020204" pitchFamily="34" charset="0"/>
                  </a:rPr>
                  <a:t>4)</a:t>
                </a:r>
                <a:r>
                  <a:rPr lang="en-US" sz="200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𝑎𝑠𝑜𝑠</m:t>
                        </m:r>
                      </m:sub>
                    </m:sSub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endParaRPr lang="en-US" sz="2000" i="1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=84∙12=1008</m:t>
                      </m:r>
                    </m:oMath>
                  </m:oMathPara>
                </a14:m>
                <a:endParaRPr lang="ru-RU" sz="2000" i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64620"/>
                <a:ext cx="5562600" cy="2644570"/>
              </a:xfrm>
              <a:prstGeom prst="rect">
                <a:avLst/>
              </a:prstGeom>
              <a:blipFill>
                <a:blip r:embed="rId2"/>
                <a:stretch>
                  <a:fillRect l="-12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184085" y="978261"/>
                <a:ext cx="381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𝑙</m:t>
                      </m:r>
                    </m:oMath>
                  </m:oMathPara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4085" y="978261"/>
                <a:ext cx="381000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Рисунок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710" y="631824"/>
            <a:ext cx="1005927" cy="12924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187700" y="2384425"/>
                <a:ext cx="215629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1008</m:t>
                    </m:r>
                  </m:oMath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7700" y="2384425"/>
                <a:ext cx="2156296" cy="400110"/>
              </a:xfrm>
              <a:prstGeom prst="rect">
                <a:avLst/>
              </a:prstGeom>
              <a:blipFill>
                <a:blip r:embed="rId5"/>
                <a:stretch>
                  <a:fillRect l="-3107" t="-6061" b="-27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894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8363</TotalTime>
  <Words>437</Words>
  <Application>Microsoft Office PowerPoint</Application>
  <PresentationFormat>Произвольный</PresentationFormat>
  <Paragraphs>290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Times New Roman</vt:lpstr>
      <vt:lpstr>Office Theme</vt:lpstr>
      <vt:lpstr>1_Office Theme</vt:lpstr>
      <vt:lpstr>Презентация PowerPoint</vt:lpstr>
      <vt:lpstr>Mustaqil bajarilgan topshiriqni tekshirish</vt:lpstr>
      <vt:lpstr>Mustaqil bajarilgan topshiriqni tekshirish</vt:lpstr>
      <vt:lpstr>Mustaqil bajarilgan topshiriqni tekshirish</vt:lpstr>
      <vt:lpstr>Mustaqil bajarilgan topshiriqni tekshirish</vt:lpstr>
      <vt:lpstr>1-masala</vt:lpstr>
      <vt:lpstr>1-masalaning yechimi</vt:lpstr>
      <vt:lpstr>1-masalaning yechimi</vt:lpstr>
      <vt:lpstr>1-masalaning yechimi</vt:lpstr>
      <vt:lpstr>2-masala</vt:lpstr>
      <vt:lpstr>2-masalaning yechimi</vt:lpstr>
      <vt:lpstr>3-masala</vt:lpstr>
      <vt:lpstr>3-masalaning yechimi</vt:lpstr>
      <vt:lpstr>3-masalaning yechimi</vt:lpstr>
      <vt:lpstr>4-masala</vt:lpstr>
      <vt:lpstr>4-masalaning yechimi</vt:lpstr>
      <vt:lpstr>4-masalaning yechimi</vt:lpstr>
      <vt:lpstr>4-masalaning yechimi</vt:lpstr>
      <vt:lpstr>Mustaqil bajarish uchun topshiriq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776</cp:revision>
  <dcterms:created xsi:type="dcterms:W3CDTF">2020-04-13T08:05:16Z</dcterms:created>
  <dcterms:modified xsi:type="dcterms:W3CDTF">2020-12-17T12:36:54Z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