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1377" r:id="rId2"/>
    <p:sldId id="1400" r:id="rId3"/>
    <p:sldId id="1402" r:id="rId4"/>
    <p:sldId id="1401" r:id="rId5"/>
    <p:sldId id="1389" r:id="rId6"/>
    <p:sldId id="1388" r:id="rId7"/>
    <p:sldId id="1386" r:id="rId8"/>
    <p:sldId id="1385" r:id="rId9"/>
    <p:sldId id="1384" r:id="rId10"/>
    <p:sldId id="1383" r:id="rId11"/>
    <p:sldId id="1382" r:id="rId12"/>
    <p:sldId id="1381" r:id="rId13"/>
    <p:sldId id="1397" r:id="rId14"/>
    <p:sldId id="1396" r:id="rId15"/>
    <p:sldId id="1394" r:id="rId16"/>
    <p:sldId id="1407" r:id="rId17"/>
    <p:sldId id="1399" r:id="rId18"/>
    <p:sldId id="1408" r:id="rId19"/>
    <p:sldId id="330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4" d="100"/>
          <a:sy n="74" d="100"/>
        </p:scale>
        <p:origin x="-27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2A61B-600B-4939-A366-1CF32D9E8381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DF187-5D6C-4B72-83DB-50824CC9E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158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09EC06-229F-4118-8FFE-7904004964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F02E7FD-D291-441E-BB63-E81060F3AF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6E0DA43-3821-452D-A296-650D93A7B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AD30867-BD42-4067-86D5-D172B703D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2059F8D-5933-4DEF-8E13-4B591168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525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72BD4D-03C6-48A3-AC0D-D0125C342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ACFA03E-E551-4E08-BCFF-27F0E3A8F1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87F7F6C-5D2A-49D5-8CB7-6EA893A8E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DBB1B1-F9A8-47A9-B66F-332AB2377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C36678F-69F8-4A59-BE95-C8CC8DA5D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444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B9D7D328-94D3-4222-998E-7EABE87573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7431B0B-B167-4EC5-AA43-4FBF79865A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C2362AA-D104-462F-AC02-C008BD07C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E97CDA9-44C9-403D-86F6-80C9C1186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65A2F71-78FB-4C35-83D6-5D1050E1E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449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3" y="279963"/>
            <a:ext cx="10363202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3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3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3" y="933454"/>
            <a:ext cx="10363202" cy="4063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5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3197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94B7EF-8BF8-40C8-B703-F538E4D8D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F732422-E573-4617-987D-667C53BE5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CAED90C-DF79-437D-B2E0-790B992C3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C8FA7DD-D8BD-41C6-924F-9466C231A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4D9E597-428A-4EFC-90CA-475CBE012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73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57B19A-AE23-4721-B65D-6F9677F07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5B8740D-610F-419C-B6F2-3753A49E0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E64E17D-1FFF-444E-B0DF-E7743FA09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88C89BD-FADA-430A-BAEB-81285099C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DA3CF0D-823D-4E54-991F-A0ECBE5D5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637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0A6C43-E644-485F-A626-B3F97B14E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A324201-AA3F-45C8-BA48-F43C210DCB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D745C06-6700-4FD9-AB96-2B0CE8558A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4D7D767-6867-4E19-9CD6-51BDD17DA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7DDCD83-FF3E-42A0-B187-87A43C7C9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3271546-51F5-4E67-825E-D62A9F0E4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755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97362C8-7D96-4B95-B321-48FAF206A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FD82306-2824-4DFB-BE3D-CE93AE0318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F31578F-4754-4B0A-B9DB-D9754323E5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BB0280F-48A9-4A57-913D-3ED9A63164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05DCCFAA-E801-4C99-9AF8-C915E3A0A1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C2786A6B-9051-4CC1-AF3C-3A0B0D7D7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6B6445E7-3F1A-4E90-B5AC-431E9CC7C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969C360-E0E2-499D-AE69-4B5A07535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706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FE0384-4FDE-4FE5-BC01-266972F0C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173EA34-5F5B-4370-B73A-71DD00902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91250B1-41B2-4CE6-ADBE-EFCCA19B0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4CCBCB6-9914-4527-9B10-460B8926D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422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3E673FAA-A5D3-4EFB-A121-2E3EBEB91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C5A6B76A-EB1D-4144-94FD-50E6577E1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F1CEA8A-7754-4405-888E-BC37CFBF8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389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52D81F-A15A-4552-8CAF-BC8612C93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0D9F69F-39EB-461C-A2E9-718094703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F3AEC9A-5848-4AB3-965A-C5E8F6FE32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3FCEAD2-F274-4343-AB53-2C2C9B0DC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9B06BE5-AF34-4825-ABAE-835B41C8E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3DD6EFD-A255-499B-893A-921936CDC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431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697154-66A8-4618-AA54-84E2ED354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A57026FD-B847-48C5-A037-66650E6A37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4CE1903-26B1-47B6-8D61-63A1D83D60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E8FA72A-0923-473F-87AC-756F35966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8F3DD01-FCFE-4AC4-905A-C63E79F90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E6B65F7-62D2-48EF-909C-F99AC523E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052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564940-2E9A-4584-B68A-37B81967D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0981C73-DDAF-4B9A-B92B-ACD465901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D37DFCF-CBF7-4D76-B4AB-2AA74F9AC4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8ABBD-BB6E-445D-BA71-ACA8152C6F86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F4B4354-B053-452D-9AB6-8DFE8BFD33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F11EFC5-2ECF-4716-A0CD-0CC4696A38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314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14320"/>
            <a:ext cx="12192000" cy="19200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161569" y="2230988"/>
            <a:ext cx="9506431" cy="2778584"/>
          </a:xfrm>
          <a:prstGeom prst="rect">
            <a:avLst/>
          </a:prstGeom>
        </p:spPr>
        <p:txBody>
          <a:bodyPr vert="horz" wrap="square" lIns="0" tIns="28832" rIns="0" bIns="0" rtlCol="0">
            <a:spAutoFit/>
          </a:bodyPr>
          <a:lstStyle/>
          <a:p>
            <a:pPr marL="37962">
              <a:spcAft>
                <a:spcPts val="1800"/>
              </a:spcAft>
            </a:pPr>
            <a:r>
              <a:rPr lang="en-US" sz="5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5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962">
              <a:spcBef>
                <a:spcPts val="227"/>
              </a:spcBef>
              <a:spcAft>
                <a:spcPts val="1200"/>
              </a:spcAft>
            </a:pP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uz-Latn-UZ" sz="5400" b="1" dirty="0">
              <a:ln w="0"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70342" y="2255635"/>
            <a:ext cx="586788" cy="15899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380790" y="4195530"/>
            <a:ext cx="576340" cy="15899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845390" y="560310"/>
            <a:ext cx="1676050" cy="8016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850487" y="551224"/>
            <a:ext cx="1670953" cy="81071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826103" y="641788"/>
            <a:ext cx="1670953" cy="587083"/>
          </a:xfrm>
          <a:prstGeom prst="rect">
            <a:avLst/>
          </a:prstGeom>
        </p:spPr>
        <p:txBody>
          <a:bodyPr vert="horz" wrap="square" lIns="0" tIns="32765" rIns="0" bIns="0" rtlCol="0">
            <a:spAutoFit/>
          </a:bodyPr>
          <a:lstStyle/>
          <a:p>
            <a:pPr algn="ctr">
              <a:spcBef>
                <a:spcPts val="258"/>
              </a:spcBef>
            </a:pPr>
            <a:r>
              <a:rPr lang="en-US" sz="3600" b="1" spc="21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3649054" y="379314"/>
            <a:ext cx="4272896" cy="1138476"/>
          </a:xfrm>
          <a:prstGeom prst="rect">
            <a:avLst/>
          </a:prstGeom>
        </p:spPr>
        <p:txBody>
          <a:bodyPr vert="horz" wrap="square" lIns="0" tIns="3018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50" defTabSz="1889997">
              <a:spcBef>
                <a:spcPts val="235"/>
              </a:spcBef>
              <a:defRPr/>
            </a:pPr>
            <a:r>
              <a:rPr lang="en-US" sz="7200" kern="0" spc="21" dirty="0" err="1">
                <a:solidFill>
                  <a:sysClr val="window" lastClr="FFFFFF"/>
                </a:solidFill>
              </a:rPr>
              <a:t>Kimyo</a:t>
            </a:r>
            <a:endParaRPr lang="en-US" sz="72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xmlns="" id="{90DAED2F-83E2-4C44-BDD6-F1DBC8F3CEB6}"/>
              </a:ext>
            </a:extLst>
          </p:cNvPr>
          <p:cNvSpPr/>
          <p:nvPr/>
        </p:nvSpPr>
        <p:spPr>
          <a:xfrm>
            <a:off x="1161569" y="651263"/>
            <a:ext cx="236171" cy="4842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80300DCF-7A93-40E2-97DB-984BC4BBEAC1}"/>
              </a:ext>
            </a:extLst>
          </p:cNvPr>
          <p:cNvSpPr/>
          <p:nvPr/>
        </p:nvSpPr>
        <p:spPr>
          <a:xfrm>
            <a:off x="1281087" y="956458"/>
            <a:ext cx="441007" cy="588009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C9D09B9B-7971-418F-BD45-BCFC001C44D2}"/>
              </a:ext>
            </a:extLst>
          </p:cNvPr>
          <p:cNvSpPr/>
          <p:nvPr/>
        </p:nvSpPr>
        <p:spPr>
          <a:xfrm>
            <a:off x="1334803" y="1306381"/>
            <a:ext cx="332362" cy="1849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85548016-DFDF-4F6E-ACB7-1A21AE0B3331}"/>
              </a:ext>
            </a:extLst>
          </p:cNvPr>
          <p:cNvSpPr/>
          <p:nvPr/>
        </p:nvSpPr>
        <p:spPr>
          <a:xfrm>
            <a:off x="827979" y="955587"/>
            <a:ext cx="463318" cy="589322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8DD8CEAB-A5DC-4427-A511-668247ED131A}"/>
              </a:ext>
            </a:extLst>
          </p:cNvPr>
          <p:cNvSpPr/>
          <p:nvPr/>
        </p:nvSpPr>
        <p:spPr>
          <a:xfrm>
            <a:off x="880403" y="1232008"/>
            <a:ext cx="357400" cy="2598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EE95C17E-E9B8-4A32-8081-954CFE17D57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l="9756" r="9756"/>
          <a:stretch>
            <a:fillRect/>
          </a:stretch>
        </p:blipFill>
        <p:spPr>
          <a:xfrm>
            <a:off x="9830878" y="4610562"/>
            <a:ext cx="2248014" cy="214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Masalalar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6C908CA-BC19-473D-A5C4-3226946F3CEC}"/>
              </a:ext>
            </a:extLst>
          </p:cNvPr>
          <p:cNvSpPr txBox="1"/>
          <p:nvPr/>
        </p:nvSpPr>
        <p:spPr>
          <a:xfrm>
            <a:off x="129208" y="1205292"/>
            <a:ext cx="116950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1338" indent="-541338"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korxonada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41 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nitrobenzol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60 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anilin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korxonadagi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anilinning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unumini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Шестиугольник 4">
            <a:extLst>
              <a:ext uri="{FF2B5EF4-FFF2-40B4-BE49-F238E27FC236}">
                <a16:creationId xmlns:a16="http://schemas.microsoft.com/office/drawing/2014/main" xmlns="" id="{F1B33701-51C5-4CBA-A568-7A8B63051228}"/>
              </a:ext>
            </a:extLst>
          </p:cNvPr>
          <p:cNvSpPr/>
          <p:nvPr/>
        </p:nvSpPr>
        <p:spPr>
          <a:xfrm rot="16200000">
            <a:off x="1613328" y="4021903"/>
            <a:ext cx="1457739" cy="1517636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6A3879E3-3CDD-4FF2-BF01-C4158785BF6E}"/>
              </a:ext>
            </a:extLst>
          </p:cNvPr>
          <p:cNvCxnSpPr/>
          <p:nvPr/>
        </p:nvCxnSpPr>
        <p:spPr>
          <a:xfrm flipV="1">
            <a:off x="1722785" y="4308337"/>
            <a:ext cx="516835" cy="25179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D84225CA-A983-4E54-A27E-2D4703238A2D}"/>
              </a:ext>
            </a:extLst>
          </p:cNvPr>
          <p:cNvCxnSpPr/>
          <p:nvPr/>
        </p:nvCxnSpPr>
        <p:spPr>
          <a:xfrm>
            <a:off x="1762542" y="5044252"/>
            <a:ext cx="463826" cy="2182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ED57041C-83BD-4BC8-88B9-AC25A5BC4700}"/>
              </a:ext>
            </a:extLst>
          </p:cNvPr>
          <p:cNvCxnSpPr/>
          <p:nvPr/>
        </p:nvCxnSpPr>
        <p:spPr>
          <a:xfrm>
            <a:off x="2981742" y="4560128"/>
            <a:ext cx="0" cy="3656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8DE7F3F7-C0F8-47EB-9078-B7C2C2D16027}"/>
              </a:ext>
            </a:extLst>
          </p:cNvPr>
          <p:cNvCxnSpPr>
            <a:endCxn id="5" idx="0"/>
          </p:cNvCxnSpPr>
          <p:nvPr/>
        </p:nvCxnSpPr>
        <p:spPr>
          <a:xfrm>
            <a:off x="2342197" y="3801441"/>
            <a:ext cx="0" cy="2504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Шестиугольник 9">
            <a:extLst>
              <a:ext uri="{FF2B5EF4-FFF2-40B4-BE49-F238E27FC236}">
                <a16:creationId xmlns:a16="http://schemas.microsoft.com/office/drawing/2014/main" xmlns="" id="{F18D8E83-CFF5-42DF-BD81-4D51CAB185BC}"/>
              </a:ext>
            </a:extLst>
          </p:cNvPr>
          <p:cNvSpPr/>
          <p:nvPr/>
        </p:nvSpPr>
        <p:spPr>
          <a:xfrm rot="16200000">
            <a:off x="6556388" y="4021903"/>
            <a:ext cx="1457739" cy="1517636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0A432629-D975-4891-A449-F9F2E1FC4493}"/>
              </a:ext>
            </a:extLst>
          </p:cNvPr>
          <p:cNvCxnSpPr/>
          <p:nvPr/>
        </p:nvCxnSpPr>
        <p:spPr>
          <a:xfrm flipV="1">
            <a:off x="6665845" y="4308337"/>
            <a:ext cx="516835" cy="25179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CD99FFEE-4462-41ED-898A-3B0CDBB59A5C}"/>
              </a:ext>
            </a:extLst>
          </p:cNvPr>
          <p:cNvCxnSpPr/>
          <p:nvPr/>
        </p:nvCxnSpPr>
        <p:spPr>
          <a:xfrm>
            <a:off x="6705602" y="5044252"/>
            <a:ext cx="463826" cy="2182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8815CCFF-0653-473F-9D60-9D8B4B4621A4}"/>
              </a:ext>
            </a:extLst>
          </p:cNvPr>
          <p:cNvCxnSpPr/>
          <p:nvPr/>
        </p:nvCxnSpPr>
        <p:spPr>
          <a:xfrm>
            <a:off x="7924802" y="4560128"/>
            <a:ext cx="0" cy="3656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88B32CBC-A733-425B-BAE4-E6DF7A128496}"/>
              </a:ext>
            </a:extLst>
          </p:cNvPr>
          <p:cNvCxnSpPr>
            <a:endCxn id="10" idx="0"/>
          </p:cNvCxnSpPr>
          <p:nvPr/>
        </p:nvCxnSpPr>
        <p:spPr>
          <a:xfrm>
            <a:off x="7285257" y="3801441"/>
            <a:ext cx="0" cy="2504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87D4E2CF-410C-4006-B6ED-BA4ADFB41D94}"/>
              </a:ext>
            </a:extLst>
          </p:cNvPr>
          <p:cNvSpPr/>
          <p:nvPr/>
        </p:nvSpPr>
        <p:spPr>
          <a:xfrm>
            <a:off x="7169428" y="3285001"/>
            <a:ext cx="10230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D460F47B-AAA8-4B34-AFCC-57AFB2AFB962}"/>
              </a:ext>
            </a:extLst>
          </p:cNvPr>
          <p:cNvSpPr/>
          <p:nvPr/>
        </p:nvSpPr>
        <p:spPr>
          <a:xfrm>
            <a:off x="2075694" y="3177882"/>
            <a:ext cx="10486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3B5CEB06-BCA7-45D9-91E1-12B4F367A2C3}"/>
              </a:ext>
            </a:extLst>
          </p:cNvPr>
          <p:cNvSpPr/>
          <p:nvPr/>
        </p:nvSpPr>
        <p:spPr>
          <a:xfrm>
            <a:off x="3644167" y="4425806"/>
            <a:ext cx="14718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 3H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/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xmlns="" id="{7E081007-CF53-433F-9115-3075EA6B51D1}"/>
              </a:ext>
            </a:extLst>
          </p:cNvPr>
          <p:cNvCxnSpPr/>
          <p:nvPr/>
        </p:nvCxnSpPr>
        <p:spPr>
          <a:xfrm>
            <a:off x="5230725" y="4742933"/>
            <a:ext cx="99779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B5A8F60D-81DA-43D7-B446-B6686F2882C7}"/>
              </a:ext>
            </a:extLst>
          </p:cNvPr>
          <p:cNvSpPr/>
          <p:nvPr/>
        </p:nvSpPr>
        <p:spPr>
          <a:xfrm>
            <a:off x="8341993" y="4457555"/>
            <a:ext cx="20874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   2H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2083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Masalalar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270BCB0-5A89-4AE2-954A-901438F75DB3}"/>
              </a:ext>
            </a:extLst>
          </p:cNvPr>
          <p:cNvSpPr txBox="1"/>
          <p:nvPr/>
        </p:nvSpPr>
        <p:spPr>
          <a:xfrm>
            <a:off x="2726028" y="1219223"/>
            <a:ext cx="6149009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</a:t>
            </a:r>
            <a:r>
              <a:rPr lang="en-US" sz="36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) = 123 g/mol</a:t>
            </a:r>
          </a:p>
          <a:p>
            <a:pPr algn="ctr">
              <a:lnSpc>
                <a:spcPct val="150000"/>
              </a:lnSpc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</a:t>
            </a:r>
            <a:r>
              <a:rPr lang="en-US" sz="36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) = 93 g/mol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77A4D12-CDC5-493D-AFCA-E61C311FF33D}"/>
              </a:ext>
            </a:extLst>
          </p:cNvPr>
          <p:cNvSpPr txBox="1"/>
          <p:nvPr/>
        </p:nvSpPr>
        <p:spPr>
          <a:xfrm>
            <a:off x="132522" y="3061252"/>
            <a:ext cx="1184744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ma’lumki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123 g/mol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nitrobenzol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kirishib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93 g/mol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anilin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unumi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100%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shartiga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41 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nitrobenzoldan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18,6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gr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anilin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Anilinni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unumini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hisoblaymiz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7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Masalalar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E9B6A5C-099E-40D5-BFB6-11A7736C028C}"/>
              </a:ext>
            </a:extLst>
          </p:cNvPr>
          <p:cNvSpPr txBox="1"/>
          <p:nvPr/>
        </p:nvSpPr>
        <p:spPr>
          <a:xfrm>
            <a:off x="185531" y="1266410"/>
            <a:ext cx="118209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123 g/mol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nitrobenzol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 93 g/mol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anilin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41 g                x    </a:t>
            </a:r>
          </a:p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x=31 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anilin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bo’lishi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6A5849EB-3206-4D8C-9276-2547ABA2F3B8}"/>
              </a:ext>
            </a:extLst>
          </p:cNvPr>
          <p:cNvCxnSpPr/>
          <p:nvPr/>
        </p:nvCxnSpPr>
        <p:spPr>
          <a:xfrm>
            <a:off x="4890052" y="1650924"/>
            <a:ext cx="141798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18829638-CD90-4DE2-89F4-60CBF14D38C6}"/>
              </a:ext>
            </a:extLst>
          </p:cNvPr>
          <p:cNvCxnSpPr/>
          <p:nvPr/>
        </p:nvCxnSpPr>
        <p:spPr>
          <a:xfrm>
            <a:off x="4943061" y="2154507"/>
            <a:ext cx="128546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CE83E66-1465-48DF-BE25-B39BF8AA2EE4}"/>
              </a:ext>
            </a:extLst>
          </p:cNvPr>
          <p:cNvSpPr txBox="1"/>
          <p:nvPr/>
        </p:nvSpPr>
        <p:spPr>
          <a:xfrm>
            <a:off x="583095" y="3212065"/>
            <a:ext cx="106547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31 g        100%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18,6 g         x     x=60%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unumi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60%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C16E2719-8EDE-4008-AAEB-3776489FC3A2}"/>
              </a:ext>
            </a:extLst>
          </p:cNvPr>
          <p:cNvCxnSpPr/>
          <p:nvPr/>
        </p:nvCxnSpPr>
        <p:spPr>
          <a:xfrm>
            <a:off x="2054087" y="3666166"/>
            <a:ext cx="8481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C43D4CFF-CED4-4F8B-A3A2-CE8FC5F00A2F}"/>
              </a:ext>
            </a:extLst>
          </p:cNvPr>
          <p:cNvCxnSpPr/>
          <p:nvPr/>
        </p:nvCxnSpPr>
        <p:spPr>
          <a:xfrm>
            <a:off x="2054087" y="4116974"/>
            <a:ext cx="74212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239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Masalalar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BC72E26-38EC-4556-AB77-5842900A8FF7}"/>
              </a:ext>
            </a:extLst>
          </p:cNvPr>
          <p:cNvSpPr txBox="1"/>
          <p:nvPr/>
        </p:nvSpPr>
        <p:spPr>
          <a:xfrm>
            <a:off x="106017" y="1180587"/>
            <a:ext cx="119799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1338" indent="-541338"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korxonada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82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nitrobenzol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60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anilin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korxonadagi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anilinning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unumini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25">
            <a:extLst>
              <a:ext uri="{FF2B5EF4-FFF2-40B4-BE49-F238E27FC236}">
                <a16:creationId xmlns:a16="http://schemas.microsoft.com/office/drawing/2014/main" xmlns="" id="{AA1A47F8-F982-4C6F-9363-FBB09678BF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Шестиугольник 5">
            <a:extLst>
              <a:ext uri="{FF2B5EF4-FFF2-40B4-BE49-F238E27FC236}">
                <a16:creationId xmlns:a16="http://schemas.microsoft.com/office/drawing/2014/main" xmlns="" id="{48EDC288-972B-4262-8036-BFC6A23959DE}"/>
              </a:ext>
            </a:extLst>
          </p:cNvPr>
          <p:cNvSpPr/>
          <p:nvPr/>
        </p:nvSpPr>
        <p:spPr>
          <a:xfrm rot="16200000">
            <a:off x="1613328" y="4021903"/>
            <a:ext cx="1457739" cy="1517636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4CC171DB-A96C-4658-84D0-C3D97FB71312}"/>
              </a:ext>
            </a:extLst>
          </p:cNvPr>
          <p:cNvCxnSpPr/>
          <p:nvPr/>
        </p:nvCxnSpPr>
        <p:spPr>
          <a:xfrm flipV="1">
            <a:off x="1722785" y="4308337"/>
            <a:ext cx="516835" cy="25179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889997EB-2CFC-4925-88F7-37A5C80B561F}"/>
              </a:ext>
            </a:extLst>
          </p:cNvPr>
          <p:cNvCxnSpPr/>
          <p:nvPr/>
        </p:nvCxnSpPr>
        <p:spPr>
          <a:xfrm>
            <a:off x="1762542" y="5044252"/>
            <a:ext cx="463826" cy="2182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8B499193-2B8F-4675-9A49-BF2F07C2A1AB}"/>
              </a:ext>
            </a:extLst>
          </p:cNvPr>
          <p:cNvCxnSpPr/>
          <p:nvPr/>
        </p:nvCxnSpPr>
        <p:spPr>
          <a:xfrm>
            <a:off x="2981742" y="4560128"/>
            <a:ext cx="0" cy="3656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C85233B4-DAD6-4D74-8613-1C7AF88F6375}"/>
              </a:ext>
            </a:extLst>
          </p:cNvPr>
          <p:cNvCxnSpPr>
            <a:endCxn id="6" idx="0"/>
          </p:cNvCxnSpPr>
          <p:nvPr/>
        </p:nvCxnSpPr>
        <p:spPr>
          <a:xfrm>
            <a:off x="2342197" y="3801441"/>
            <a:ext cx="0" cy="2504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Шестиугольник 10">
            <a:extLst>
              <a:ext uri="{FF2B5EF4-FFF2-40B4-BE49-F238E27FC236}">
                <a16:creationId xmlns:a16="http://schemas.microsoft.com/office/drawing/2014/main" xmlns="" id="{90A9DDE4-1C02-4ACD-BD90-E00335AE93D2}"/>
              </a:ext>
            </a:extLst>
          </p:cNvPr>
          <p:cNvSpPr/>
          <p:nvPr/>
        </p:nvSpPr>
        <p:spPr>
          <a:xfrm rot="16200000">
            <a:off x="6556388" y="4021903"/>
            <a:ext cx="1457739" cy="1517636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2295E766-4048-4A93-9DB3-9220F7A103DF}"/>
              </a:ext>
            </a:extLst>
          </p:cNvPr>
          <p:cNvCxnSpPr/>
          <p:nvPr/>
        </p:nvCxnSpPr>
        <p:spPr>
          <a:xfrm flipV="1">
            <a:off x="6665845" y="4308337"/>
            <a:ext cx="516835" cy="25179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67B22C2E-38E0-4B84-B95B-85744116BB8D}"/>
              </a:ext>
            </a:extLst>
          </p:cNvPr>
          <p:cNvCxnSpPr/>
          <p:nvPr/>
        </p:nvCxnSpPr>
        <p:spPr>
          <a:xfrm>
            <a:off x="6705602" y="5044252"/>
            <a:ext cx="463826" cy="2182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6228BB20-068B-47AC-85B9-5F5A24E52F71}"/>
              </a:ext>
            </a:extLst>
          </p:cNvPr>
          <p:cNvCxnSpPr/>
          <p:nvPr/>
        </p:nvCxnSpPr>
        <p:spPr>
          <a:xfrm>
            <a:off x="7924802" y="4560128"/>
            <a:ext cx="0" cy="3656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9EAF6DF1-CCA6-4296-91ED-E7784A7B50A8}"/>
              </a:ext>
            </a:extLst>
          </p:cNvPr>
          <p:cNvCxnSpPr>
            <a:endCxn id="11" idx="0"/>
          </p:cNvCxnSpPr>
          <p:nvPr/>
        </p:nvCxnSpPr>
        <p:spPr>
          <a:xfrm>
            <a:off x="7285257" y="3801441"/>
            <a:ext cx="0" cy="2504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2C67269C-5D62-4BA4-AB77-D2A5951546CC}"/>
              </a:ext>
            </a:extLst>
          </p:cNvPr>
          <p:cNvSpPr/>
          <p:nvPr/>
        </p:nvSpPr>
        <p:spPr>
          <a:xfrm>
            <a:off x="7169428" y="3285001"/>
            <a:ext cx="10230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84ADB421-34C1-4F1C-929B-FFE93B1429BF}"/>
              </a:ext>
            </a:extLst>
          </p:cNvPr>
          <p:cNvSpPr/>
          <p:nvPr/>
        </p:nvSpPr>
        <p:spPr>
          <a:xfrm>
            <a:off x="2075694" y="3177882"/>
            <a:ext cx="10486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3FA0296-F092-4D06-A3AA-0B1C3A51A70E}"/>
              </a:ext>
            </a:extLst>
          </p:cNvPr>
          <p:cNvSpPr/>
          <p:nvPr/>
        </p:nvSpPr>
        <p:spPr>
          <a:xfrm>
            <a:off x="3644167" y="4425806"/>
            <a:ext cx="14718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 3H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/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xmlns="" id="{7A2641C2-E4AD-458B-9040-064374ACEDA8}"/>
              </a:ext>
            </a:extLst>
          </p:cNvPr>
          <p:cNvCxnSpPr/>
          <p:nvPr/>
        </p:nvCxnSpPr>
        <p:spPr>
          <a:xfrm>
            <a:off x="5230725" y="4742933"/>
            <a:ext cx="99779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97572383-AC0A-4928-BA06-120FF2057CA9}"/>
              </a:ext>
            </a:extLst>
          </p:cNvPr>
          <p:cNvSpPr/>
          <p:nvPr/>
        </p:nvSpPr>
        <p:spPr>
          <a:xfrm>
            <a:off x="8341993" y="4457555"/>
            <a:ext cx="20874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   2H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37246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Masalalar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15E4449-9D14-44D6-8405-D06E73697A0F}"/>
              </a:ext>
            </a:extLst>
          </p:cNvPr>
          <p:cNvSpPr/>
          <p:nvPr/>
        </p:nvSpPr>
        <p:spPr>
          <a:xfrm>
            <a:off x="357809" y="1354432"/>
            <a:ext cx="10349948" cy="4814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123 g/mol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93 g/mol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82 g          x       x=62 g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62 g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anilin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100 %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60 g         x         x=96,7 %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unumi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96,7 </a:t>
            </a:r>
            <a:r>
              <a:rPr lang="en-US" sz="3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%.</a:t>
            </a:r>
            <a:endParaRPr lang="ru-RU" sz="36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A79C0C76-4EA1-4291-A7DE-2FA26BCA752F}"/>
              </a:ext>
            </a:extLst>
          </p:cNvPr>
          <p:cNvCxnSpPr/>
          <p:nvPr/>
        </p:nvCxnSpPr>
        <p:spPr>
          <a:xfrm>
            <a:off x="4545496" y="1669774"/>
            <a:ext cx="92765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C508C59F-5443-4BFB-B782-5999F86D0BE6}"/>
              </a:ext>
            </a:extLst>
          </p:cNvPr>
          <p:cNvCxnSpPr/>
          <p:nvPr/>
        </p:nvCxnSpPr>
        <p:spPr>
          <a:xfrm>
            <a:off x="4770783" y="2385391"/>
            <a:ext cx="87464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C9419E27-29E6-433A-92A0-540F426B8E97}"/>
              </a:ext>
            </a:extLst>
          </p:cNvPr>
          <p:cNvCxnSpPr/>
          <p:nvPr/>
        </p:nvCxnSpPr>
        <p:spPr>
          <a:xfrm>
            <a:off x="2663687" y="3674732"/>
            <a:ext cx="80838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40D6A3BB-EC7A-48B7-87FE-43FA72E885DF}"/>
              </a:ext>
            </a:extLst>
          </p:cNvPr>
          <p:cNvCxnSpPr/>
          <p:nvPr/>
        </p:nvCxnSpPr>
        <p:spPr>
          <a:xfrm>
            <a:off x="2663687" y="4479235"/>
            <a:ext cx="68911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166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CF017D4-632A-4277-B05D-C108722E8238}"/>
              </a:ext>
            </a:extLst>
          </p:cNvPr>
          <p:cNvSpPr txBox="1"/>
          <p:nvPr/>
        </p:nvSpPr>
        <p:spPr>
          <a:xfrm>
            <a:off x="253384" y="1154040"/>
            <a:ext cx="11343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Nitrobenzolning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5">
            <a:extLst>
              <a:ext uri="{FF2B5EF4-FFF2-40B4-BE49-F238E27FC236}">
                <a16:creationId xmlns:a16="http://schemas.microsoft.com/office/drawing/2014/main" xmlns="" id="{0BB7CEA6-8C28-4328-9D95-7B2E40B0E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4215" y="3055724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25">
            <a:extLst>
              <a:ext uri="{FF2B5EF4-FFF2-40B4-BE49-F238E27FC236}">
                <a16:creationId xmlns:a16="http://schemas.microsoft.com/office/drawing/2014/main" xmlns="" id="{02B4A67C-C17D-4E1B-86D9-A50CD813E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8197" y="288782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0928E7F-9BBD-4076-A5A8-0E64509C3690}"/>
              </a:ext>
            </a:extLst>
          </p:cNvPr>
          <p:cNvSpPr txBox="1"/>
          <p:nvPr/>
        </p:nvSpPr>
        <p:spPr>
          <a:xfrm>
            <a:off x="303209" y="4622064"/>
            <a:ext cx="116741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Benzolga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konsentrlangan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nitrat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ettirib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konsentrlangan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nitrobenzol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Шестиугольник 8">
            <a:extLst>
              <a:ext uri="{FF2B5EF4-FFF2-40B4-BE49-F238E27FC236}">
                <a16:creationId xmlns:a16="http://schemas.microsoft.com/office/drawing/2014/main" xmlns="" id="{1089D25C-5621-472C-A666-B4F9593243F8}"/>
              </a:ext>
            </a:extLst>
          </p:cNvPr>
          <p:cNvSpPr/>
          <p:nvPr/>
        </p:nvSpPr>
        <p:spPr>
          <a:xfrm rot="16200000">
            <a:off x="1030228" y="2857873"/>
            <a:ext cx="1457739" cy="1517636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4F865B4A-4073-4BB7-99AC-FCE2FE21DE9E}"/>
              </a:ext>
            </a:extLst>
          </p:cNvPr>
          <p:cNvSpPr/>
          <p:nvPr/>
        </p:nvSpPr>
        <p:spPr>
          <a:xfrm>
            <a:off x="1354905" y="3287027"/>
            <a:ext cx="808383" cy="65932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7247384-9D3C-48A4-9B7D-5F7FA59AD8D1}"/>
              </a:ext>
            </a:extLst>
          </p:cNvPr>
          <p:cNvSpPr txBox="1"/>
          <p:nvPr/>
        </p:nvSpPr>
        <p:spPr>
          <a:xfrm>
            <a:off x="2740020" y="3332227"/>
            <a:ext cx="2706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 HONO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Шестиугольник 11">
            <a:extLst>
              <a:ext uri="{FF2B5EF4-FFF2-40B4-BE49-F238E27FC236}">
                <a16:creationId xmlns:a16="http://schemas.microsoft.com/office/drawing/2014/main" xmlns="" id="{104A1DC3-5B3C-4A8D-AC11-3A110DC35320}"/>
              </a:ext>
            </a:extLst>
          </p:cNvPr>
          <p:cNvSpPr/>
          <p:nvPr/>
        </p:nvSpPr>
        <p:spPr>
          <a:xfrm rot="16200000">
            <a:off x="7808716" y="2857873"/>
            <a:ext cx="1457739" cy="1517636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57E82D27-F5CB-48A4-9AAE-A293742485C5}"/>
              </a:ext>
            </a:extLst>
          </p:cNvPr>
          <p:cNvSpPr/>
          <p:nvPr/>
        </p:nvSpPr>
        <p:spPr>
          <a:xfrm>
            <a:off x="8133393" y="3287027"/>
            <a:ext cx="808383" cy="65932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xmlns="" id="{0BE5CC33-8B7F-45D1-870E-5B0EBF0DF4C4}"/>
              </a:ext>
            </a:extLst>
          </p:cNvPr>
          <p:cNvCxnSpPr>
            <a:cxnSpLocks/>
            <a:stCxn id="11" idx="3"/>
          </p:cNvCxnSpPr>
          <p:nvPr/>
        </p:nvCxnSpPr>
        <p:spPr>
          <a:xfrm flipV="1">
            <a:off x="5446643" y="3617211"/>
            <a:ext cx="1537252" cy="381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55D71934-DF9F-45A1-A06B-CB958F76F506}"/>
              </a:ext>
            </a:extLst>
          </p:cNvPr>
          <p:cNvSpPr/>
          <p:nvPr/>
        </p:nvSpPr>
        <p:spPr>
          <a:xfrm>
            <a:off x="5367166" y="3096804"/>
            <a:ext cx="2056973" cy="519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2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</a:t>
            </a:r>
            <a:r>
              <a:rPr lang="en-US" sz="2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t</a:t>
            </a:r>
            <a:r>
              <a:rPr lang="en-US" sz="28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5CECD450-F6BE-41A8-93F9-45CFE700BBF7}"/>
              </a:ext>
            </a:extLst>
          </p:cNvPr>
          <p:cNvSpPr/>
          <p:nvPr/>
        </p:nvSpPr>
        <p:spPr>
          <a:xfrm>
            <a:off x="8247719" y="1938623"/>
            <a:ext cx="10486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4C453B7F-6399-4737-AC4C-03923DD30955}"/>
              </a:ext>
            </a:extLst>
          </p:cNvPr>
          <p:cNvCxnSpPr>
            <a:endCxn id="12" idx="0"/>
          </p:cNvCxnSpPr>
          <p:nvPr/>
        </p:nvCxnSpPr>
        <p:spPr>
          <a:xfrm>
            <a:off x="8537584" y="2681293"/>
            <a:ext cx="2" cy="2065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A591329-9259-4A3D-B4D5-92A64E9A29DA}"/>
              </a:ext>
            </a:extLst>
          </p:cNvPr>
          <p:cNvSpPr txBox="1"/>
          <p:nvPr/>
        </p:nvSpPr>
        <p:spPr>
          <a:xfrm>
            <a:off x="9621078" y="3484690"/>
            <a:ext cx="1378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67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 animBg="1"/>
      <p:bldP spid="10" grpId="0" animBg="1"/>
      <p:bldP spid="11" grpId="0"/>
      <p:bldP spid="12" grpId="0" animBg="1"/>
      <p:bldP spid="13" grpId="0" animBg="1"/>
      <p:bldP spid="15" grpId="0"/>
      <p:bldP spid="16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1213C8A-517D-4F15-832A-0C791C6A3B6B}"/>
              </a:ext>
            </a:extLst>
          </p:cNvPr>
          <p:cNvSpPr txBox="1"/>
          <p:nvPr/>
        </p:nvSpPr>
        <p:spPr>
          <a:xfrm>
            <a:off x="251793" y="1219198"/>
            <a:ext cx="11290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nitrobirikmani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47C0E20-9D03-4E50-9966-63A7F63FDC6F}"/>
              </a:ext>
            </a:extLst>
          </p:cNvPr>
          <p:cNvSpPr txBox="1"/>
          <p:nvPr/>
        </p:nvSpPr>
        <p:spPr>
          <a:xfrm>
            <a:off x="2798695" y="1981414"/>
            <a:ext cx="6077778" cy="3244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CH – CH – CH –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2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NO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3ED27B4-5B88-4FB5-B65A-79C4ADAE9C71}"/>
              </a:ext>
            </a:extLst>
          </p:cNvPr>
          <p:cNvSpPr txBox="1"/>
          <p:nvPr/>
        </p:nvSpPr>
        <p:spPr>
          <a:xfrm>
            <a:off x="2858330" y="2071210"/>
            <a:ext cx="463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2FE69DF-1805-4DC1-B28D-E157F2B7AE07}"/>
              </a:ext>
            </a:extLst>
          </p:cNvPr>
          <p:cNvSpPr txBox="1"/>
          <p:nvPr/>
        </p:nvSpPr>
        <p:spPr>
          <a:xfrm>
            <a:off x="4116044" y="2071210"/>
            <a:ext cx="463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D207EB7-3303-4360-BE8F-261C3C368BE1}"/>
              </a:ext>
            </a:extLst>
          </p:cNvPr>
          <p:cNvSpPr txBox="1"/>
          <p:nvPr/>
        </p:nvSpPr>
        <p:spPr>
          <a:xfrm>
            <a:off x="5373758" y="2037096"/>
            <a:ext cx="463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4E2A54F-7A4D-4476-A495-A6BE0DD093C8}"/>
              </a:ext>
            </a:extLst>
          </p:cNvPr>
          <p:cNvSpPr txBox="1"/>
          <p:nvPr/>
        </p:nvSpPr>
        <p:spPr>
          <a:xfrm>
            <a:off x="6631472" y="1981414"/>
            <a:ext cx="463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2A2436B-A25A-4460-9E03-550180F01BBA}"/>
              </a:ext>
            </a:extLst>
          </p:cNvPr>
          <p:cNvSpPr txBox="1"/>
          <p:nvPr/>
        </p:nvSpPr>
        <p:spPr>
          <a:xfrm>
            <a:off x="7609441" y="2021171"/>
            <a:ext cx="463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391AB85-3862-49F3-9691-F0A0244D5CBF}"/>
              </a:ext>
            </a:extLst>
          </p:cNvPr>
          <p:cNvSpPr txBox="1"/>
          <p:nvPr/>
        </p:nvSpPr>
        <p:spPr>
          <a:xfrm>
            <a:off x="1219200" y="5281510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3–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–4–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–2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nitropentan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7FA0F610-6177-404F-BBDD-7F7FFE2118EC}"/>
              </a:ext>
            </a:extLst>
          </p:cNvPr>
          <p:cNvCxnSpPr/>
          <p:nvPr/>
        </p:nvCxnSpPr>
        <p:spPr>
          <a:xfrm>
            <a:off x="4280452" y="3101009"/>
            <a:ext cx="0" cy="32799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D68318AE-2D28-4146-9D34-7417232DD810}"/>
              </a:ext>
            </a:extLst>
          </p:cNvPr>
          <p:cNvCxnSpPr/>
          <p:nvPr/>
        </p:nvCxnSpPr>
        <p:spPr>
          <a:xfrm>
            <a:off x="5645426" y="3114261"/>
            <a:ext cx="0" cy="3147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AD0B4A0E-542D-4C79-B453-67E23BFCA3D9}"/>
              </a:ext>
            </a:extLst>
          </p:cNvPr>
          <p:cNvCxnSpPr/>
          <p:nvPr/>
        </p:nvCxnSpPr>
        <p:spPr>
          <a:xfrm>
            <a:off x="6745357" y="3101009"/>
            <a:ext cx="0" cy="32799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085EF26A-D803-4863-9BEE-3F52E7441DF7}"/>
              </a:ext>
            </a:extLst>
          </p:cNvPr>
          <p:cNvCxnSpPr/>
          <p:nvPr/>
        </p:nvCxnSpPr>
        <p:spPr>
          <a:xfrm>
            <a:off x="5645426" y="4227443"/>
            <a:ext cx="0" cy="304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84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D51C015-9F92-4D66-88CA-8795F41A6D1A}"/>
              </a:ext>
            </a:extLst>
          </p:cNvPr>
          <p:cNvSpPr txBox="1"/>
          <p:nvPr/>
        </p:nvSpPr>
        <p:spPr>
          <a:xfrm>
            <a:off x="284718" y="1348121"/>
            <a:ext cx="116225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Sintetik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tola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neylon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9A32440-036D-4B06-B92C-32F09B60747D}"/>
              </a:ext>
            </a:extLst>
          </p:cNvPr>
          <p:cNvSpPr txBox="1"/>
          <p:nvPr/>
        </p:nvSpPr>
        <p:spPr>
          <a:xfrm>
            <a:off x="583096" y="2652719"/>
            <a:ext cx="8587409" cy="3313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Etilendiamin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Anilin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Tetrametilendiamin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Geksametilendiamin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BA707CA-5977-4171-B188-CC3E93347CD7}"/>
              </a:ext>
            </a:extLst>
          </p:cNvPr>
          <p:cNvSpPr/>
          <p:nvPr/>
        </p:nvSpPr>
        <p:spPr>
          <a:xfrm>
            <a:off x="5550814" y="3268674"/>
            <a:ext cx="5083443" cy="92333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D.  Geksametilendiamin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717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1213C8A-517D-4F15-832A-0C791C6A3B6B}"/>
              </a:ext>
            </a:extLst>
          </p:cNvPr>
          <p:cNvSpPr txBox="1"/>
          <p:nvPr/>
        </p:nvSpPr>
        <p:spPr>
          <a:xfrm>
            <a:off x="145774" y="1205947"/>
            <a:ext cx="120462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ikkilamchi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uchlamchi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772F1EC-4047-44B9-9ECC-2A39594D99AB}"/>
              </a:ext>
            </a:extLst>
          </p:cNvPr>
          <p:cNvSpPr txBox="1"/>
          <p:nvPr/>
        </p:nvSpPr>
        <p:spPr>
          <a:xfrm>
            <a:off x="556592" y="2406276"/>
            <a:ext cx="10548730" cy="3313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Alkillash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Yonish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Nitrit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ettirish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Oksidlash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115C6C0-321A-4F4E-AC60-87F14CFAE04C}"/>
              </a:ext>
            </a:extLst>
          </p:cNvPr>
          <p:cNvSpPr/>
          <p:nvPr/>
        </p:nvSpPr>
        <p:spPr>
          <a:xfrm>
            <a:off x="5235125" y="3196268"/>
            <a:ext cx="5870197" cy="82067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C.  Nitrit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ettirish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07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topshiriqlar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109435F-1FFA-4C50-AB8B-DFE421DA4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7201" y="4456651"/>
            <a:ext cx="5222248" cy="217935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001A431-7CCE-4AD1-8240-79E7AB384443}"/>
              </a:ext>
            </a:extLst>
          </p:cNvPr>
          <p:cNvSpPr/>
          <p:nvPr/>
        </p:nvSpPr>
        <p:spPr>
          <a:xfrm>
            <a:off x="231819" y="1506374"/>
            <a:ext cx="117835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metilamin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dimetilamin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trimetilaminlarning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struktur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tuzilishini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ettiring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asoslik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xossasi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4115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1213C8A-517D-4F15-832A-0C791C6A3B6B}"/>
              </a:ext>
            </a:extLst>
          </p:cNvPr>
          <p:cNvSpPr txBox="1"/>
          <p:nvPr/>
        </p:nvSpPr>
        <p:spPr>
          <a:xfrm>
            <a:off x="291548" y="1325216"/>
            <a:ext cx="112113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Aminlarning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izomeriga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25">
            <a:extLst>
              <a:ext uri="{FF2B5EF4-FFF2-40B4-BE49-F238E27FC236}">
                <a16:creationId xmlns:a16="http://schemas.microsoft.com/office/drawing/2014/main" xmlns="" id="{9EFC78CB-D533-415E-8F42-308B7D0CA6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0319" y="4803161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6DD5F7E-069A-47AB-A3F8-993D1C90C796}"/>
              </a:ext>
            </a:extLst>
          </p:cNvPr>
          <p:cNvSpPr txBox="1"/>
          <p:nvPr/>
        </p:nvSpPr>
        <p:spPr>
          <a:xfrm>
            <a:off x="742122" y="2603164"/>
            <a:ext cx="4969565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CH –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6FB09441-7E9C-4FAE-A985-8C18AC07F7CC}"/>
              </a:ext>
            </a:extLst>
          </p:cNvPr>
          <p:cNvCxnSpPr/>
          <p:nvPr/>
        </p:nvCxnSpPr>
        <p:spPr>
          <a:xfrm>
            <a:off x="2358887" y="3398950"/>
            <a:ext cx="0" cy="2120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B3EEB76-E19A-4779-95E4-B8E3126B9159}"/>
              </a:ext>
            </a:extLst>
          </p:cNvPr>
          <p:cNvSpPr txBox="1"/>
          <p:nvPr/>
        </p:nvSpPr>
        <p:spPr>
          <a:xfrm>
            <a:off x="742122" y="4479995"/>
            <a:ext cx="5698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1-amino-2-metilpropan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433E23E-ED4E-49F4-B3E3-0D9DC5607CA6}"/>
              </a:ext>
            </a:extLst>
          </p:cNvPr>
          <p:cNvSpPr txBox="1"/>
          <p:nvPr/>
        </p:nvSpPr>
        <p:spPr>
          <a:xfrm>
            <a:off x="6480315" y="2603163"/>
            <a:ext cx="5605670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CH – 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A2FDAFA-AAFC-4650-94A1-046A3009264A}"/>
              </a:ext>
            </a:extLst>
          </p:cNvPr>
          <p:cNvSpPr txBox="1"/>
          <p:nvPr/>
        </p:nvSpPr>
        <p:spPr>
          <a:xfrm>
            <a:off x="7315200" y="4479994"/>
            <a:ext cx="3445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2-aminobutan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455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1213C8A-517D-4F15-832A-0C791C6A3B6B}"/>
              </a:ext>
            </a:extLst>
          </p:cNvPr>
          <p:cNvSpPr txBox="1"/>
          <p:nvPr/>
        </p:nvSpPr>
        <p:spPr>
          <a:xfrm>
            <a:off x="477078" y="1325216"/>
            <a:ext cx="110258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 Aminlarning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olinishiga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89B5227-ED52-4D1C-9AFB-BF41C7CE68CA}"/>
              </a:ext>
            </a:extLst>
          </p:cNvPr>
          <p:cNvSpPr txBox="1"/>
          <p:nvPr/>
        </p:nvSpPr>
        <p:spPr>
          <a:xfrm>
            <a:off x="755373" y="2734120"/>
            <a:ext cx="112245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+ 3H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+ 2H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nitroetan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etilamin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xmlns="" id="{B186CD77-14CA-456C-8D16-35BF3C513AB8}"/>
              </a:ext>
            </a:extLst>
          </p:cNvPr>
          <p:cNvCxnSpPr/>
          <p:nvPr/>
        </p:nvCxnSpPr>
        <p:spPr>
          <a:xfrm>
            <a:off x="4465983" y="3061253"/>
            <a:ext cx="15239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0234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1213C8A-517D-4F15-832A-0C791C6A3B6B}"/>
              </a:ext>
            </a:extLst>
          </p:cNvPr>
          <p:cNvSpPr txBox="1"/>
          <p:nvPr/>
        </p:nvSpPr>
        <p:spPr>
          <a:xfrm>
            <a:off x="238540" y="1404729"/>
            <a:ext cx="11264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3.  Aminlarning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xossalariga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8AB465A-6A11-43D4-BC9A-44FABD0323A3}"/>
              </a:ext>
            </a:extLst>
          </p:cNvPr>
          <p:cNvSpPr txBox="1"/>
          <p:nvPr/>
        </p:nvSpPr>
        <p:spPr>
          <a:xfrm>
            <a:off x="2266121" y="2537948"/>
            <a:ext cx="8021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 HCl              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HCl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xmlns="" id="{3F4F2B50-4CB6-4CA1-B8F8-85F3A6DF6CE4}"/>
              </a:ext>
            </a:extLst>
          </p:cNvPr>
          <p:cNvCxnSpPr/>
          <p:nvPr/>
        </p:nvCxnSpPr>
        <p:spPr>
          <a:xfrm>
            <a:off x="5658678" y="2861113"/>
            <a:ext cx="115293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6ACF2CFB-7597-4DFD-8F5B-63C1DCC14E87}"/>
              </a:ext>
            </a:extLst>
          </p:cNvPr>
          <p:cNvCxnSpPr/>
          <p:nvPr/>
        </p:nvCxnSpPr>
        <p:spPr>
          <a:xfrm>
            <a:off x="8176591" y="3233531"/>
            <a:ext cx="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AB9537E6-6768-4777-8C13-85CD2D016F10}"/>
              </a:ext>
            </a:extLst>
          </p:cNvPr>
          <p:cNvSpPr/>
          <p:nvPr/>
        </p:nvSpPr>
        <p:spPr>
          <a:xfrm>
            <a:off x="8839199" y="2859346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7A4BFE5-E53B-445D-BBF1-715CFC578DC5}"/>
              </a:ext>
            </a:extLst>
          </p:cNvPr>
          <p:cNvSpPr txBox="1"/>
          <p:nvPr/>
        </p:nvSpPr>
        <p:spPr>
          <a:xfrm>
            <a:off x="808382" y="3240011"/>
            <a:ext cx="2080591" cy="2482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H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N    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6851A82-2698-4594-BFBF-5F209DC7B2E4}"/>
              </a:ext>
            </a:extLst>
          </p:cNvPr>
          <p:cNvSpPr txBox="1"/>
          <p:nvPr/>
        </p:nvSpPr>
        <p:spPr>
          <a:xfrm>
            <a:off x="3246782" y="4221701"/>
            <a:ext cx="2080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HCl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DD1C3A37-8ACB-4E7D-9136-2A3402C32362}"/>
              </a:ext>
            </a:extLst>
          </p:cNvPr>
          <p:cNvSpPr/>
          <p:nvPr/>
        </p:nvSpPr>
        <p:spPr>
          <a:xfrm>
            <a:off x="1789043" y="4638681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5E30250D-1261-48FD-BC83-F589744DA3B0}"/>
              </a:ext>
            </a:extLst>
          </p:cNvPr>
          <p:cNvSpPr/>
          <p:nvPr/>
        </p:nvSpPr>
        <p:spPr>
          <a:xfrm>
            <a:off x="1789043" y="4481344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B60EB3B0-3758-45A0-ABEF-AE8FC0FC3535}"/>
              </a:ext>
            </a:extLst>
          </p:cNvPr>
          <p:cNvSpPr/>
          <p:nvPr/>
        </p:nvSpPr>
        <p:spPr>
          <a:xfrm>
            <a:off x="2239616" y="4198842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3AA80141-67EF-440D-A96E-477CD0B15F3A}"/>
              </a:ext>
            </a:extLst>
          </p:cNvPr>
          <p:cNvSpPr/>
          <p:nvPr/>
        </p:nvSpPr>
        <p:spPr>
          <a:xfrm>
            <a:off x="2060712" y="4198843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509BB6C8-3604-4019-BCED-9B2D2E28D2FB}"/>
              </a:ext>
            </a:extLst>
          </p:cNvPr>
          <p:cNvSpPr/>
          <p:nvPr/>
        </p:nvSpPr>
        <p:spPr>
          <a:xfrm>
            <a:off x="2199860" y="4937900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xmlns="" id="{DB1AFA1D-0985-4851-8E3E-7EDBBF6466C9}"/>
              </a:ext>
            </a:extLst>
          </p:cNvPr>
          <p:cNvSpPr/>
          <p:nvPr/>
        </p:nvSpPr>
        <p:spPr>
          <a:xfrm>
            <a:off x="1994451" y="4937900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xmlns="" id="{40C09341-9A63-4E4E-8963-B2067F0ADC80}"/>
              </a:ext>
            </a:extLst>
          </p:cNvPr>
          <p:cNvSpPr/>
          <p:nvPr/>
        </p:nvSpPr>
        <p:spPr>
          <a:xfrm>
            <a:off x="2411895" y="4684400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xmlns="" id="{283BBEA8-3115-4BD3-A12A-358BC3A7535D}"/>
              </a:ext>
            </a:extLst>
          </p:cNvPr>
          <p:cNvSpPr/>
          <p:nvPr/>
        </p:nvSpPr>
        <p:spPr>
          <a:xfrm>
            <a:off x="2411895" y="4481344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xmlns="" id="{B4045A3A-C3F0-4AF3-912C-113EE313A9B5}"/>
              </a:ext>
            </a:extLst>
          </p:cNvPr>
          <p:cNvCxnSpPr/>
          <p:nvPr/>
        </p:nvCxnSpPr>
        <p:spPr>
          <a:xfrm flipV="1">
            <a:off x="4558747" y="4481344"/>
            <a:ext cx="1285461" cy="228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1546A36E-243F-4088-A64C-431BE35BA6C6}"/>
              </a:ext>
            </a:extLst>
          </p:cNvPr>
          <p:cNvSpPr txBox="1"/>
          <p:nvPr/>
        </p:nvSpPr>
        <p:spPr>
          <a:xfrm>
            <a:off x="6824869" y="3251439"/>
            <a:ext cx="2358889" cy="2482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H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N  H  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xmlns="" id="{33985F44-B055-4813-845F-B0DD4C71AC70}"/>
              </a:ext>
            </a:extLst>
          </p:cNvPr>
          <p:cNvSpPr/>
          <p:nvPr/>
        </p:nvSpPr>
        <p:spPr>
          <a:xfrm>
            <a:off x="7805530" y="4638535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xmlns="" id="{31E01D48-11C2-4AEB-B1C7-C1CFCBF75B8F}"/>
              </a:ext>
            </a:extLst>
          </p:cNvPr>
          <p:cNvSpPr/>
          <p:nvPr/>
        </p:nvSpPr>
        <p:spPr>
          <a:xfrm>
            <a:off x="7805530" y="4481198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xmlns="" id="{369D1612-2E0B-4332-930D-B8BB0860EB45}"/>
              </a:ext>
            </a:extLst>
          </p:cNvPr>
          <p:cNvSpPr/>
          <p:nvPr/>
        </p:nvSpPr>
        <p:spPr>
          <a:xfrm>
            <a:off x="8256103" y="4198696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A89870AA-B9AF-439E-AEA6-483435A2A4C1}"/>
              </a:ext>
            </a:extLst>
          </p:cNvPr>
          <p:cNvSpPr/>
          <p:nvPr/>
        </p:nvSpPr>
        <p:spPr>
          <a:xfrm>
            <a:off x="8077199" y="4198697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xmlns="" id="{4323164C-04A4-48BD-B3B9-296EE48C0589}"/>
              </a:ext>
            </a:extLst>
          </p:cNvPr>
          <p:cNvSpPr/>
          <p:nvPr/>
        </p:nvSpPr>
        <p:spPr>
          <a:xfrm>
            <a:off x="8216347" y="4937754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xmlns="" id="{FE02023A-E562-4E61-96A7-D51E4E61229B}"/>
              </a:ext>
            </a:extLst>
          </p:cNvPr>
          <p:cNvSpPr/>
          <p:nvPr/>
        </p:nvSpPr>
        <p:spPr>
          <a:xfrm>
            <a:off x="8010938" y="4937754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xmlns="" id="{73167A2E-435C-4D66-A70C-0F6D89D00214}"/>
              </a:ext>
            </a:extLst>
          </p:cNvPr>
          <p:cNvSpPr/>
          <p:nvPr/>
        </p:nvSpPr>
        <p:spPr>
          <a:xfrm>
            <a:off x="8428382" y="4684254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xmlns="" id="{78556E68-D001-457C-B01A-7EFE2FF7B159}"/>
              </a:ext>
            </a:extLst>
          </p:cNvPr>
          <p:cNvSpPr/>
          <p:nvPr/>
        </p:nvSpPr>
        <p:spPr>
          <a:xfrm>
            <a:off x="8428382" y="4481198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5FE9FC57-7AD4-4BC6-9AB1-D90E740F7E77}"/>
              </a:ext>
            </a:extLst>
          </p:cNvPr>
          <p:cNvCxnSpPr/>
          <p:nvPr/>
        </p:nvCxnSpPr>
        <p:spPr>
          <a:xfrm>
            <a:off x="6414052" y="3463492"/>
            <a:ext cx="0" cy="22591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xmlns="" id="{9EF1DFAE-D76C-4E12-972B-10AFDCD0E30A}"/>
              </a:ext>
            </a:extLst>
          </p:cNvPr>
          <p:cNvCxnSpPr/>
          <p:nvPr/>
        </p:nvCxnSpPr>
        <p:spPr>
          <a:xfrm>
            <a:off x="6400800" y="3458818"/>
            <a:ext cx="58309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xmlns="" id="{52E1F116-350F-4F1A-BA09-7DAD608DBCFA}"/>
              </a:ext>
            </a:extLst>
          </p:cNvPr>
          <p:cNvCxnSpPr>
            <a:cxnSpLocks/>
          </p:cNvCxnSpPr>
          <p:nvPr/>
        </p:nvCxnSpPr>
        <p:spPr>
          <a:xfrm>
            <a:off x="6414052" y="5722532"/>
            <a:ext cx="56984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xmlns="" id="{58FC29A9-F37B-4499-BF51-A3F2B15E2B03}"/>
              </a:ext>
            </a:extLst>
          </p:cNvPr>
          <p:cNvCxnSpPr>
            <a:cxnSpLocks/>
          </p:cNvCxnSpPr>
          <p:nvPr/>
        </p:nvCxnSpPr>
        <p:spPr>
          <a:xfrm>
            <a:off x="9197009" y="3458818"/>
            <a:ext cx="0" cy="224651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xmlns="" id="{D5E8F75E-DDEE-4177-BCA4-B5B1771F32C6}"/>
              </a:ext>
            </a:extLst>
          </p:cNvPr>
          <p:cNvCxnSpPr/>
          <p:nvPr/>
        </p:nvCxnSpPr>
        <p:spPr>
          <a:xfrm>
            <a:off x="8693426" y="3458818"/>
            <a:ext cx="51683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xmlns="" id="{433052BC-96EE-4FD2-B523-0B205B458A9B}"/>
              </a:ext>
            </a:extLst>
          </p:cNvPr>
          <p:cNvCxnSpPr>
            <a:cxnSpLocks/>
          </p:cNvCxnSpPr>
          <p:nvPr/>
        </p:nvCxnSpPr>
        <p:spPr>
          <a:xfrm>
            <a:off x="8693426" y="5722532"/>
            <a:ext cx="51683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Овал 34">
            <a:extLst>
              <a:ext uri="{FF2B5EF4-FFF2-40B4-BE49-F238E27FC236}">
                <a16:creationId xmlns:a16="http://schemas.microsoft.com/office/drawing/2014/main" xmlns="" id="{400D0A6B-1CD8-4EDF-A64F-37B3838B5ECA}"/>
              </a:ext>
            </a:extLst>
          </p:cNvPr>
          <p:cNvSpPr/>
          <p:nvPr/>
        </p:nvSpPr>
        <p:spPr>
          <a:xfrm>
            <a:off x="9428924" y="4435479"/>
            <a:ext cx="66261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34911E0E-2AE6-49FF-B2EF-F4694E5C4F5F}"/>
              </a:ext>
            </a:extLst>
          </p:cNvPr>
          <p:cNvSpPr/>
          <p:nvPr/>
        </p:nvSpPr>
        <p:spPr>
          <a:xfrm>
            <a:off x="9564239" y="4183039"/>
            <a:ext cx="723275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</a:t>
            </a:r>
            <a:r>
              <a:rPr lang="en-US" sz="36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4AEAFB0F-DA18-42E1-8B20-851378CB0F45}"/>
              </a:ext>
            </a:extLst>
          </p:cNvPr>
          <p:cNvSpPr/>
          <p:nvPr/>
        </p:nvSpPr>
        <p:spPr>
          <a:xfrm>
            <a:off x="9173737" y="3120603"/>
            <a:ext cx="453970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888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/>
      <p:bldP spid="10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5" grpId="0" animBg="1"/>
      <p:bldP spid="36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Bugun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darsda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F7F222A-7B69-465A-896F-B3CC47B80DEA}"/>
              </a:ext>
            </a:extLst>
          </p:cNvPr>
          <p:cNvSpPr txBox="1"/>
          <p:nvPr/>
        </p:nvSpPr>
        <p:spPr>
          <a:xfrm>
            <a:off x="523461" y="2042889"/>
            <a:ext cx="1093304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spcAft>
                <a:spcPts val="1200"/>
              </a:spcAft>
              <a:buFont typeface="+mj-lt"/>
              <a:buAutoNum type="arabicPeriod"/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Aminlarning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xossalariga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Aminlarning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olinishiga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88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Masalalar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6378F9D-1919-4B74-9D65-A95DDEBA858D}"/>
              </a:ext>
            </a:extLst>
          </p:cNvPr>
          <p:cNvSpPr txBox="1"/>
          <p:nvPr/>
        </p:nvSpPr>
        <p:spPr>
          <a:xfrm>
            <a:off x="125895" y="1176478"/>
            <a:ext cx="11940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0725" indent="-720725"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1,2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anilinni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bromlash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(g)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Шестиугольник 4">
            <a:extLst>
              <a:ext uri="{FF2B5EF4-FFF2-40B4-BE49-F238E27FC236}">
                <a16:creationId xmlns:a16="http://schemas.microsoft.com/office/drawing/2014/main" xmlns="" id="{3B9CDAAE-73BC-4727-955C-30C3D04B1498}"/>
              </a:ext>
            </a:extLst>
          </p:cNvPr>
          <p:cNvSpPr/>
          <p:nvPr/>
        </p:nvSpPr>
        <p:spPr>
          <a:xfrm rot="16200000">
            <a:off x="1321779" y="3597833"/>
            <a:ext cx="1457739" cy="1517636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532F0E69-F77E-4F3E-997B-2E6F4FD8E27F}"/>
              </a:ext>
            </a:extLst>
          </p:cNvPr>
          <p:cNvCxnSpPr/>
          <p:nvPr/>
        </p:nvCxnSpPr>
        <p:spPr>
          <a:xfrm flipV="1">
            <a:off x="1431236" y="3884267"/>
            <a:ext cx="516835" cy="25179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41FCA152-3F2E-4F11-8FE9-57EA730BFF82}"/>
              </a:ext>
            </a:extLst>
          </p:cNvPr>
          <p:cNvCxnSpPr/>
          <p:nvPr/>
        </p:nvCxnSpPr>
        <p:spPr>
          <a:xfrm>
            <a:off x="1470993" y="4620182"/>
            <a:ext cx="463826" cy="2182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EB17BC7E-5AD7-4053-A09C-6477772720A1}"/>
              </a:ext>
            </a:extLst>
          </p:cNvPr>
          <p:cNvCxnSpPr/>
          <p:nvPr/>
        </p:nvCxnSpPr>
        <p:spPr>
          <a:xfrm>
            <a:off x="2690193" y="4136058"/>
            <a:ext cx="0" cy="3656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58DF9CFD-FFB2-4A89-8A72-50407DD61E56}"/>
              </a:ext>
            </a:extLst>
          </p:cNvPr>
          <p:cNvCxnSpPr>
            <a:endCxn id="5" idx="0"/>
          </p:cNvCxnSpPr>
          <p:nvPr/>
        </p:nvCxnSpPr>
        <p:spPr>
          <a:xfrm>
            <a:off x="2050648" y="3377371"/>
            <a:ext cx="0" cy="2504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Шестиугольник 9">
            <a:extLst>
              <a:ext uri="{FF2B5EF4-FFF2-40B4-BE49-F238E27FC236}">
                <a16:creationId xmlns:a16="http://schemas.microsoft.com/office/drawing/2014/main" xmlns="" id="{9CDAB759-953B-4E18-8C9A-507D5EAEE6E5}"/>
              </a:ext>
            </a:extLst>
          </p:cNvPr>
          <p:cNvSpPr/>
          <p:nvPr/>
        </p:nvSpPr>
        <p:spPr>
          <a:xfrm rot="16200000">
            <a:off x="7682822" y="3597834"/>
            <a:ext cx="1457739" cy="1517636"/>
          </a:xfrm>
          <a:prstGeom prst="hexag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22CA39ED-71B3-4E7A-A2DD-651271A31796}"/>
              </a:ext>
            </a:extLst>
          </p:cNvPr>
          <p:cNvCxnSpPr/>
          <p:nvPr/>
        </p:nvCxnSpPr>
        <p:spPr>
          <a:xfrm flipV="1">
            <a:off x="7792279" y="3884268"/>
            <a:ext cx="516835" cy="25179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04F51C87-2C1C-4A33-87D0-B2A9B525DF7D}"/>
              </a:ext>
            </a:extLst>
          </p:cNvPr>
          <p:cNvCxnSpPr/>
          <p:nvPr/>
        </p:nvCxnSpPr>
        <p:spPr>
          <a:xfrm>
            <a:off x="7832036" y="4620183"/>
            <a:ext cx="463826" cy="2182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9309E4A8-25F1-46C0-A8B7-50414E6665F8}"/>
              </a:ext>
            </a:extLst>
          </p:cNvPr>
          <p:cNvCxnSpPr/>
          <p:nvPr/>
        </p:nvCxnSpPr>
        <p:spPr>
          <a:xfrm>
            <a:off x="9051236" y="4136059"/>
            <a:ext cx="0" cy="3656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7CD4C3B4-111A-4F4D-BC3F-BA63774A804C}"/>
              </a:ext>
            </a:extLst>
          </p:cNvPr>
          <p:cNvCxnSpPr>
            <a:endCxn id="10" idx="0"/>
          </p:cNvCxnSpPr>
          <p:nvPr/>
        </p:nvCxnSpPr>
        <p:spPr>
          <a:xfrm>
            <a:off x="8411691" y="3377372"/>
            <a:ext cx="0" cy="2504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16F5CC35-AAD7-4F73-A52D-288D489B27CE}"/>
              </a:ext>
            </a:extLst>
          </p:cNvPr>
          <p:cNvSpPr/>
          <p:nvPr/>
        </p:nvSpPr>
        <p:spPr>
          <a:xfrm>
            <a:off x="1934819" y="2860931"/>
            <a:ext cx="10230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665F9F34-7078-4CE2-BBB5-D322084E071F}"/>
              </a:ext>
            </a:extLst>
          </p:cNvPr>
          <p:cNvSpPr/>
          <p:nvPr/>
        </p:nvSpPr>
        <p:spPr>
          <a:xfrm>
            <a:off x="3455092" y="4033485"/>
            <a:ext cx="24253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  3Br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/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xmlns="" id="{F8894C21-3E96-46A4-A5D1-8A57405DA1D3}"/>
              </a:ext>
            </a:extLst>
          </p:cNvPr>
          <p:cNvCxnSpPr/>
          <p:nvPr/>
        </p:nvCxnSpPr>
        <p:spPr>
          <a:xfrm>
            <a:off x="5459896" y="4356651"/>
            <a:ext cx="106989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A1213102-115A-42D4-A400-51E0C5AF47DA}"/>
              </a:ext>
            </a:extLst>
          </p:cNvPr>
          <p:cNvSpPr/>
          <p:nvPr/>
        </p:nvSpPr>
        <p:spPr>
          <a:xfrm>
            <a:off x="8137255" y="2735709"/>
            <a:ext cx="10230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72E992A1-2403-45B2-BBD0-8DF267956F3E}"/>
              </a:ext>
            </a:extLst>
          </p:cNvPr>
          <p:cNvSpPr/>
          <p:nvPr/>
        </p:nvSpPr>
        <p:spPr>
          <a:xfrm>
            <a:off x="6603365" y="3502576"/>
            <a:ext cx="8178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EDD09F76-1D81-4E82-AFC7-5A4DD904AD74}"/>
              </a:ext>
            </a:extLst>
          </p:cNvPr>
          <p:cNvSpPr/>
          <p:nvPr/>
        </p:nvSpPr>
        <p:spPr>
          <a:xfrm>
            <a:off x="9323499" y="3499665"/>
            <a:ext cx="8178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768C91E0-3BA4-4B78-AD93-325268F5D72A}"/>
              </a:ext>
            </a:extLst>
          </p:cNvPr>
          <p:cNvSpPr/>
          <p:nvPr/>
        </p:nvSpPr>
        <p:spPr>
          <a:xfrm>
            <a:off x="8233383" y="5358356"/>
            <a:ext cx="8178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B337AB36-96F4-4B0F-AD95-96C82720228B}"/>
              </a:ext>
            </a:extLst>
          </p:cNvPr>
          <p:cNvSpPr/>
          <p:nvPr/>
        </p:nvSpPr>
        <p:spPr>
          <a:xfrm>
            <a:off x="10088343" y="4195692"/>
            <a:ext cx="20503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 3HBr</a:t>
            </a:r>
            <a:endParaRPr lang="ru-RU" sz="3600" dirty="0"/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9D2B2AB0-97D2-4E68-AB64-0324467E9009}"/>
              </a:ext>
            </a:extLst>
          </p:cNvPr>
          <p:cNvCxnSpPr>
            <a:cxnSpLocks/>
            <a:stCxn id="10" idx="5"/>
          </p:cNvCxnSpPr>
          <p:nvPr/>
        </p:nvCxnSpPr>
        <p:spPr>
          <a:xfrm flipH="1">
            <a:off x="7460551" y="3992218"/>
            <a:ext cx="1923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xmlns="" id="{012A9880-9971-4616-A742-81F2FAA4CDF2}"/>
              </a:ext>
            </a:extLst>
          </p:cNvPr>
          <p:cNvCxnSpPr>
            <a:stCxn id="10" idx="3"/>
          </p:cNvCxnSpPr>
          <p:nvPr/>
        </p:nvCxnSpPr>
        <p:spPr>
          <a:xfrm flipH="1">
            <a:off x="8411691" y="5085522"/>
            <a:ext cx="1" cy="1623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2E744C4B-4757-4F5E-9073-5659DBD955AE}"/>
              </a:ext>
            </a:extLst>
          </p:cNvPr>
          <p:cNvCxnSpPr>
            <a:cxnSpLocks/>
            <a:stCxn id="10" idx="1"/>
          </p:cNvCxnSpPr>
          <p:nvPr/>
        </p:nvCxnSpPr>
        <p:spPr>
          <a:xfrm flipV="1">
            <a:off x="9170510" y="3988904"/>
            <a:ext cx="225281" cy="33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145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Masalalar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0D79D6-097A-415C-AB90-E59434965AE8}"/>
              </a:ext>
            </a:extLst>
          </p:cNvPr>
          <p:cNvSpPr txBox="1"/>
          <p:nvPr/>
        </p:nvSpPr>
        <p:spPr>
          <a:xfrm>
            <a:off x="223421" y="1206926"/>
            <a:ext cx="1187394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ma’lumki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 mol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anilindan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3 mol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bromid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Masala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shartiga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1 mol                 3 mol HBr</a:t>
            </a:r>
          </a:p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1,2 mol               x             x= 3,6 mol HBr</a:t>
            </a:r>
          </a:p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HBr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M=n*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 3,6 * 81 = 291,6 gr</a:t>
            </a:r>
          </a:p>
          <a:p>
            <a:pPr algn="just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291,6 gr HBr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4929BC5A-9E9B-4E72-8626-12625B9CFD9D}"/>
              </a:ext>
            </a:extLst>
          </p:cNvPr>
          <p:cNvCxnSpPr/>
          <p:nvPr/>
        </p:nvCxnSpPr>
        <p:spPr>
          <a:xfrm>
            <a:off x="2703443" y="3127513"/>
            <a:ext cx="141798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2A8401C2-2F63-4082-8C5B-2AC1C04BA25E}"/>
              </a:ext>
            </a:extLst>
          </p:cNvPr>
          <p:cNvCxnSpPr/>
          <p:nvPr/>
        </p:nvCxnSpPr>
        <p:spPr>
          <a:xfrm>
            <a:off x="2796209" y="3631096"/>
            <a:ext cx="120594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15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-39757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Masalalar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xmlns="" id="{A57C8E2C-CB2F-473E-94DF-6FF0CA3AB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25" y="5137150"/>
            <a:ext cx="179387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F118E5B-AADB-4E16-AF94-FDB1A12FF9A0}"/>
              </a:ext>
            </a:extLst>
          </p:cNvPr>
          <p:cNvSpPr txBox="1"/>
          <p:nvPr/>
        </p:nvSpPr>
        <p:spPr>
          <a:xfrm>
            <a:off x="172280" y="1120685"/>
            <a:ext cx="12019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1338" indent="-541338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46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anilinni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bromlash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(g)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brom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sarflanadi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45A6FD3-868E-4FC8-9D4B-B25EEBD1A74E}"/>
              </a:ext>
            </a:extLst>
          </p:cNvPr>
          <p:cNvSpPr/>
          <p:nvPr/>
        </p:nvSpPr>
        <p:spPr>
          <a:xfrm>
            <a:off x="1508857" y="2552111"/>
            <a:ext cx="7951216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+ 3Br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C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+ 3HBr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xmlns="" id="{AACE86B3-4FDF-4566-86DC-A1B211126543}"/>
              </a:ext>
            </a:extLst>
          </p:cNvPr>
          <p:cNvCxnSpPr/>
          <p:nvPr/>
        </p:nvCxnSpPr>
        <p:spPr>
          <a:xfrm>
            <a:off x="4969565" y="2875722"/>
            <a:ext cx="99391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1E2B472-8928-46DC-AECA-650B028370AE}"/>
              </a:ext>
            </a:extLst>
          </p:cNvPr>
          <p:cNvSpPr txBox="1"/>
          <p:nvPr/>
        </p:nvSpPr>
        <p:spPr>
          <a:xfrm>
            <a:off x="477078" y="3517757"/>
            <a:ext cx="113836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6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</a:t>
            </a:r>
            <a:r>
              <a:rPr lang="en-US" sz="36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)= 93 g/mol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15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xmlns="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Masalalar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83BD1A9B-FB3D-4294-AAA6-E4902D997CA1}"/>
              </a:ext>
            </a:extLst>
          </p:cNvPr>
          <p:cNvSpPr txBox="1"/>
          <p:nvPr/>
        </p:nvSpPr>
        <p:spPr>
          <a:xfrm>
            <a:off x="371062" y="1256608"/>
            <a:ext cx="11224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0851E77-8B3E-43BE-B554-EC23BF3A38A9}"/>
              </a:ext>
            </a:extLst>
          </p:cNvPr>
          <p:cNvSpPr txBox="1"/>
          <p:nvPr/>
        </p:nvSpPr>
        <p:spPr>
          <a:xfrm>
            <a:off x="1046921" y="2292626"/>
            <a:ext cx="1775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078F316-39AC-4C2B-842C-D46820DC93AF}"/>
              </a:ext>
            </a:extLst>
          </p:cNvPr>
          <p:cNvSpPr txBox="1"/>
          <p:nvPr/>
        </p:nvSpPr>
        <p:spPr>
          <a:xfrm>
            <a:off x="1848673" y="2615792"/>
            <a:ext cx="1775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93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1AA5A11-547C-4128-A5DA-701F3233FC2C}"/>
              </a:ext>
            </a:extLst>
          </p:cNvPr>
          <p:cNvSpPr txBox="1"/>
          <p:nvPr/>
        </p:nvSpPr>
        <p:spPr>
          <a:xfrm>
            <a:off x="2577544" y="2292626"/>
            <a:ext cx="25245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=0,5 mol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B87E4EB-C127-497B-A83C-A940AA04A647}"/>
              </a:ext>
            </a:extLst>
          </p:cNvPr>
          <p:cNvSpPr txBox="1"/>
          <p:nvPr/>
        </p:nvSpPr>
        <p:spPr>
          <a:xfrm>
            <a:off x="1848674" y="1969460"/>
            <a:ext cx="1775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46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19ABE42B-666D-4985-84B5-BE50E469B927}"/>
              </a:ext>
            </a:extLst>
          </p:cNvPr>
          <p:cNvCxnSpPr>
            <a:cxnSpLocks/>
          </p:cNvCxnSpPr>
          <p:nvPr/>
        </p:nvCxnSpPr>
        <p:spPr>
          <a:xfrm>
            <a:off x="1689646" y="2615791"/>
            <a:ext cx="8878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943224A-B801-4372-A192-1F312807C038}"/>
              </a:ext>
            </a:extLst>
          </p:cNvPr>
          <p:cNvSpPr txBox="1"/>
          <p:nvPr/>
        </p:nvSpPr>
        <p:spPr>
          <a:xfrm>
            <a:off x="874645" y="3328644"/>
            <a:ext cx="111053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 mol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anilin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 3 mol Br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0,5 mol                x          x=1,5 mol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46658CC6-2C93-4916-8B57-D06C16DB9AED}"/>
              </a:ext>
            </a:extLst>
          </p:cNvPr>
          <p:cNvCxnSpPr/>
          <p:nvPr/>
        </p:nvCxnSpPr>
        <p:spPr>
          <a:xfrm>
            <a:off x="3525078" y="3675391"/>
            <a:ext cx="140473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94451AE4-EE85-48B4-9D07-93FB37F84F70}"/>
              </a:ext>
            </a:extLst>
          </p:cNvPr>
          <p:cNvCxnSpPr/>
          <p:nvPr/>
        </p:nvCxnSpPr>
        <p:spPr>
          <a:xfrm>
            <a:off x="3485322" y="4174435"/>
            <a:ext cx="143123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86563AF-C339-475A-BDEF-1FD1C85E2018}"/>
              </a:ext>
            </a:extLst>
          </p:cNvPr>
          <p:cNvSpPr txBox="1"/>
          <p:nvPr/>
        </p:nvSpPr>
        <p:spPr>
          <a:xfrm>
            <a:off x="490330" y="4610291"/>
            <a:ext cx="117016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m(Br</a:t>
            </a:r>
            <a:r>
              <a:rPr lang="en-US" sz="36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)= n*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= 160 * 1,5= 240 gr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240 gr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sarflanadi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078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1035</TotalTime>
  <Words>562</Words>
  <Application>Microsoft Office PowerPoint</Application>
  <PresentationFormat>Произвольный</PresentationFormat>
  <Paragraphs>144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Mustahkamlash </vt:lpstr>
      <vt:lpstr>Mustahkamlash </vt:lpstr>
      <vt:lpstr>Mustahkamlash </vt:lpstr>
      <vt:lpstr>Bugun darsda </vt:lpstr>
      <vt:lpstr>Masalalar yechish </vt:lpstr>
      <vt:lpstr>Masalalar yechish </vt:lpstr>
      <vt:lpstr>Masalalar yechish </vt:lpstr>
      <vt:lpstr>Masalalar yechish </vt:lpstr>
      <vt:lpstr>Masalalar yechish </vt:lpstr>
      <vt:lpstr>Masalalar yechish </vt:lpstr>
      <vt:lpstr>Masalalar yechish </vt:lpstr>
      <vt:lpstr>Masalalar yechish </vt:lpstr>
      <vt:lpstr>Masalalar yechish </vt:lpstr>
      <vt:lpstr>Mustahkamlash </vt:lpstr>
      <vt:lpstr>Mustahkamlash </vt:lpstr>
      <vt:lpstr>Mustahkamlash </vt:lpstr>
      <vt:lpstr>Mustahkamlash </vt:lpstr>
      <vt:lpstr>Mustaqil bajarish uchun topshiriqlar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Azizbek</cp:lastModifiedBy>
  <cp:revision>119</cp:revision>
  <dcterms:created xsi:type="dcterms:W3CDTF">2020-11-08T01:33:30Z</dcterms:created>
  <dcterms:modified xsi:type="dcterms:W3CDTF">2021-02-19T07:27:13Z</dcterms:modified>
</cp:coreProperties>
</file>