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  <p:sldMasterId id="2147483820" r:id="rId5"/>
  </p:sldMasterIdLst>
  <p:notesMasterIdLst>
    <p:notesMasterId r:id="rId21"/>
  </p:notesMasterIdLst>
  <p:sldIdLst>
    <p:sldId id="1377" r:id="rId6"/>
    <p:sldId id="1398" r:id="rId7"/>
    <p:sldId id="1399" r:id="rId8"/>
    <p:sldId id="288" r:id="rId9"/>
    <p:sldId id="1378" r:id="rId10"/>
    <p:sldId id="1400" r:id="rId11"/>
    <p:sldId id="1402" r:id="rId12"/>
    <p:sldId id="1401" r:id="rId13"/>
    <p:sldId id="1408" r:id="rId14"/>
    <p:sldId id="1403" r:id="rId15"/>
    <p:sldId id="1404" r:id="rId16"/>
    <p:sldId id="1405" r:id="rId17"/>
    <p:sldId id="1406" r:id="rId18"/>
    <p:sldId id="1407" r:id="rId19"/>
    <p:sldId id="1397" r:id="rId20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65C7"/>
    <a:srgbClr val="00A859"/>
    <a:srgbClr val="1E58AE"/>
    <a:srgbClr val="0097CC"/>
    <a:srgbClr val="FAFAFA"/>
    <a:srgbClr val="CEE1F2"/>
    <a:srgbClr val="006032"/>
    <a:srgbClr val="FF99FF"/>
    <a:srgbClr val="F7F7F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0" autoAdjust="0"/>
    <p:restoredTop sz="94660"/>
  </p:normalViewPr>
  <p:slideViewPr>
    <p:cSldViewPr>
      <p:cViewPr>
        <p:scale>
          <a:sx n="57" d="100"/>
          <a:sy n="57" d="100"/>
        </p:scale>
        <p:origin x="-1116" y="-6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73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89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19.02.2021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743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5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675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76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554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792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34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58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740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127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743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80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0935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3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543" y="0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74471" y="2716029"/>
            <a:ext cx="5850747" cy="1384018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en-US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400" b="1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asala </a:t>
            </a:r>
            <a:r>
              <a:rPr lang="en-US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7136" y="272569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7136" y="4518667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35959" y="564237"/>
            <a:ext cx="1275805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07625" y="608427"/>
            <a:ext cx="90077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291522" y="1227280"/>
            <a:ext cx="568813" cy="448289"/>
          </a:xfrm>
          <a:prstGeom prst="rect">
            <a:avLst/>
          </a:prstGeom>
        </p:spPr>
        <p:txBody>
          <a:bodyPr vert="horz" wrap="square" lIns="0" tIns="2548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6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4264025" y="564237"/>
            <a:ext cx="2861680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8544719" y="2777036"/>
            <a:ext cx="3325812" cy="3179762"/>
          </a:xfrm>
          <a:prstGeom prst="rect">
            <a:avLst/>
          </a:prstGeom>
        </p:spPr>
      </p:pic>
      <p:sp>
        <p:nvSpPr>
          <p:cNvPr id="19" name="TextBox 13"/>
          <p:cNvSpPr txBox="1"/>
          <p:nvPr/>
        </p:nvSpPr>
        <p:spPr>
          <a:xfrm>
            <a:off x="2054225" y="4271962"/>
            <a:ext cx="43312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21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242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363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484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605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726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6847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4968" algn="l" defTabSz="1936242" rtl="0" eaLnBrk="1" latinLnBrk="0" hangingPunct="1">
              <a:defRPr sz="38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Toshkent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shahar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tumani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288-maktabning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kimyo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Turdiyeva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Dilfuza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Qodirovna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237" y="1397169"/>
            <a:ext cx="11583988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argonga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4,55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78%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586161"/>
            <a:ext cx="4495800" cy="322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Ð¢ÐµÑÑÐ°ÑÐ»Ð¾ÑÐ¼ÐµÑÐ°Ð½ â ÐÐ¸ÐºÐ¸Ð¿ÐµÐ´Ð¸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044923"/>
            <a:ext cx="2362200" cy="23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7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-4069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237" y="1397169"/>
            <a:ext cx="11583988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00" y="3052762"/>
            <a:ext cx="1154380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4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-4069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276237" y="1397169"/>
                <a:ext cx="11583988" cy="593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Avval,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alkanni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xlorlanishi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moddaning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molyar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𝐴𝑟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𝑀𝑟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𝐴𝑟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n-US" i="1">
                          <a:latin typeface="Cambria Math"/>
                          <a:cs typeface="Arial" panose="020B0604020202020204" pitchFamily="34" charset="0"/>
                        </a:rPr>
                        <m:t>=4,55∙40=182 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𝑚𝑜𝑙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tarkibidagi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xlorning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massasini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182 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𝑚𝑜𝑙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                  </m:t>
                        </m:r>
                      </m:e>
                    </m:groupCh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i="1">
                        <a:latin typeface="Cambria Math"/>
                        <a:cs typeface="Arial" panose="020B0604020202020204" pitchFamily="34" charset="0"/>
                      </a:rPr>
                      <m:t>𝑚𝑜𝑙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  <m:t>                  </m:t>
                        </m:r>
                      </m:e>
                    </m:groupCh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78%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182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∙78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=141,96=142 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𝐶𝑙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cs typeface="Arial" panose="020B0604020202020204" pitchFamily="34" charset="0"/>
                        </a:rPr>
                        <m:t>𝑎𝑡𝑜𝑚𝑖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37" y="1397169"/>
                <a:ext cx="11583988" cy="59338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83" t="-1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710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-4069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451902" y="1447625"/>
                <a:ext cx="11583988" cy="3602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Xlorli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xlor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bo‘lganini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cs typeface="Arial" panose="020B0604020202020204" pitchFamily="34" charset="0"/>
                            </a:rPr>
                            <m:t>142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  <a:cs typeface="Arial" panose="020B0604020202020204" pitchFamily="34" charset="0"/>
                            </a:rPr>
                            <m:t>35,5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mol</m:t>
                      </m:r>
                      <m: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Cl</m:t>
                      </m:r>
                      <m: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Arial" panose="020B0604020202020204" pitchFamily="34" charset="0"/>
                        </a:rPr>
                        <m:t>atomi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Moddaning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Cl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182-142=40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n</m:t>
                        </m:r>
                        <m: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Cl</m:t>
                        </m:r>
                      </m:e>
                      <m:sub>
                        <m:r>
                          <a:rPr lang="en-US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02" y="1447625"/>
                <a:ext cx="11583988" cy="360252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84" t="-2707" b="-5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3998916" y="4350401"/>
            <a:ext cx="377816" cy="1676398"/>
          </a:xfrm>
          <a:prstGeom prst="leftBrace">
            <a:avLst>
              <a:gd name="adj1" fmla="val 57424"/>
              <a:gd name="adj2" fmla="val 5099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3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1488" y="476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902" y="1447625"/>
            <a:ext cx="11583988" cy="478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12n+2n-2=40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14n=42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n=3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propan-C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tetraxlorpropan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9025" y="6100762"/>
            <a:ext cx="7768473" cy="678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Javob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tetraxlorpropan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–C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104" y="2062162"/>
            <a:ext cx="5450782" cy="23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9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686" y="1322340"/>
            <a:ext cx="1150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Normal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8.96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6,4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20 %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bo‘g‘ini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azotga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5,5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92,2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149225" y="1329218"/>
                <a:ext cx="11582400" cy="126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0,75 mol alkan tarkibida 18,06·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sv-SE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ta vodorod atomi bo‘lsa, ushbu </a:t>
                </a:r>
                <a:r>
                  <a:rPr lang="sv-SE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alkanning </a:t>
                </a:r>
                <a:r>
                  <a:rPr lang="en-US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nomini</a:t>
                </a:r>
                <a:r>
                  <a:rPr lang="en-US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toping.</a:t>
                </a:r>
                <a:endParaRPr lang="ru-RU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" y="1329218"/>
                <a:ext cx="11582400" cy="126560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684" t="-7692" r="-2526" b="-182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0" y="2671100"/>
                <a:ext cx="6444939" cy="126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7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5 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uz-Latn-UZ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  <m:r>
                        <a:rPr lang="uz-Latn-UZ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,0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6</m:t>
                      </m:r>
                      <m:r>
                        <a:rPr lang="uz-Latn-UZ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sv-SE" i="1" dirty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uz-Latn-UZ" i="1" dirty="0" smtClean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</m:t>
                          </m:r>
                        </m:e>
                      </m:groupCh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71100"/>
                <a:ext cx="6444939" cy="12656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-39007" y="4064884"/>
                <a:ext cx="7848599" cy="1331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∙1</m:t>
                          </m:r>
                        </m:num>
                        <m:den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24</m:t>
                      </m:r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08</m:t>
                      </m:r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z-Latn-UZ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p>
                      </m:sSup>
                    </m:oMath>
                  </m:oMathPara>
                </a14:m>
                <a:endParaRPr lang="uz-Latn-UZ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007" y="4064884"/>
                <a:ext cx="7848599" cy="133100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-35832" y="5524070"/>
                <a:ext cx="6444939" cy="1366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24,08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6,02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p>
                          </m:sSup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4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832" y="5524070"/>
                <a:ext cx="6444939" cy="136678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8879372" y="2707624"/>
                <a:ext cx="2204578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sSub>
                        <m:sSubPr>
                          <m:ctrlPr>
                            <a:rPr lang="ru-RU" sz="40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𝟐𝐧</m:t>
                          </m:r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z-Latn-UZ" sz="4000" b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z-Latn-UZ" sz="4000" b="1" dirty="0" smtClean="0">
                  <a:solidFill>
                    <a:prstClr val="black"/>
                  </a:solidFill>
                </a:endParaRPr>
              </a:p>
              <a:p>
                <a:r>
                  <a:rPr lang="uz-Latn-UZ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n=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uz-Latn-UZ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72" y="2707624"/>
                <a:ext cx="2204578" cy="184665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4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7956633" y="2507944"/>
            <a:ext cx="35832" cy="44448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9011924" y="4231117"/>
                <a:ext cx="13301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prstClr val="black"/>
                          </a:solidFill>
                          <a:latin typeface="Cambria Math"/>
                        </a:rPr>
                        <m:t>𝐂</m:t>
                      </m:r>
                      <m:sSub>
                        <m:sSubPr>
                          <m:ctrlPr>
                            <a:rPr lang="ru-RU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z-Latn-UZ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4400" b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ru-RU" sz="4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24" y="4231117"/>
                <a:ext cx="1330172" cy="769441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8387979" y="556113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endParaRPr lang="uz-Latn-U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550" y="274396"/>
            <a:ext cx="851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</p:spTree>
    <p:extLst>
      <p:ext uri="{BB962C8B-B14F-4D97-AF65-F5344CB8AC3E}">
        <p14:creationId xmlns:p14="http://schemas.microsoft.com/office/powerpoint/2010/main" xmlns="" val="2653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6625" y="3033036"/>
            <a:ext cx="7262646" cy="17173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5425" y="1452562"/>
            <a:ext cx="11811000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moddalarni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sistematik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nomenklatura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nomlang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4104" y="2747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1814" y="27085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425" y="2707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5139" y="2707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700" y="27085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9880" y="5105008"/>
            <a:ext cx="5493812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2,4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dimetilpentan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550" y="274396"/>
            <a:ext cx="8516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</p:spTree>
    <p:extLst>
      <p:ext uri="{BB962C8B-B14F-4D97-AF65-F5344CB8AC3E}">
        <p14:creationId xmlns:p14="http://schemas.microsoft.com/office/powerpoint/2010/main" xmlns="" val="19070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620" y="1452562"/>
            <a:ext cx="11406332" cy="41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nomenklaturasiga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galogenli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hosilalariga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504010"/>
            <a:ext cx="472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1991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237" y="1397169"/>
            <a:ext cx="11583988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6,72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13,2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362" y="3962226"/>
            <a:ext cx="886348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-12377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237" y="1397169"/>
            <a:ext cx="11583988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237" y="2116508"/>
            <a:ext cx="1544012" cy="678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1820249" y="2116508"/>
                <a:ext cx="3562385" cy="1265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13,2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6,72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cs typeface="Arial" panose="020B0604020202020204" pitchFamily="34" charset="0"/>
                        </a:rPr>
                        <m:t>22,4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49" y="2116508"/>
                <a:ext cx="3562385" cy="12656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321424" y="2126126"/>
                <a:ext cx="4550285" cy="1255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22,4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∙13,2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6,72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424" y="2126126"/>
                <a:ext cx="4550285" cy="125598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76237" y="3406180"/>
            <a:ext cx="11583988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44 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14n+2=44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14n=42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n=3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9104" y="6133469"/>
            <a:ext cx="7807693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 </a:t>
            </a:r>
            <a:r>
              <a:rPr lang="en-US" sz="381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propan</a:t>
            </a:r>
            <a:r>
              <a:rPr lang="en-US" sz="28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09474" y="3967162"/>
            <a:ext cx="2091216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89674" y="3967162"/>
            <a:ext cx="2091216" cy="678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712840"/>
            <a:ext cx="2630794" cy="142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2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-4069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448" y="1570931"/>
            <a:ext cx="184731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>
              <a:ea typeface="Cambria Math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625" y="1570928"/>
            <a:ext cx="11734265" cy="1265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Ushbu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moddalarni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sistematik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nomenklatura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bo‘yicha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nomlang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804" y="3281362"/>
            <a:ext cx="7086600" cy="2516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5804" y="296941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5637" y="29299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3992" y="29292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6441" y="29292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0304" y="29292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0849" y="5948362"/>
            <a:ext cx="4618572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3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etilpentan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37682" y="-40692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237" y="1397169"/>
            <a:ext cx="11583988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16 %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677" y="2680527"/>
            <a:ext cx="11583988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9774" y="3907317"/>
            <a:ext cx="2091216" cy="678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3866" y="4881562"/>
                <a:ext cx="4404988" cy="126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14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</a:rPr>
                        <m:t>+2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16</m:t>
                      </m:r>
                      <m:r>
                        <a:rPr lang="en-US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66" y="4881562"/>
                <a:ext cx="4404988" cy="12656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7065935" y="4845965"/>
                <a:ext cx="3429144" cy="1203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35" y="4845965"/>
                <a:ext cx="3429144" cy="12037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52461" y="5304078"/>
            <a:ext cx="105349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yoki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6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430448" y="1570931"/>
                <a:ext cx="7037311" cy="3025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=100∙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224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+32=200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+200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224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−200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=200−32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24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=168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448" y="1570931"/>
                <a:ext cx="7037311" cy="30255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549075" y="4955925"/>
                <a:ext cx="5101525" cy="678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cs typeface="Arial" panose="020B0604020202020204" pitchFamily="34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/>
                            <a:cs typeface="Arial" panose="020B0604020202020204" pitchFamily="34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geptan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5" y="4955925"/>
                <a:ext cx="5101525" cy="67896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823" t="-14414" r="-2867" b="-3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690" y="4087482"/>
            <a:ext cx="5029200" cy="29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01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309</Words>
  <Application>Microsoft Office PowerPoint</Application>
  <PresentationFormat>Произвольный</PresentationFormat>
  <Paragraphs>93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Тема10</vt:lpstr>
      <vt:lpstr>Тема7</vt:lpstr>
      <vt:lpstr>2_Тема10</vt:lpstr>
      <vt:lpstr>3_Тема10</vt:lpstr>
      <vt:lpstr>4_Тема10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345</cp:revision>
  <dcterms:created xsi:type="dcterms:W3CDTF">2020-04-09T07:32:19Z</dcterms:created>
  <dcterms:modified xsi:type="dcterms:W3CDTF">2021-02-19T17:20:13Z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