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  <p:sldMasterId id="2147483820" r:id="rId5"/>
  </p:sldMasterIdLst>
  <p:notesMasterIdLst>
    <p:notesMasterId r:id="rId21"/>
  </p:notesMasterIdLst>
  <p:sldIdLst>
    <p:sldId id="1377" r:id="rId6"/>
    <p:sldId id="1398" r:id="rId7"/>
    <p:sldId id="1399" r:id="rId8"/>
    <p:sldId id="288" r:id="rId9"/>
    <p:sldId id="1378" r:id="rId10"/>
    <p:sldId id="1400" r:id="rId11"/>
    <p:sldId id="1402" r:id="rId12"/>
    <p:sldId id="1401" r:id="rId13"/>
    <p:sldId id="1408" r:id="rId14"/>
    <p:sldId id="1403" r:id="rId15"/>
    <p:sldId id="1404" r:id="rId16"/>
    <p:sldId id="1405" r:id="rId17"/>
    <p:sldId id="1406" r:id="rId18"/>
    <p:sldId id="1407" r:id="rId19"/>
    <p:sldId id="1397" r:id="rId20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7"/>
    <a:srgbClr val="00A859"/>
    <a:srgbClr val="1E58AE"/>
    <a:srgbClr val="0097CC"/>
    <a:srgbClr val="FAFAFA"/>
    <a:srgbClr val="CEE1F2"/>
    <a:srgbClr val="006032"/>
    <a:srgbClr val="FF99FF"/>
    <a:srgbClr val="F7F7F7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660"/>
  </p:normalViewPr>
  <p:slideViewPr>
    <p:cSldViewPr>
      <p:cViewPr>
        <p:scale>
          <a:sx n="57" d="100"/>
          <a:sy n="57" d="100"/>
        </p:scale>
        <p:origin x="-1116" y="-6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733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89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xmlns="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74333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50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76757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76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5548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7925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87346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0588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7409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1270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7431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8809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0935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39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543" y="0"/>
            <a:ext cx="12169107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74471" y="2716029"/>
            <a:ext cx="5850747" cy="1384018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en-US" sz="44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400" b="1" dirty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asala </a:t>
            </a:r>
            <a:r>
              <a:rPr lang="en-US" sz="4400" b="1" dirty="0" err="1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44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7136" y="2725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7136" y="451866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35959" y="564237"/>
            <a:ext cx="1275805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35959" y="564237"/>
            <a:ext cx="1275805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07625" y="608427"/>
            <a:ext cx="90077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91522" y="1227280"/>
            <a:ext cx="568813" cy="448289"/>
          </a:xfrm>
          <a:prstGeom prst="rect">
            <a:avLst/>
          </a:prstGeom>
        </p:spPr>
        <p:txBody>
          <a:bodyPr vert="horz" wrap="square" lIns="0" tIns="2548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6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4264025" y="564237"/>
            <a:ext cx="2861680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/>
          <a:srcRect l="9756" r="9756"/>
          <a:stretch>
            <a:fillRect/>
          </a:stretch>
        </p:blipFill>
        <p:spPr>
          <a:xfrm>
            <a:off x="8544719" y="2777036"/>
            <a:ext cx="3325812" cy="3179762"/>
          </a:xfrm>
          <a:prstGeom prst="rect">
            <a:avLst/>
          </a:prstGeom>
        </p:spPr>
      </p:pic>
      <p:sp>
        <p:nvSpPr>
          <p:cNvPr id="19" name="TextBox 13"/>
          <p:cNvSpPr txBox="1"/>
          <p:nvPr/>
        </p:nvSpPr>
        <p:spPr>
          <a:xfrm>
            <a:off x="2054225" y="4271962"/>
            <a:ext cx="4331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21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242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363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484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605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726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6847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4968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shahar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tumani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288-maktabning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kimyo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Turdiyeva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Dilfuza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Qodirovna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237" y="1397169"/>
            <a:ext cx="11583988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argonga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4,55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78%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7625" y="3586161"/>
            <a:ext cx="4495800" cy="3226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Ð¢ÐµÑÑÐ°ÑÐ»Ð¾ÑÐ¼ÐµÑÐ°Ð½ â ÐÐ¸ÐºÐ¸Ð¿ÐµÐ´Ð¸Ñ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625" y="4044923"/>
            <a:ext cx="2362200" cy="230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47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-4069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237" y="1397169"/>
            <a:ext cx="11583988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200" y="3052762"/>
            <a:ext cx="1154380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40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-4069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Прямоугольник 6"/>
              <p:cNvSpPr/>
              <p:nvPr/>
            </p:nvSpPr>
            <p:spPr>
              <a:xfrm>
                <a:off x="276237" y="1397169"/>
                <a:ext cx="11583988" cy="593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Avval,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xlorlanishi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𝑀𝑟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𝐴𝑟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𝑀𝑟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𝐴𝑟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𝑀𝑟</m:t>
                      </m:r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=4,55∙40=182 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𝑚𝑜𝑙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xlorning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182 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𝑔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/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𝑚𝑜𝑙</m:t>
                    </m:r>
                    <m:groupChr>
                      <m:groupChrPr>
                        <m:chr m:val="→"/>
                        <m:vertJc m:val="bot"/>
                        <m:ctrlP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                  </m:t>
                        </m:r>
                      </m:e>
                    </m:groupCh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𝑔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/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𝑚𝑜𝑙</m:t>
                    </m:r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                  </m:t>
                        </m:r>
                      </m:e>
                    </m:groupCh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78%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182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∙78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100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=141,96=142 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𝐶𝑙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𝑎𝑡𝑜𝑚𝑖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37" y="1397169"/>
                <a:ext cx="11583988" cy="593380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683" t="-16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710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-4069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Прямоугольник 6"/>
              <p:cNvSpPr/>
              <p:nvPr/>
            </p:nvSpPr>
            <p:spPr>
              <a:xfrm>
                <a:off x="451902" y="1447625"/>
                <a:ext cx="11583988" cy="3602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Xlorli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xlor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/>
                              <a:cs typeface="Arial" panose="020B0604020202020204" pitchFamily="34" charset="0"/>
                            </a:rPr>
                            <m:t>142</m:t>
                          </m:r>
                        </m:num>
                        <m:den>
                          <m:r>
                            <a:rPr lang="en-US" b="0" i="0" smtClean="0">
                              <a:latin typeface="Cambria Math"/>
                              <a:cs typeface="Arial" panose="020B0604020202020204" pitchFamily="34" charset="0"/>
                            </a:rPr>
                            <m:t>35,5</m:t>
                          </m:r>
                        </m:den>
                      </m:f>
                      <m:r>
                        <a:rPr lang="en-US" b="0" i="0" smtClean="0">
                          <a:latin typeface="Cambria Math"/>
                          <a:cs typeface="Arial" panose="020B0604020202020204" pitchFamily="34" charset="0"/>
                        </a:rPr>
                        <m:t>=4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Arial" panose="020B0604020202020204" pitchFamily="34" charset="0"/>
                        </a:rPr>
                        <m:t>mol</m:t>
                      </m:r>
                      <m:r>
                        <a:rPr lang="en-US" b="0" i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Arial" panose="020B0604020202020204" pitchFamily="34" charset="0"/>
                        </a:rPr>
                        <m:t>Cl</m:t>
                      </m:r>
                      <m:r>
                        <a:rPr lang="en-US" b="0" i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Arial" panose="020B0604020202020204" pitchFamily="34" charset="0"/>
                        </a:rPr>
                        <m:t>atomi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n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n</m:t>
                        </m:r>
                        <m: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−2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Cl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182-142=40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n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n</m:t>
                        </m:r>
                        <m: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−2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Cl</m:t>
                        </m:r>
                      </m:e>
                      <m:sub>
                        <m: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02" y="1447625"/>
                <a:ext cx="11583988" cy="360252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684" t="-2707" b="-5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Левая фигурная скобка 1"/>
          <p:cNvSpPr/>
          <p:nvPr/>
        </p:nvSpPr>
        <p:spPr>
          <a:xfrm rot="16200000">
            <a:off x="3998916" y="4350401"/>
            <a:ext cx="377816" cy="1676398"/>
          </a:xfrm>
          <a:prstGeom prst="leftBrace">
            <a:avLst>
              <a:gd name="adj1" fmla="val 57424"/>
              <a:gd name="adj2" fmla="val 50991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34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1488" y="476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1902" y="1447625"/>
            <a:ext cx="11583988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(n-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12n+2n-2=40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14n=42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n=3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propan-C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Propanni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tetraxlorpropan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9025" y="6100762"/>
            <a:ext cx="7768473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tetraxlorpropan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–C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Cl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9104" y="2062162"/>
            <a:ext cx="5450782" cy="23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0393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3686" y="1322340"/>
            <a:ext cx="11506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Normal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8.96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6,4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20 %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bo‘g‘ini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azotga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5,5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92,2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45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149225" y="1329218"/>
                <a:ext cx="11582400" cy="1265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v-SE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0,75 mol alkan tarkibida 18,06·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sv-SE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sv-SE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 vodorod atomi bo‘lsa, ushbu </a:t>
                </a:r>
                <a:r>
                  <a:rPr lang="sv-SE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alkanning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nomini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329218"/>
                <a:ext cx="11582400" cy="126560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684" t="-7692" r="-2526" b="-18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Прямоугольник 5"/>
              <p:cNvSpPr/>
              <p:nvPr/>
            </p:nvSpPr>
            <p:spPr>
              <a:xfrm>
                <a:off x="0" y="2671100"/>
                <a:ext cx="6444939" cy="1265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0,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7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5 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uz-Latn-UZ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dirty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uz-Latn-UZ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,0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</m:t>
                      </m:r>
                      <m:r>
                        <a:rPr lang="uz-Latn-UZ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sv-SE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uz-Latn-UZ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23</m:t>
                          </m:r>
                        </m:sup>
                      </m:sSup>
                    </m:oMath>
                  </m:oMathPara>
                </a14:m>
                <a:endParaRPr lang="uz-Latn-UZ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uz-Latn-UZ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71100"/>
                <a:ext cx="6444939" cy="126560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Прямоугольник 6"/>
              <p:cNvSpPr/>
              <p:nvPr/>
            </p:nvSpPr>
            <p:spPr>
              <a:xfrm>
                <a:off x="-39007" y="4064884"/>
                <a:ext cx="7848599" cy="1331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8</m:t>
                          </m:r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,0</m:t>
                          </m:r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∙1</m:t>
                          </m:r>
                        </m:num>
                        <m:den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</m:t>
                          </m:r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7</m:t>
                          </m:r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24</m:t>
                      </m:r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08</m:t>
                      </m:r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uz-Latn-UZ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23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007" y="4064884"/>
                <a:ext cx="7848599" cy="133100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Прямоугольник 7"/>
              <p:cNvSpPr/>
              <p:nvPr/>
            </p:nvSpPr>
            <p:spPr>
              <a:xfrm>
                <a:off x="-35832" y="5524070"/>
                <a:ext cx="6444939" cy="1366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24,08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</m:num>
                        <m:den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6,02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</m:den>
                      </m:f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4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(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5832" y="5524070"/>
                <a:ext cx="6444939" cy="1366784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8879372" y="2707624"/>
                <a:ext cx="2204578" cy="18466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000" b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000" b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ru-RU" sz="4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000" b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000" b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𝟐𝐧</m:t>
                          </m:r>
                          <m:r>
                            <a:rPr lang="uz-Latn-UZ" sz="4000" b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4000" b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uz-Latn-UZ" sz="4000" b="1" dirty="0" smtClean="0">
                  <a:solidFill>
                    <a:prstClr val="black"/>
                  </a:solidFill>
                </a:endParaRPr>
              </a:p>
              <a:p>
                <a:r>
                  <a:rPr lang="uz-Latn-UZ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uz-Latn-UZ" sz="4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372" y="2707624"/>
                <a:ext cx="2204578" cy="1846659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l="-14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7956633" y="2507944"/>
            <a:ext cx="35832" cy="444488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Прямоугольник 10"/>
              <p:cNvSpPr/>
              <p:nvPr/>
            </p:nvSpPr>
            <p:spPr>
              <a:xfrm>
                <a:off x="9011924" y="4231117"/>
                <a:ext cx="133017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smtClean="0">
                          <a:solidFill>
                            <a:prstClr val="black"/>
                          </a:solidFill>
                          <a:latin typeface="Cambria Math"/>
                        </a:rPr>
                        <m:t>𝐂</m:t>
                      </m:r>
                      <m:sSub>
                        <m:sSubPr>
                          <m:ctrlP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4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sz="4400" b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1924" y="4231117"/>
                <a:ext cx="1330172" cy="769441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8387979" y="5561131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endParaRPr lang="uz-Latn-UZ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550" y="274396"/>
            <a:ext cx="851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</a:p>
        </p:txBody>
      </p:sp>
    </p:spTree>
    <p:extLst>
      <p:ext uri="{BB962C8B-B14F-4D97-AF65-F5344CB8AC3E}">
        <p14:creationId xmlns:p14="http://schemas.microsoft.com/office/powerpoint/2010/main" xmlns="" val="26537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6625" y="3033036"/>
            <a:ext cx="7262646" cy="17173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5425" y="1452562"/>
            <a:ext cx="11811000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moddalarni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sistematik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nomenklatura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nomlang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4104" y="274798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01814" y="270854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78425" y="27078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5139" y="27078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38700" y="270854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39880" y="5105008"/>
            <a:ext cx="549381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2,4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dimetilpentan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28550" y="274396"/>
            <a:ext cx="851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</a:p>
        </p:txBody>
      </p:sp>
    </p:spTree>
    <p:extLst>
      <p:ext uri="{BB962C8B-B14F-4D97-AF65-F5344CB8AC3E}">
        <p14:creationId xmlns:p14="http://schemas.microsoft.com/office/powerpoint/2010/main" xmlns="" val="190708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3620" y="1452562"/>
            <a:ext cx="11406332" cy="4198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nomenklaturasiga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galogenli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hosilalariga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9225" y="4504010"/>
            <a:ext cx="4724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199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6237" y="1397169"/>
            <a:ext cx="11583988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6,72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13,2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7362" y="3962226"/>
            <a:ext cx="8863484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80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-12377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6237" y="1397169"/>
            <a:ext cx="11583988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237" y="2116508"/>
            <a:ext cx="1544012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Прямоугольник 5"/>
              <p:cNvSpPr/>
              <p:nvPr/>
            </p:nvSpPr>
            <p:spPr>
              <a:xfrm>
                <a:off x="1820249" y="2116508"/>
                <a:ext cx="3562385" cy="1265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13,2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6,72</m:t>
                      </m:r>
                    </m:oMath>
                  </m:oMathPara>
                </a14:m>
                <a:endPara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22,4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249" y="2116508"/>
                <a:ext cx="3562385" cy="126560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6321424" y="2126126"/>
                <a:ext cx="4550285" cy="12559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22,4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∙13,2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6,72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=44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424" y="2126126"/>
                <a:ext cx="4550285" cy="125598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276237" y="3406180"/>
            <a:ext cx="11583988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44 g/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14n+2=44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14n=42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n=3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9104" y="6133469"/>
            <a:ext cx="7807693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</a:t>
            </a:r>
            <a:r>
              <a:rPr lang="en-US" sz="381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propan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209474" y="3967162"/>
            <a:ext cx="2091216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189674" y="3967162"/>
            <a:ext cx="2091216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4712840"/>
            <a:ext cx="2630794" cy="1420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62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-4069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0448" y="1570931"/>
            <a:ext cx="184731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dirty="0" smtClean="0">
              <a:ea typeface="Cambria Math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1570928"/>
            <a:ext cx="1173426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moddalarni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sistematik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nomenklatura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bo‘yicha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nomlang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5804" y="3281362"/>
            <a:ext cx="7086600" cy="25165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05804" y="296941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25637" y="292997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93992" y="292922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56441" y="292922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80304" y="292922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0849" y="5948362"/>
            <a:ext cx="461857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3 </a:t>
            </a: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etilpentan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31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37682" y="-4069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6237" y="1397169"/>
            <a:ext cx="11583988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16 %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677" y="2680527"/>
            <a:ext cx="11583988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9774" y="3907317"/>
            <a:ext cx="2091216" cy="6789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2n+2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33866" y="4881562"/>
                <a:ext cx="4404988" cy="12656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14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+2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/>
                        </a:rPr>
                        <m:t>100%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r>
                        <a:rPr lang="en-US" i="1">
                          <a:latin typeface="Cambria Math"/>
                        </a:rPr>
                        <m:t>+2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i="1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/>
                        </a:rPr>
                        <m:t>16</m:t>
                      </m:r>
                      <m:r>
                        <a:rPr lang="en-US" i="1"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66" y="4881562"/>
                <a:ext cx="4404988" cy="126560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7065935" y="4845965"/>
                <a:ext cx="3429144" cy="1203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+2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100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935" y="4845965"/>
                <a:ext cx="3429144" cy="1203791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452461" y="5304078"/>
            <a:ext cx="10534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yoki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6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430448" y="1570931"/>
                <a:ext cx="7037311" cy="3025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16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14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+2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=100∙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224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+32=200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+200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224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−200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=200−32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24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=168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=7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448" y="1570931"/>
                <a:ext cx="7037311" cy="302550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Прямоугольник 5"/>
              <p:cNvSpPr/>
              <p:nvPr/>
            </p:nvSpPr>
            <p:spPr>
              <a:xfrm>
                <a:off x="549075" y="4955925"/>
                <a:ext cx="5101525" cy="678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/>
                            <a:cs typeface="Arial" panose="020B0604020202020204" pitchFamily="34" charset="0"/>
                          </a:rPr>
                          <m:t>𝐂</m:t>
                        </m:r>
                      </m:e>
                      <m:sub>
                        <m:r>
                          <a:rPr lang="en-US" b="1" i="0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en-US" b="1" i="0" smtClean="0">
                            <a:latin typeface="Cambria Math"/>
                            <a:cs typeface="Arial" panose="020B0604020202020204" pitchFamily="34" charset="0"/>
                          </a:rPr>
                          <m:t>𝟏𝟔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geptan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75" y="4955925"/>
                <a:ext cx="5101525" cy="678968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3823" t="-14414" r="-2867" b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690" y="4087482"/>
            <a:ext cx="5029200" cy="292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0011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4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3329</TotalTime>
  <Words>309</Words>
  <Application>Microsoft Office PowerPoint</Application>
  <PresentationFormat>Произвольный</PresentationFormat>
  <Paragraphs>93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Тема10</vt:lpstr>
      <vt:lpstr>Тема7</vt:lpstr>
      <vt:lpstr>2_Тема10</vt:lpstr>
      <vt:lpstr>3_Тема10</vt:lpstr>
      <vt:lpstr>4_Тема10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345</cp:revision>
  <dcterms:created xsi:type="dcterms:W3CDTF">2020-04-09T07:32:19Z</dcterms:created>
  <dcterms:modified xsi:type="dcterms:W3CDTF">2021-02-19T17:20:13Z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