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1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5"/>
  </p:notesMasterIdLst>
  <p:sldIdLst>
    <p:sldId id="256" r:id="rId9"/>
    <p:sldId id="322" r:id="rId10"/>
    <p:sldId id="304" r:id="rId11"/>
    <p:sldId id="309" r:id="rId12"/>
    <p:sldId id="319" r:id="rId13"/>
    <p:sldId id="320" r:id="rId14"/>
    <p:sldId id="321" r:id="rId15"/>
    <p:sldId id="318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7"/>
    <a:srgbClr val="ADCCE9"/>
    <a:srgbClr val="CEE1F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60"/>
  </p:normalViewPr>
  <p:slideViewPr>
    <p:cSldViewPr>
      <p:cViewPr varScale="1">
        <p:scale>
          <a:sx n="84" d="100"/>
          <a:sy n="84" d="100"/>
        </p:scale>
        <p:origin x="-480" y="-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5412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67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207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280872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390741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4500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00891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455296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456407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002819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14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550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6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387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5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1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501"/>
            <a:ext cx="12173572" cy="2157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4025" y="385762"/>
            <a:ext cx="5051408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uz-Latn-UZ" sz="8800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4625" y="2387815"/>
            <a:ext cx="10187819" cy="15071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r>
              <a:rPr lang="uz-Latn-UZ" sz="4800" b="1" dirty="0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Mavzuga doir masala va mashqlar yechish.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825" y="2489029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600553" y="522046"/>
            <a:ext cx="2260491" cy="1276272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56723" y="777374"/>
            <a:ext cx="2360585" cy="765616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36357" y="4616611"/>
            <a:ext cx="3080951" cy="237088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01625" y="4729162"/>
            <a:ext cx="4331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21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242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363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484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605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726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6847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4968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shahar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tumani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288-maktabning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kimyo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Turdiyeva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Dilfuza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Qodirovna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54" y="1425894"/>
            <a:ext cx="118840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Formula asosida  ushbu aralashmaning o‘rtacha   molyar massasini aniqlaymiz:</a:t>
            </a:r>
          </a:p>
          <a:p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144148" y="2900362"/>
                <a:ext cx="12041502" cy="1131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uz-Latn-UZ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</m:acc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z-Latn-UZ" sz="36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b>
                              <m:r>
                                <a:rPr lang="uz-Latn-UZ" sz="3600" b="1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𝟒𝟒</m:t>
                          </m:r>
                        </m:num>
                        <m:den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𝟐𝟗𝟔</m:t>
                          </m:r>
                        </m:num>
                        <m:den>
                          <m:r>
                            <a:rPr lang="uz-Latn-UZ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𝐠</m:t>
                      </m:r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uz-Latn-UZ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𝐦𝐨𝐥</m:t>
                      </m:r>
                    </m:oMath>
                  </m:oMathPara>
                </a14:m>
                <a:endParaRPr lang="ru-RU" sz="36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48" y="2900362"/>
                <a:ext cx="12041502" cy="1131400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806825" y="4919595"/>
            <a:ext cx="3698128" cy="5866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37 g/mol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31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54" y="1528762"/>
            <a:ext cx="118840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Massa  nisbatlari 1:3:11 bo‘lgan  metan, etan va propandan iborat 240 gramm gazlar aralashmasining  hajmini (n.sh.da) va etanning hajmiy ulushini (%) hisoblang.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16793" y="3922977"/>
            <a:ext cx="4876800" cy="3238500"/>
          </a:xfrm>
          <a:prstGeom prst="rect">
            <a:avLst/>
          </a:prstGeom>
        </p:spPr>
      </p:pic>
      <p:pic>
        <p:nvPicPr>
          <p:cNvPr id="2050" name="Picture 2" descr="Этан - Хим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836" y="4325587"/>
            <a:ext cx="3730625" cy="28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ропан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8825" y="4325587"/>
            <a:ext cx="3388361" cy="215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311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315867" y="1604962"/>
                <a:ext cx="11884025" cy="3025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Bizda 3 xil gazdan iborat arlashma bor. Ularning massa nisbatlarini gramm deb qabul qilishimiz mumkin:</a:t>
                </a:r>
              </a:p>
              <a:p>
                <a:endParaRPr lang="uz-Latn-UZ" b="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sSub>
                        <m:sSubPr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</m:t>
                          </m:r>
                        </m:e>
                      </m:groupCh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11 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</m:t>
                          </m:r>
                        </m:e>
                      </m:groupCh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7" y="1604962"/>
                <a:ext cx="11884025" cy="302550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1693" t="-3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9445625" y="3662362"/>
            <a:ext cx="26388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15 gramm </a:t>
            </a:r>
            <a:endParaRPr lang="uz-Latn-U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7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315867" y="1604962"/>
                <a:ext cx="11884025" cy="2438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240 gramm aralashmadagi moddalarning massalarini aniqlaymiz:</a:t>
                </a:r>
              </a:p>
              <a:p>
                <a:endParaRPr lang="uz-Latn-UZ" b="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</m:t>
                          </m:r>
                        </m:e>
                      </m:groupCh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11 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</m:t>
                          </m:r>
                        </m:e>
                      </m:groupCh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7" y="1604962"/>
                <a:ext cx="11884025" cy="2438873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1693" t="-4000" r="-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9369425" y="3128962"/>
            <a:ext cx="23903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15 gramm 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Прямоугольник 4"/>
              <p:cNvSpPr/>
              <p:nvPr/>
            </p:nvSpPr>
            <p:spPr>
              <a:xfrm>
                <a:off x="18596" y="4452401"/>
                <a:ext cx="3474990" cy="18522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CH</m:t>
                          </m:r>
                        </m:e>
                        <m:sub>
                          <m: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uz-Latn-UZ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x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=16</m:t>
                      </m:r>
                    </m:oMath>
                  </m:oMathPara>
                </a14:m>
                <a:endParaRPr lang="uz-Latn-UZ" b="0" dirty="0" smtClean="0"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x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i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48</m:t>
                      </m:r>
                    </m:oMath>
                  </m:oMathPara>
                </a14:m>
                <a:endParaRPr lang="uz-Latn-UZ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sub>
                      </m:sSub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x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i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176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6" y="4452401"/>
                <a:ext cx="3474990" cy="1852238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/>
          <p:cNvSpPr/>
          <p:nvPr/>
        </p:nvSpPr>
        <p:spPr>
          <a:xfrm>
            <a:off x="3298866" y="4636399"/>
            <a:ext cx="389439" cy="1484242"/>
          </a:xfrm>
          <a:prstGeom prst="rightBrace">
            <a:avLst>
              <a:gd name="adj1" fmla="val 71230"/>
              <a:gd name="adj2" fmla="val 5071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60677" y="4778355"/>
            <a:ext cx="26468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240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gramm </a:t>
            </a:r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6969029" y="4791884"/>
                <a:ext cx="4060022" cy="1173270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)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                    </m:t>
                          </m:r>
                        </m:e>
                      </m:groupCh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uz-Latn-UZ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240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                </m:t>
                          </m:r>
                        </m:e>
                      </m:groupCh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029" y="4791884"/>
                <a:ext cx="4060022" cy="1173270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257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867" y="1604962"/>
            <a:ext cx="1188402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Har bir moddaning miqdorini aniqlaymiz:</a:t>
            </a:r>
          </a:p>
          <a:p>
            <a:endParaRPr lang="uz-Latn-UZ" b="0" dirty="0" smtClean="0">
              <a:latin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149225" y="2366962"/>
                <a:ext cx="7980390" cy="42001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n</m:t>
                      </m:r>
                      <m:d>
                        <m:d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16 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num>
                        <m:den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16 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mol</m:t>
                          </m:r>
                        </m:den>
                      </m:f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uz-Latn-UZ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i="0">
                          <a:latin typeface="Cambria Math" panose="02040503050406030204" pitchFamily="18" charset="0"/>
                        </a:rPr>
                        <m:t>n</m:t>
                      </m:r>
                      <m:d>
                        <m:dPr>
                          <m:ctrlPr>
                            <a:rPr lang="uz-Latn-U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uz-Latn-UZ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uz-Latn-UZ" b="0" i="0" smtClean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uz-Latn-UZ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uz-Latn-UZ" i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uz-Latn-UZ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48</m:t>
                          </m:r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g</m:t>
                          </m:r>
                        </m:num>
                        <m:den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mol</m:t>
                          </m:r>
                        </m:den>
                      </m:f>
                      <m:r>
                        <a:rPr lang="uz-Latn-UZ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1,6</m:t>
                      </m:r>
                      <m:r>
                        <a:rPr lang="uz-Latn-UZ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i="0">
                          <a:latin typeface="Cambria Math" panose="02040503050406030204" pitchFamily="18" charset="0"/>
                        </a:rPr>
                        <m:t>mol</m:t>
                      </m:r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uz-Latn-UZ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uz-Latn-UZ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i="0">
                          <a:latin typeface="Cambria Math" panose="02040503050406030204" pitchFamily="18" charset="0"/>
                        </a:rPr>
                        <m:t>n</m:t>
                      </m:r>
                      <m:d>
                        <m:dPr>
                          <m:ctrlPr>
                            <a:rPr lang="uz-Latn-UZ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uz-Latn-UZ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uz-Latn-UZ" i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uz-Latn-UZ" b="0" i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uz-Latn-UZ" i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e>
                      </m:d>
                      <m:r>
                        <a:rPr lang="uz-Latn-UZ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6 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g</m:t>
                          </m:r>
                        </m:num>
                        <m:den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44</m:t>
                          </m:r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lang="uz-Latn-UZ" i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mol</m:t>
                          </m:r>
                        </m:den>
                      </m:f>
                      <m:r>
                        <a:rPr lang="uz-Latn-UZ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uz-Latn-UZ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i="0">
                          <a:latin typeface="Cambria Math" panose="02040503050406030204" pitchFamily="18" charset="0"/>
                        </a:rPr>
                        <m:t>mol</m:t>
                      </m:r>
                      <m:sSub>
                        <m:sSubPr>
                          <m:ctrlPr>
                            <a:rPr lang="uz-Latn-U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uz-Latn-UZ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uz-Latn-UZ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uz-Latn-UZ" i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2366962"/>
                <a:ext cx="7980390" cy="4200124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авая фигурная скобка 9"/>
          <p:cNvSpPr/>
          <p:nvPr/>
        </p:nvSpPr>
        <p:spPr>
          <a:xfrm>
            <a:off x="7634315" y="2519362"/>
            <a:ext cx="990600" cy="3581400"/>
          </a:xfrm>
          <a:prstGeom prst="rightBrace">
            <a:avLst>
              <a:gd name="adj1" fmla="val 84524"/>
              <a:gd name="adj2" fmla="val 5000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000348" y="3806695"/>
            <a:ext cx="179087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6,6 mol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287292" y="6253162"/>
                <a:ext cx="9106596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=6,6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∙22,4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𝟏𝟒𝟕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𝐥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𝐚𝐫𝐚𝐥𝐚𝐬𝐡𝐦𝐚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92" y="6253162"/>
                <a:ext cx="9106596" cy="58663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55723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867" y="1604962"/>
            <a:ext cx="1188402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Aralashmadagi etanning hajmiy ulushini aniqlaymiz:</a:t>
            </a:r>
          </a:p>
          <a:p>
            <a:endParaRPr lang="uz-Latn-UZ" b="0" dirty="0" smtClean="0">
              <a:latin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4340225" y="2533369"/>
                <a:ext cx="3138103" cy="1100109"/>
              </a:xfrm>
              <a:prstGeom prst="rect">
                <a:avLst/>
              </a:prstGeom>
              <a:noFill/>
              <a:ln w="57150">
                <a:solidFill>
                  <a:srgbClr val="2365C7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uz-Latn-UZ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225" y="2533369"/>
                <a:ext cx="3138103" cy="1100109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ln w="5715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2312073" y="3980059"/>
                <a:ext cx="7194405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uz-Latn-U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uz-Latn-U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1,6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6,6</m:t>
                          </m:r>
                        </m:den>
                      </m:f>
                      <m:r>
                        <a:rPr lang="uz-Latn-UZ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=24,24 %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073" y="3980059"/>
                <a:ext cx="7194405" cy="116365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653314" y="3055257"/>
            <a:ext cx="65" cy="5866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05659" y="5589440"/>
            <a:ext cx="560281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147,84,  24,24 %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83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 topshiriqlar: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3314" y="3055257"/>
            <a:ext cx="65" cy="5866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1625" y="1757362"/>
            <a:ext cx="118840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67,2 litr etan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44,8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litr (n.sh)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uglerod (II) oksiddan iborat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aralashmaning o‘rtacha molyar massasini aniqlang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Massa  nisbatlari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1:1,875:2,75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bo‘lgan  metan, etan va propandan iborat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65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gramm gazlar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aralashmasidagi metanning hajmini (l  n.sh.da )hisoblang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. Massa  nisbatlari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3,2:9:4,4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bo‘lgan  metan, etan va propandan iborat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83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gramm gazlar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aralashmasining hajmini va etanning hajmiy ulushini (%) hisoblang.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84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140" y="1437401"/>
            <a:ext cx="1127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g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alyuminiy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karbid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gidrolizlanganda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bo‘ladigan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gaz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hajmini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(n.sh.) toping.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7425" y="3513833"/>
            <a:ext cx="8913813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uz-Latn-UZ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+ 12H</a:t>
            </a:r>
            <a:r>
              <a:rPr lang="uz-Latn-UZ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O→4Al(OH)</a:t>
            </a:r>
            <a:r>
              <a:rPr lang="uz-Latn-UZ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+ 3CH</a:t>
            </a:r>
            <a:r>
              <a:rPr lang="uz-Latn-UZ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9824" y="3063754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/>
              <a:t>36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7634504" y="3063754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x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178064" y="419280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144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7393252" y="4194960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67,2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/>
              <p:cNvSpPr txBox="1"/>
              <p:nvPr/>
            </p:nvSpPr>
            <p:spPr>
              <a:xfrm>
                <a:off x="264140" y="5033961"/>
                <a:ext cx="3357201" cy="12656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36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144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/>
                        </a:rPr>
                        <m:t>67,2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40" y="5033961"/>
                <a:ext cx="3357201" cy="1265603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/>
              <p:cNvSpPr txBox="1"/>
              <p:nvPr/>
            </p:nvSpPr>
            <p:spPr>
              <a:xfrm>
                <a:off x="4530407" y="5033961"/>
                <a:ext cx="4808368" cy="11901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∙67,2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144</m:t>
                          </m:r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16,8 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l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407" y="5033961"/>
                <a:ext cx="4808368" cy="1190134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Прямоугольник 12"/>
              <p:cNvSpPr/>
              <p:nvPr/>
            </p:nvSpPr>
            <p:spPr>
              <a:xfrm>
                <a:off x="8215913" y="6200392"/>
                <a:ext cx="3802002" cy="678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</a:rPr>
                        <m:t>𝐉𝐚𝐯𝐨𝐛</m:t>
                      </m:r>
                      <m:r>
                        <a:rPr lang="en-US" b="1" i="0" smtClean="0">
                          <a:latin typeface="Cambria Math"/>
                        </a:rPr>
                        <m:t>: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0" smtClean="0">
                          <a:latin typeface="Cambria Math"/>
                        </a:rPr>
                        <m:t>𝐥𝐢𝐭𝐫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5913" y="6200392"/>
                <a:ext cx="3802002" cy="678968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7106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1625" y="1681162"/>
            <a:ext cx="11734800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xossalariga oid masalalar yechish.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 va anorganik birikmalar aralashmasiga oid masalalar yechish.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Alkanlarning o‘zaro aralashmasiga oid masalalar yechish.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0825" y="4670291"/>
            <a:ext cx="7924800" cy="234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788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50" y="1429522"/>
            <a:ext cx="118840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Massa tarkibi 25 % metan va 75 % noma’lum gazdan iborat aralashmaning geliyga nisbatan zichligi 64 ga teng. Noma’lum gazning molekulyar massasini aniqlang.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7067" y="3357562"/>
            <a:ext cx="3357563" cy="335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789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867" y="1604962"/>
            <a:ext cx="11884025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Gazlar aralashmasinig o‘rtacha molekulyar massasini topamiz: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315867" y="3027319"/>
                <a:ext cx="4183838" cy="539828"/>
              </a:xfrm>
              <a:prstGeom prst="rect">
                <a:avLst/>
              </a:prstGeom>
              <a:noFill/>
              <a:ln w="38100">
                <a:solidFill>
                  <a:srgbClr val="2365C7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𝑎𝑟𝑎𝑙𝑎𝑠h𝑚𝑎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𝐻𝑒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7" y="3027319"/>
                <a:ext cx="4183838" cy="53982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ln w="3810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4520245" y="2956881"/>
                <a:ext cx="43213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latin typeface="Cambria Math" panose="02040503050406030204" pitchFamily="18" charset="0"/>
                        </a:rPr>
                        <m:t>=6,4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∙4=25,6 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𝑚𝑜𝑙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245" y="2956881"/>
                <a:ext cx="4321375" cy="58477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298178" y="3876486"/>
                <a:ext cx="6075959" cy="1026691"/>
              </a:xfrm>
              <a:prstGeom prst="rect">
                <a:avLst/>
              </a:prstGeom>
              <a:noFill/>
              <a:ln w="38100">
                <a:solidFill>
                  <a:srgbClr val="2365C7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4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uz-Latn-UZ" sz="3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</a:rPr>
                                <m:t>𝑎𝑟𝑎𝑙𝑎𝑠h𝑚𝑎</m:t>
                              </m:r>
                            </m:sub>
                          </m:sSub>
                          <m:r>
                            <a:rPr lang="uz-Latn-UZ" sz="3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%</m:t>
                              </m:r>
                            </m:e>
                            <m:sub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𝑚𝑎𝑠𝑠𝑎</m:t>
                              </m:r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𝑢𝑙𝑢𝑠h</m:t>
                              </m:r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100%</m:t>
                          </m:r>
                        </m:den>
                      </m:f>
                    </m:oMath>
                  </m:oMathPara>
                </a14:m>
                <a:endParaRPr lang="ru-RU" sz="3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178" y="3876486"/>
                <a:ext cx="6075959" cy="1026691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  <a:ln w="3810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6528852" y="3873834"/>
                <a:ext cx="5671040" cy="1013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𝑚𝑒𝑡𝑎𝑛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uz-Latn-UZ" sz="3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25,6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∙25</m:t>
                          </m:r>
                        </m:num>
                        <m:den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100%</m:t>
                          </m:r>
                        </m:den>
                      </m:f>
                      <m:r>
                        <a:rPr lang="uz-Latn-UZ" sz="3400" b="0" i="1" smtClean="0">
                          <a:latin typeface="Cambria Math" panose="02040503050406030204" pitchFamily="18" charset="0"/>
                        </a:rPr>
                        <m:t>=6,4 </m:t>
                      </m:r>
                      <m:r>
                        <a:rPr lang="uz-Latn-UZ" sz="3400" b="0" i="1" smtClean="0">
                          <a:latin typeface="Cambria Math" panose="02040503050406030204" pitchFamily="18" charset="0"/>
                        </a:rPr>
                        <m:t>𝑔𝑟</m:t>
                      </m:r>
                    </m:oMath>
                  </m:oMathPara>
                </a14:m>
                <a:endParaRPr lang="ru-RU" sz="3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852" y="3873834"/>
                <a:ext cx="5671040" cy="1013996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2055662" y="5212836"/>
                <a:ext cx="7198445" cy="1013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𝑛𝑜𝑚</m:t>
                          </m:r>
                          <m:sSup>
                            <m:sSupPr>
                              <m:ctrlPr>
                                <a:rPr lang="uz-Latn-UZ" sz="3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uz-Latn-UZ" sz="3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𝑙𝑢𝑚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𝑔𝑎𝑧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uz-Latn-UZ" sz="3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25,6</m:t>
                          </m:r>
                          <m:r>
                            <a:rPr lang="uz-Latn-UZ" sz="3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∙75</m:t>
                          </m:r>
                        </m:num>
                        <m:den>
                          <m:r>
                            <a:rPr lang="uz-Latn-UZ" sz="3400" b="0" i="1" smtClean="0">
                              <a:latin typeface="Cambria Math" panose="02040503050406030204" pitchFamily="18" charset="0"/>
                            </a:rPr>
                            <m:t>100%</m:t>
                          </m:r>
                        </m:den>
                      </m:f>
                      <m:r>
                        <a:rPr lang="uz-Latn-UZ" sz="3400" b="0" i="1" smtClean="0">
                          <a:latin typeface="Cambria Math" panose="02040503050406030204" pitchFamily="18" charset="0"/>
                        </a:rPr>
                        <m:t>=19,2 </m:t>
                      </m:r>
                      <m:r>
                        <a:rPr lang="uz-Latn-UZ" sz="3400" b="0" i="1" smtClean="0">
                          <a:latin typeface="Cambria Math" panose="02040503050406030204" pitchFamily="18" charset="0"/>
                        </a:rPr>
                        <m:t>𝑔𝑟</m:t>
                      </m:r>
                    </m:oMath>
                  </m:oMathPara>
                </a14:m>
                <a:endParaRPr lang="ru-RU" sz="3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662" y="5212836"/>
                <a:ext cx="7198445" cy="1013996"/>
              </a:xfrm>
              <a:prstGeom prst="rect">
                <a:avLst/>
              </a:prstGeom>
              <a:blipFill rotWithShape="0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27634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867" y="1604962"/>
            <a:ext cx="1188402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Metanning miqdorini topamiz: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330835" y="2464195"/>
                <a:ext cx="4229876" cy="1012137"/>
              </a:xfrm>
              <a:prstGeom prst="rect">
                <a:avLst/>
              </a:prstGeom>
              <a:noFill/>
              <a:ln w="38100">
                <a:solidFill>
                  <a:srgbClr val="2365C7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20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massa</m:t>
                              </m:r>
                              <m: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molekulyar</m:t>
                              </m:r>
                              <m: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massa</m:t>
                              </m:r>
                              <m:r>
                                <a:rPr lang="uz-Latn-UZ" sz="3200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35" y="2464195"/>
                <a:ext cx="4229876" cy="1012137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ln w="3810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5026025" y="2385862"/>
                <a:ext cx="4100161" cy="1103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6,4 </m:t>
                          </m:r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gr</m:t>
                          </m:r>
                        </m:num>
                        <m:den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16 </m:t>
                          </m:r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gr</m:t>
                          </m:r>
                        </m:den>
                      </m:f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=0,4  </m:t>
                      </m:r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mol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025" y="2385862"/>
                <a:ext cx="4100161" cy="110389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315867" y="3814762"/>
                <a:ext cx="9098196" cy="669094"/>
              </a:xfrm>
              <a:prstGeom prst="rect">
                <a:avLst/>
              </a:prstGeom>
              <a:noFill/>
              <a:ln w="38100">
                <a:solidFill>
                  <a:srgbClr val="2365C7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nom</m:t>
                          </m:r>
                          <m:sSup>
                            <m:sSupPr>
                              <m:ctrlPr>
                                <a:rPr lang="uz-Latn-UZ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lum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gaz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umumiy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mol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metan</m:t>
                          </m:r>
                          <m:r>
                            <a:rPr lang="uz-Latn-UZ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7" y="3814762"/>
                <a:ext cx="9098196" cy="669094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  <a:ln w="3810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TextBox 9"/>
              <p:cNvSpPr txBox="1"/>
              <p:nvPr/>
            </p:nvSpPr>
            <p:spPr>
              <a:xfrm>
                <a:off x="330835" y="5004289"/>
                <a:ext cx="613751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=1−0,4=0,6 </m:t>
                      </m:r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nom</m:t>
                      </m:r>
                      <m:sSup>
                        <m:sSup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lum</m:t>
                      </m:r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gaz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35" y="5004289"/>
                <a:ext cx="6137514" cy="584775"/>
              </a:xfrm>
              <a:prstGeom prst="rect">
                <a:avLst/>
              </a:prstGeom>
              <a:blipFill rotWithShape="0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5269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3050" y="1528762"/>
            <a:ext cx="11884025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Noma’lum gaz massasi va molidan foydalanib, molyar massasini topamiz: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315867" y="3027319"/>
                <a:ext cx="5550494" cy="1012137"/>
              </a:xfrm>
              <a:prstGeom prst="rect">
                <a:avLst/>
              </a:prstGeom>
              <a:noFill/>
              <a:ln w="38100">
                <a:solidFill>
                  <a:srgbClr val="2365C7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𝑚𝑜𝑙𝑒𝑘𝑢𝑙𝑦𝑎𝑟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𝑚𝑎𝑠𝑠𝑎</m:t>
                          </m:r>
                          <m:r>
                            <a:rPr lang="uz-Latn-UZ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𝑚𝑎𝑠𝑠𝑎</m:t>
                              </m:r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𝑚𝑜𝑙</m:t>
                              </m:r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67" y="3027319"/>
                <a:ext cx="5550494" cy="1012137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ln w="38100"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6107067" y="2951561"/>
                <a:ext cx="4764189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19,2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0,6</m:t>
                          </m:r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=32 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𝑚𝑜𝑙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067" y="2951561"/>
                <a:ext cx="4764189" cy="116365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595800" y="4803799"/>
            <a:ext cx="8541121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32 g/mol massali gaz yoki O</a:t>
            </a:r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1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5867" y="1604962"/>
            <a:ext cx="11884025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44,8 litr metan va 134,4 litr (n.sh) karbonat angidriddan iborat aralashmaning o‘rtacha molyar massasini aniqlang.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Метан - это... Что такое Метан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116" y="3455640"/>
            <a:ext cx="3059510" cy="357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2, recycling, environment, environmental, green, recycle, cloud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7879" y="2827263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04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392103"/>
            <a:ext cx="11884025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Dastlab, aralashmadagi gazlarning hajmlaridan foydalanib, ularning modda miqdorini topamiz: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4797425" y="2812632"/>
                <a:ext cx="1772537" cy="1289135"/>
              </a:xfrm>
              <a:prstGeom prst="rect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uz-Latn-UZ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uz-Latn-UZ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uz-Latn-UZ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425" y="2812632"/>
                <a:ext cx="1772537" cy="1289135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454025" y="4580564"/>
                <a:ext cx="4934620" cy="11755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44,8 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22,4 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CH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4580564"/>
                <a:ext cx="4934620" cy="1175578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6243637" y="4559926"/>
                <a:ext cx="5205528" cy="11755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134,4 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22,4 </m:t>
                          </m:r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=6 </m:t>
                      </m:r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</m:e>
                        <m:sub>
                          <m:r>
                            <a:rPr lang="uz-Latn-UZ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637" y="4559926"/>
                <a:ext cx="5205528" cy="1175578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8734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3609</TotalTime>
  <Words>330</Words>
  <Application>Microsoft Office PowerPoint</Application>
  <PresentationFormat>Произвольный</PresentationFormat>
  <Paragraphs>82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Kimyo</vt:lpstr>
      <vt:lpstr>Слайд 2</vt:lpstr>
      <vt:lpstr>Bugungi darsda</vt:lpstr>
      <vt:lpstr>Masala</vt:lpstr>
      <vt:lpstr>Masalaning yechimi:</vt:lpstr>
      <vt:lpstr>Masalaning yechimi:</vt:lpstr>
      <vt:lpstr>Masalaning yechimi:</vt:lpstr>
      <vt:lpstr>Masala</vt:lpstr>
      <vt:lpstr>Masalaning yechimi:</vt:lpstr>
      <vt:lpstr>Masalaning yechimi:</vt:lpstr>
      <vt:lpstr>Masala</vt:lpstr>
      <vt:lpstr>Masalaning yechimi:</vt:lpstr>
      <vt:lpstr>Masalaning yechimi:</vt:lpstr>
      <vt:lpstr>Masalaning yechimi:</vt:lpstr>
      <vt:lpstr>Masalaning yechimi:</vt:lpstr>
      <vt:lpstr>Mustaqil bajarish uchun 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313</cp:revision>
  <dcterms:created xsi:type="dcterms:W3CDTF">2020-04-09T07:32:19Z</dcterms:created>
  <dcterms:modified xsi:type="dcterms:W3CDTF">2021-02-19T17:19:28Z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