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13" r:id="rId3"/>
    <p:sldMasterId id="2147483726" r:id="rId4"/>
    <p:sldMasterId id="2147483742" r:id="rId5"/>
    <p:sldMasterId id="2147483755" r:id="rId6"/>
    <p:sldMasterId id="2147483790" r:id="rId7"/>
    <p:sldMasterId id="2147483803" r:id="rId8"/>
  </p:sldMasterIdLst>
  <p:notesMasterIdLst>
    <p:notesMasterId r:id="rId25"/>
  </p:notesMasterIdLst>
  <p:sldIdLst>
    <p:sldId id="256" r:id="rId9"/>
    <p:sldId id="322" r:id="rId10"/>
    <p:sldId id="304" r:id="rId11"/>
    <p:sldId id="309" r:id="rId12"/>
    <p:sldId id="319" r:id="rId13"/>
    <p:sldId id="320" r:id="rId14"/>
    <p:sldId id="321" r:id="rId15"/>
    <p:sldId id="318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65C7"/>
    <a:srgbClr val="ADCCE9"/>
    <a:srgbClr val="CEE1F2"/>
    <a:srgbClr val="00A859"/>
    <a:srgbClr val="FF99FF"/>
    <a:srgbClr val="F7F7F7"/>
    <a:srgbClr val="FFFFCC"/>
    <a:srgbClr val="FAFAFA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>
      <p:cViewPr varScale="1">
        <p:scale>
          <a:sx n="84" d="100"/>
          <a:sy n="84" d="100"/>
        </p:scale>
        <p:origin x="-480" y="-90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41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67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6897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207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215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47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28087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39074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60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73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44500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00891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13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3898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45529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45640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00281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949602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47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91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90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 smtClean="0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37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496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44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01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60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145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44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207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7566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26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535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540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559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16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125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114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82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835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151676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82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14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985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586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241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97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711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28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12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266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32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559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758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311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550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53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83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93808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3471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22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01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46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30128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44318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964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0361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414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55109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7245724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8087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1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46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364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101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256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5993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204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564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859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244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7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0444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380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283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819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387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727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501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4278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55255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25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95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5098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61788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0719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92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15984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06526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5063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3748505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138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55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82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8140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0127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8613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086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8317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6357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2801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9880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6546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8992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8"/>
            <a:ext cx="11942744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bg object 17"/>
          <p:cNvSpPr/>
          <p:nvPr/>
        </p:nvSpPr>
        <p:spPr>
          <a:xfrm>
            <a:off x="141281" y="153946"/>
            <a:ext cx="11942744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98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8" y="1559303"/>
            <a:ext cx="3855658" cy="419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2"/>
            <a:ext cx="5300759" cy="297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4418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0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91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89" r:id="rId13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7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21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5501"/>
            <a:ext cx="12173572" cy="215798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7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4025" y="385762"/>
            <a:ext cx="5051408" cy="1249962"/>
          </a:xfrm>
          <a:prstGeom prst="rect">
            <a:avLst/>
          </a:prstGeom>
        </p:spPr>
        <p:txBody>
          <a:bodyPr vert="horz" wrap="square" lIns="0" tIns="30865" rIns="0" bIns="0" rtlCol="0">
            <a:spAutoFit/>
          </a:bodyPr>
          <a:lstStyle/>
          <a:p>
            <a:pPr marL="26841">
              <a:spcBef>
                <a:spcPts val="240"/>
              </a:spcBef>
            </a:pPr>
            <a:r>
              <a:rPr lang="uz-Latn-UZ" sz="8800" b="1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4625" y="2387815"/>
            <a:ext cx="10187819" cy="150714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20" algn="ctr">
              <a:spcBef>
                <a:spcPts val="232"/>
              </a:spcBef>
            </a:pPr>
            <a:r>
              <a:rPr lang="uz-Latn-UZ" sz="4800" b="1" dirty="0" smtClean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Mavzuga doir masala va mashqlar yechish.</a:t>
            </a:r>
            <a:endParaRPr lang="uz-Latn-UZ" sz="4800" b="1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825" y="2489029"/>
            <a:ext cx="727381" cy="17293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7"/>
          </a:p>
        </p:txBody>
      </p:sp>
      <p:grpSp>
        <p:nvGrpSpPr>
          <p:cNvPr id="7" name="object 7"/>
          <p:cNvGrpSpPr/>
          <p:nvPr/>
        </p:nvGrpSpPr>
        <p:grpSpPr>
          <a:xfrm>
            <a:off x="9600553" y="522046"/>
            <a:ext cx="2260491" cy="1276272"/>
            <a:chOff x="4701997" y="228104"/>
            <a:chExt cx="603885" cy="603885"/>
          </a:xfrm>
        </p:grpSpPr>
        <p:sp>
          <p:nvSpPr>
            <p:cNvPr id="9" name="object 9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8057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8057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56723" y="777374"/>
            <a:ext cx="2360585" cy="765616"/>
          </a:xfrm>
          <a:prstGeom prst="rect">
            <a:avLst/>
          </a:prstGeom>
        </p:spPr>
        <p:txBody>
          <a:bodyPr vert="horz" wrap="square" lIns="0" tIns="33550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uz-Latn-UZ" sz="4755" b="1" spc="21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755" dirty="0"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6357" y="4616611"/>
            <a:ext cx="3080951" cy="237088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01625" y="4729162"/>
            <a:ext cx="43312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21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242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363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484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605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726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6847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4968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Toshkent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shahar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tumani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288-maktabning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kimyo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Turdiyeva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Dilfuza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Qodirovna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054" y="1425894"/>
            <a:ext cx="11884025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Formula asosida  ushbu aralashmaning o‘rtacha   molyar massasini aniqlaymiz:</a:t>
            </a:r>
          </a:p>
          <a:p>
            <a:endParaRPr lang="uz-Latn-U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44148" y="2900362"/>
                <a:ext cx="12041502" cy="1131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uz-Latn-UZ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</m:acc>
                      <m:r>
                        <a:rPr lang="uz-Latn-UZ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6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uz-Latn-UZ" sz="36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uz-Latn-UZ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6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𝐌</m:t>
                              </m:r>
                            </m:e>
                            <m:sub>
                              <m:r>
                                <a:rPr lang="uz-Latn-UZ" sz="36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z-Latn-UZ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6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uz-Latn-UZ" sz="36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uz-Latn-UZ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6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𝐌</m:t>
                              </m:r>
                            </m:e>
                            <m:sub>
                              <m:r>
                                <a:rPr lang="uz-Latn-UZ" sz="36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z-Latn-UZ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6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uz-Latn-UZ" sz="36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z-Latn-UZ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6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uz-Latn-UZ" sz="36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uz-Latn-UZ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𝟒𝟒</m:t>
                          </m:r>
                        </m:num>
                        <m:den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uz-Latn-UZ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𝟐𝟗𝟔</m:t>
                          </m:r>
                        </m:num>
                        <m:den>
                          <m:r>
                            <a:rPr lang="uz-Latn-UZ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uz-Latn-UZ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z-Latn-UZ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uz-Latn-UZ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z-Latn-UZ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uz-Latn-UZ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uz-Latn-UZ" sz="3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𝐦𝐨𝐥</m:t>
                      </m:r>
                    </m:oMath>
                  </m:oMathPara>
                </a14:m>
                <a:endParaRPr lang="ru-RU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48" y="2900362"/>
                <a:ext cx="12041502" cy="113140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06825" y="4919595"/>
            <a:ext cx="3698128" cy="5866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37 g/mol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3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054" y="1528762"/>
            <a:ext cx="11884025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Massa  nisbatlari 1:3:11 bo‘lgan  metan, etan va propandan iborat 240 gramm gazlar aralashmasining  hajmini (n.sh.da) va etanning hajmiy ulushini (%) hisoblang.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6793" y="3922977"/>
            <a:ext cx="4876800" cy="3238500"/>
          </a:xfrm>
          <a:prstGeom prst="rect">
            <a:avLst/>
          </a:prstGeom>
        </p:spPr>
      </p:pic>
      <p:pic>
        <p:nvPicPr>
          <p:cNvPr id="2050" name="Picture 2" descr="Этан - Хим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836" y="4325587"/>
            <a:ext cx="3730625" cy="28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опан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8825" y="4325587"/>
            <a:ext cx="3388361" cy="21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31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315867" y="1604962"/>
                <a:ext cx="11884025" cy="3025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z-Latn-U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Bizda 3 xil gazdan iborat arlashma bor. Ularning massa nisbatlarini gramm deb qabul qilishimiz mumkin:</a:t>
                </a:r>
              </a:p>
              <a:p>
                <a:endParaRPr lang="uz-Latn-UZ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g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uz-Latn-UZ" b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CH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uz-Latn-UZ" b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 </m:t>
                          </m:r>
                        </m:e>
                      </m:groupChr>
                      <m: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g</m:t>
                      </m:r>
                      <m:sSub>
                        <m:sSubPr>
                          <m:ctrlPr>
                            <a:rPr lang="uz-Latn-UZ" b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uz-Latn-UZ" b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uz-Latn-UZ" b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</m:t>
                          </m:r>
                        </m:e>
                      </m:groupChr>
                      <m: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11 </m:t>
                      </m:r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g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uz-Latn-UZ" b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uz-Latn-UZ" b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uz-Latn-UZ" b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</m:t>
                          </m:r>
                        </m:e>
                      </m:groupCh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7" y="1604962"/>
                <a:ext cx="11884025" cy="302550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693" t="-3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9445625" y="3662362"/>
            <a:ext cx="26388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15 gramm </a:t>
            </a:r>
            <a:endParaRPr lang="uz-Latn-UZ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aralashma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7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315867" y="1604962"/>
                <a:ext cx="11884025" cy="243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z-Latn-U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 gramm aralashmadagi moddalarning massalarini aniqlaymiz:</a:t>
                </a:r>
              </a:p>
              <a:p>
                <a:endParaRPr lang="uz-Latn-UZ" b="0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g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uz-Latn-U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CH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uz-Latn-U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 </m:t>
                          </m:r>
                        </m:e>
                      </m:groupChr>
                      <m: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g</m:t>
                      </m:r>
                      <m:sSub>
                        <m:sSubPr>
                          <m:ctrlPr>
                            <a:rPr lang="uz-Latn-U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uz-Latn-U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uz-Latn-U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</m:t>
                          </m:r>
                        </m:e>
                      </m:groupChr>
                      <m: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11 </m:t>
                      </m:r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g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uz-Latn-U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uz-Latn-U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uz-Latn-U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</m:t>
                          </m:r>
                        </m:e>
                      </m:groupCh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7" y="1604962"/>
                <a:ext cx="11884025" cy="243887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693" t="-4000" r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9369425" y="3128962"/>
            <a:ext cx="23903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15 gramm </a:t>
            </a:r>
            <a:endParaRPr lang="uz-Latn-U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aralashma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18596" y="4452401"/>
                <a:ext cx="3474990" cy="1852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CH</m:t>
                          </m:r>
                        </m:e>
                        <m:sub>
                          <m:r>
                            <a:rPr lang="uz-Latn-UZ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uz-Latn-UZ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m:oMathPara>
                </a14:m>
                <a:endParaRPr lang="uz-Latn-UZ" b="0" dirty="0" smtClean="0"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uz-Latn-UZ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z-Latn-UZ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uz-Latn-UZ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uz-Latn-UZ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uz-Latn-UZ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uz-Latn-UZ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i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48</m:t>
                      </m:r>
                    </m:oMath>
                  </m:oMathPara>
                </a14:m>
                <a:endParaRPr lang="uz-Latn-U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uz-Latn-UZ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z-Latn-UZ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uz-Latn-UZ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uz-Latn-UZ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sub>
                      </m:sSub>
                      <m:sSub>
                        <m:sSubPr>
                          <m:ctrlP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uz-Latn-UZ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i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176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6" y="4452401"/>
                <a:ext cx="3474990" cy="185223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авая фигурная скобка 5"/>
          <p:cNvSpPr/>
          <p:nvPr/>
        </p:nvSpPr>
        <p:spPr>
          <a:xfrm>
            <a:off x="3298866" y="4636399"/>
            <a:ext cx="389439" cy="1484242"/>
          </a:xfrm>
          <a:prstGeom prst="rightBrace">
            <a:avLst>
              <a:gd name="adj1" fmla="val 71230"/>
              <a:gd name="adj2" fmla="val 507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60677" y="4778355"/>
            <a:ext cx="26468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gramm </a:t>
            </a:r>
            <a:endParaRPr lang="uz-Latn-U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aralashma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6969029" y="4791884"/>
                <a:ext cx="4060022" cy="117327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uz-Latn-U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CH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)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uz-Latn-UZ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                    </m:t>
                          </m:r>
                        </m:e>
                      </m:groupChr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uz-Latn-UZ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240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uz-Latn-UZ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</m:e>
                      </m:groupChr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029" y="4791884"/>
                <a:ext cx="4060022" cy="117327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5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867" y="1604962"/>
            <a:ext cx="11884025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Har bir moddaning miqdorini aniqlaymiz:</a:t>
            </a:r>
          </a:p>
          <a:p>
            <a:endParaRPr lang="uz-Latn-UZ" b="0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149225" y="2366962"/>
                <a:ext cx="7980390" cy="4200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uz-Latn-U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z-Latn-U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z-Latn-UZ" b="0" i="0" smtClean="0">
                                  <a:latin typeface="Cambria Math" panose="02040503050406030204" pitchFamily="18" charset="0"/>
                                </a:rPr>
                                <m:t>CH</m:t>
                              </m:r>
                            </m:e>
                            <m:sub>
                              <m:r>
                                <a:rPr lang="uz-Latn-UZ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16 </m:t>
                          </m:r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16 </m:t>
                          </m:r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mol</m:t>
                          </m:r>
                        </m:den>
                      </m:f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uz-Latn-U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CH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uz-Latn-UZ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i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uz-Latn-U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z-Latn-U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uz-Latn-U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uz-Latn-UZ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uz-Latn-UZ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uz-Latn-UZ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uz-Latn-UZ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uz-Latn-U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lang="uz-Latn-UZ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uz-Latn-UZ" i="0">
                              <a:latin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uz-Latn-UZ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uz-Latn-UZ" i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uz-Latn-UZ" i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uz-Latn-UZ" i="0">
                              <a:latin typeface="Cambria Math" panose="02040503050406030204" pitchFamily="18" charset="0"/>
                            </a:rPr>
                            <m:t>mol</m:t>
                          </m:r>
                        </m:den>
                      </m:f>
                      <m:r>
                        <a:rPr lang="uz-Latn-UZ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1,6</m:t>
                      </m:r>
                      <m:r>
                        <a:rPr lang="uz-Latn-UZ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uz-Latn-UZ" i="0">
                          <a:latin typeface="Cambria Math" panose="02040503050406030204" pitchFamily="18" charset="0"/>
                        </a:rPr>
                        <m:t>mol</m:t>
                      </m:r>
                      <m:sSub>
                        <m:sSubPr>
                          <m:ctrlPr>
                            <a:rPr lang="uz-Latn-U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uz-Latn-U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uz-Latn-UZ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uz-Latn-U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uz-Latn-UZ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uz-Latn-UZ" i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i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uz-Latn-U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z-Latn-U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uz-Latn-U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uz-Latn-UZ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uz-Latn-UZ" b="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uz-Latn-UZ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uz-Latn-UZ" b="0" i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uz-Latn-U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uz-Latn-UZ" i="0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m:rPr>
                              <m:sty m:val="p"/>
                            </m:rPr>
                            <a:rPr lang="uz-Latn-UZ" i="0">
                              <a:latin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44</m:t>
                          </m:r>
                          <m:r>
                            <a:rPr lang="uz-Latn-UZ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uz-Latn-UZ" i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uz-Latn-UZ" i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uz-Latn-UZ" i="0">
                              <a:latin typeface="Cambria Math" panose="02040503050406030204" pitchFamily="18" charset="0"/>
                            </a:rPr>
                            <m:t>mol</m:t>
                          </m:r>
                        </m:den>
                      </m:f>
                      <m:r>
                        <a:rPr lang="uz-Latn-UZ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uz-Latn-UZ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uz-Latn-UZ" i="0">
                          <a:latin typeface="Cambria Math" panose="02040503050406030204" pitchFamily="18" charset="0"/>
                        </a:rPr>
                        <m:t>mol</m:t>
                      </m:r>
                      <m:sSub>
                        <m:sSubPr>
                          <m:ctrlPr>
                            <a:rPr lang="uz-Latn-U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uz-Latn-U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uz-Latn-UZ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uz-Latn-UZ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uz-Latn-UZ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" y="2366962"/>
                <a:ext cx="7980390" cy="420012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авая фигурная скобка 9"/>
          <p:cNvSpPr/>
          <p:nvPr/>
        </p:nvSpPr>
        <p:spPr>
          <a:xfrm>
            <a:off x="7634315" y="2519362"/>
            <a:ext cx="990600" cy="3581400"/>
          </a:xfrm>
          <a:prstGeom prst="rightBrace">
            <a:avLst>
              <a:gd name="adj1" fmla="val 84524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000348" y="3806695"/>
            <a:ext cx="1790875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6,6 mol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287292" y="6253162"/>
                <a:ext cx="9106596" cy="586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=6,6</m:t>
                      </m:r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∙22,4 </m:t>
                      </m:r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𝟏𝟒𝟕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𝟖𝟒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𝐥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𝐚𝐫𝐚𝐥𝐚𝐬𝐡𝐦𝐚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92" y="6253162"/>
                <a:ext cx="9106596" cy="58663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572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867" y="1604962"/>
            <a:ext cx="11884025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Aralashmadagi etanning hajmiy ulushini aniqlaymiz:</a:t>
            </a:r>
          </a:p>
          <a:p>
            <a:endParaRPr lang="uz-Latn-UZ" b="0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340225" y="2533369"/>
                <a:ext cx="3138103" cy="1100109"/>
              </a:xfrm>
              <a:prstGeom prst="rect">
                <a:avLst/>
              </a:prstGeom>
              <a:noFill/>
              <a:ln w="57150">
                <a:solidFill>
                  <a:srgbClr val="2365C7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uz-Latn-U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225" y="2533369"/>
                <a:ext cx="3138103" cy="110010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ln w="57150">
                <a:solidFill>
                  <a:srgbClr val="2365C7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312073" y="3980059"/>
                <a:ext cx="7194405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uz-Latn-U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uz-Latn-U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uz-Latn-U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1,6</m:t>
                          </m:r>
                        </m:num>
                        <m:den>
                          <m:r>
                            <a:rPr lang="uz-Latn-U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6,6</m:t>
                          </m:r>
                        </m:den>
                      </m:f>
                      <m:r>
                        <a:rPr lang="uz-Latn-U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=24,24 %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073" y="3980059"/>
                <a:ext cx="7194405" cy="116365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653314" y="3055257"/>
            <a:ext cx="65" cy="5866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05659" y="5589440"/>
            <a:ext cx="5602816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147,84,  24,24 %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8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 topshiriqlar: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3314" y="3055257"/>
            <a:ext cx="65" cy="5866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1625" y="1757362"/>
            <a:ext cx="118840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67,2 litr etan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44,8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litr (n.sh)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uglerod (II) oksiddan iborat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aralashmaning o‘rtacha molyar massasini aniqlang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Massa  nisbatlari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1:1,875:2,75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bo‘lgan  metan, etan va propandan iborat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gramm gazlar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aralashmasidagi metanning hajmini (l  n.sh.da )hisoblang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. Massa  nisbatlari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3,2:9:4,4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bo‘lgan  metan, etan va propandan iborat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83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gramm gazlar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aralashmasining hajmini va etanning hajmiy ulushini (%) hisoblang.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8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4140" y="1437401"/>
            <a:ext cx="1127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g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alyuminiy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karbid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gidrolizlanganda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hosil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bo‘ladigan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gaz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hajmini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(n.sh.) toping.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7425" y="3513833"/>
            <a:ext cx="8913813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uz-Latn-UZ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z-Latn-UZ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z-Latn-UZ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z-Latn-UZ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+ 12H</a:t>
            </a:r>
            <a:r>
              <a:rPr lang="uz-Latn-UZ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Latn-UZ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O→4Al(OH)</a:t>
            </a:r>
            <a:r>
              <a:rPr lang="uz-Latn-UZ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z-Latn-UZ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+ 3CH</a:t>
            </a:r>
            <a:r>
              <a:rPr lang="uz-Latn-UZ" b="1" baseline="-250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9824" y="306375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/>
              <a:t>36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34504" y="3063754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78064" y="4192801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144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393252" y="4194960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67,2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264140" y="5033961"/>
                <a:ext cx="3357201" cy="1265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36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 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144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  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67,2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40" y="5033961"/>
                <a:ext cx="3357201" cy="126560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4530407" y="5033961"/>
                <a:ext cx="4808368" cy="1190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∙67,2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144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16,8 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407" y="5033961"/>
                <a:ext cx="4808368" cy="119013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Прямоугольник 12"/>
              <p:cNvSpPr/>
              <p:nvPr/>
            </p:nvSpPr>
            <p:spPr>
              <a:xfrm>
                <a:off x="8215913" y="6200392"/>
                <a:ext cx="3802002" cy="678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𝐉𝐚𝐯𝐨𝐛</m:t>
                      </m:r>
                      <m:r>
                        <a:rPr lang="en-US" b="1" i="0" smtClean="0">
                          <a:latin typeface="Cambria Math"/>
                        </a:rPr>
                        <m:t>: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uz-Latn-UZ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0" smtClean="0">
                          <a:latin typeface="Cambria Math"/>
                        </a:rPr>
                        <m:t>𝐥𝐢𝐭𝐫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913" y="6200392"/>
                <a:ext cx="3802002" cy="678968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7106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 darsda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25" y="1681162"/>
            <a:ext cx="11734800" cy="302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Alkanlarning xossalariga oid masalalar yechish.</a:t>
            </a:r>
          </a:p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Alkanlar va anorganik birikmalar aralashmasiga oid masalalar yechish.</a:t>
            </a:r>
          </a:p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Alkanlarning o‘zaro aralashmasiga oid masalalar yechish.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825" y="4670291"/>
            <a:ext cx="7924800" cy="23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8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50" y="1429522"/>
            <a:ext cx="11884025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Massa tarkibi 25 % metan va 75 % noma’lum gazdan iborat aralashmaning geliyga nisbatan zichligi 64 ga teng. Noma’lum gazning molekulyar massasini aniqlang.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7067" y="3357562"/>
            <a:ext cx="3357563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8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867" y="1604962"/>
            <a:ext cx="11884025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Gazlar aralashmasinig o‘rtacha molekulyar massasini topamiz: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15867" y="3027319"/>
                <a:ext cx="4183838" cy="539828"/>
              </a:xfrm>
              <a:prstGeom prst="rect">
                <a:avLst/>
              </a:prstGeom>
              <a:noFill/>
              <a:ln w="38100">
                <a:solidFill>
                  <a:srgbClr val="2365C7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uz-Latn-UZ" sz="3200" b="0" i="1" smtClean="0">
                              <a:latin typeface="Cambria Math" panose="02040503050406030204" pitchFamily="18" charset="0"/>
                            </a:rPr>
                            <m:t>𝑎𝑟𝑎𝑙𝑎𝑠h𝑚𝑎</m:t>
                          </m:r>
                        </m:sub>
                      </m:sSub>
                      <m:r>
                        <a:rPr lang="uz-Latn-U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z-Latn-UZ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uz-Latn-U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𝐻𝑒</m:t>
                          </m:r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7" y="3027319"/>
                <a:ext cx="4183838" cy="5398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ln w="38100">
                <a:solidFill>
                  <a:srgbClr val="2365C7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4520245" y="2956881"/>
                <a:ext cx="43213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200" b="0" i="1" smtClean="0">
                          <a:latin typeface="Cambria Math" panose="02040503050406030204" pitchFamily="18" charset="0"/>
                        </a:rPr>
                        <m:t>=6,4</m:t>
                      </m:r>
                      <m:r>
                        <a:rPr lang="uz-Latn-U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∙4=25,6 </m:t>
                      </m:r>
                      <m:r>
                        <a:rPr lang="uz-Latn-U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uz-Latn-U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uz-Latn-U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245" y="2956881"/>
                <a:ext cx="4321375" cy="58477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98178" y="3876486"/>
                <a:ext cx="6075959" cy="1026691"/>
              </a:xfrm>
              <a:prstGeom prst="rect">
                <a:avLst/>
              </a:prstGeom>
              <a:noFill/>
              <a:ln w="38100">
                <a:solidFill>
                  <a:srgbClr val="2365C7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sz="3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uz-Latn-UZ" sz="3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uz-Latn-UZ" sz="3400" b="0" i="1" smtClean="0">
                                  <a:latin typeface="Cambria Math" panose="02040503050406030204" pitchFamily="18" charset="0"/>
                                </a:rPr>
                                <m:t>𝑎𝑟𝑎𝑙𝑎𝑠h𝑚𝑎</m:t>
                              </m:r>
                            </m:sub>
                          </m:sSub>
                          <m:r>
                            <a:rPr lang="uz-Latn-UZ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uz-Latn-UZ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</m:t>
                              </m:r>
                            </m:e>
                            <m:sub>
                              <m:r>
                                <a:rPr lang="uz-Latn-UZ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uz-Latn-UZ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𝑚𝑎𝑠𝑠𝑎</m:t>
                              </m:r>
                              <m:r>
                                <a:rPr lang="uz-Latn-UZ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uz-Latn-UZ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𝑢𝑙𝑢𝑠h</m:t>
                              </m:r>
                              <m:r>
                                <a:rPr lang="uz-Latn-UZ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100%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8" y="3876486"/>
                <a:ext cx="6075959" cy="10266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ln w="38100">
                <a:solidFill>
                  <a:srgbClr val="2365C7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6528852" y="3873834"/>
                <a:ext cx="5671040" cy="1013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𝑚𝑒𝑡𝑎𝑛</m:t>
                          </m:r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uz-Latn-UZ" sz="3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25,6</m:t>
                          </m:r>
                          <m:r>
                            <a:rPr lang="uz-Latn-UZ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∙25</m:t>
                          </m:r>
                        </m:num>
                        <m:den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100%</m:t>
                          </m:r>
                        </m:den>
                      </m:f>
                      <m:r>
                        <a:rPr lang="uz-Latn-UZ" sz="3400" b="0" i="1" smtClean="0">
                          <a:latin typeface="Cambria Math" panose="02040503050406030204" pitchFamily="18" charset="0"/>
                        </a:rPr>
                        <m:t>=6,4 </m:t>
                      </m:r>
                      <m:r>
                        <a:rPr lang="uz-Latn-UZ" sz="3400" b="0" i="1" smtClean="0">
                          <a:latin typeface="Cambria Math" panose="02040503050406030204" pitchFamily="18" charset="0"/>
                        </a:rPr>
                        <m:t>𝑔𝑟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852" y="3873834"/>
                <a:ext cx="5671040" cy="101399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2055662" y="5212836"/>
                <a:ext cx="7198445" cy="1013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𝑛𝑜𝑚</m:t>
                          </m:r>
                          <m:sSup>
                            <m:sSupPr>
                              <m:ctrlPr>
                                <a:rPr lang="uz-Latn-UZ" sz="3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z-Latn-UZ" sz="3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uz-Latn-UZ" sz="3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𝑙𝑢𝑚</m:t>
                          </m:r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𝑔𝑎𝑧</m:t>
                          </m:r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uz-Latn-UZ" sz="3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25,6</m:t>
                          </m:r>
                          <m:r>
                            <a:rPr lang="uz-Latn-UZ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∙75</m:t>
                          </m:r>
                        </m:num>
                        <m:den>
                          <m:r>
                            <a:rPr lang="uz-Latn-UZ" sz="3400" b="0" i="1" smtClean="0">
                              <a:latin typeface="Cambria Math" panose="02040503050406030204" pitchFamily="18" charset="0"/>
                            </a:rPr>
                            <m:t>100%</m:t>
                          </m:r>
                        </m:den>
                      </m:f>
                      <m:r>
                        <a:rPr lang="uz-Latn-UZ" sz="3400" b="0" i="1" smtClean="0">
                          <a:latin typeface="Cambria Math" panose="02040503050406030204" pitchFamily="18" charset="0"/>
                        </a:rPr>
                        <m:t>=19,2 </m:t>
                      </m:r>
                      <m:r>
                        <a:rPr lang="uz-Latn-UZ" sz="3400" b="0" i="1" smtClean="0">
                          <a:latin typeface="Cambria Math" panose="02040503050406030204" pitchFamily="18" charset="0"/>
                        </a:rPr>
                        <m:t>𝑔𝑟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62" y="5212836"/>
                <a:ext cx="7198445" cy="1013996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763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867" y="1604962"/>
            <a:ext cx="11884025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Metanning miqdorini topamiz: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30835" y="2464195"/>
                <a:ext cx="4229876" cy="1012137"/>
              </a:xfrm>
              <a:prstGeom prst="rect">
                <a:avLst/>
              </a:prstGeom>
              <a:noFill/>
              <a:ln w="38100">
                <a:solidFill>
                  <a:srgbClr val="2365C7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sz="320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uz-Latn-UZ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z-Latn-UZ" sz="32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uz-Latn-UZ" sz="32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uz-Latn-UZ" sz="3200" b="0" i="0" smtClean="0">
                                  <a:latin typeface="Cambria Math" panose="02040503050406030204" pitchFamily="18" charset="0"/>
                                </a:rPr>
                                <m:t>massa</m:t>
                              </m:r>
                              <m:r>
                                <a:rPr lang="uz-Latn-UZ" sz="32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z-Latn-U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z-Latn-UZ" sz="32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uz-Latn-UZ" sz="32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uz-Latn-UZ" sz="3200" b="0" i="0" smtClean="0">
                                  <a:latin typeface="Cambria Math" panose="02040503050406030204" pitchFamily="18" charset="0"/>
                                </a:rPr>
                                <m:t>molekulyar</m:t>
                              </m:r>
                              <m:r>
                                <a:rPr lang="uz-Latn-UZ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uz-Latn-UZ" sz="3200" b="0" i="0" smtClean="0">
                                  <a:latin typeface="Cambria Math" panose="02040503050406030204" pitchFamily="18" charset="0"/>
                                </a:rPr>
                                <m:t>massa</m:t>
                              </m:r>
                              <m:r>
                                <a:rPr lang="uz-Latn-UZ" sz="32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35" y="2464195"/>
                <a:ext cx="4229876" cy="101213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ln w="38100">
                <a:solidFill>
                  <a:srgbClr val="2365C7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026025" y="2385862"/>
                <a:ext cx="4100161" cy="1103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sz="32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uz-Latn-UZ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200" b="0" i="0" smtClean="0">
                              <a:latin typeface="Cambria Math" panose="02040503050406030204" pitchFamily="18" charset="0"/>
                            </a:rPr>
                            <m:t>6,4 </m:t>
                          </m:r>
                          <m:r>
                            <m:rPr>
                              <m:sty m:val="p"/>
                            </m:rPr>
                            <a:rPr lang="uz-Latn-UZ" sz="3200" b="0" i="0" smtClean="0">
                              <a:latin typeface="Cambria Math" panose="02040503050406030204" pitchFamily="18" charset="0"/>
                            </a:rPr>
                            <m:t>gr</m:t>
                          </m:r>
                        </m:num>
                        <m:den>
                          <m:r>
                            <a:rPr lang="uz-Latn-UZ" sz="3200" b="0" i="0" smtClean="0">
                              <a:latin typeface="Cambria Math" panose="02040503050406030204" pitchFamily="18" charset="0"/>
                            </a:rPr>
                            <m:t>16 </m:t>
                          </m:r>
                          <m:r>
                            <m:rPr>
                              <m:sty m:val="p"/>
                            </m:rPr>
                            <a:rPr lang="uz-Latn-UZ" sz="3200" b="0" i="0" smtClean="0">
                              <a:latin typeface="Cambria Math" panose="02040503050406030204" pitchFamily="18" charset="0"/>
                            </a:rPr>
                            <m:t>gr</m:t>
                          </m:r>
                        </m:den>
                      </m:f>
                      <m:r>
                        <a:rPr lang="uz-Latn-UZ" sz="3200" b="0" i="0" smtClean="0">
                          <a:latin typeface="Cambria Math" panose="02040503050406030204" pitchFamily="18" charset="0"/>
                        </a:rPr>
                        <m:t>=0,4  </m:t>
                      </m:r>
                      <m:r>
                        <m:rPr>
                          <m:sty m:val="p"/>
                        </m:rPr>
                        <a:rPr lang="uz-Latn-UZ" sz="3200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025" y="2385862"/>
                <a:ext cx="4100161" cy="110389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315867" y="3814762"/>
                <a:ext cx="9098196" cy="669094"/>
              </a:xfrm>
              <a:prstGeom prst="rect">
                <a:avLst/>
              </a:prstGeom>
              <a:noFill/>
              <a:ln w="38100">
                <a:solidFill>
                  <a:srgbClr val="2365C7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nom</m:t>
                          </m:r>
                          <m:sSup>
                            <m:sSupPr>
                              <m:ctrlPr>
                                <a:rPr lang="uz-Latn-U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uz-Latn-UZ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uz-Latn-UZ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lum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gaz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z-Latn-U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umumiy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mol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z-Latn-U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metan</m:t>
                          </m:r>
                          <m:r>
                            <a:rPr lang="uz-Latn-U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7" y="3814762"/>
                <a:ext cx="9098196" cy="66909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ln w="38100">
                <a:solidFill>
                  <a:srgbClr val="2365C7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330835" y="5004289"/>
                <a:ext cx="61375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sz="32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uz-Latn-UZ" sz="3200" b="0" i="0" smtClean="0">
                          <a:latin typeface="Cambria Math" panose="02040503050406030204" pitchFamily="18" charset="0"/>
                        </a:rPr>
                        <m:t>=1−0,4=0,6 </m:t>
                      </m:r>
                      <m:r>
                        <m:rPr>
                          <m:sty m:val="p"/>
                        </m:rPr>
                        <a:rPr lang="uz-Latn-UZ" sz="3200" b="0" i="0" smtClean="0">
                          <a:latin typeface="Cambria Math" panose="02040503050406030204" pitchFamily="18" charset="0"/>
                        </a:rPr>
                        <m:t>nom</m:t>
                      </m:r>
                      <m:sSup>
                        <m:sSup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uz-Latn-UZ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uz-Latn-UZ" sz="32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uz-Latn-UZ" sz="3200" b="0" i="0" smtClean="0">
                          <a:latin typeface="Cambria Math" panose="02040503050406030204" pitchFamily="18" charset="0"/>
                        </a:rPr>
                        <m:t>lum</m:t>
                      </m:r>
                      <m:r>
                        <a:rPr lang="uz-Latn-UZ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uz-Latn-UZ" sz="3200" b="0" i="0" smtClean="0">
                          <a:latin typeface="Cambria Math" panose="02040503050406030204" pitchFamily="18" charset="0"/>
                        </a:rPr>
                        <m:t>gaz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35" y="5004289"/>
                <a:ext cx="6137514" cy="58477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269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050" y="1528762"/>
            <a:ext cx="11884025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Noma’lum gaz massasi va molidan foydalanib, molyar massasini topamiz: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15867" y="3027319"/>
                <a:ext cx="5550494" cy="1012137"/>
              </a:xfrm>
              <a:prstGeom prst="rect">
                <a:avLst/>
              </a:prstGeom>
              <a:noFill/>
              <a:ln w="38100">
                <a:solidFill>
                  <a:srgbClr val="2365C7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uz-Latn-UZ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uz-Latn-UZ" sz="3200" b="0" i="1" smtClean="0">
                              <a:latin typeface="Cambria Math" panose="02040503050406030204" pitchFamily="18" charset="0"/>
                            </a:rPr>
                            <m:t>𝑚𝑜𝑙𝑒𝑘𝑢𝑙𝑦𝑎𝑟</m:t>
                          </m:r>
                          <m:r>
                            <a:rPr lang="uz-Latn-UZ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z-Latn-UZ" sz="3200" b="0" i="1" smtClean="0">
                              <a:latin typeface="Cambria Math" panose="02040503050406030204" pitchFamily="18" charset="0"/>
                            </a:rPr>
                            <m:t>𝑚𝑎𝑠𝑠𝑎</m:t>
                          </m:r>
                          <m:r>
                            <a:rPr lang="uz-Latn-UZ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uz-Latn-U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</a:rPr>
                                <m:t>𝑚𝑎𝑠𝑠𝑎</m:t>
                              </m:r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z-Latn-U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7" y="3027319"/>
                <a:ext cx="5550494" cy="101213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ln w="38100">
                <a:solidFill>
                  <a:srgbClr val="2365C7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107067" y="2951561"/>
                <a:ext cx="4764189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19,2</m:t>
                          </m:r>
                        </m:num>
                        <m:den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0,6</m:t>
                          </m:r>
                        </m:den>
                      </m:f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=32 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067" y="2951561"/>
                <a:ext cx="4764189" cy="116365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95800" y="4803799"/>
            <a:ext cx="8541121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Javob: 32 g/mol massali gaz yoki O</a:t>
            </a:r>
            <a:r>
              <a:rPr lang="uz-Latn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867" y="1604962"/>
            <a:ext cx="11884025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44,8 litr metan va 134,4 litr (n.sh) karbonat angidriddan iborat aralashmaning o‘rtacha molyar massasini aniqlang.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Метан - это... Что такое Метан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116" y="3455640"/>
            <a:ext cx="3059510" cy="35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2, recycling, environment, environmental, green, recycle, clou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7879" y="2827263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04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5" y="1392103"/>
            <a:ext cx="11884025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Dastlab, aralashmadagi gazlarning hajmlaridan foydalanib, ularning modda miqdorini topamiz: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4797425" y="2812632"/>
                <a:ext cx="1772537" cy="1289135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uz-Latn-UZ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uz-Latn-UZ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uz-Latn-UZ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25" y="2812632"/>
                <a:ext cx="1772537" cy="128913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454025" y="4580564"/>
                <a:ext cx="4934620" cy="1175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44,8 </m:t>
                          </m:r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22,4 </m:t>
                          </m:r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uz-Latn-U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CH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4580564"/>
                <a:ext cx="4934620" cy="117557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243637" y="4559926"/>
                <a:ext cx="5205528" cy="1175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134,4 </m:t>
                          </m:r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22,4 </m:t>
                          </m:r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uz-Latn-UZ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uz-Latn-UZ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uz-Latn-U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</m:e>
                        <m:sub>
                          <m:r>
                            <a:rPr lang="uz-Latn-UZ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637" y="4559926"/>
                <a:ext cx="5205528" cy="117557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873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1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1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7" id="{D065F3FC-3E9C-4AFC-AFB2-AD99FFD6EC12}" vid="{24D79D30-FFA8-4D6D-B82F-E600FF13E2CA}"/>
    </a:ext>
  </a:extLst>
</a:theme>
</file>

<file path=ppt/theme/theme5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" id="{785310B2-D978-4E49-BBFE-AE080AFD3908}" vid="{EF789822-9A55-49AA-BF39-F5952A494B2E}"/>
    </a:ext>
  </a:extLst>
</a:theme>
</file>

<file path=ppt/theme/theme6.xml><?xml version="1.0" encoding="utf-8"?>
<a:theme xmlns:a="http://schemas.openxmlformats.org/drawingml/2006/main" name="2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7" id="{D065F3FC-3E9C-4AFC-AFB2-AD99FFD6EC12}" vid="{24D79D30-FFA8-4D6D-B82F-E600FF13E2CA}"/>
    </a:ext>
  </a:extLst>
</a:theme>
</file>

<file path=ppt/theme/theme7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" id="{785310B2-D978-4E49-BBFE-AE080AFD3908}" vid="{EF789822-9A55-49AA-BF39-F5952A494B2E}"/>
    </a:ext>
  </a:extLst>
</a:theme>
</file>

<file path=ppt/theme/theme8.xml><?xml version="1.0" encoding="utf-8"?>
<a:theme xmlns:a="http://schemas.openxmlformats.org/drawingml/2006/main" name="3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7" id="{D065F3FC-3E9C-4AFC-AFB2-AD99FFD6EC12}" vid="{24D79D30-FFA8-4D6D-B82F-E600FF13E2C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3609</TotalTime>
  <Words>330</Words>
  <Application>Microsoft Office PowerPoint</Application>
  <PresentationFormat>Произвольный</PresentationFormat>
  <Paragraphs>82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Тема10</vt:lpstr>
      <vt:lpstr>Тема7</vt:lpstr>
      <vt:lpstr>1_Тема10</vt:lpstr>
      <vt:lpstr>1_Тема7</vt:lpstr>
      <vt:lpstr>2_Тема10</vt:lpstr>
      <vt:lpstr>2_Тема7</vt:lpstr>
      <vt:lpstr>3_Тема10</vt:lpstr>
      <vt:lpstr>3_Тема7</vt:lpstr>
      <vt:lpstr>Kimyo</vt:lpstr>
      <vt:lpstr>Слайд 2</vt:lpstr>
      <vt:lpstr>Bugungi darsda</vt:lpstr>
      <vt:lpstr>Masala</vt:lpstr>
      <vt:lpstr>Masalaning yechimi:</vt:lpstr>
      <vt:lpstr>Masalaning yechimi:</vt:lpstr>
      <vt:lpstr>Masalaning yechimi:</vt:lpstr>
      <vt:lpstr>Masala</vt:lpstr>
      <vt:lpstr>Masalaning yechimi:</vt:lpstr>
      <vt:lpstr>Masalaning yechimi:</vt:lpstr>
      <vt:lpstr>Masala</vt:lpstr>
      <vt:lpstr>Masalaning yechimi:</vt:lpstr>
      <vt:lpstr>Masalaning yechimi:</vt:lpstr>
      <vt:lpstr>Masalaning yechimi:</vt:lpstr>
      <vt:lpstr>Masalaning yechimi:</vt:lpstr>
      <vt:lpstr>Mustaqil bajarish uchun  topshiriqlar: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313</cp:revision>
  <dcterms:created xsi:type="dcterms:W3CDTF">2020-04-09T07:32:19Z</dcterms:created>
  <dcterms:modified xsi:type="dcterms:W3CDTF">2021-02-19T17:19:28Z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