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13" r:id="rId3"/>
    <p:sldMasterId id="2147483726" r:id="rId4"/>
    <p:sldMasterId id="2147483742" r:id="rId5"/>
    <p:sldMasterId id="2147483755" r:id="rId6"/>
    <p:sldMasterId id="2147483790" r:id="rId7"/>
    <p:sldMasterId id="2147483803" r:id="rId8"/>
  </p:sldMasterIdLst>
  <p:notesMasterIdLst>
    <p:notesMasterId r:id="rId23"/>
  </p:notesMasterIdLst>
  <p:sldIdLst>
    <p:sldId id="329" r:id="rId9"/>
    <p:sldId id="316" r:id="rId10"/>
    <p:sldId id="326" r:id="rId11"/>
    <p:sldId id="325" r:id="rId12"/>
    <p:sldId id="317" r:id="rId13"/>
    <p:sldId id="318" r:id="rId14"/>
    <p:sldId id="319" r:id="rId15"/>
    <p:sldId id="320" r:id="rId16"/>
    <p:sldId id="321" r:id="rId17"/>
    <p:sldId id="322" r:id="rId18"/>
    <p:sldId id="328" r:id="rId19"/>
    <p:sldId id="323" r:id="rId20"/>
    <p:sldId id="324" r:id="rId21"/>
    <p:sldId id="327" r:id="rId22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ADCCE9"/>
    <a:srgbClr val="CEE1F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>
      <p:cViewPr varScale="1">
        <p:scale>
          <a:sx n="65" d="100"/>
          <a:sy n="65" d="100"/>
        </p:scale>
        <p:origin x="618" y="7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0905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1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2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80872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9074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02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0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500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089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3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55296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5640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281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49602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4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 smtClean="0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85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66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13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73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6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59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58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11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5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33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3808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71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1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3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0128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31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6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361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14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5109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45724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194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7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27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01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2783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5255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52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1788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194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2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598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6526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21.11.2020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063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748505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380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0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89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  <p:sldLayoutId id="2147483820" r:id="rId13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21.png"/><Relationship Id="rId5" Type="http://schemas.openxmlformats.org/officeDocument/2006/relationships/image" Target="../media/image211.png"/><Relationship Id="rId4" Type="http://schemas.openxmlformats.org/officeDocument/2006/relationships/image" Target="../media/image2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8091" y="-11585"/>
            <a:ext cx="12169107" cy="21571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62759" y="2503796"/>
            <a:ext cx="8014348" cy="3102437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</a:pPr>
            <a:r>
              <a:rPr lang="sv-SE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uz-Latn-UZ" sz="48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Mavzuga doir masala va mashqlar yechish </a:t>
            </a:r>
            <a:r>
              <a:rPr lang="uz-Latn-UZ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(Alk</a:t>
            </a:r>
            <a:r>
              <a:rPr lang="en-US" sz="4000" b="1" dirty="0" err="1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adiyen</a:t>
            </a:r>
            <a:r>
              <a:rPr lang="uz-Latn-UZ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larga doir)</a:t>
            </a:r>
            <a:endParaRPr lang="uz-Latn-UZ" sz="40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860" algn="ctr">
              <a:spcBef>
                <a:spcPts val="232"/>
              </a:spcBef>
            </a:pPr>
            <a:endParaRPr lang="uz-Latn-UZ" sz="54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4771" y="2613073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14770" y="4710558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93225" y="564237"/>
            <a:ext cx="19185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93225" y="564237"/>
            <a:ext cx="19185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61982" y="809626"/>
            <a:ext cx="1991472" cy="1542613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48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  <a:p>
            <a:pPr>
              <a:spcBef>
                <a:spcPts val="264"/>
              </a:spcBef>
            </a:pP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smtClean="0">
                <a:solidFill>
                  <a:sysClr val="window" lastClr="FFFFFF"/>
                </a:solidFill>
              </a:rPr>
              <a:t>       </a:t>
            </a:r>
            <a:r>
              <a:rPr lang="en-US" sz="7194" kern="0" spc="21" dirty="0" err="1" smtClean="0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="" xmlns:a16="http://schemas.microsoft.com/office/drawing/2014/main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="" xmlns:a16="http://schemas.microsoft.com/office/drawing/2014/main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="" xmlns:a16="http://schemas.microsoft.com/office/drawing/2014/main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="" xmlns:a16="http://schemas.microsoft.com/office/drawing/2014/main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="" xmlns:a16="http://schemas.microsoft.com/office/drawing/2014/main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9756" r="9756"/>
          <a:stretch>
            <a:fillRect/>
          </a:stretch>
        </p:blipFill>
        <p:spPr>
          <a:xfrm>
            <a:off x="9177107" y="2503796"/>
            <a:ext cx="2797642" cy="26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026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63525" y="1446690"/>
                <a:ext cx="11658600" cy="49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tenglamasiga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muvofiq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7 l C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to‘liq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yonishi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∙7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=49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litr O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sarflanadi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=35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𝑙𝑖𝑡𝑟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Reaksiyadan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gazlar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aralashmasi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tarkibida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reaksiyada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mavjud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Gazlar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aralashmasining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41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litr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ma’lum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ortib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ortgan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)=</a:t>
                </a:r>
                <a:r>
                  <a:rPr lang="ru-RU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41-35=6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litr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1446690"/>
                <a:ext cx="11658600" cy="4988032"/>
              </a:xfrm>
              <a:prstGeom prst="rect">
                <a:avLst/>
              </a:prstGeom>
              <a:blipFill rotWithShape="0">
                <a:blip r:embed="rId2"/>
                <a:stretch>
                  <a:fillRect l="-1568" t="-1832" r="-1568" b="-3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1502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446690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hajmlarini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)=49+6=55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525" y="3890962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1502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707401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Qanday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(g) n-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butandan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katalizatori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29,7 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alkadiyen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3814762"/>
            <a:ext cx="3224213" cy="2419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2025" y="3814761"/>
            <a:ext cx="3429000" cy="24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075383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380230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tenglamasini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Masala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proporsiya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58825" y="3134556"/>
            <a:ext cx="10031225" cy="1670827"/>
            <a:chOff x="835025" y="2795072"/>
            <a:chExt cx="10031225" cy="1670827"/>
          </a:xfrm>
        </p:grpSpPr>
        <p:pic>
          <p:nvPicPr>
            <p:cNvPr id="4" name="Рисунок 3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025" y="3147597"/>
              <a:ext cx="10031225" cy="7335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40025" y="2795072"/>
              <a:ext cx="362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16825" y="2795072"/>
              <a:ext cx="9124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29,7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0601" y="3881124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58</a:t>
              </a:r>
              <a:endParaRPr lang="ru-RU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57212" y="3878561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54</a:t>
              </a:r>
              <a:endParaRPr lang="ru-RU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3525" y="4977654"/>
                <a:ext cx="3365601" cy="17599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29,7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58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4977654"/>
                <a:ext cx="3365601" cy="17599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21225" y="5110162"/>
                <a:ext cx="4383251" cy="1113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29,7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=31,9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25" y="5110162"/>
                <a:ext cx="4383251" cy="1113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099161" y="6091228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31,9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0740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525" y="1354366"/>
            <a:ext cx="1165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2-metilbutadien-1,3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70,4 g CO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gidrogenlash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2,4 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(n.sh.) 2-metilbutadien-1,3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yondirildi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kondetsatsiyalandi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n.sh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.)ni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(l)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Qanday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massadagi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2-metil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butandan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katalizatori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54,4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alkadiyen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856" y="1681162"/>
            <a:ext cx="11827769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olinishiga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Alkadiyenlarninng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Alkadiyenlarning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xossalariga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.S. in Chemistry Offered Online | Ohio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706670"/>
            <a:ext cx="8915400" cy="221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0740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38023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uqori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spirtidan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butadiyen-1,3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unumi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425" y="3630548"/>
            <a:ext cx="2819400" cy="3404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3745953"/>
            <a:ext cx="3524250" cy="31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255135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58825" y="1462742"/>
            <a:ext cx="10972800" cy="1791485"/>
            <a:chOff x="758825" y="1462742"/>
            <a:chExt cx="10972800" cy="1791485"/>
          </a:xfrm>
        </p:grpSpPr>
        <p:pic>
          <p:nvPicPr>
            <p:cNvPr id="10" name="Рисунок 9" descr="Вырезка экрана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25" y="1985962"/>
              <a:ext cx="10972800" cy="72269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41733" y="1462742"/>
              <a:ext cx="925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20 gr</a:t>
              </a:r>
              <a:endParaRPr lang="ru-RU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9425" y="1462742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ru-RU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29285" y="2731007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54</a:t>
              </a:r>
              <a:endParaRPr lang="ru-RU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44428" y="2685115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92</a:t>
              </a:r>
              <a:endParaRPr lang="ru-RU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606425" y="3418437"/>
                <a:ext cx="4466928" cy="11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Cyrl-UZ" b="0" i="1" smtClean="0">
                          <a:latin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,07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3418437"/>
                <a:ext cx="4466928" cy="11939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2825" y="3652292"/>
                <a:ext cx="3956403" cy="1173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34,07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    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85%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825" y="3652292"/>
                <a:ext cx="3956403" cy="1173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01625" y="5154795"/>
                <a:ext cx="6194453" cy="1228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34,07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∙85%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=28,95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𝑔𝑟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25" y="5154795"/>
                <a:ext cx="6194453" cy="1228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779436" y="5769194"/>
            <a:ext cx="3749744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28,95 gr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4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22645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2-metilbutadien-1,3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52,8 g CO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gidrogenlash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1,6 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sarf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ифка огонь прозрачный смайлик гиф картинка, скачать анимированный gif на  GIFER от Mogu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3967162"/>
            <a:ext cx="167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5564" b="5548"/>
          <a:stretch/>
        </p:blipFill>
        <p:spPr>
          <a:xfrm>
            <a:off x="8016773" y="4275310"/>
            <a:ext cx="3657600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169717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25" y="1452562"/>
            <a:ext cx="11658600" cy="243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2-metilbutadiyen-1,3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  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reaksiyasidan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87625" y="4055623"/>
            <a:ext cx="6627455" cy="1607400"/>
            <a:chOff x="2587625" y="4490995"/>
            <a:chExt cx="6627455" cy="16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87625" y="4957762"/>
                  <a:ext cx="6627455" cy="678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𝟕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groupCh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𝐎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625" y="4957762"/>
                  <a:ext cx="6627455" cy="678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44824" y="4490995"/>
              <a:ext cx="39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x</a:t>
              </a:r>
              <a:endParaRPr lang="ru-RU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1237" y="563673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 </a:t>
              </a:r>
              <a:r>
                <a:rPr lang="en-US" sz="2400" b="1" dirty="0" err="1" smtClean="0"/>
                <a:t>mol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1425" y="4490995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52,8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21425" y="5636729"/>
              <a:ext cx="137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220 gr</a:t>
              </a:r>
              <a:endParaRPr lang="ru-RU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13292" y="594836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x=0,24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453159"/>
            <a:ext cx="11658600" cy="12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1,6 g 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reaksiyaga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kirishsa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81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73619" y="2595562"/>
            <a:ext cx="5754717" cy="1607400"/>
            <a:chOff x="2587625" y="4490995"/>
            <a:chExt cx="5754717" cy="16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2587625" y="4957762"/>
                  <a:ext cx="5754717" cy="6789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</m:e>
                        </m:groupCh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625" y="4957762"/>
                  <a:ext cx="5754717" cy="67896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3044824" y="4490995"/>
              <a:ext cx="3962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1237" y="563673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 </a:t>
              </a:r>
              <a:r>
                <a:rPr lang="en-US" sz="2400" b="1" dirty="0" err="1" smtClean="0"/>
                <a:t>mol</a:t>
              </a:r>
              <a:endParaRPr lang="ru-RU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6558" y="4590920"/>
              <a:ext cx="92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1,6</a:t>
              </a:r>
              <a:endParaRPr lang="ru-RU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06558" y="5636730"/>
              <a:ext cx="1371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 gr</a:t>
              </a:r>
              <a:endParaRPr lang="ru-RU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0015" y="2817235"/>
                <a:ext cx="35127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1,6</m:t>
                      </m:r>
                    </m:oMath>
                  </m:oMathPara>
                </a14:m>
                <a:endParaRPr lang="en-US" sz="3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       </m:t>
                          </m:r>
                        </m:e>
                      </m:groupCh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015" y="2817235"/>
                <a:ext cx="3512757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3025" y="4038738"/>
                <a:ext cx="1664879" cy="586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025" y="4038738"/>
                <a:ext cx="1664879" cy="586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7050" y="4591713"/>
            <a:ext cx="11658600" cy="126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0,24+0,4=0,64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62" y="5890835"/>
            <a:ext cx="11658600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81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 0,64 </a:t>
            </a:r>
            <a:r>
              <a:rPr lang="en-US" sz="3810" dirty="0" smtClean="0">
                <a:latin typeface="Arial" panose="020B0604020202020204" pitchFamily="34" charset="0"/>
                <a:cs typeface="Arial" panose="020B0604020202020204" pitchFamily="34" charset="0"/>
              </a:rPr>
              <a:t>mol.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453159"/>
            <a:ext cx="11658600" cy="302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(n.sh.) 2-metilbutadien-1,3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yondirildi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bug‘i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kondetsatsiyalandi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aralashmasi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(n.sh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kislorodning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(l) toping. 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95"/>
            <a:ext cx="12185650" cy="1356861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25" y="1453159"/>
            <a:ext cx="11658600" cy="2438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Alkadiyenni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yozamiz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2-metilbutadien-1,3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8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61964" y="4184419"/>
            <a:ext cx="6622186" cy="1716672"/>
            <a:chOff x="2561964" y="4184419"/>
            <a:chExt cx="6622186" cy="171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612928" y="4724383"/>
                  <a:ext cx="6571222" cy="5866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groupChr>
                          <m:groupChrPr>
                            <m:chr m:val="→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</m:e>
                        </m:groupCh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928" y="4724383"/>
                  <a:ext cx="6571222" cy="58663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2612928" y="4198733"/>
              <a:ext cx="9557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7 </a:t>
              </a:r>
              <a:r>
                <a:rPr lang="en-US" sz="3200" dirty="0" err="1" smtClean="0"/>
                <a:t>litr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1964" y="5316316"/>
              <a:ext cx="1125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 </a:t>
              </a:r>
              <a:r>
                <a:rPr lang="en-US" sz="3200" dirty="0" err="1" smtClean="0"/>
                <a:t>mol</a:t>
              </a:r>
              <a:endParaRPr lang="ru-RU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5424" y="5309157"/>
              <a:ext cx="1125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 </a:t>
              </a:r>
              <a:r>
                <a:rPr lang="en-US" sz="3200" dirty="0" err="1" smtClean="0"/>
                <a:t>mol</a:t>
              </a:r>
              <a:endParaRPr lang="ru-RU" sz="3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262057" y="4184419"/>
                  <a:ext cx="6723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057" y="4184419"/>
                  <a:ext cx="672364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83420" y="4184419"/>
                  <a:ext cx="68185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3420" y="4184419"/>
                  <a:ext cx="681853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181587" y="5270319"/>
              <a:ext cx="1125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5 </a:t>
              </a:r>
              <a:r>
                <a:rPr lang="en-US" sz="3200" dirty="0" err="1" smtClean="0"/>
                <a:t>mol</a:t>
              </a:r>
              <a:endParaRPr lang="ru-RU" sz="3200" dirty="0"/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>
            <a:off x="8008877" y="4691806"/>
            <a:ext cx="1004412" cy="8383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8065952" y="4724383"/>
            <a:ext cx="890263" cy="7731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6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1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1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5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2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7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8.xml><?xml version="1.0" encoding="utf-8"?>
<a:theme xmlns:a="http://schemas.openxmlformats.org/drawingml/2006/main" name="3_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3659</TotalTime>
  <Words>490</Words>
  <Application>Microsoft Office PowerPoint</Application>
  <PresentationFormat>Произвольный</PresentationFormat>
  <Paragraphs>78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Constantia</vt:lpstr>
      <vt:lpstr>Georgia</vt:lpstr>
      <vt:lpstr>Verdana</vt:lpstr>
      <vt:lpstr>Wingdings</vt:lpstr>
      <vt:lpstr>Тема10</vt:lpstr>
      <vt:lpstr>Тема7</vt:lpstr>
      <vt:lpstr>1_Тема10</vt:lpstr>
      <vt:lpstr>1_Тема7</vt:lpstr>
      <vt:lpstr>2_Тема10</vt:lpstr>
      <vt:lpstr>2_Тема7</vt:lpstr>
      <vt:lpstr>3_Тема10</vt:lpstr>
      <vt:lpstr>3_Тема7</vt:lpstr>
      <vt:lpstr>Презентация PowerPoint</vt:lpstr>
      <vt:lpstr>Bugun darsda:</vt:lpstr>
      <vt:lpstr>Masala:</vt:lpstr>
      <vt:lpstr>Masalaning yechimi:</vt:lpstr>
      <vt:lpstr>Masala</vt:lpstr>
      <vt:lpstr>Masalaning yechimi:</vt:lpstr>
      <vt:lpstr>Masalaning yechimi:</vt:lpstr>
      <vt:lpstr>Masala</vt:lpstr>
      <vt:lpstr>Masalaning yechimi:</vt:lpstr>
      <vt:lpstr>Masalaning yechimi:</vt:lpstr>
      <vt:lpstr>Masalaning yechimi:</vt:lpstr>
      <vt:lpstr>Masala:</vt:lpstr>
      <vt:lpstr>Masalaning yechimi:</vt:lpstr>
      <vt:lpstr>Mustaqil bajarish uchun topshiriq: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309</cp:revision>
  <dcterms:created xsi:type="dcterms:W3CDTF">2020-04-09T07:32:19Z</dcterms:created>
  <dcterms:modified xsi:type="dcterms:W3CDTF">2020-11-21T04:26:20Z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