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31"/>
  </p:notesMasterIdLst>
  <p:sldIdLst>
    <p:sldId id="256" r:id="rId9"/>
    <p:sldId id="316" r:id="rId10"/>
    <p:sldId id="326" r:id="rId11"/>
    <p:sldId id="325" r:id="rId12"/>
    <p:sldId id="329" r:id="rId13"/>
    <p:sldId id="330" r:id="rId14"/>
    <p:sldId id="331" r:id="rId15"/>
    <p:sldId id="317" r:id="rId16"/>
    <p:sldId id="318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ADCCE9"/>
    <a:srgbClr val="CEE1F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 varScale="1">
        <p:scale>
          <a:sx n="103" d="100"/>
          <a:sy n="103" d="100"/>
        </p:scale>
        <p:origin x="492" y="7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4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8087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07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50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891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2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564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28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12.12.2020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501"/>
            <a:ext cx="12173572" cy="21579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0625" y="479613"/>
            <a:ext cx="5051408" cy="1249962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1">
              <a:spcBef>
                <a:spcPts val="240"/>
              </a:spcBef>
            </a:pPr>
            <a:r>
              <a:rPr lang="en-US" sz="8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8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025" y="2387815"/>
            <a:ext cx="10492619" cy="313835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20">
              <a:spcAft>
                <a:spcPts val="1200"/>
              </a:spcAft>
            </a:pPr>
            <a:r>
              <a:rPr lang="en-US" sz="4800" dirty="0" err="1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8920"/>
            <a:r>
              <a:rPr lang="uz-Latn-UZ" sz="4800" b="1" dirty="0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Mavzuga </a:t>
            </a:r>
            <a:r>
              <a:rPr lang="uz-Latn-UZ" sz="4800" b="1" dirty="0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 masala va mashqlar yechish (</a:t>
            </a:r>
            <a:r>
              <a:rPr lang="en-US" sz="4800" b="1" dirty="0" err="1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4800" b="1" dirty="0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uz-Latn-UZ" sz="4800" b="1" dirty="0" smtClean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doir)</a:t>
            </a:r>
            <a:endParaRPr lang="uz-Latn-UZ" sz="48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825" y="2489029"/>
            <a:ext cx="727381" cy="1729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grpSp>
        <p:nvGrpSpPr>
          <p:cNvPr id="7" name="object 7"/>
          <p:cNvGrpSpPr/>
          <p:nvPr/>
        </p:nvGrpSpPr>
        <p:grpSpPr>
          <a:xfrm>
            <a:off x="9600553" y="522046"/>
            <a:ext cx="2260491" cy="1276272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805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805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56723" y="777374"/>
            <a:ext cx="2360585" cy="765616"/>
          </a:xfrm>
          <a:prstGeom prst="rect">
            <a:avLst/>
          </a:prstGeom>
        </p:spPr>
        <p:txBody>
          <a:bodyPr vert="horz" wrap="square" lIns="0" tIns="33550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uz-Latn-UZ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166" y="4881562"/>
            <a:ext cx="2585845" cy="1989889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377825" y="4576762"/>
            <a:ext cx="727381" cy="1729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8454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825" y="888619"/>
                <a:ext cx="5350412" cy="126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81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Br</m:t>
                          </m:r>
                        </m:e>
                        <m:sub>
                          <m: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81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16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81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sz="381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24,4 </m:t>
                      </m:r>
                      <m:sSub>
                        <m:sSubPr>
                          <m:ctrlPr>
                            <a:rPr lang="en-US" sz="381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sz="381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381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1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81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81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  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en-US" sz="381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x</m:t>
                      </m:r>
                    </m:oMath>
                  </m:oMathPara>
                </a14:m>
                <a:endParaRPr lang="ru-RU" sz="381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888619"/>
                <a:ext cx="5350412" cy="1264962"/>
              </a:xfrm>
              <a:prstGeom prst="rect">
                <a:avLst/>
              </a:prstGeom>
              <a:blipFill>
                <a:blip r:embed="rId3"/>
                <a:stretch>
                  <a:fillRect r="-50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44524" y="2039570"/>
                <a:ext cx="112014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bromli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organik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birikmaning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244 g/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massadam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bromning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(2 ∙ 80=160)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tashlasak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alkenning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=244−160=84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4" y="2039570"/>
                <a:ext cx="11201400" cy="2862322"/>
              </a:xfrm>
              <a:prstGeom prst="rect">
                <a:avLst/>
              </a:prstGeom>
              <a:blipFill>
                <a:blip r:embed="rId4"/>
                <a:stretch>
                  <a:fillRect l="-1632" t="-3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63727" y="863788"/>
                <a:ext cx="4553170" cy="11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∙24,4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=244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27" y="863788"/>
                <a:ext cx="4553170" cy="1101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25425" y="4729162"/>
            <a:ext cx="11734800" cy="23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84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14n=84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n=6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607425" y="5851636"/>
                <a:ext cx="32328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  <m:sub>
                        <m:r>
                          <a:rPr lang="en-US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sub>
                    </m:sSub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25" y="5851636"/>
                <a:ext cx="3232873" cy="707886"/>
              </a:xfrm>
              <a:prstGeom prst="rect">
                <a:avLst/>
              </a:prstGeom>
              <a:blipFill>
                <a:blip r:embed="rId6"/>
                <a:stretch>
                  <a:fillRect l="-6792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2-metilbutadien-1,3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52,8 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gidrogenlash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1,6 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ифка огонь прозрачный смайлик гиф картинка, скачать анимированный gif на  GIFER от Mog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" y="4195537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65" y="419553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243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2-metilbutadiyen-1,3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  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reaksiyasidan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87625" y="4055623"/>
            <a:ext cx="6627455" cy="1607400"/>
            <a:chOff x="2587625" y="4490995"/>
            <a:chExt cx="6627455" cy="16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87625" y="4957762"/>
                  <a:ext cx="6627455" cy="678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groupCh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625" y="4957762"/>
                  <a:ext cx="6627455" cy="678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44824" y="4490995"/>
              <a:ext cx="39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x</a:t>
              </a:r>
              <a:endParaRPr lang="ru-RU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1237" y="563673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 </a:t>
              </a:r>
              <a:r>
                <a:rPr lang="en-US" sz="2400" b="1" dirty="0" err="1" smtClean="0"/>
                <a:t>mol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1425" y="4490995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52,8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1425" y="5636729"/>
              <a:ext cx="137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220 gr</a:t>
              </a:r>
              <a:endParaRPr lang="ru-RU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13292" y="594836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x=0,24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453159"/>
            <a:ext cx="11658600" cy="12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1,6 g 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kirishsa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73619" y="2595562"/>
            <a:ext cx="5754717" cy="1607400"/>
            <a:chOff x="2587625" y="4490995"/>
            <a:chExt cx="5754717" cy="16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87625" y="4957762"/>
                  <a:ext cx="5754717" cy="678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</m:e>
                        </m:groupCh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625" y="4957762"/>
                  <a:ext cx="5754717" cy="678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44824" y="4490995"/>
              <a:ext cx="39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1237" y="563673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 </a:t>
              </a:r>
              <a:r>
                <a:rPr lang="en-US" sz="2400" b="1" dirty="0" err="1" smtClean="0"/>
                <a:t>mol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6558" y="459092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1,6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6558" y="5636730"/>
              <a:ext cx="137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 gr</a:t>
              </a:r>
              <a:endParaRPr lang="ru-RU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0015" y="2817235"/>
                <a:ext cx="35127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1,6</m:t>
                      </m:r>
                    </m:oMath>
                  </m:oMathPara>
                </a14:m>
                <a:endParaRPr lang="en-US" sz="3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15" y="2817235"/>
                <a:ext cx="351275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3025" y="4038738"/>
                <a:ext cx="1664879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25" y="4038738"/>
                <a:ext cx="1664879" cy="586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7050" y="4591713"/>
            <a:ext cx="11658600" cy="12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0,24+0,4=0,64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62" y="5890835"/>
            <a:ext cx="1165860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81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0,64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5425" y="1356951"/>
                <a:ext cx="11582400" cy="361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Kalsiy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alyuminiy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karbidlar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aralashmasi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ishlov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berilib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gazlar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bromli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eritmasidan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eritma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1,3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gramm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gazni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yoqishga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33,6 l (n.sh.)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aralashma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(g)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=0,2)</m:t>
                    </m:r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1356951"/>
                <a:ext cx="11582400" cy="3612143"/>
              </a:xfrm>
              <a:prstGeom prst="rect">
                <a:avLst/>
              </a:prstGeom>
              <a:blipFill>
                <a:blip r:embed="rId2"/>
                <a:stretch>
                  <a:fillRect l="-1737" t="-2872" b="-5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709" y="4309364"/>
            <a:ext cx="2971800" cy="2491882"/>
          </a:xfrm>
          <a:prstGeom prst="rect">
            <a:avLst/>
          </a:prstGeom>
        </p:spPr>
      </p:pic>
      <p:pic>
        <p:nvPicPr>
          <p:cNvPr id="4098" name="Picture 2" descr="Карбид алюминия в России - Купить по лучшей цене на Flagm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02" y="480536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93" y="1422267"/>
            <a:ext cx="11658600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CaC</a:t>
            </a:r>
            <a:r>
              <a:rPr lang="en-US" b="1" baseline="-25000" dirty="0"/>
              <a:t>2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b="1" dirty="0" smtClean="0"/>
              <a:t>Al</a:t>
            </a:r>
            <a:r>
              <a:rPr lang="en-US" b="1" baseline="-25000" dirty="0" smtClean="0"/>
              <a:t>4</a:t>
            </a:r>
            <a:r>
              <a:rPr lang="en-US" b="1" dirty="0" smtClean="0"/>
              <a:t>C</a:t>
            </a:r>
            <a:r>
              <a:rPr lang="en-US" b="1" baseline="-25000" dirty="0" smtClean="0"/>
              <a:t>3</a:t>
            </a:r>
            <a:r>
              <a:rPr lang="en-US" dirty="0"/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ettirilganda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8025" y="2900362"/>
                <a:ext cx="7652929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𝐂𝐚𝐂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𝐎𝐇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25" y="2900362"/>
                <a:ext cx="7652929" cy="5866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88052" y="3764805"/>
                <a:ext cx="8409546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𝑨𝒍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𝟏𝟐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𝟒𝐀𝐥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𝐎𝐇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𝟑𝐂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2" y="3764805"/>
                <a:ext cx="8409546" cy="586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3525" y="4729162"/>
            <a:ext cx="11658600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/>
              <a:t>C</a:t>
            </a:r>
            <a:r>
              <a:rPr lang="en-US" b="1" baseline="-25000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CH</a:t>
            </a:r>
            <a:r>
              <a:rPr lang="en-US" b="1" baseline="-25000" dirty="0"/>
              <a:t>4</a:t>
            </a:r>
            <a:endParaRPr lang="ru-RU" b="1" dirty="0"/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1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9225" y="1608878"/>
                <a:ext cx="11658600" cy="419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4013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gazlar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bromli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eritmasidan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bog‘larini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uzilishi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hisobiga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ta’sirlashadi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Bromli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suvning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hisobiga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tarkibida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bog‘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yo‘qligi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sabab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bromli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ta’sirlashmaydi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indent="354013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1,3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keladi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608878"/>
                <a:ext cx="11658600" cy="4198778"/>
              </a:xfrm>
              <a:prstGeom prst="rect">
                <a:avLst/>
              </a:prstGeom>
              <a:blipFill>
                <a:blip r:embed="rId2"/>
                <a:stretch>
                  <a:fillRect l="-1725" t="-2467" r="-1673" b="-4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2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9225" y="1356951"/>
                <a:ext cx="11658600" cy="376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 gaz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yoqish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33,6 l (n.sh.)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sarflangani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kislorodning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h𝑎𝑣𝑜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=33,6∙0,2=6,72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Metanni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yonish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reaksiyasini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proporsiya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356951"/>
                <a:ext cx="11658600" cy="3766031"/>
              </a:xfrm>
              <a:prstGeom prst="rect">
                <a:avLst/>
              </a:prstGeom>
              <a:blipFill>
                <a:blip r:embed="rId2"/>
                <a:stretch>
                  <a:fillRect l="-1725" t="-2755" b="-5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758825" y="5030720"/>
            <a:ext cx="5813771" cy="1488204"/>
            <a:chOff x="758825" y="5030720"/>
            <a:chExt cx="5813771" cy="1488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8825" y="5491162"/>
                  <a:ext cx="5813771" cy="586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𝐂𝐇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𝟐𝐎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5" y="5491162"/>
                  <a:ext cx="5813771" cy="5866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918241" y="5063287"/>
              <a:ext cx="362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4757" y="592089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16</a:t>
              </a:r>
              <a:endParaRPr lang="ru-RU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65456" y="5030720"/>
              <a:ext cx="9124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6,72</a:t>
              </a:r>
              <a:endParaRPr lang="ru-RU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5456" y="5934149"/>
              <a:ext cx="9124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44,8</a:t>
              </a:r>
              <a:endParaRPr lang="ru-RU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10493" y="5370533"/>
                <a:ext cx="4527843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∙6,72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44,8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=2,4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93" y="5370533"/>
                <a:ext cx="4527843" cy="1163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953423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96" y="1103886"/>
            <a:ext cx="12130106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gazlarining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massalariga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495937"/>
            <a:ext cx="7491538" cy="1594893"/>
            <a:chOff x="758825" y="5041299"/>
            <a:chExt cx="7491538" cy="1594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8825" y="5491162"/>
                  <a:ext cx="7491538" cy="586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𝐂𝐚𝐂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𝐂𝐚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𝐎𝐇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5" y="5491162"/>
                  <a:ext cx="7491538" cy="5866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259212" y="5085139"/>
              <a:ext cx="373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5480" y="605141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64</a:t>
              </a:r>
              <a:endParaRPr lang="ru-RU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515" y="5041299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13</a:t>
              </a:r>
              <a:endParaRPr lang="ru-RU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515" y="603209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26</a:t>
              </a:r>
              <a:endParaRPr lang="ru-RU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6399" y="2573728"/>
                <a:ext cx="4152034" cy="11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∙1,3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=3,2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99" y="2573728"/>
                <a:ext cx="4152034" cy="110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-46429" y="3989231"/>
            <a:ext cx="7752828" cy="1554865"/>
            <a:chOff x="758825" y="5082685"/>
            <a:chExt cx="7752828" cy="1554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8825" y="5491162"/>
                  <a:ext cx="7752828" cy="586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𝑨𝒍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𝟏𝟐𝐇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𝟒𝐀𝐥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𝐎𝐇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5" y="5491162"/>
                  <a:ext cx="7752828" cy="5866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1259212" y="5085139"/>
              <a:ext cx="373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0868" y="6032096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144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9203" y="5082685"/>
              <a:ext cx="7040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2,4</a:t>
              </a:r>
              <a:endParaRPr lang="ru-RU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75088" y="605277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48</a:t>
              </a:r>
              <a:endParaRPr lang="ru-RU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0379" y="4071510"/>
                <a:ext cx="4422942" cy="11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144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∙2,4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=7,2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79" y="4071510"/>
                <a:ext cx="4422942" cy="1101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4644" y="5439279"/>
            <a:ext cx="12130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3,2+7,2=10,4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844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25" y="1356951"/>
            <a:ext cx="11658600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61 g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toluolni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permanganat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(ƞ=0,8)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Бензойная кислот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69705"/>
            <a:ext cx="4191000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олуол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907597"/>
            <a:ext cx="1856723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37" y="1681162"/>
            <a:ext cx="11827769" cy="243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.S. in Chemistry Offered Online | Ohio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4652962"/>
            <a:ext cx="89154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9225" y="1354366"/>
                <a:ext cx="11887200" cy="561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Dastlab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benzoy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kislotaning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miqdorini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topib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48,8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benzoy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kislota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unumi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0,8 (80%)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bo‘lganida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0,4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benzoy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kislota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agar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unumi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( 100%)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benzoy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kislota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0,8 </m:t>
                    </m:r>
                  </m:oMath>
                </a14:m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 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354366"/>
                <a:ext cx="11887200" cy="5614679"/>
              </a:xfrm>
              <a:prstGeom prst="rect">
                <a:avLst/>
              </a:prstGeom>
              <a:blipFill>
                <a:blip r:embed="rId2"/>
                <a:stretch>
                  <a:fillRect l="-1692" t="-1846" r="-1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2825" y="5567362"/>
                <a:ext cx="4517390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825" y="5567362"/>
                <a:ext cx="4517390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6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00856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72" y="972562"/>
            <a:ext cx="11658600" cy="243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Reaksiya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metilbenzol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toluol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0,5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0,5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7013" y="2539757"/>
            <a:ext cx="11580812" cy="2655022"/>
            <a:chOff x="604838" y="3292566"/>
            <a:chExt cx="11580812" cy="2655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604838" y="3662362"/>
                  <a:ext cx="11580812" cy="18522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CH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KMnO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SO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endParaRPr lang="en-US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COOH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+6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MnSO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SO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14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38" y="3662362"/>
                  <a:ext cx="11580812" cy="18522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273425" y="3292566"/>
              <a:ext cx="36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6625" y="4484641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782" y="5424368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825" y="428816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2223" y="4977350"/>
            <a:ext cx="11658600" cy="18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metilbenzol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m=n ∙M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M=0,5∙92=46 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metilbenzol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6425" y="5723300"/>
            <a:ext cx="3429000" cy="67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61,33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3525" y="1354366"/>
                <a:ext cx="11658600" cy="582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1338" indent="-541338">
                  <a:buAutoNum type="arabicPeriod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 l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260 l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kislorod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yondirildi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tugagach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 l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kislorod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molekulasida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nechta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uglerod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atomi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nechta sp³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gibridlangan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orbital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41338" indent="-541338">
                  <a:buAutoNum type="arabicPeriod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Kalsiy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alyuminiy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karbidlar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aralashmasi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ishlov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bromli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eritmasidan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eritma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2,6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gramm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yoqishga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44,8 l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(n.sh.)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sarflandi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aralashma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(g)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=0,2)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1354366"/>
                <a:ext cx="11658600" cy="5828134"/>
              </a:xfrm>
              <a:prstGeom prst="rect">
                <a:avLst/>
              </a:prstGeom>
              <a:blipFill>
                <a:blip r:embed="rId2"/>
                <a:stretch>
                  <a:fillRect l="-1411" t="-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43" y="1568399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l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125 l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yondirildi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13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tugagach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l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nechta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nechta sp³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gibridlangan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orbital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Алканы - это... Что такое Алканы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Алканы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863844"/>
            <a:ext cx="2427904" cy="26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45" y="3977300"/>
            <a:ext cx="2532960" cy="2532960"/>
          </a:xfrm>
          <a:prstGeom prst="rect">
            <a:avLst/>
          </a:prstGeom>
        </p:spPr>
      </p:pic>
      <p:pic>
        <p:nvPicPr>
          <p:cNvPr id="2054" name="Picture 6" descr="Fire Flame Sticker by Subdued for iOS &amp; Android |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07" y="3304826"/>
            <a:ext cx="3205434" cy="32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140" y="1604962"/>
            <a:ext cx="1196657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spcAft>
                <a:spcPts val="1200"/>
              </a:spcAft>
            </a:pP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Alkanlarni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tenglamasidan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ishlaymiz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rekasiyada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sarflanganini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)-8 (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)=117 l O2 (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354013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hisoblasak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075" y="1528762"/>
            <a:ext cx="119665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3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alkanga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 </a:t>
            </a:r>
            <a:r>
              <a:rPr lang="en-US" sz="3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sarflansa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sarflanishini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7825" y="3077587"/>
            <a:ext cx="10972800" cy="1770325"/>
            <a:chOff x="377825" y="3077587"/>
            <a:chExt cx="10972800" cy="1770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77825" y="3662362"/>
                  <a:ext cx="10972800" cy="5866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  <m:sSub>
                          <m:sSubPr>
                            <m:ctrlPr>
                              <a:rPr lang="ru-RU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𝟐𝐧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𝟓𝐧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sSub>
                          <m:sSubPr>
                            <m:ctrlPr>
                              <a:rPr lang="en-US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  <m:sSub>
                          <m:sSubPr>
                            <m:ctrlPr>
                              <a:rPr lang="en-US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ru-RU" b="1" dirty="0">
                    <a:ln>
                      <a:solidFill>
                        <a:schemeClr val="tx1"/>
                      </a:solidFill>
                    </a:ln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25" y="3662362"/>
                  <a:ext cx="10972800" cy="5866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61633" y="3077587"/>
                  <a:ext cx="586429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</m:e>
                        </m:groupCh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117 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33" y="3077587"/>
                  <a:ext cx="586429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65980" y="4263137"/>
                  <a:ext cx="529824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</m:e>
                        </m:groupCh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80" y="4263137"/>
                  <a:ext cx="529824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5102" y="5033962"/>
                <a:ext cx="4921155" cy="1101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𝟏𝟏𝟕</m:t>
                          </m:r>
                        </m:num>
                        <m:den>
                          <m:r>
                            <a:rPr lang="en-US" b="1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𝐦𝐨𝐥</m:t>
                      </m:r>
                    </m:oMath>
                  </m:oMathPara>
                </a14:m>
                <a:endParaRPr lang="ru-RU" b="1" dirty="0">
                  <a:ln>
                    <a:solidFill>
                      <a:schemeClr val="tx1"/>
                    </a:solidFill>
                  </a:ln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02" y="5033962"/>
                <a:ext cx="4921155" cy="1101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04177" y="1354366"/>
                <a:ext cx="11966575" cy="512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6,5 </a:t>
                </a:r>
                <a:r>
                  <a:rPr lang="en-US" sz="3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3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kislorod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sarflanar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Alkanlarning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yonish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reaksiyasida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kislorodning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koeffitsiyentiga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asosan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700" b="1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𝟓𝐧</m:t>
                        </m:r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700" b="1" i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sSub>
                          <m:sSubPr>
                            <m:ctrlPr>
                              <a:rPr lang="en-US" sz="3700" b="1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700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3700" b="1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700" b="1" i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𝐧</m:t>
                    </m:r>
                  </m:oMath>
                </a14:m>
                <a:r>
                  <a:rPr lang="en-US" sz="36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1,5n+0,5=6,5</a:t>
                </a:r>
              </a:p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1,5n=6</a:t>
                </a:r>
              </a:p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n=4</a:t>
                </a:r>
              </a:p>
              <a:p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tarkibida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uglerodlar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  <m:sub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7" y="1354366"/>
                <a:ext cx="11966575" cy="5124480"/>
              </a:xfrm>
              <a:prstGeom prst="rect">
                <a:avLst/>
              </a:prstGeom>
              <a:blipFill>
                <a:blip r:embed="rId2"/>
                <a:stretch>
                  <a:fillRect l="-1578" t="-1902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4177" y="1354366"/>
                <a:ext cx="11966575" cy="481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Alkanlar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to‘yingan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uglevodorodlar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qatoriga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kirib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molekula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uglerod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atomlari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doim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sp³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gibridlangan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1 sp³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gibridlangan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uglerodda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ta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sp³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orbitallari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uglerodda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nechta sp³ orbital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𝑢𝑔𝑙𝑒𝑟𝑜𝑑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</m:t>
                          </m:r>
                        </m:e>
                      </m:groupCh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𝑡𝑎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𝑢𝑔𝑙𝑒𝑟𝑜𝑑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</m:t>
                          </m:r>
                        </m:e>
                      </m:groupCh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orbital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7" y="1354366"/>
                <a:ext cx="11966575" cy="4813049"/>
              </a:xfrm>
              <a:prstGeom prst="rect">
                <a:avLst/>
              </a:prstGeom>
              <a:blipFill>
                <a:blip r:embed="rId2"/>
                <a:stretch>
                  <a:fillRect l="-1578" t="-2025" b="-1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6473825" y="6161626"/>
            <a:ext cx="3292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4; 16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18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24,4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bromli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26225" y="3971925"/>
            <a:ext cx="3352800" cy="2743200"/>
          </a:xfrm>
          <a:prstGeom prst="rect">
            <a:avLst/>
          </a:prstGeom>
        </p:spPr>
      </p:pic>
      <p:pic>
        <p:nvPicPr>
          <p:cNvPr id="3074" name="Picture 2" descr="Этиле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668574"/>
            <a:ext cx="4191000" cy="23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Dastlab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alkenlarni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8025" y="2834870"/>
                <a:ext cx="5566973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𝟐𝐧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𝐁𝐫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𝟐𝐧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25" y="2834870"/>
                <a:ext cx="5566973" cy="5866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59764" y="3586162"/>
            <a:ext cx="112014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turibdiki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721</Words>
  <Application>Microsoft Office PowerPoint</Application>
  <PresentationFormat>Произвольный</PresentationFormat>
  <Paragraphs>135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  Kimyo</vt:lpstr>
      <vt:lpstr>Bugun darsda:</vt:lpstr>
      <vt:lpstr>Masala:</vt:lpstr>
      <vt:lpstr>Masalaning yechimi</vt:lpstr>
      <vt:lpstr>Masalaning yechimi</vt:lpstr>
      <vt:lpstr>Masalaning yechimi</vt:lpstr>
      <vt:lpstr>Masalaning yechimi</vt:lpstr>
      <vt:lpstr>Masala</vt:lpstr>
      <vt:lpstr>Masalaning yechimi</vt:lpstr>
      <vt:lpstr>Masalaning yechimi</vt:lpstr>
      <vt:lpstr>Masala</vt:lpstr>
      <vt:lpstr>Masalaning yechimi</vt:lpstr>
      <vt:lpstr>Masalaning yechimi</vt:lpstr>
      <vt:lpstr>Masala</vt:lpstr>
      <vt:lpstr>Masalaning yechimi</vt:lpstr>
      <vt:lpstr>Masalaning yechimi</vt:lpstr>
      <vt:lpstr>Masalaning yechimi</vt:lpstr>
      <vt:lpstr>Masalaning yechimi</vt:lpstr>
      <vt:lpstr>Masala</vt:lpstr>
      <vt:lpstr>Masalaning yechimi </vt:lpstr>
      <vt:lpstr>Masalaning yechimi 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334</cp:revision>
  <dcterms:created xsi:type="dcterms:W3CDTF">2020-04-09T07:32:19Z</dcterms:created>
  <dcterms:modified xsi:type="dcterms:W3CDTF">2020-12-12T08:34:17Z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