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23"/>
  </p:notesMasterIdLst>
  <p:sldIdLst>
    <p:sldId id="1435" r:id="rId10"/>
    <p:sldId id="1523" r:id="rId11"/>
    <p:sldId id="1532" r:id="rId12"/>
    <p:sldId id="1524" r:id="rId13"/>
    <p:sldId id="1533" r:id="rId14"/>
    <p:sldId id="1527" r:id="rId15"/>
    <p:sldId id="1535" r:id="rId16"/>
    <p:sldId id="1530" r:id="rId17"/>
    <p:sldId id="1538" r:id="rId18"/>
    <p:sldId id="1537" r:id="rId19"/>
    <p:sldId id="1542" r:id="rId20"/>
    <p:sldId id="1528" r:id="rId21"/>
    <p:sldId id="1540" r:id="rId22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23"/>
            <p14:sldId id="1532"/>
            <p14:sldId id="1524"/>
            <p14:sldId id="1533"/>
            <p14:sldId id="1527"/>
            <p14:sldId id="1535"/>
            <p14:sldId id="1530"/>
            <p14:sldId id="1538"/>
            <p14:sldId id="1537"/>
            <p14:sldId id="1542"/>
            <p14:sldId id="1528"/>
            <p14:sldId id="154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F5F5F"/>
    <a:srgbClr val="808080"/>
    <a:srgbClr val="660066"/>
    <a:srgbClr val="FFFFFF"/>
    <a:srgbClr val="DDDDDD"/>
    <a:srgbClr val="B2B2B2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3369" autoAdjust="0"/>
  </p:normalViewPr>
  <p:slideViewPr>
    <p:cSldViewPr snapToObjects="1">
      <p:cViewPr varScale="1">
        <p:scale>
          <a:sx n="137" d="100"/>
          <a:sy n="137" d="100"/>
        </p:scale>
        <p:origin x="792" y="126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45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095" y="-12080"/>
            <a:ext cx="9156096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5708" y="180691"/>
            <a:ext cx="4849825" cy="1192931"/>
          </a:xfrm>
          <a:prstGeom prst="rect">
            <a:avLst/>
          </a:prstGeom>
        </p:spPr>
        <p:txBody>
          <a:bodyPr vert="horz" wrap="square" lIns="0" tIns="23154" rIns="0" bIns="0" rtlCol="0">
            <a:spAutoFit/>
          </a:bodyPr>
          <a:lstStyle/>
          <a:p>
            <a:pPr marL="20134">
              <a:lnSpc>
                <a:spcPct val="100000"/>
              </a:lnSpc>
              <a:spcBef>
                <a:spcPts val="181"/>
              </a:spcBef>
            </a:pPr>
            <a:r>
              <a:rPr lang="en-US" sz="7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7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6351" y="1887293"/>
            <a:ext cx="545820" cy="137024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6351" y="3338024"/>
            <a:ext cx="545820" cy="12790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7164288" y="362812"/>
            <a:ext cx="1637686" cy="805941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128778" y="435861"/>
            <a:ext cx="1589534" cy="610189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8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dirty="0" smtClean="0">
                <a:solidFill>
                  <a:schemeClr val="bg1"/>
                </a:solidFill>
                <a:latin typeface="Arial"/>
                <a:cs typeface="Arial"/>
              </a:rPr>
              <a:t>10-sinf</a:t>
            </a:r>
            <a:endParaRPr sz="3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1149044" y="1914544"/>
            <a:ext cx="6780541" cy="2605124"/>
          </a:xfrm>
          <a:prstGeom prst="rect">
            <a:avLst/>
          </a:prstGeom>
        </p:spPr>
        <p:txBody>
          <a:bodyPr vert="horz" wrap="square" lIns="0" tIns="22149" rIns="0" bIns="0" rtlCol="0">
            <a:spAutoFit/>
          </a:bodyPr>
          <a:lstStyle/>
          <a:p>
            <a:pPr marL="20130">
              <a:spcAft>
                <a:spcPts val="1905"/>
              </a:spcAft>
            </a:pPr>
            <a:r>
              <a:rPr lang="en-US" sz="3800" spc="8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3800" spc="8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3800" spc="8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3800" spc="8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0"/>
            <a:r>
              <a:rPr lang="fr-FR" sz="3800" b="1" dirty="0" smtClean="0">
                <a:solidFill>
                  <a:srgbClr val="002060"/>
                </a:solidFill>
                <a:latin typeface="Arial"/>
                <a:cs typeface="Arial"/>
              </a:rPr>
              <a:t>Yuqori molekulyar birikmalar mavzusiga doir masala va mashqlar yechish. </a:t>
            </a:r>
            <a:endParaRPr sz="38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783676" y="416480"/>
            <a:ext cx="181316" cy="371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875435" y="650789"/>
            <a:ext cx="338576" cy="451435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916675" y="919436"/>
            <a:ext cx="255164" cy="142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527570" y="650121"/>
            <a:ext cx="355704" cy="452441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567815" y="862339"/>
            <a:ext cx="274389" cy="199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451033"/>
            <a:endParaRPr sz="29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5-masala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187624" y="1183005"/>
            <a:ext cx="7270580" cy="3323987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Polivinilxloridning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o‘rtacha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molekulyar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massasi</a:t>
            </a:r>
            <a:r>
              <a:rPr lang="en-US" sz="2400" dirty="0" smtClean="0">
                <a:solidFill>
                  <a:srgbClr val="000000"/>
                </a:solidFill>
              </a:rPr>
              <a:t>  </a:t>
            </a:r>
            <a:r>
              <a:rPr lang="en-US" sz="2400" dirty="0" smtClean="0">
                <a:solidFill>
                  <a:srgbClr val="000000"/>
                </a:solidFill>
              </a:rPr>
              <a:t/>
            </a:r>
            <a:br>
              <a:rPr lang="en-US" sz="2400" dirty="0" smtClean="0">
                <a:solidFill>
                  <a:srgbClr val="000000"/>
                </a:solidFill>
              </a:rPr>
            </a:br>
            <a:r>
              <a:rPr lang="en-US" sz="2400" dirty="0" smtClean="0">
                <a:solidFill>
                  <a:srgbClr val="000000"/>
                </a:solidFill>
              </a:rPr>
              <a:t>10000 </a:t>
            </a:r>
            <a:r>
              <a:rPr lang="en-US" sz="2400" dirty="0" smtClean="0">
                <a:solidFill>
                  <a:srgbClr val="000000"/>
                </a:solidFill>
              </a:rPr>
              <a:t>gr/</a:t>
            </a:r>
            <a:r>
              <a:rPr lang="en-US" sz="2400" dirty="0" err="1" smtClean="0">
                <a:solidFill>
                  <a:srgbClr val="000000"/>
                </a:solidFill>
              </a:rPr>
              <a:t>mol</a:t>
            </a:r>
            <a:r>
              <a:rPr lang="en-US" sz="2400" dirty="0" smtClean="0">
                <a:solidFill>
                  <a:srgbClr val="000000"/>
                </a:solidFill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</a:rPr>
              <a:t>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teng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bo‘lsa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uning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polimerlanish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darajasi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qanchaga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teng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bo‘ladi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</a:p>
          <a:p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) 1,6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B) 16,6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C) 16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D) 160 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5-masalaning </a:t>
            </a:r>
            <a:r>
              <a:rPr lang="en-US" dirty="0" err="1" smtClean="0"/>
              <a:t>ishlanish</a:t>
            </a:r>
            <a:r>
              <a:rPr lang="en-US" dirty="0" smtClean="0"/>
              <a:t> </a:t>
            </a:r>
            <a:r>
              <a:rPr lang="en-US" dirty="0" err="1" smtClean="0"/>
              <a:t>usuli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694226" y="1131590"/>
                <a:ext cx="7776864" cy="342715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000" dirty="0" smtClean="0">
                    <a:solidFill>
                      <a:srgbClr val="000000"/>
                    </a:solidFill>
                  </a:rPr>
                  <a:t>Berilgan</a:t>
                </a:r>
                <a:r>
                  <a:rPr lang="en-US" sz="2000" dirty="0">
                    <a:solidFill>
                      <a:srgbClr val="000000"/>
                    </a:solidFill>
                  </a:rPr>
                  <a:t>; </a:t>
                </a: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rgbClr val="000000"/>
                    </a:solidFill>
                  </a:rPr>
                  <a:t>M </a:t>
                </a:r>
                <a:r>
                  <a:rPr lang="en-US" sz="2000" dirty="0">
                    <a:solidFill>
                      <a:srgbClr val="000000"/>
                    </a:solidFill>
                  </a:rPr>
                  <a:t>(</a:t>
                </a:r>
                <a:r>
                  <a:rPr lang="en-US" sz="2000" dirty="0" err="1">
                    <a:solidFill>
                      <a:srgbClr val="000000"/>
                    </a:solidFill>
                  </a:rPr>
                  <a:t>polimer</a:t>
                </a:r>
                <a:r>
                  <a:rPr lang="en-US" sz="2000" dirty="0">
                    <a:solidFill>
                      <a:srgbClr val="000000"/>
                    </a:solidFill>
                  </a:rPr>
                  <a:t>) =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10 000 gr/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2000" dirty="0" smtClean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</a:rPr>
                  <a:t>m(monomer)= 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Mr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(CH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= 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CHCl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) </a:t>
                </a:r>
                <a:r>
                  <a:rPr lang="en-US" sz="2000" dirty="0">
                    <a:solidFill>
                      <a:srgbClr val="000000"/>
                    </a:solidFill>
                  </a:rPr>
                  <a:t>=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62,5 gr/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2000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</a:rPr>
                  <a:t>n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= ? </a:t>
                </a:r>
                <a:endParaRPr lang="en-US" sz="2000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err="1" smtClean="0">
                    <a:solidFill>
                      <a:srgbClr val="000000"/>
                    </a:solidFill>
                  </a:rPr>
                  <a:t>Yechish</a:t>
                </a:r>
                <a:r>
                  <a:rPr lang="en-US" sz="2000" dirty="0">
                    <a:solidFill>
                      <a:srgbClr val="000000"/>
                    </a:solidFill>
                  </a:rPr>
                  <a:t>;</a:t>
                </a: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rgbClr val="000000"/>
                    </a:solidFill>
                  </a:rPr>
                  <a:t>       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n=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 10000</m:t>
                        </m:r>
                      </m:num>
                      <m:den>
                        <m:r>
                          <a:rPr lang="en-US" sz="20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62,5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rgbClr val="000000"/>
                    </a:solidFill>
                  </a:rPr>
                  <a:t> =160</a:t>
                </a:r>
                <a:endParaRPr lang="en-US" sz="2000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 err="1" smtClean="0">
                    <a:solidFill>
                      <a:srgbClr val="000000"/>
                    </a:solidFill>
                  </a:rPr>
                  <a:t>Demak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, 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jarayonda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160 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molekula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vinilxlorid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qatnashganligi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aniqlandi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.</a:t>
                </a:r>
                <a:endParaRPr lang="en-US" sz="2000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C00000"/>
                    </a:solidFill>
                  </a:rPr>
                  <a:t>D) 160 </a:t>
                </a:r>
                <a:endParaRPr lang="ru-RU" sz="2000" dirty="0">
                  <a:solidFill>
                    <a:srgbClr val="C00000"/>
                  </a:solidFill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694226" y="1131590"/>
                <a:ext cx="7776864" cy="3427157"/>
              </a:xfrm>
              <a:blipFill>
                <a:blip r:embed="rId2"/>
                <a:stretch>
                  <a:fillRect l="-2038" t="-2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649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Savol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259632" y="1203598"/>
            <a:ext cx="6445950" cy="237626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Polistirolning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struktur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zvenosini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ko‘rsating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A) </a:t>
            </a:r>
            <a:r>
              <a:rPr lang="en-US" sz="2400" dirty="0" err="1" smtClean="0">
                <a:solidFill>
                  <a:srgbClr val="000000"/>
                </a:solidFill>
              </a:rPr>
              <a:t>vinilxlorid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B) </a:t>
            </a:r>
            <a:r>
              <a:rPr lang="en-US" sz="2400" dirty="0" err="1" smtClean="0">
                <a:solidFill>
                  <a:srgbClr val="000000"/>
                </a:solidFill>
              </a:rPr>
              <a:t>vinilatsetilen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C) </a:t>
            </a:r>
            <a:r>
              <a:rPr lang="en-US" sz="2400" dirty="0" err="1" smtClean="0">
                <a:solidFill>
                  <a:srgbClr val="000000"/>
                </a:solidFill>
              </a:rPr>
              <a:t>vinilbenzol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D) </a:t>
            </a:r>
            <a:r>
              <a:rPr lang="en-US" sz="2400" dirty="0" err="1" smtClean="0">
                <a:solidFill>
                  <a:srgbClr val="000000"/>
                </a:solidFill>
              </a:rPr>
              <a:t>vinilatsetat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475656" y="1707654"/>
            <a:ext cx="6408712" cy="1083374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152-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5,6,7,8,9,10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1-masala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44687" y="1200325"/>
            <a:ext cx="7454632" cy="295465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Polimerlanish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darajasi</a:t>
            </a:r>
            <a:r>
              <a:rPr lang="en-US" sz="2400" dirty="0" smtClean="0">
                <a:solidFill>
                  <a:srgbClr val="000000"/>
                </a:solidFill>
              </a:rPr>
              <a:t> 240 </a:t>
            </a:r>
            <a:r>
              <a:rPr lang="en-US" sz="2400" dirty="0" err="1" smtClean="0">
                <a:solidFill>
                  <a:srgbClr val="000000"/>
                </a:solidFill>
              </a:rPr>
              <a:t>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teng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bo‘lgan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polietilen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molekulasining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massasini</a:t>
            </a:r>
            <a:r>
              <a:rPr lang="en-US" sz="2400" dirty="0" smtClean="0">
                <a:solidFill>
                  <a:srgbClr val="000000"/>
                </a:solidFill>
              </a:rPr>
              <a:t> (gr/</a:t>
            </a:r>
            <a:r>
              <a:rPr lang="en-US" sz="2400" dirty="0" err="1" smtClean="0">
                <a:solidFill>
                  <a:srgbClr val="000000"/>
                </a:solidFill>
              </a:rPr>
              <a:t>mol</a:t>
            </a:r>
            <a:r>
              <a:rPr lang="en-US" sz="2400" dirty="0" smtClean="0">
                <a:solidFill>
                  <a:srgbClr val="000000"/>
                </a:solidFill>
              </a:rPr>
              <a:t>) toping.</a:t>
            </a:r>
          </a:p>
          <a:p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A) 6720 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B</a:t>
            </a:r>
            <a:r>
              <a:rPr lang="en-US" sz="2400" dirty="0" smtClean="0">
                <a:solidFill>
                  <a:srgbClr val="000000"/>
                </a:solidFill>
              </a:rPr>
              <a:t>) 28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C) 240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D) 1,12* 10 </a:t>
            </a:r>
            <a:r>
              <a:rPr lang="en-US" sz="2400" baseline="30000" dirty="0" smtClean="0">
                <a:solidFill>
                  <a:srgbClr val="000000"/>
                </a:solidFill>
              </a:rPr>
              <a:t>-20 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1-masalaning </a:t>
            </a:r>
            <a:r>
              <a:rPr lang="en-US" dirty="0" err="1" smtClean="0"/>
              <a:t>ishlanish</a:t>
            </a:r>
            <a:r>
              <a:rPr lang="en-US" dirty="0" smtClean="0"/>
              <a:t> </a:t>
            </a:r>
            <a:r>
              <a:rPr lang="en-US" dirty="0" err="1" smtClean="0"/>
              <a:t>usuli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14282" y="1183005"/>
            <a:ext cx="8472519" cy="472744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240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(monomer)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28 gr/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</a:t>
            </a:r>
            <a:endParaRPr lang="en-US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? </a:t>
            </a:r>
          </a:p>
          <a:p>
            <a:pPr marL="0" indent="0">
              <a:buNone/>
            </a:pP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m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(monomer)*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=240 </a:t>
            </a:r>
            <a:r>
              <a:rPr lang="en-US" sz="24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i="1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 = 6720</a:t>
            </a:r>
          </a:p>
          <a:p>
            <a:pPr marL="0" indent="0">
              <a:buNone/>
            </a:pPr>
            <a:r>
              <a:rPr lang="en-US" sz="2400" b="1" dirty="0" err="1" smtClean="0">
                <a:solidFill>
                  <a:srgbClr val="C00000"/>
                </a:solidFill>
              </a:rPr>
              <a:t>Javob</a:t>
            </a:r>
            <a:r>
              <a:rPr lang="en-US" sz="2400" b="1" dirty="0" smtClean="0">
                <a:solidFill>
                  <a:srgbClr val="C00000"/>
                </a:solidFill>
              </a:rPr>
              <a:t>: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polimerlanish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darajasi</a:t>
            </a:r>
            <a:r>
              <a:rPr lang="en-US" sz="2400" dirty="0" smtClean="0">
                <a:solidFill>
                  <a:srgbClr val="000000"/>
                </a:solidFill>
              </a:rPr>
              <a:t> 240 </a:t>
            </a:r>
            <a:r>
              <a:rPr lang="en-US" sz="2400" dirty="0" err="1" smtClean="0">
                <a:solidFill>
                  <a:srgbClr val="000000"/>
                </a:solidFill>
              </a:rPr>
              <a:t>bo‘lgan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polietilennning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massasi</a:t>
            </a:r>
            <a:r>
              <a:rPr lang="en-US" sz="2400" dirty="0" smtClean="0">
                <a:solidFill>
                  <a:srgbClr val="000000"/>
                </a:solidFill>
              </a:rPr>
              <a:t> 6720 gr/</a:t>
            </a:r>
            <a:r>
              <a:rPr lang="en-US" sz="2400" dirty="0" err="1" smtClean="0">
                <a:solidFill>
                  <a:srgbClr val="000000"/>
                </a:solidFill>
              </a:rPr>
              <a:t>mol</a:t>
            </a:r>
            <a:r>
              <a:rPr lang="en-US" sz="2400" dirty="0" smtClean="0">
                <a:solidFill>
                  <a:srgbClr val="000000"/>
                </a:solidFill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</a:rPr>
              <a:t>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teng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A)  6720 </a:t>
            </a:r>
          </a:p>
          <a:p>
            <a:endParaRPr lang="en-US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2-masala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14282" y="1183005"/>
            <a:ext cx="8472519" cy="251145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O‘rtacha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molekulyar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massasi</a:t>
            </a:r>
            <a:r>
              <a:rPr lang="en-US" sz="2400" dirty="0" smtClean="0">
                <a:solidFill>
                  <a:srgbClr val="000000"/>
                </a:solidFill>
              </a:rPr>
              <a:t>  43400 </a:t>
            </a:r>
            <a:r>
              <a:rPr lang="en-US" sz="2400" dirty="0" smtClean="0">
                <a:solidFill>
                  <a:srgbClr val="000000"/>
                </a:solidFill>
              </a:rPr>
              <a:t>gr/</a:t>
            </a:r>
            <a:r>
              <a:rPr lang="en-US" sz="2400" dirty="0" err="1" smtClean="0">
                <a:solidFill>
                  <a:srgbClr val="000000"/>
                </a:solidFill>
              </a:rPr>
              <a:t>mol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polimerlanish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darajasi</a:t>
            </a:r>
            <a:r>
              <a:rPr lang="en-US" sz="2400" dirty="0" smtClean="0">
                <a:solidFill>
                  <a:srgbClr val="000000"/>
                </a:solidFill>
              </a:rPr>
              <a:t> 1550 </a:t>
            </a:r>
            <a:r>
              <a:rPr lang="en-US" sz="2400" dirty="0" err="1" smtClean="0">
                <a:solidFill>
                  <a:srgbClr val="000000"/>
                </a:solidFill>
              </a:rPr>
              <a:t>bo‘lgan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polimerning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monomerini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ko‘rsating</a:t>
            </a:r>
            <a:r>
              <a:rPr lang="en-US" sz="2400" dirty="0" smtClean="0">
                <a:solidFill>
                  <a:srgbClr val="000000"/>
                </a:solidFill>
              </a:rPr>
              <a:t>. 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A) </a:t>
            </a:r>
            <a:r>
              <a:rPr lang="en-US" sz="2400" dirty="0" err="1" smtClean="0">
                <a:solidFill>
                  <a:srgbClr val="000000"/>
                </a:solidFill>
              </a:rPr>
              <a:t>akrilonitril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B) </a:t>
            </a:r>
            <a:r>
              <a:rPr lang="en-US" sz="2400" dirty="0" err="1" smtClean="0">
                <a:solidFill>
                  <a:srgbClr val="000000"/>
                </a:solidFill>
              </a:rPr>
              <a:t>tetraftoretilen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C) </a:t>
            </a:r>
            <a:r>
              <a:rPr lang="en-US" sz="2400" dirty="0" err="1" smtClean="0">
                <a:solidFill>
                  <a:srgbClr val="000000"/>
                </a:solidFill>
              </a:rPr>
              <a:t>etilen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D) </a:t>
            </a:r>
            <a:r>
              <a:rPr lang="en-US" sz="2400" dirty="0" err="1" smtClean="0">
                <a:solidFill>
                  <a:srgbClr val="000000"/>
                </a:solidFill>
              </a:rPr>
              <a:t>vinilxlorid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2-masalaning </a:t>
            </a:r>
            <a:r>
              <a:rPr lang="en-US" dirty="0" err="1" smtClean="0"/>
              <a:t>ishlanish</a:t>
            </a:r>
            <a:r>
              <a:rPr lang="en-US" dirty="0" smtClean="0"/>
              <a:t> </a:t>
            </a:r>
            <a:r>
              <a:rPr lang="en-US" dirty="0" err="1" smtClean="0"/>
              <a:t>usuli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Содержимое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214282" y="915567"/>
                <a:ext cx="8472519" cy="498579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rgbClr val="000000"/>
                    </a:solidFill>
                  </a:rPr>
                  <a:t>Berilgan;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rgbClr val="000000"/>
                    </a:solidFill>
                  </a:rPr>
                  <a:t>M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(</a:t>
                </a:r>
                <a:r>
                  <a:rPr lang="en-US" sz="2000" dirty="0" err="1" smtClean="0">
                    <a:solidFill>
                      <a:srgbClr val="000000"/>
                    </a:solidFill>
                  </a:rPr>
                  <a:t>polimer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)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= 43400 gr/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2400" dirty="0" smtClean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rgbClr val="000000"/>
                    </a:solidFill>
                  </a:rPr>
                  <a:t>n =  1550  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000000"/>
                    </a:solidFill>
                  </a:rPr>
                  <a:t>m</a:t>
                </a:r>
                <a:r>
                  <a:rPr lang="en-US" sz="2000" dirty="0" smtClean="0">
                    <a:solidFill>
                      <a:srgbClr val="000000"/>
                    </a:solidFill>
                  </a:rPr>
                  <a:t>(monomer)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= ? </a:t>
                </a:r>
              </a:p>
              <a:p>
                <a:pPr marL="0" indent="0">
                  <a:buNone/>
                </a:pPr>
                <a:r>
                  <a:rPr lang="en-US" sz="2400" dirty="0" err="1" smtClean="0">
                    <a:solidFill>
                      <a:srgbClr val="000000"/>
                    </a:solidFill>
                  </a:rPr>
                  <a:t>Yechilishi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;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solidFill>
                      <a:srgbClr val="000000"/>
                    </a:solidFill>
                  </a:rPr>
                  <a:t>m 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43400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1550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</a:rPr>
                  <a:t> = 28</a:t>
                </a:r>
              </a:p>
              <a:p>
                <a:pPr marL="0" indent="0">
                  <a:buNone/>
                </a:pPr>
                <a:r>
                  <a:rPr lang="en-US" sz="2400" b="1" dirty="0" err="1" smtClean="0">
                    <a:solidFill>
                      <a:srgbClr val="000000"/>
                    </a:solidFill>
                  </a:rPr>
                  <a:t>Javob</a:t>
                </a:r>
                <a:r>
                  <a:rPr lang="en-US" sz="2400" b="1" dirty="0" smtClean="0">
                    <a:solidFill>
                      <a:srgbClr val="000000"/>
                    </a:solidFill>
                  </a:rPr>
                  <a:t>: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nisbiy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molekulyar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massasi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 28 gr/mol 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ga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teng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bo‘lgan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   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modda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,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bu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etilen</a:t>
                </a:r>
                <a:r>
                  <a:rPr lang="en-US" sz="2400" dirty="0">
                    <a:solidFill>
                      <a:srgbClr val="000000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  </a:t>
                </a:r>
                <a:r>
                  <a:rPr lang="en-US" sz="2400" b="1" dirty="0" smtClean="0">
                    <a:solidFill>
                      <a:srgbClr val="000000"/>
                    </a:solidFill>
                  </a:rPr>
                  <a:t>CH</a:t>
                </a:r>
                <a:r>
                  <a:rPr lang="en-US" b="1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400" b="1" dirty="0" smtClean="0">
                    <a:solidFill>
                      <a:srgbClr val="000000"/>
                    </a:solidFill>
                  </a:rPr>
                  <a:t>=CH</a:t>
                </a:r>
                <a:r>
                  <a:rPr lang="en-US" b="1" baseline="-25000" dirty="0" smtClean="0">
                    <a:solidFill>
                      <a:srgbClr val="000000"/>
                    </a:solidFill>
                  </a:rPr>
                  <a:t>2</a:t>
                </a:r>
                <a:endParaRPr lang="en-US" b="1" baseline="-25000" dirty="0" smtClean="0"/>
              </a:p>
              <a:p>
                <a:r>
                  <a:rPr lang="en-US" sz="2400" b="1" dirty="0">
                    <a:solidFill>
                      <a:srgbClr val="C00000"/>
                    </a:solidFill>
                  </a:rPr>
                  <a:t>C) </a:t>
                </a:r>
                <a:r>
                  <a:rPr lang="en-US" sz="2400" b="1" dirty="0" err="1">
                    <a:solidFill>
                      <a:srgbClr val="C00000"/>
                    </a:solidFill>
                  </a:rPr>
                  <a:t>etilen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 </a:t>
                </a:r>
              </a:p>
              <a:p>
                <a:endParaRPr lang="en-US" sz="2400" b="1" dirty="0" smtClean="0"/>
              </a:p>
              <a:p>
                <a:endParaRPr lang="ru-RU" sz="2400" dirty="0"/>
              </a:p>
            </p:txBody>
          </p:sp>
        </mc:Choice>
        <mc:Fallback>
          <p:sp>
            <p:nvSpPr>
              <p:cNvPr id="4" name="Содержимое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214282" y="915567"/>
                <a:ext cx="8472519" cy="4985790"/>
              </a:xfrm>
              <a:blipFill>
                <a:blip r:embed="rId3"/>
                <a:stretch>
                  <a:fillRect l="-2158" t="-1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3-masala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00656" y="1009046"/>
            <a:ext cx="7957548" cy="3693319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Formulasi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(-CH</a:t>
            </a:r>
            <a:r>
              <a:rPr lang="en-US" sz="2400" baseline="-25000" dirty="0" smtClean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CH=CHCH</a:t>
            </a:r>
            <a:r>
              <a:rPr lang="en-US" sz="2400" baseline="-25000" dirty="0" smtClean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CH</a:t>
            </a:r>
            <a:r>
              <a:rPr lang="en-US" sz="2400" baseline="-25000" dirty="0" smtClean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CH</a:t>
            </a:r>
            <a:r>
              <a:rPr lang="en-US" sz="2400" baseline="-25000" dirty="0" smtClean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)n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bo‘lgan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yuqori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molekulyar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birikma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zvenosi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qaysi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monomerlarning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qo‘sh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polimerlanishi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natijasida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hosil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bo‘ladi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?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1)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izopren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  2)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xloropren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  3)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butadiyen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-1,3       4)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etilen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5)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propen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A) 3,4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) 1,4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C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) 2,5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D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) 1,5</a:t>
            </a:r>
            <a:endParaRPr lang="ru-RU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3-masalaning </a:t>
            </a:r>
            <a:r>
              <a:rPr lang="en-US" dirty="0" err="1" smtClean="0"/>
              <a:t>ishlanish</a:t>
            </a:r>
            <a:r>
              <a:rPr lang="en-US" dirty="0" smtClean="0"/>
              <a:t> </a:t>
            </a:r>
            <a:r>
              <a:rPr lang="en-US" dirty="0" err="1" smtClean="0"/>
              <a:t>usuli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53067" y="1186362"/>
            <a:ext cx="7886109" cy="289925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Polimerlanish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reaksiyasi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CH</a:t>
            </a:r>
            <a:r>
              <a:rPr lang="en-US" sz="20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</a:rPr>
              <a:t> = CH – CH = CH</a:t>
            </a:r>
            <a:r>
              <a:rPr lang="en-US" sz="20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</a:rPr>
              <a:t> + CH</a:t>
            </a:r>
            <a:r>
              <a:rPr lang="en-US" sz="20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</a:rPr>
              <a:t> = CH</a:t>
            </a:r>
            <a:r>
              <a:rPr lang="en-US" sz="20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</a:rPr>
              <a:t>   = (- CH</a:t>
            </a:r>
            <a:r>
              <a:rPr lang="en-US" sz="20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</a:rPr>
              <a:t>CH=CHCH</a:t>
            </a:r>
            <a:r>
              <a:rPr lang="en-US" sz="20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</a:rPr>
              <a:t>CH</a:t>
            </a:r>
            <a:r>
              <a:rPr lang="en-US" sz="20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</a:rPr>
              <a:t>CH</a:t>
            </a:r>
            <a:r>
              <a:rPr lang="en-US" sz="20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</a:rPr>
              <a:t>-)n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butadiyen</a:t>
            </a:r>
            <a:r>
              <a:rPr lang="en-US" b="1" dirty="0" smtClean="0">
                <a:solidFill>
                  <a:srgbClr val="000000"/>
                </a:solidFill>
              </a:rPr>
              <a:t> – 1,3                                    </a:t>
            </a:r>
            <a:r>
              <a:rPr lang="en-US" b="1" dirty="0" err="1" smtClean="0">
                <a:solidFill>
                  <a:srgbClr val="000000"/>
                </a:solidFill>
              </a:rPr>
              <a:t>etilen</a:t>
            </a:r>
            <a:endParaRPr lang="en-US" b="1" dirty="0" smtClean="0">
              <a:solidFill>
                <a:srgbClr val="000000"/>
              </a:solidFill>
            </a:endParaRPr>
          </a:p>
          <a:p>
            <a:endParaRPr lang="en-US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</a:rPr>
              <a:t>1) </a:t>
            </a:r>
            <a:r>
              <a:rPr lang="en-US" sz="1600" b="1" dirty="0" err="1">
                <a:solidFill>
                  <a:srgbClr val="000000"/>
                </a:solidFill>
              </a:rPr>
              <a:t>izopren</a:t>
            </a:r>
            <a:r>
              <a:rPr lang="en-US" sz="1600" b="1" dirty="0">
                <a:solidFill>
                  <a:srgbClr val="000000"/>
                </a:solidFill>
              </a:rPr>
              <a:t>  </a:t>
            </a:r>
            <a:r>
              <a:rPr lang="en-US" sz="1600" b="1" dirty="0" smtClean="0">
                <a:solidFill>
                  <a:srgbClr val="000000"/>
                </a:solidFill>
              </a:rPr>
              <a:t>  </a:t>
            </a:r>
            <a:r>
              <a:rPr lang="en-US" sz="1600" b="1" dirty="0">
                <a:solidFill>
                  <a:srgbClr val="000000"/>
                </a:solidFill>
              </a:rPr>
              <a:t>2) </a:t>
            </a:r>
            <a:r>
              <a:rPr lang="en-US" sz="1600" b="1" dirty="0" err="1">
                <a:solidFill>
                  <a:srgbClr val="000000"/>
                </a:solidFill>
              </a:rPr>
              <a:t>xloropren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</a:rPr>
              <a:t>   </a:t>
            </a:r>
            <a:r>
              <a:rPr lang="en-US" sz="1600" b="1" dirty="0">
                <a:solidFill>
                  <a:srgbClr val="C00000"/>
                </a:solidFill>
              </a:rPr>
              <a:t>3) </a:t>
            </a:r>
            <a:r>
              <a:rPr lang="en-US" sz="1600" b="1" dirty="0" err="1">
                <a:solidFill>
                  <a:srgbClr val="C00000"/>
                </a:solidFill>
              </a:rPr>
              <a:t>butadiyen</a:t>
            </a:r>
            <a:r>
              <a:rPr lang="en-US" sz="1600" b="1" dirty="0">
                <a:solidFill>
                  <a:srgbClr val="C00000"/>
                </a:solidFill>
              </a:rPr>
              <a:t> -1,3 </a:t>
            </a:r>
            <a:r>
              <a:rPr lang="en-US" sz="1600" b="1" dirty="0" smtClean="0">
                <a:solidFill>
                  <a:srgbClr val="C00000"/>
                </a:solidFill>
              </a:rPr>
              <a:t>       </a:t>
            </a:r>
            <a:r>
              <a:rPr lang="en-US" sz="1600" b="1" dirty="0">
                <a:solidFill>
                  <a:srgbClr val="C00000"/>
                </a:solidFill>
              </a:rPr>
              <a:t>4) </a:t>
            </a:r>
            <a:r>
              <a:rPr lang="en-US" sz="1600" b="1" dirty="0" err="1">
                <a:solidFill>
                  <a:srgbClr val="C00000"/>
                </a:solidFill>
              </a:rPr>
              <a:t>etilen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    </a:t>
            </a:r>
            <a:r>
              <a:rPr lang="en-US" sz="1600" b="1" dirty="0" smtClean="0">
                <a:solidFill>
                  <a:srgbClr val="000000"/>
                </a:solidFill>
              </a:rPr>
              <a:t>5)</a:t>
            </a:r>
            <a:r>
              <a:rPr lang="en-US" sz="1600" b="1" dirty="0" err="1" smtClean="0">
                <a:solidFill>
                  <a:srgbClr val="000000"/>
                </a:solidFill>
              </a:rPr>
              <a:t>propen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endParaRPr lang="en-US" sz="1600" b="1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rgbClr val="C00000"/>
                </a:solidFill>
              </a:rPr>
              <a:t>A</a:t>
            </a:r>
            <a:r>
              <a:rPr lang="en-US" sz="1600" b="1" dirty="0">
                <a:solidFill>
                  <a:srgbClr val="C00000"/>
                </a:solidFill>
              </a:rPr>
              <a:t>) 3,4 </a:t>
            </a:r>
          </a:p>
          <a:p>
            <a:endParaRPr lang="ru-RU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4-masala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43608" y="1203598"/>
            <a:ext cx="6877428" cy="214212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Polivinilxloridning</a:t>
            </a:r>
            <a:r>
              <a:rPr lang="en-US" sz="2400" dirty="0" smtClean="0">
                <a:solidFill>
                  <a:srgbClr val="000000"/>
                </a:solidFill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</a:rPr>
              <a:t>struktur</a:t>
            </a:r>
            <a:r>
              <a:rPr lang="en-US" sz="2400" dirty="0" smtClean="0">
                <a:solidFill>
                  <a:srgbClr val="000000"/>
                </a:solidFill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</a:rPr>
              <a:t>zvenosini</a:t>
            </a:r>
            <a:r>
              <a:rPr lang="en-US" sz="2400" dirty="0" smtClean="0">
                <a:solidFill>
                  <a:srgbClr val="000000"/>
                </a:solidFill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</a:rPr>
              <a:t>ko‘rsating</a:t>
            </a:r>
            <a:r>
              <a:rPr lang="en-US" sz="2400" dirty="0" smtClean="0">
                <a:solidFill>
                  <a:srgbClr val="00000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A)   </a:t>
            </a:r>
            <a:r>
              <a:rPr lang="en-US" sz="2400" dirty="0" err="1" smtClean="0">
                <a:solidFill>
                  <a:srgbClr val="000000"/>
                </a:solidFill>
              </a:rPr>
              <a:t>vinilatsetilen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B) </a:t>
            </a:r>
            <a:r>
              <a:rPr lang="en-US" sz="2400" dirty="0" smtClean="0">
                <a:solidFill>
                  <a:srgbClr val="000000"/>
                </a:solidFill>
              </a:rPr>
              <a:t>-ClCH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Cl- 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C)  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</a:rPr>
              <a:t>CHCl</a:t>
            </a:r>
            <a:r>
              <a:rPr lang="en-US" sz="2400" dirty="0" smtClean="0">
                <a:solidFill>
                  <a:srgbClr val="000000"/>
                </a:solidFill>
              </a:rPr>
              <a:t>-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D) </a:t>
            </a:r>
            <a:r>
              <a:rPr lang="en-US" sz="2400" dirty="0" smtClean="0">
                <a:solidFill>
                  <a:srgbClr val="000000"/>
                </a:solidFill>
              </a:rPr>
              <a:t>-CH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- </a:t>
            </a:r>
            <a:r>
              <a:rPr lang="en-US" sz="2400" dirty="0" err="1" smtClean="0">
                <a:solidFill>
                  <a:srgbClr val="000000"/>
                </a:solidFill>
              </a:rPr>
              <a:t>CHCl</a:t>
            </a:r>
            <a:r>
              <a:rPr lang="en-US" sz="2400" dirty="0" smtClean="0">
                <a:solidFill>
                  <a:srgbClr val="000000"/>
                </a:solidFill>
              </a:rPr>
              <a:t>- 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4-masalaning </a:t>
            </a:r>
            <a:r>
              <a:rPr lang="en-US" dirty="0" err="1" smtClean="0"/>
              <a:t>ishlanish</a:t>
            </a:r>
            <a:r>
              <a:rPr lang="en-US" dirty="0" smtClean="0"/>
              <a:t> </a:t>
            </a:r>
            <a:r>
              <a:rPr lang="en-US" dirty="0" err="1" smtClean="0"/>
              <a:t>usuli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803" y="1009044"/>
            <a:ext cx="7525500" cy="347172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Polivinilxloridning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struktur</a:t>
            </a:r>
            <a:r>
              <a:rPr lang="en-US" sz="2400" dirty="0" smtClean="0">
                <a:solidFill>
                  <a:srgbClr val="000000"/>
                </a:solidFill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</a:rPr>
              <a:t>zvenosini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ko‘rsating</a:t>
            </a:r>
            <a:r>
              <a:rPr lang="en-US" sz="2400" dirty="0" smtClean="0">
                <a:solidFill>
                  <a:srgbClr val="000000"/>
                </a:solidFill>
              </a:rPr>
              <a:t>. 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) </a:t>
            </a:r>
            <a:r>
              <a:rPr lang="en-US" sz="2400" dirty="0" err="1" smtClean="0">
                <a:solidFill>
                  <a:srgbClr val="000000"/>
                </a:solidFill>
              </a:rPr>
              <a:t>vinilatsetilen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B) - ClCH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Cl-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C) 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</a:rPr>
              <a:t>CHCl</a:t>
            </a:r>
            <a:r>
              <a:rPr lang="en-US" sz="2400" dirty="0" smtClean="0">
                <a:solidFill>
                  <a:srgbClr val="000000"/>
                </a:solidFill>
              </a:rPr>
              <a:t>-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D) - CH</a:t>
            </a:r>
            <a:r>
              <a:rPr lang="en-US" sz="2400" baseline="-25000" dirty="0" smtClean="0">
                <a:solidFill>
                  <a:srgbClr val="C00000"/>
                </a:solidFill>
              </a:rPr>
              <a:t>2</a:t>
            </a:r>
            <a:r>
              <a:rPr lang="en-US" sz="2400" dirty="0" smtClean="0">
                <a:solidFill>
                  <a:srgbClr val="C00000"/>
                </a:solidFill>
              </a:rPr>
              <a:t> - </a:t>
            </a:r>
            <a:r>
              <a:rPr lang="en-US" sz="2400" dirty="0" err="1" smtClean="0">
                <a:solidFill>
                  <a:srgbClr val="C00000"/>
                </a:solidFill>
              </a:rPr>
              <a:t>CHCl</a:t>
            </a:r>
            <a:r>
              <a:rPr lang="en-US" sz="2400" dirty="0" smtClean="0">
                <a:solidFill>
                  <a:srgbClr val="C00000"/>
                </a:solidFill>
              </a:rPr>
              <a:t>-    </a:t>
            </a:r>
          </a:p>
          <a:p>
            <a:endParaRPr lang="en-US" sz="2400" dirty="0" smtClean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= </a:t>
            </a:r>
            <a:r>
              <a:rPr lang="en-US" sz="2400" dirty="0" err="1" smtClean="0">
                <a:solidFill>
                  <a:srgbClr val="000000"/>
                </a:solidFill>
              </a:rPr>
              <a:t>CHCl</a:t>
            </a:r>
            <a:r>
              <a:rPr lang="en-US" sz="2400" dirty="0" smtClean="0">
                <a:solidFill>
                  <a:srgbClr val="000000"/>
                </a:solidFill>
              </a:rPr>
              <a:t> + 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</a:rPr>
              <a:t>CHCl</a:t>
            </a:r>
            <a:r>
              <a:rPr lang="en-US" sz="2400" dirty="0" smtClean="0">
                <a:solidFill>
                  <a:srgbClr val="000000"/>
                </a:solidFill>
              </a:rPr>
              <a:t> + … = (-CH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 - </a:t>
            </a:r>
            <a:r>
              <a:rPr lang="en-US" sz="2400" dirty="0" err="1" smtClean="0">
                <a:solidFill>
                  <a:srgbClr val="000000"/>
                </a:solidFill>
              </a:rPr>
              <a:t>CHCl</a:t>
            </a:r>
            <a:r>
              <a:rPr lang="en-US" sz="2400" dirty="0" smtClean="0">
                <a:solidFill>
                  <a:srgbClr val="000000"/>
                </a:solidFill>
              </a:rPr>
              <a:t>-)</a:t>
            </a:r>
            <a:r>
              <a:rPr lang="en-US" sz="2400" baseline="-25000" dirty="0" smtClean="0">
                <a:solidFill>
                  <a:srgbClr val="000000"/>
                </a:solidFill>
              </a:rPr>
              <a:t> n</a:t>
            </a:r>
            <a:r>
              <a:rPr lang="en-US" sz="2400" dirty="0" smtClean="0">
                <a:solidFill>
                  <a:srgbClr val="000000"/>
                </a:solidFill>
              </a:rPr>
              <a:t> 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vinilxlorid</a:t>
            </a:r>
            <a:r>
              <a:rPr lang="en-US" sz="2400" dirty="0" smtClean="0">
                <a:solidFill>
                  <a:srgbClr val="000000"/>
                </a:solidFill>
              </a:rPr>
              <a:t>                                              </a:t>
            </a:r>
            <a:r>
              <a:rPr lang="en-US" sz="2400" dirty="0" err="1" smtClean="0">
                <a:solidFill>
                  <a:srgbClr val="000000"/>
                </a:solidFill>
              </a:rPr>
              <a:t>polivinilxlorid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153204</TotalTime>
  <Words>374</Words>
  <Application>Microsoft Office PowerPoint</Application>
  <PresentationFormat>Экран (16:9)</PresentationFormat>
  <Paragraphs>92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13</vt:i4>
      </vt:variant>
    </vt:vector>
  </HeadingPairs>
  <TitlesOfParts>
    <vt:vector size="29" baseType="lpstr">
      <vt:lpstr>Arial</vt:lpstr>
      <vt:lpstr>Arial Black</vt:lpstr>
      <vt:lpstr>Calibri</vt:lpstr>
      <vt:lpstr>Cambria Math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</vt:lpstr>
      <vt:lpstr>1-masala</vt:lpstr>
      <vt:lpstr>1-masalaning ishlanish usuli</vt:lpstr>
      <vt:lpstr>2-masala</vt:lpstr>
      <vt:lpstr>2-masalaning ishlanish usuli</vt:lpstr>
      <vt:lpstr>3-masala</vt:lpstr>
      <vt:lpstr>3-masalaning ishlanish usuli</vt:lpstr>
      <vt:lpstr>4-masala</vt:lpstr>
      <vt:lpstr>4-masalaning ishlanish usuli</vt:lpstr>
      <vt:lpstr>5-masala</vt:lpstr>
      <vt:lpstr>5-masalaning ishlanish usuli</vt:lpstr>
      <vt:lpstr>Savol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1737</cp:revision>
  <dcterms:created xsi:type="dcterms:W3CDTF">2014-10-08T23:03:32Z</dcterms:created>
  <dcterms:modified xsi:type="dcterms:W3CDTF">2021-02-25T14:16:44Z</dcterms:modified>
</cp:coreProperties>
</file>