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77" r:id="rId2"/>
    <p:sldId id="1391" r:id="rId3"/>
    <p:sldId id="1390" r:id="rId4"/>
    <p:sldId id="1389" r:id="rId5"/>
    <p:sldId id="1388" r:id="rId6"/>
    <p:sldId id="1387" r:id="rId7"/>
    <p:sldId id="1386" r:id="rId8"/>
    <p:sldId id="1385" r:id="rId9"/>
    <p:sldId id="1400" r:id="rId10"/>
    <p:sldId id="1401" r:id="rId11"/>
    <p:sldId id="1406" r:id="rId12"/>
    <p:sldId id="1407" r:id="rId13"/>
    <p:sldId id="1408" r:id="rId14"/>
    <p:sldId id="1384" r:id="rId15"/>
    <p:sldId id="1380" r:id="rId16"/>
    <p:sldId id="1383" r:id="rId17"/>
    <p:sldId id="1382" r:id="rId18"/>
    <p:sldId id="1403" r:id="rId19"/>
    <p:sldId id="1402" r:id="rId20"/>
    <p:sldId id="1399" r:id="rId21"/>
    <p:sldId id="1392" r:id="rId22"/>
    <p:sldId id="1404" r:id="rId23"/>
    <p:sldId id="1405" r:id="rId24"/>
    <p:sldId id="31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3923" autoAdjust="0"/>
  </p:normalViewPr>
  <p:slideViewPr>
    <p:cSldViewPr snapToGrid="0">
      <p:cViewPr varScale="1">
        <p:scale>
          <a:sx n="105" d="100"/>
          <a:sy n="105" d="100"/>
        </p:scale>
        <p:origin x="75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9EC06-229F-4118-8FFE-790400496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02E7FD-D291-441E-BB63-E81060F3A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0DA43-3821-452D-A296-650D93A7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30867-BD42-4067-86D5-D172B703D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059F8D-5933-4DEF-8E13-4B59116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52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72BD4D-03C6-48A3-AC0D-D0125C34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CFA03E-E551-4E08-BCFF-27F0E3A8F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7F7F6C-5D2A-49D5-8CB7-6EA893A8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DBB1B1-F9A8-47A9-B66F-332AB237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36678F-69F8-4A59-BE95-C8CC8DA5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4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D7D328-94D3-4222-998E-7EABE8757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431B0B-B167-4EC5-AA43-4FBF79865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2362AA-D104-462F-AC02-C008BD07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97CDA9-44C9-403D-86F6-80C9C118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5A2F71-78FB-4C35-83D6-5D1050E1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449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279963"/>
            <a:ext cx="10363202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67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1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67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7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67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367"/>
            </a:lvl1pPr>
            <a:lvl2pPr marL="148802" indent="-148802">
              <a:buFont typeface="Arial" panose="020B0604020202020204" pitchFamily="34" charset="0"/>
              <a:buChar char="•"/>
              <a:defRPr sz="1367"/>
            </a:lvl2pPr>
            <a:lvl3pPr marL="297604" indent="-148802">
              <a:defRPr sz="1367"/>
            </a:lvl3pPr>
            <a:lvl4pPr marL="520807" indent="-223203">
              <a:defRPr sz="1367"/>
            </a:lvl4pPr>
            <a:lvl5pPr marL="744010" indent="-223203">
              <a:defRPr sz="13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3" y="4980569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367"/>
            </a:lvl1pPr>
            <a:lvl2pPr marL="148802" indent="-148802">
              <a:buFont typeface="Arial" panose="020B0604020202020204" pitchFamily="34" charset="0"/>
              <a:buChar char="•"/>
              <a:defRPr sz="1367"/>
            </a:lvl2pPr>
            <a:lvl3pPr marL="297604" indent="-148802">
              <a:defRPr sz="1367"/>
            </a:lvl3pPr>
            <a:lvl4pPr marL="520807" indent="-223203">
              <a:defRPr sz="1367"/>
            </a:lvl4pPr>
            <a:lvl5pPr marL="744010" indent="-223203">
              <a:defRPr sz="13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7" cy="958851"/>
          </a:xfrm>
        </p:spPr>
        <p:txBody>
          <a:bodyPr>
            <a:noAutofit/>
          </a:bodyPr>
          <a:lstStyle>
            <a:lvl1pPr marL="0" indent="0">
              <a:buNone/>
              <a:defRPr sz="1367"/>
            </a:lvl1pPr>
            <a:lvl2pPr marL="148802" indent="-148802">
              <a:buFont typeface="Arial" panose="020B0604020202020204" pitchFamily="34" charset="0"/>
              <a:buChar char="•"/>
              <a:defRPr sz="1367"/>
            </a:lvl2pPr>
            <a:lvl3pPr marL="297604" indent="-148802">
              <a:defRPr sz="1367"/>
            </a:lvl3pPr>
            <a:lvl4pPr marL="520807" indent="-223203">
              <a:defRPr sz="1367"/>
            </a:lvl4pPr>
            <a:lvl5pPr marL="744010" indent="-223203">
              <a:defRPr sz="13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3" y="933454"/>
            <a:ext cx="10363202" cy="4063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5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319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4B7EF-8BF8-40C8-B703-F538E4D8D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732422-E573-4617-987D-667C53BE5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ED90C-DF79-437D-B2E0-790B992C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FA7DD-D8BD-41C6-924F-9466C231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D9E597-428A-4EFC-90CA-475CBE01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3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7B19A-AE23-4721-B65D-6F9677F0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B8740D-610F-419C-B6F2-3753A49E0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64E17D-1FFF-444E-B0DF-E7743FA0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8C89BD-FADA-430A-BAEB-81285099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A3CF0D-823D-4E54-991F-A0ECBE5D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3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A6C43-E644-485F-A626-B3F97B14E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324201-AA3F-45C8-BA48-F43C210DC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745C06-6700-4FD9-AB96-2B0CE8558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D7D767-6867-4E19-9CD6-51BDD17D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DDCD83-FF3E-42A0-B187-87A43C7C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271546-51F5-4E67-825E-D62A9F0E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5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362C8-7D96-4B95-B321-48FAF206A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82306-2824-4DFB-BE3D-CE93AE031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31578F-4754-4B0A-B9DB-D9754323E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B0280F-48A9-4A57-913D-3ED9A6316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DCCFAA-E801-4C99-9AF8-C915E3A0A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786A6B-9051-4CC1-AF3C-3A0B0D7D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6445E7-3F1A-4E90-B5AC-431E9CC7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69C360-E0E2-499D-AE69-4B5A0753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0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E0384-4FDE-4FE5-BC01-266972F0C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73EA34-5F5B-4370-B73A-71DD00902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1250B1-41B2-4CE6-ADBE-EFCCA19B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CCBCB6-9914-4527-9B10-460B8926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2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673FAA-A5D3-4EFB-A121-2E3EBEB9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A6B76A-EB1D-4144-94FD-50E6577E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1CEA8A-7754-4405-888E-BC37CFBF8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38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2D81F-A15A-4552-8CAF-BC8612C93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D9F69F-39EB-461C-A2E9-718094703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3AEC9A-5848-4AB3-965A-C5E8F6FE3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FCEAD2-F274-4343-AB53-2C2C9B0DC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B06BE5-AF34-4825-ABAE-835B41C8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DD6EFD-A255-499B-893A-921936CD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3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97154-66A8-4618-AA54-84E2ED35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57026FD-B847-48C5-A037-66650E6A3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CE1903-26B1-47B6-8D61-63A1D83D6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8FA72A-0923-473F-87AC-756F3596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ABBD-BB6E-445D-BA71-ACA8152C6F86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F3DD01-FCFE-4AC4-905A-C63E79F9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B65F7-62D2-48EF-909C-F99AC523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5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64940-2E9A-4584-B68A-37B81967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981C73-DDAF-4B9A-B92B-ACD465901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DFCF-CBF7-4D76-B4AB-2AA74F9AC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ABBD-BB6E-445D-BA71-ACA8152C6F86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4B4354-B053-452D-9AB6-8DFE8BFD3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1EFC5-2ECF-4716-A0CD-0CC4696A3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DBFB1-9EF9-410C-8528-29F8D1F7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31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reenologia.ru/othody/sinteticheskie/nefteprodukty/proizvodstvo-plastmass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uruzz.ru/goods/76956471-kauchuk_naturalny_svr_3l_vetnam_briket" TargetMode="Externa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z.wikipedia.org/wiki/Kimy%C9%99vi_reaksiya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as-truck.ru/articles/gaz-metan-osnovnye-preimushchestva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v.wikipedia.org/wiki/Etandio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es.wikipedia.org/wiki/%C3%81cido_cloroac%C3%A9tico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-14320"/>
            <a:ext cx="12192000" cy="192003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161570" y="2255635"/>
            <a:ext cx="10076150" cy="3163305"/>
          </a:xfrm>
          <a:prstGeom prst="rect">
            <a:avLst/>
          </a:prstGeom>
        </p:spPr>
        <p:txBody>
          <a:bodyPr vert="horz" wrap="square" lIns="0" tIns="28832" rIns="0" bIns="0" rtlCol="0">
            <a:spAutoFit/>
          </a:bodyPr>
          <a:lstStyle/>
          <a:p>
            <a:pPr marL="37962">
              <a:spcBef>
                <a:spcPts val="227"/>
              </a:spcBef>
              <a:spcAft>
                <a:spcPts val="1200"/>
              </a:spcAft>
            </a:pP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962">
              <a:spcBef>
                <a:spcPts val="227"/>
              </a:spcBef>
              <a:spcAft>
                <a:spcPts val="1200"/>
              </a:spcAft>
            </a:pPr>
            <a:r>
              <a:rPr lang="ru-RU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Uglevodorodlarning</a:t>
            </a:r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ru-RU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manbalari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toshko‘mir</a:t>
            </a:r>
            <a:endParaRPr lang="uz-Latn-UZ" sz="4800" b="1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70342" y="2255635"/>
            <a:ext cx="586788" cy="15899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80790" y="4195530"/>
            <a:ext cx="576340" cy="15899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845389" y="560310"/>
            <a:ext cx="1820137" cy="8016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850487" y="551224"/>
            <a:ext cx="1815039" cy="81071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4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909233" y="653691"/>
            <a:ext cx="1670953" cy="587083"/>
          </a:xfrm>
          <a:prstGeom prst="rect">
            <a:avLst/>
          </a:prstGeom>
        </p:spPr>
        <p:txBody>
          <a:bodyPr vert="horz" wrap="square" lIns="0" tIns="32765" rIns="0" bIns="0" rtlCol="0">
            <a:spAutoFit/>
          </a:bodyPr>
          <a:lstStyle/>
          <a:p>
            <a:pPr algn="ctr">
              <a:spcBef>
                <a:spcPts val="258"/>
              </a:spcBef>
            </a:pPr>
            <a:r>
              <a:rPr lang="en-US" sz="3600" b="1" spc="21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3649054" y="379314"/>
            <a:ext cx="4272896" cy="1138476"/>
          </a:xfrm>
          <a:prstGeom prst="rect">
            <a:avLst/>
          </a:prstGeom>
        </p:spPr>
        <p:txBody>
          <a:bodyPr vert="horz" wrap="square" lIns="0" tIns="3018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50" defTabSz="1889997">
              <a:spcBef>
                <a:spcPts val="235"/>
              </a:spcBef>
              <a:defRPr/>
            </a:pPr>
            <a:r>
              <a:rPr lang="en-US" sz="7200" kern="0" spc="21" dirty="0" err="1">
                <a:solidFill>
                  <a:sysClr val="window" lastClr="FFFFFF"/>
                </a:solidFill>
              </a:rPr>
              <a:t>Kimyo</a:t>
            </a:r>
            <a:endParaRPr lang="en-US" sz="72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1161569" y="651263"/>
            <a:ext cx="236171" cy="484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0300DCF-7A93-40E2-97DB-984BC4BBEAC1}"/>
              </a:ext>
            </a:extLst>
          </p:cNvPr>
          <p:cNvSpPr/>
          <p:nvPr/>
        </p:nvSpPr>
        <p:spPr>
          <a:xfrm>
            <a:off x="1281087" y="956458"/>
            <a:ext cx="441007" cy="588009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1334803" y="1306381"/>
            <a:ext cx="332362" cy="184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827979" y="955587"/>
            <a:ext cx="463318" cy="589322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880403" y="1232008"/>
            <a:ext cx="357400" cy="259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9997"/>
            <a:endParaRPr sz="372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95C17E-E9B8-4A32-8081-954CFE17D5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9756" r="9756"/>
          <a:stretch>
            <a:fillRect/>
          </a:stretch>
        </p:blipFill>
        <p:spPr>
          <a:xfrm>
            <a:off x="9850579" y="4615141"/>
            <a:ext cx="2244436" cy="214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048622">
            <a:extLst>
              <a:ext uri="{FF2B5EF4-FFF2-40B4-BE49-F238E27FC236}">
                <a16:creationId xmlns:a16="http://schemas.microsoft.com/office/drawing/2014/main" id="{2F0CF7C6-82AF-42A0-93A7-4F5B5020EDE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1"/>
            <a:ext cx="12192000" cy="1046845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Tabiiy</a:t>
            </a:r>
            <a:r>
              <a:rPr lang="en-US" altLang="en-US" sz="44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gaz</a:t>
            </a: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6CBF79A-E9FC-4E96-8586-49E05B3407FC}"/>
              </a:ext>
            </a:extLst>
          </p:cNvPr>
          <p:cNvSpPr/>
          <p:nvPr/>
        </p:nvSpPr>
        <p:spPr>
          <a:xfrm>
            <a:off x="9610339" y="3941481"/>
            <a:ext cx="708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0738523-FA00-448B-A21D-2720AFC12808}"/>
              </a:ext>
            </a:extLst>
          </p:cNvPr>
          <p:cNvSpPr/>
          <p:nvPr/>
        </p:nvSpPr>
        <p:spPr>
          <a:xfrm>
            <a:off x="9722152" y="5816555"/>
            <a:ext cx="708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D066AAC-A56C-4455-BA0A-ED8DD92C71F9}"/>
              </a:ext>
            </a:extLst>
          </p:cNvPr>
          <p:cNvSpPr txBox="1"/>
          <p:nvPr/>
        </p:nvSpPr>
        <p:spPr>
          <a:xfrm>
            <a:off x="8640418" y="6115658"/>
            <a:ext cx="4041912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3F9C6495-D167-4793-B2D4-6AD6F928AA54}"/>
              </a:ext>
            </a:extLst>
          </p:cNvPr>
          <p:cNvSpPr/>
          <p:nvPr/>
        </p:nvSpPr>
        <p:spPr>
          <a:xfrm>
            <a:off x="5653418" y="4162184"/>
            <a:ext cx="708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F8008F7B-B94E-49AB-A1E1-CCE886EE3134}"/>
              </a:ext>
            </a:extLst>
          </p:cNvPr>
          <p:cNvSpPr/>
          <p:nvPr/>
        </p:nvSpPr>
        <p:spPr>
          <a:xfrm>
            <a:off x="1549531" y="4175289"/>
            <a:ext cx="708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1C66860B-9FFA-4A8E-8080-8483259C5D5B}"/>
              </a:ext>
            </a:extLst>
          </p:cNvPr>
          <p:cNvSpPr/>
          <p:nvPr/>
        </p:nvSpPr>
        <p:spPr>
          <a:xfrm>
            <a:off x="2469569" y="4691203"/>
            <a:ext cx="708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456553C-FB44-45DF-8EC7-7A3CE41FA456}"/>
              </a:ext>
            </a:extLst>
          </p:cNvPr>
          <p:cNvSpPr/>
          <p:nvPr/>
        </p:nvSpPr>
        <p:spPr>
          <a:xfrm>
            <a:off x="249789" y="1200837"/>
            <a:ext cx="1151613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yo‘ldosh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gazlarining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xarakteristikasi</a:t>
            </a:r>
            <a:endParaRPr lang="ru-RU" sz="38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B7C4033-1575-4158-A374-B2F02CEB1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117983"/>
              </p:ext>
            </p:extLst>
          </p:nvPr>
        </p:nvGraphicFramePr>
        <p:xfrm>
          <a:off x="382311" y="1957812"/>
          <a:ext cx="11451880" cy="3988872"/>
        </p:xfrm>
        <a:graphic>
          <a:graphicData uri="http://schemas.openxmlformats.org/drawingml/2006/table">
            <a:tbl>
              <a:tblPr firstRow="1" firstCol="1" bandRow="1"/>
              <a:tblGrid>
                <a:gridCol w="2338711">
                  <a:extLst>
                    <a:ext uri="{9D8B030D-6E8A-4147-A177-3AD203B41FA5}">
                      <a16:colId xmlns:a16="http://schemas.microsoft.com/office/drawing/2014/main" val="3579038385"/>
                    </a:ext>
                  </a:extLst>
                </a:gridCol>
                <a:gridCol w="4395395">
                  <a:extLst>
                    <a:ext uri="{9D8B030D-6E8A-4147-A177-3AD203B41FA5}">
                      <a16:colId xmlns:a16="http://schemas.microsoft.com/office/drawing/2014/main" val="3595291759"/>
                    </a:ext>
                  </a:extLst>
                </a:gridCol>
                <a:gridCol w="4717774">
                  <a:extLst>
                    <a:ext uri="{9D8B030D-6E8A-4147-A177-3AD203B41FA5}">
                      <a16:colId xmlns:a16="http://schemas.microsoft.com/office/drawing/2014/main" val="3923106571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Nomi</a:t>
                      </a:r>
                      <a:endParaRPr lang="ru-RU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Tarkibi</a:t>
                      </a:r>
                      <a:endParaRPr lang="ru-RU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Qo</a:t>
                      </a:r>
                      <a:r>
                        <a:rPr lang="en-US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28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llanilishi</a:t>
                      </a:r>
                      <a:endParaRPr lang="ru-RU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124552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Gazli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benzin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Pentan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geksan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boshqa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uglevodorodlar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aralashmasi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Dvigatelni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ishga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tushirishni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osonlashtirish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uchun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benzinga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qo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shiladi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797976"/>
                  </a:ext>
                </a:extLst>
              </a:tr>
              <a:tr h="86988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Propan-butan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Propan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butan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aralashmasi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Suyultirilgan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gaz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holida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yonilg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‘i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sifatida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ishlatiladi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201835"/>
                  </a:ext>
                </a:extLst>
              </a:tr>
              <a:tr h="141211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Quruq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gaz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Tarkibi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jihatidan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tabiiy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gazga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xshash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8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8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H</a:t>
                      </a:r>
                      <a:r>
                        <a:rPr lang="en-US" sz="28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boshqa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moddalar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olishda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hamda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yonilg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‘i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sifatida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ishlatiladi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391723"/>
                  </a:ext>
                </a:extLst>
              </a:tr>
            </a:tbl>
          </a:graphicData>
        </a:graphic>
      </p:graphicFrame>
      <p:sp>
        <p:nvSpPr>
          <p:cNvPr id="11" name="Заголовок 1048622">
            <a:extLst>
              <a:ext uri="{FF2B5EF4-FFF2-40B4-BE49-F238E27FC236}">
                <a16:creationId xmlns:a16="http://schemas.microsoft.com/office/drawing/2014/main" id="{FC0FB434-A8D7-4BE5-BB40-DC696CB219D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046845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Tabiiy gaz</a:t>
            </a: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63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48622">
            <a:extLst>
              <a:ext uri="{FF2B5EF4-FFF2-40B4-BE49-F238E27FC236}">
                <a16:creationId xmlns:a16="http://schemas.microsoft.com/office/drawing/2014/main" id="{AF4DC3B6-AA14-4509-A94A-7F07C28E207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046845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Tabiiy gaz</a:t>
            </a: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7A3789-71F3-4C86-A94C-501565795107}"/>
              </a:ext>
            </a:extLst>
          </p:cNvPr>
          <p:cNvSpPr txBox="1"/>
          <p:nvPr/>
        </p:nvSpPr>
        <p:spPr>
          <a:xfrm>
            <a:off x="196948" y="1024971"/>
            <a:ext cx="116071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yoqilg‘i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yoqilg‘ilardan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442913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2913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sanoatida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sintetik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olishda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xomashyo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qolmoqda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Metanni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1500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darajagacha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qizdirib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atsetilen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0BD62CB-E2D4-48D9-8F81-443B182E58D3}"/>
              </a:ext>
            </a:extLst>
          </p:cNvPr>
          <p:cNvSpPr/>
          <p:nvPr/>
        </p:nvSpPr>
        <p:spPr>
          <a:xfrm>
            <a:off x="3211236" y="2523771"/>
            <a:ext cx="6038833" cy="6725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+2O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CO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+2H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O+Q</a:t>
            </a:r>
            <a:endParaRPr lang="ru-RU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62F4FCF8-1F0D-4E7B-8493-C26FC1767C55}"/>
              </a:ext>
            </a:extLst>
          </p:cNvPr>
          <p:cNvCxnSpPr>
            <a:cxnSpLocks/>
          </p:cNvCxnSpPr>
          <p:nvPr/>
        </p:nvCxnSpPr>
        <p:spPr>
          <a:xfrm>
            <a:off x="5219114" y="2813538"/>
            <a:ext cx="731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ABA6D75-BCA9-4CB0-8821-ACDA2E5E9643}"/>
              </a:ext>
            </a:extLst>
          </p:cNvPr>
          <p:cNvSpPr/>
          <p:nvPr/>
        </p:nvSpPr>
        <p:spPr>
          <a:xfrm>
            <a:off x="3568705" y="5678334"/>
            <a:ext cx="5054589" cy="6725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2CH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HC   CH+3H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1B67852D-BA3E-4463-BC72-651F0F25D596}"/>
              </a:ext>
            </a:extLst>
          </p:cNvPr>
          <p:cNvCxnSpPr/>
          <p:nvPr/>
        </p:nvCxnSpPr>
        <p:spPr>
          <a:xfrm>
            <a:off x="4783015" y="6006905"/>
            <a:ext cx="8018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2B11825-77C5-48A1-BC07-67D1DAFE2D5D}"/>
              </a:ext>
            </a:extLst>
          </p:cNvPr>
          <p:cNvCxnSpPr/>
          <p:nvPr/>
        </p:nvCxnSpPr>
        <p:spPr>
          <a:xfrm>
            <a:off x="6292948" y="5823218"/>
            <a:ext cx="3470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C82C904-1175-4A53-AAF0-B4CB1DFF8FDC}"/>
              </a:ext>
            </a:extLst>
          </p:cNvPr>
          <p:cNvCxnSpPr/>
          <p:nvPr/>
        </p:nvCxnSpPr>
        <p:spPr>
          <a:xfrm>
            <a:off x="6292948" y="5992031"/>
            <a:ext cx="3470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F82E9E4-A03E-4ECB-BD6C-920FE7D3345B}"/>
              </a:ext>
            </a:extLst>
          </p:cNvPr>
          <p:cNvCxnSpPr/>
          <p:nvPr/>
        </p:nvCxnSpPr>
        <p:spPr>
          <a:xfrm>
            <a:off x="6311705" y="6128018"/>
            <a:ext cx="3470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2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48622">
            <a:extLst>
              <a:ext uri="{FF2B5EF4-FFF2-40B4-BE49-F238E27FC236}">
                <a16:creationId xmlns:a16="http://schemas.microsoft.com/office/drawing/2014/main" id="{AF4DC3B6-AA14-4509-A94A-7F07C28E207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046845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Tabiiy gaz</a:t>
            </a: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BA520D-29FD-4D26-A087-E9DD7DC08E7B}"/>
              </a:ext>
            </a:extLst>
          </p:cNvPr>
          <p:cNvSpPr txBox="1"/>
          <p:nvPr/>
        </p:nvSpPr>
        <p:spPr>
          <a:xfrm>
            <a:off x="175845" y="1046845"/>
            <a:ext cx="1184030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3888" algn="just"/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Elektrokimyo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kombinatlarida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atsetilendan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sirka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aldegid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benzol,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sirka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etil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spirt,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kauchuk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vodoroddan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ammiak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nitrat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natriy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ammoniyli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selitralar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623888" algn="just"/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Metanni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haroratda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katalizator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qizdirib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gazi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623888" algn="just"/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aralashma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sintez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gazi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B585B4-0C25-41F5-9644-882000A5556E}"/>
              </a:ext>
            </a:extLst>
          </p:cNvPr>
          <p:cNvSpPr/>
          <p:nvPr/>
        </p:nvSpPr>
        <p:spPr>
          <a:xfrm>
            <a:off x="3133167" y="5337310"/>
            <a:ext cx="4762842" cy="6725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+H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    CO+3H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52D36388-E4CB-414D-B5E0-C73CCBF8A3E7}"/>
              </a:ext>
            </a:extLst>
          </p:cNvPr>
          <p:cNvCxnSpPr/>
          <p:nvPr/>
        </p:nvCxnSpPr>
        <p:spPr>
          <a:xfrm>
            <a:off x="5345723" y="5655212"/>
            <a:ext cx="5908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D3D90C-1EFD-4EE7-BFAE-491569E2D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180" y="5150385"/>
            <a:ext cx="2444249" cy="16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1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48622">
            <a:extLst>
              <a:ext uri="{FF2B5EF4-FFF2-40B4-BE49-F238E27FC236}">
                <a16:creationId xmlns:a16="http://schemas.microsoft.com/office/drawing/2014/main" id="{AF4DC3B6-AA14-4509-A94A-7F07C28E207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046845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Tabiiy gaz</a:t>
            </a: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D50A55-6BA4-4AE4-8140-E66A4DD2A348}"/>
              </a:ext>
            </a:extLst>
          </p:cNvPr>
          <p:cNvSpPr txBox="1"/>
          <p:nvPr/>
        </p:nvSpPr>
        <p:spPr>
          <a:xfrm>
            <a:off x="401782" y="1181687"/>
            <a:ext cx="1131916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just"/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gazlarni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ishlashning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usullari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chiqilgan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ishlashdan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to‘yingan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uglevodorodlarni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to‘yinmagan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uglevodorodlarga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aylantirishdan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to‘yinmagan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uglevodorodlar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sintetik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polimerlarga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kauchuk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plastmassalarga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aylantiriladi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8ACAD9-DB6B-458A-A9A6-FA7780F16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35480" y="4782673"/>
            <a:ext cx="3389141" cy="18195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8D6AFC-9AAB-4A43-A06D-3F6DADDE9F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03476" y="4782673"/>
            <a:ext cx="2794782" cy="181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048622">
            <a:extLst>
              <a:ext uri="{FF2B5EF4-FFF2-40B4-BE49-F238E27FC236}">
                <a16:creationId xmlns:a16="http://schemas.microsoft.com/office/drawing/2014/main" id="{2F0CF7C6-82AF-42A0-93A7-4F5B5020EDE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1"/>
            <a:ext cx="12192000" cy="1046845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spcBef>
                <a:spcPct val="0"/>
              </a:spcBef>
              <a:buNone/>
            </a:pPr>
            <a:r>
              <a:rPr lang="en-US" altLang="en-US" sz="4400" b="1" dirty="0" err="1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Toshk</a:t>
            </a:r>
            <a:r>
              <a:rPr lang="en-US" altLang="en-US" sz="44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o</a:t>
            </a:r>
            <a:r>
              <a:rPr lang="en-US" sz="44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en-US" altLang="en-US" sz="4400" b="1" dirty="0" err="1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mir</a:t>
            </a: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A2D4A7-6EC4-433D-803A-BD67DAB5DC21}"/>
              </a:ext>
            </a:extLst>
          </p:cNvPr>
          <p:cNvSpPr txBox="1"/>
          <p:nvPr/>
        </p:nvSpPr>
        <p:spPr>
          <a:xfrm>
            <a:off x="159026" y="1011242"/>
            <a:ext cx="118739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3888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Toshko‘mir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yoqilg‘i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ishlatilishidan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metallurgiya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sanoatida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rudalardan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temirni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suyuqlantirib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olishda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koks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tayyorlanadi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623888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Toshko‘mir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koks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pechlarida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havosiz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sharoitda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qizdiriladi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storage.kun.uz/source/Screenshot_1milanercxsza4.jpg">
            <a:extLst>
              <a:ext uri="{FF2B5EF4-FFF2-40B4-BE49-F238E27FC236}">
                <a16:creationId xmlns:a16="http://schemas.microsoft.com/office/drawing/2014/main" id="{B90753C6-73C6-4F18-B1AD-B38EC1F17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126" y="4623201"/>
            <a:ext cx="2923074" cy="182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9AABA3-0BFB-4E2F-A881-81147F68A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927" y="4623202"/>
            <a:ext cx="3048000" cy="182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79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048622">
            <a:extLst>
              <a:ext uri="{FF2B5EF4-FFF2-40B4-BE49-F238E27FC236}">
                <a16:creationId xmlns:a16="http://schemas.microsoft.com/office/drawing/2014/main" id="{8EA8787A-06C4-4590-81A8-674A3A5E3B7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046845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Toshko‘mir</a:t>
            </a: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8B9F7ED-39E5-4A22-A8A4-00F39278CA45}"/>
              </a:ext>
            </a:extLst>
          </p:cNvPr>
          <p:cNvSpPr/>
          <p:nvPr/>
        </p:nvSpPr>
        <p:spPr>
          <a:xfrm>
            <a:off x="7497925" y="21257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8B3656-1F73-4593-BF79-62107029EB60}"/>
              </a:ext>
            </a:extLst>
          </p:cNvPr>
          <p:cNvSpPr/>
          <p:nvPr/>
        </p:nvSpPr>
        <p:spPr>
          <a:xfrm>
            <a:off x="238538" y="1202454"/>
            <a:ext cx="1171492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haydaladi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kokslanadi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uchuvchan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aralashmasidan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ovak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birlashma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substansiya-koks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ladi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39750" algn="just"/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Aralashma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sovitilganda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toshko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smolasi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ammiak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suvi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koks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gazi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ataluvchi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gazsimon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E6E591-D80C-4C1A-B33E-1417F5090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717" y="4942484"/>
            <a:ext cx="2838095" cy="1609524"/>
          </a:xfrm>
          <a:prstGeom prst="rect">
            <a:avLst/>
          </a:prstGeom>
        </p:spPr>
      </p:pic>
      <p:pic>
        <p:nvPicPr>
          <p:cNvPr id="3074" name="Picture 2" descr="Ko'mir va neft qay tariqa paydo bo'lgan?">
            <a:extLst>
              <a:ext uri="{FF2B5EF4-FFF2-40B4-BE49-F238E27FC236}">
                <a16:creationId xmlns:a16="http://schemas.microsoft.com/office/drawing/2014/main" id="{1602B95E-4FA8-44DC-A876-677E5D9A8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65" y="4619159"/>
            <a:ext cx="3429000" cy="207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064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048622">
            <a:extLst>
              <a:ext uri="{FF2B5EF4-FFF2-40B4-BE49-F238E27FC236}">
                <a16:creationId xmlns:a16="http://schemas.microsoft.com/office/drawing/2014/main" id="{2F0CF7C6-82AF-42A0-93A7-4F5B5020EDE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2"/>
            <a:ext cx="12192000" cy="908126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spcBef>
                <a:spcPct val="0"/>
              </a:spcBef>
              <a:buNone/>
            </a:pPr>
            <a:r>
              <a:rPr lang="en-US" altLang="en-US" sz="44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Toshko</a:t>
            </a:r>
            <a:r>
              <a:rPr lang="en-US" sz="44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en-US" altLang="en-US" sz="44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mir</a:t>
            </a: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70C51-5632-4700-B347-E38246CA5A91}"/>
              </a:ext>
            </a:extLst>
          </p:cNvPr>
          <p:cNvSpPr txBox="1"/>
          <p:nvPr/>
        </p:nvSpPr>
        <p:spPr>
          <a:xfrm>
            <a:off x="66261" y="948128"/>
            <a:ext cx="1205947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just"/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Toshko‘mirni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quruq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haydash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smola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Toshko‘mir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smolasi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aromatik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geterosiklik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9750" algn="just"/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Undagi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fraksiyalarga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ajratiladi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fraksiyalar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harorati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Как убрать смолу с одежды - проверенные временем советы">
            <a:extLst>
              <a:ext uri="{FF2B5EF4-FFF2-40B4-BE49-F238E27FC236}">
                <a16:creationId xmlns:a16="http://schemas.microsoft.com/office/drawing/2014/main" id="{A17B571C-A326-4B70-B387-F08179877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311" y="446613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Черная Смола Онлайн | Черная Смола Онлайн для Распродажи в ru.dhgate.com">
            <a:extLst>
              <a:ext uri="{FF2B5EF4-FFF2-40B4-BE49-F238E27FC236}">
                <a16:creationId xmlns:a16="http://schemas.microsoft.com/office/drawing/2014/main" id="{25DA89F9-6C8C-4E87-AC52-297075A0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72" y="446613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069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048622">
            <a:extLst>
              <a:ext uri="{FF2B5EF4-FFF2-40B4-BE49-F238E27FC236}">
                <a16:creationId xmlns:a16="http://schemas.microsoft.com/office/drawing/2014/main" id="{2F0CF7C6-82AF-42A0-93A7-4F5B5020EDE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1"/>
            <a:ext cx="12192000" cy="1046845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spcBef>
                <a:spcPct val="0"/>
              </a:spcBef>
              <a:buNone/>
            </a:pPr>
            <a:r>
              <a:rPr lang="en-US" altLang="en-US" sz="44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Toshko</a:t>
            </a:r>
            <a:r>
              <a:rPr lang="en-US" sz="44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en-US" altLang="en-US" sz="44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mir</a:t>
            </a: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16CD12-C64A-4C5E-B5AE-19E88483DF85}"/>
              </a:ext>
            </a:extLst>
          </p:cNvPr>
          <p:cNvSpPr txBox="1"/>
          <p:nvPr/>
        </p:nvSpPr>
        <p:spPr>
          <a:xfrm>
            <a:off x="490330" y="1336119"/>
            <a:ext cx="72385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fraksiyalar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quyidagilardir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39750" indent="-539750">
              <a:buAutoNum type="arabicPeriod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moy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fraksiyasi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indent="-539750">
              <a:buAutoNum type="arabicPeriod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Fenol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fraksiyasi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indent="-539750">
              <a:buAutoNum type="arabicPeriod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Naftalin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fraksiyasi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indent="-539750">
              <a:buAutoNum type="arabicPeriod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Yutib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fraksiyasi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indent="-539750">
              <a:buAutoNum type="arabicPeriod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Antratsen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fraksiyasi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indent="-539750">
              <a:buAutoNum type="arabicPeriod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Toshko‘mir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fraksiyasi</a:t>
            </a: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Нафталин - Wikiwand">
            <a:extLst>
              <a:ext uri="{FF2B5EF4-FFF2-40B4-BE49-F238E27FC236}">
                <a16:creationId xmlns:a16="http://schemas.microsoft.com/office/drawing/2014/main" id="{72E9E9A0-AB02-4EC1-9F38-D1A891104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633" y="1336119"/>
            <a:ext cx="2514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остав фенолов, их характеристика и свойства представлены в таблице и видео">
            <a:extLst>
              <a:ext uri="{FF2B5EF4-FFF2-40B4-BE49-F238E27FC236}">
                <a16:creationId xmlns:a16="http://schemas.microsoft.com/office/drawing/2014/main" id="{ED5AD740-D61F-4AE7-BE68-0023D76E1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858" y="3736434"/>
            <a:ext cx="27241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6149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048622">
            <a:extLst>
              <a:ext uri="{FF2B5EF4-FFF2-40B4-BE49-F238E27FC236}">
                <a16:creationId xmlns:a16="http://schemas.microsoft.com/office/drawing/2014/main" id="{2F0CF7C6-82AF-42A0-93A7-4F5B5020EDE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099930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Koks</a:t>
            </a:r>
            <a:r>
              <a:rPr lang="en-US" altLang="en-US" sz="44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gazi</a:t>
            </a: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C78EE1-1AFB-48F3-893E-AEA5655BB8D7}"/>
              </a:ext>
            </a:extLst>
          </p:cNvPr>
          <p:cNvSpPr txBox="1"/>
          <p:nvPr/>
        </p:nvSpPr>
        <p:spPr>
          <a:xfrm>
            <a:off x="284921" y="1159565"/>
            <a:ext cx="116438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Koks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gazi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tarkibiga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benzol,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toluol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ksilollar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ammiak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sulfid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39750" algn="just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Koks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gazidan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ammiak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sulfid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ajratilgandan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benzol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qimmatbaho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9750" algn="just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Koks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gazi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sovitilganda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suyuq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uglevodorodlar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aralshmasi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Слова на букву К Кокс доменный каменноугольный литейный металлургический  нефтяной орешек пековый торфяной электродный">
            <a:extLst>
              <a:ext uri="{FF2B5EF4-FFF2-40B4-BE49-F238E27FC236}">
                <a16:creationId xmlns:a16="http://schemas.microsoft.com/office/drawing/2014/main" id="{BD5A707B-84CE-4DF9-8505-AF5FAE6C1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14" y="4748746"/>
            <a:ext cx="26670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ОКС топливо workowany около 29 МДЖкг 500 кг купить с доставкой из Польши с  Allegro на FastBox 7003304416">
            <a:extLst>
              <a:ext uri="{FF2B5EF4-FFF2-40B4-BE49-F238E27FC236}">
                <a16:creationId xmlns:a16="http://schemas.microsoft.com/office/drawing/2014/main" id="{AF377929-0D86-49E1-9518-39B2E4ED4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454" y="4957601"/>
            <a:ext cx="2349906" cy="181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2804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048622">
            <a:extLst>
              <a:ext uri="{FF2B5EF4-FFF2-40B4-BE49-F238E27FC236}">
                <a16:creationId xmlns:a16="http://schemas.microsoft.com/office/drawing/2014/main" id="{2F0CF7C6-82AF-42A0-93A7-4F5B5020EDE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1"/>
            <a:ext cx="12192000" cy="1046845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Koks</a:t>
            </a:r>
            <a:r>
              <a:rPr lang="en-US" altLang="en-US" sz="44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gazi</a:t>
            </a: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A81EF5-CC73-4552-86BB-EF161C89C6D9}"/>
              </a:ext>
            </a:extLst>
          </p:cNvPr>
          <p:cNvSpPr txBox="1"/>
          <p:nvPr/>
        </p:nvSpPr>
        <p:spPr>
          <a:xfrm>
            <a:off x="125895" y="1046846"/>
            <a:ext cx="119402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aralashma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benzol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gomologlari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ozroq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uglevodorodlar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9750" algn="just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Suyuq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mahsulotlar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ammiak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qatroni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ammiakli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holida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9750" algn="just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Ammiak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ammiak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ammoniy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xlorid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karbonatdan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eritma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azotli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o‘g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itlar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chiqarishda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Каменноугольный металлургический или угольный кокс, коксовый орешек в  Украине | Цена и альтернатива">
            <a:extLst>
              <a:ext uri="{FF2B5EF4-FFF2-40B4-BE49-F238E27FC236}">
                <a16:creationId xmlns:a16="http://schemas.microsoft.com/office/drawing/2014/main" id="{B4FBB801-30EF-48C0-B705-DB12E034A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146" y="5115118"/>
            <a:ext cx="2794402" cy="153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753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048622">
            <a:extLst>
              <a:ext uri="{FF2B5EF4-FFF2-40B4-BE49-F238E27FC236}">
                <a16:creationId xmlns:a16="http://schemas.microsoft.com/office/drawing/2014/main" id="{2F0CF7C6-82AF-42A0-93A7-4F5B5020EDE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32556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O‘tgan</a:t>
            </a:r>
            <a:r>
              <a:rPr lang="en-US" altLang="en-US" sz="44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dars</a:t>
            </a:r>
            <a:r>
              <a:rPr lang="en-US" altLang="en-US" sz="44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mavzusini</a:t>
            </a:r>
            <a:r>
              <a:rPr lang="en-US" altLang="en-US" sz="44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mustahkamlash</a:t>
            </a: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B449C8-D840-4534-A781-0D431A678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564" y="5110127"/>
            <a:ext cx="2120721" cy="1631962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8C7F298F-2F6F-4040-A54E-403F84140692}"/>
              </a:ext>
            </a:extLst>
          </p:cNvPr>
          <p:cNvSpPr/>
          <p:nvPr/>
        </p:nvSpPr>
        <p:spPr>
          <a:xfrm>
            <a:off x="253723" y="4227664"/>
            <a:ext cx="4807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AA9ED-4ECA-45D8-AECC-C74C022CCFC4}"/>
              </a:ext>
            </a:extLst>
          </p:cNvPr>
          <p:cNvSpPr txBox="1"/>
          <p:nvPr/>
        </p:nvSpPr>
        <p:spPr>
          <a:xfrm>
            <a:off x="636104" y="1669774"/>
            <a:ext cx="110788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orasidan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gazolin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uchraydiganlarini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73B2ED-3A2C-4388-86F7-68FC944BE3C0}"/>
              </a:ext>
            </a:extLst>
          </p:cNvPr>
          <p:cNvSpPr/>
          <p:nvPr/>
        </p:nvSpPr>
        <p:spPr>
          <a:xfrm>
            <a:off x="887531" y="2804517"/>
            <a:ext cx="6096000" cy="34926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UcParenR"/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</a:t>
            </a:r>
            <a:endParaRPr lang="ru-RU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UcParenR"/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</a:t>
            </a:r>
            <a:endParaRPr lang="ru-RU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UcParenR"/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</a:t>
            </a:r>
            <a:endParaRPr lang="ru-RU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lphaUcParenR"/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endParaRPr lang="ru-RU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FC28DFD-92AB-4A9B-A1D8-80AB88CC9B9D}"/>
              </a:ext>
            </a:extLst>
          </p:cNvPr>
          <p:cNvSpPr/>
          <p:nvPr/>
        </p:nvSpPr>
        <p:spPr>
          <a:xfrm>
            <a:off x="6292154" y="3504717"/>
            <a:ext cx="2217274" cy="96949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 C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</a:t>
            </a:r>
            <a:endParaRPr lang="ru-RU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96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C12FF135-24D0-480A-94E2-E35C36FD49E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993914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spcBef>
                <a:spcPct val="0"/>
              </a:spcBef>
              <a:buNone/>
            </a:pPr>
            <a:r>
              <a:rPr lang="en-US" altLang="en-US" sz="44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Bilasizmi</a:t>
            </a:r>
            <a:r>
              <a:rPr lang="en-US" altLang="en-US" sz="44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F861CC-6D4E-4147-B5A8-0F7BC4341A6B}"/>
              </a:ext>
            </a:extLst>
          </p:cNvPr>
          <p:cNvSpPr txBox="1"/>
          <p:nvPr/>
        </p:nvSpPr>
        <p:spPr>
          <a:xfrm>
            <a:off x="332509" y="993914"/>
            <a:ext cx="1156854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just"/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zbekistonda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Angren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Saharg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Boysun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konlarida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qazib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chiqariladi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zaxirasi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2 milliard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tonnadan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9750" algn="just"/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Angren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koni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noyob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9750" algn="just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150-200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chuqurlikdagi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osti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uslida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ostida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gazga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aylantirish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usulida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chiqitsiz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texnologiyadan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qazib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Ko`mir sanoati » GeoOlamga xush kelibsiz!">
            <a:extLst>
              <a:ext uri="{FF2B5EF4-FFF2-40B4-BE49-F238E27FC236}">
                <a16:creationId xmlns:a16="http://schemas.microsoft.com/office/drawing/2014/main" id="{892706D9-77AD-4ECC-B3C8-93AD6FD4E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95" y="4961513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KB">
            <a:extLst>
              <a:ext uri="{FF2B5EF4-FFF2-40B4-BE49-F238E27FC236}">
                <a16:creationId xmlns:a16="http://schemas.microsoft.com/office/drawing/2014/main" id="{629D1D37-0763-466D-997B-D8A99C8DA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978" y="4961513"/>
            <a:ext cx="28575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4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048622">
            <a:extLst>
              <a:ext uri="{FF2B5EF4-FFF2-40B4-BE49-F238E27FC236}">
                <a16:creationId xmlns:a16="http://schemas.microsoft.com/office/drawing/2014/main" id="{802F6241-D95D-4107-8689-FC84118EEE3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103497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spcBef>
                <a:spcPct val="0"/>
              </a:spcBef>
              <a:buNone/>
            </a:pPr>
            <a:r>
              <a:rPr lang="en-US" altLang="en-US" sz="40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Mustahkamlash</a:t>
            </a:r>
            <a:endParaRPr lang="en-US" altLang="en-US" sz="40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38251C-9C60-4093-8B9F-D96E43F87685}"/>
              </a:ext>
            </a:extLst>
          </p:cNvPr>
          <p:cNvSpPr txBox="1"/>
          <p:nvPr/>
        </p:nvSpPr>
        <p:spPr>
          <a:xfrm>
            <a:off x="649357" y="1255942"/>
            <a:ext cx="110390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To‘yinmagan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uglevodorodlar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B6B13B-42EE-4CF9-85BE-7E7121A44D3D}"/>
              </a:ext>
            </a:extLst>
          </p:cNvPr>
          <p:cNvSpPr txBox="1"/>
          <p:nvPr/>
        </p:nvSpPr>
        <p:spPr>
          <a:xfrm>
            <a:off x="977657" y="2545576"/>
            <a:ext cx="10853530" cy="261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Neftni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krekinglash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Propan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butanni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degidrogenlash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Spirtlarni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gidratlash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3F2D887-0F5E-42C7-B9E9-5B1CDC80A237}"/>
              </a:ext>
            </a:extLst>
          </p:cNvPr>
          <p:cNvSpPr/>
          <p:nvPr/>
        </p:nvSpPr>
        <p:spPr>
          <a:xfrm>
            <a:off x="1079327" y="5389692"/>
            <a:ext cx="9526967" cy="6771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B. Propan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butanni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degidrogenlash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18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048622">
            <a:extLst>
              <a:ext uri="{FF2B5EF4-FFF2-40B4-BE49-F238E27FC236}">
                <a16:creationId xmlns:a16="http://schemas.microsoft.com/office/drawing/2014/main" id="{802F6241-D95D-4107-8689-FC84118EEE3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103497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spcBef>
                <a:spcPct val="0"/>
              </a:spcBef>
              <a:buNone/>
            </a:pPr>
            <a:r>
              <a:rPr lang="en-US" altLang="en-US" sz="40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Mustahkamlash</a:t>
            </a:r>
            <a:endParaRPr lang="en-US" altLang="en-US" sz="40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359997-29A0-4BFE-BFCB-F69706FE74B7}"/>
              </a:ext>
            </a:extLst>
          </p:cNvPr>
          <p:cNvSpPr txBox="1"/>
          <p:nvPr/>
        </p:nvSpPr>
        <p:spPr>
          <a:xfrm>
            <a:off x="205408" y="1184859"/>
            <a:ext cx="117811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 startAt="2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Metanni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haroratda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katalizator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qizdirilsa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6E7DBC-414E-4E0B-A466-1F9EE5AA2BCD}"/>
              </a:ext>
            </a:extLst>
          </p:cNvPr>
          <p:cNvSpPr txBox="1"/>
          <p:nvPr/>
        </p:nvSpPr>
        <p:spPr>
          <a:xfrm>
            <a:off x="549964" y="2667020"/>
            <a:ext cx="1109207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gazi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Benzol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etilen</a:t>
            </a: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A1836B4-BE75-44B4-A7C3-5BD75F9F44AB}"/>
              </a:ext>
            </a:extLst>
          </p:cNvPr>
          <p:cNvSpPr/>
          <p:nvPr/>
        </p:nvSpPr>
        <p:spPr>
          <a:xfrm>
            <a:off x="6533599" y="3205629"/>
            <a:ext cx="4865434" cy="6771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gazi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2043691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048622">
            <a:extLst>
              <a:ext uri="{FF2B5EF4-FFF2-40B4-BE49-F238E27FC236}">
                <a16:creationId xmlns:a16="http://schemas.microsoft.com/office/drawing/2014/main" id="{802F6241-D95D-4107-8689-FC84118EEE3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103497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spcBef>
                <a:spcPct val="0"/>
              </a:spcBef>
              <a:buNone/>
            </a:pPr>
            <a:r>
              <a:rPr lang="en-US" altLang="en-US" sz="40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Mustahkamlash</a:t>
            </a:r>
            <a:endParaRPr lang="en-US" altLang="en-US" sz="40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93F73D-95F3-40A9-8B32-DDA2D0F6E307}"/>
              </a:ext>
            </a:extLst>
          </p:cNvPr>
          <p:cNvSpPr txBox="1"/>
          <p:nvPr/>
        </p:nvSpPr>
        <p:spPr>
          <a:xfrm>
            <a:off x="595745" y="1378226"/>
            <a:ext cx="112450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/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Toshko‘mir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smolasi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634BDA-084A-41AD-B595-C9F67FBB4261}"/>
              </a:ext>
            </a:extLst>
          </p:cNvPr>
          <p:cNvSpPr txBox="1"/>
          <p:nvPr/>
        </p:nvSpPr>
        <p:spPr>
          <a:xfrm>
            <a:off x="1343891" y="2743201"/>
            <a:ext cx="90351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Benzol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toluol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Ksilollar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fenol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Aromatik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geterosiklik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sulfid</a:t>
            </a: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BE4BC5-5840-4DCD-A333-AD0BDCDA3960}"/>
              </a:ext>
            </a:extLst>
          </p:cNvPr>
          <p:cNvSpPr/>
          <p:nvPr/>
        </p:nvSpPr>
        <p:spPr>
          <a:xfrm>
            <a:off x="5436004" y="5653537"/>
            <a:ext cx="5923801" cy="6771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C. Aromatik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geterosiklik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39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topshiriqlar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923805-25F0-46FA-B79A-CECE5F1A7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114" y="4247444"/>
            <a:ext cx="5047628" cy="210647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46F798A-8272-43B5-A504-52FD30420CCE}"/>
              </a:ext>
            </a:extLst>
          </p:cNvPr>
          <p:cNvSpPr/>
          <p:nvPr/>
        </p:nvSpPr>
        <p:spPr>
          <a:xfrm>
            <a:off x="579549" y="1756344"/>
            <a:ext cx="112245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 “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Uglevodorodlarning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manbalari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Tabiy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toshko‘mir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mavzusini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0338" indent="-1430338"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76-sahifadagi 1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4-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048622">
            <a:extLst>
              <a:ext uri="{FF2B5EF4-FFF2-40B4-BE49-F238E27FC236}">
                <a16:creationId xmlns:a16="http://schemas.microsoft.com/office/drawing/2014/main" id="{2F0CF7C6-82AF-42A0-93A7-4F5B5020EDE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1"/>
            <a:ext cx="12192000" cy="1046845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spcBef>
                <a:spcPct val="0"/>
              </a:spcBef>
              <a:buNone/>
            </a:pPr>
            <a:r>
              <a:rPr lang="en-US" altLang="en-US" sz="44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O‘tgan</a:t>
            </a:r>
            <a:r>
              <a:rPr lang="en-US" altLang="en-US" sz="44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dars</a:t>
            </a:r>
            <a:r>
              <a:rPr lang="en-US" altLang="en-US" sz="44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mavzusini</a:t>
            </a:r>
            <a:r>
              <a:rPr lang="en-US" altLang="en-US" sz="44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mustahkamlash</a:t>
            </a: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D971E3-6441-4123-A608-3DE79A63F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9705576" y="4984676"/>
            <a:ext cx="2342709" cy="1753686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FC2B383-43E1-40AD-B052-8CEB381593D0}"/>
              </a:ext>
            </a:extLst>
          </p:cNvPr>
          <p:cNvCxnSpPr/>
          <p:nvPr/>
        </p:nvCxnSpPr>
        <p:spPr>
          <a:xfrm>
            <a:off x="7475330" y="3766899"/>
            <a:ext cx="342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8F11401-12A3-4AA3-A5BB-1DC0C0CE1CB4}"/>
              </a:ext>
            </a:extLst>
          </p:cNvPr>
          <p:cNvCxnSpPr/>
          <p:nvPr/>
        </p:nvCxnSpPr>
        <p:spPr>
          <a:xfrm>
            <a:off x="7475330" y="4013200"/>
            <a:ext cx="342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2587F8A9-2660-4C6C-B976-7B7419841319}"/>
              </a:ext>
            </a:extLst>
          </p:cNvPr>
          <p:cNvCxnSpPr/>
          <p:nvPr/>
        </p:nvCxnSpPr>
        <p:spPr>
          <a:xfrm>
            <a:off x="7475330" y="3898900"/>
            <a:ext cx="342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E30FB42-4317-42AF-90FD-B5E651F34A32}"/>
              </a:ext>
            </a:extLst>
          </p:cNvPr>
          <p:cNvSpPr txBox="1"/>
          <p:nvPr/>
        </p:nvSpPr>
        <p:spPr>
          <a:xfrm>
            <a:off x="477078" y="1307143"/>
            <a:ext cx="1131735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orasidan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kerosin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uchraydiganlarini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1FBF9B-B2A9-40AC-BCA4-D9DA56032DE8}"/>
              </a:ext>
            </a:extLst>
          </p:cNvPr>
          <p:cNvSpPr/>
          <p:nvPr/>
        </p:nvSpPr>
        <p:spPr>
          <a:xfrm>
            <a:off x="621144" y="2431822"/>
            <a:ext cx="6096000" cy="34926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UcParenR"/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</a:t>
            </a:r>
            <a:endParaRPr lang="ru-RU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UcParenR"/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36</a:t>
            </a:r>
            <a:endParaRPr lang="ru-RU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UcParenR"/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</a:t>
            </a:r>
            <a:endParaRPr lang="ru-RU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lphaUcParenR"/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endParaRPr lang="ru-RU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C89ADB-521E-47C8-99CF-12CAF1AFDB87}"/>
              </a:ext>
            </a:extLst>
          </p:cNvPr>
          <p:cNvSpPr/>
          <p:nvPr/>
        </p:nvSpPr>
        <p:spPr>
          <a:xfrm>
            <a:off x="5958958" y="3560346"/>
            <a:ext cx="2236510" cy="677108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</a:t>
            </a:r>
            <a:endParaRPr lang="ru-RU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18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048622">
            <a:extLst>
              <a:ext uri="{FF2B5EF4-FFF2-40B4-BE49-F238E27FC236}">
                <a16:creationId xmlns:a16="http://schemas.microsoft.com/office/drawing/2014/main" id="{2F0CF7C6-82AF-42A0-93A7-4F5B5020EDE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1"/>
            <a:ext cx="12192000" cy="1046845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spcBef>
                <a:spcPct val="0"/>
              </a:spcBef>
              <a:buNone/>
            </a:pPr>
            <a:r>
              <a:rPr lang="en-US" altLang="en-US" sz="40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O‘tgan</a:t>
            </a:r>
            <a:r>
              <a:rPr lang="en-US" altLang="en-US" sz="40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dars</a:t>
            </a:r>
            <a:r>
              <a:rPr lang="en-US" altLang="en-US" sz="40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mavzusini</a:t>
            </a:r>
            <a:r>
              <a:rPr lang="en-US" altLang="en-US" sz="40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mustahkamlash</a:t>
            </a:r>
            <a:endParaRPr lang="en-US" altLang="en-US" sz="40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5F9B1C-81AD-4FD7-B95C-4338816A5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309" y="5583257"/>
            <a:ext cx="1534661" cy="11751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A57297-2B75-4895-9C95-E776C7FD0C99}"/>
              </a:ext>
            </a:extLst>
          </p:cNvPr>
          <p:cNvSpPr txBox="1"/>
          <p:nvPr/>
        </p:nvSpPr>
        <p:spPr>
          <a:xfrm>
            <a:off x="574880" y="1274368"/>
            <a:ext cx="111053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orasidan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mazut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uchraydiganlarini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874910-33D7-485F-86D6-B7A830B1D040}"/>
              </a:ext>
            </a:extLst>
          </p:cNvPr>
          <p:cNvSpPr/>
          <p:nvPr/>
        </p:nvSpPr>
        <p:spPr>
          <a:xfrm>
            <a:off x="719623" y="2437293"/>
            <a:ext cx="6096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UcParenR"/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r>
              <a:rPr lang="en-US" sz="38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8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</a:t>
            </a:r>
            <a:endParaRPr lang="ru-RU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UcParenR"/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r>
              <a:rPr lang="en-US" sz="38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8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38</a:t>
            </a:r>
            <a:endParaRPr lang="ru-RU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UcParenR"/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</a:t>
            </a:r>
            <a:r>
              <a:rPr lang="en-US" sz="38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ru-RU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lphaUcParenR"/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r>
              <a:rPr lang="en-US" sz="38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8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</a:t>
            </a:r>
            <a:endParaRPr lang="ru-RU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E7FB55-80CE-4411-962F-BA5A23021D22}"/>
              </a:ext>
            </a:extLst>
          </p:cNvPr>
          <p:cNvSpPr/>
          <p:nvPr/>
        </p:nvSpPr>
        <p:spPr>
          <a:xfrm>
            <a:off x="6408312" y="3008335"/>
            <a:ext cx="2236510" cy="6771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C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38</a:t>
            </a:r>
            <a:endParaRPr lang="ru-RU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80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048622">
            <a:extLst>
              <a:ext uri="{FF2B5EF4-FFF2-40B4-BE49-F238E27FC236}">
                <a16:creationId xmlns:a16="http://schemas.microsoft.com/office/drawing/2014/main" id="{2F0CF7C6-82AF-42A0-93A7-4F5B5020EDE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1"/>
            <a:ext cx="12192000" cy="1272208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Bugun</a:t>
            </a:r>
            <a:r>
              <a:rPr lang="en-US" altLang="en-US" sz="44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darsda</a:t>
            </a: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2C2AB8-29DA-49E2-A005-775AA5EF6640}"/>
              </a:ext>
            </a:extLst>
          </p:cNvPr>
          <p:cNvSpPr txBox="1"/>
          <p:nvPr/>
        </p:nvSpPr>
        <p:spPr>
          <a:xfrm>
            <a:off x="2080591" y="1743765"/>
            <a:ext cx="6785112" cy="261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Toshko’mir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Koks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gazi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99C9E5-D32C-4A28-B831-CFC8F6F6D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90" y="4595173"/>
            <a:ext cx="2757820" cy="16288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0FA3BF-1B4F-436A-94B2-AD1D029F7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530" y="4595173"/>
            <a:ext cx="2444249" cy="16288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8A61CB-77D9-44F6-9924-A4E0696D2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570" y="4667728"/>
            <a:ext cx="3614093" cy="15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70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048622">
            <a:extLst>
              <a:ext uri="{FF2B5EF4-FFF2-40B4-BE49-F238E27FC236}">
                <a16:creationId xmlns:a16="http://schemas.microsoft.com/office/drawing/2014/main" id="{2F0CF7C6-82AF-42A0-93A7-4F5B5020EDE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1"/>
            <a:ext cx="12192000" cy="1046845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anose="020B0604020202020204" pitchFamily="34" charset="0"/>
              </a:rPr>
              <a:t>Tabiiy</a:t>
            </a:r>
            <a:r>
              <a:rPr lang="en-US" sz="4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anose="020B0604020202020204" pitchFamily="34" charset="0"/>
              </a:rPr>
              <a:t>gaz</a:t>
            </a: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4F286B-300D-45C3-BA8C-F921F5D79AA0}"/>
              </a:ext>
            </a:extLst>
          </p:cNvPr>
          <p:cNvSpPr txBox="1"/>
          <p:nvPr/>
        </p:nvSpPr>
        <p:spPr>
          <a:xfrm>
            <a:off x="702364" y="1179367"/>
            <a:ext cx="1111556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just"/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uglevodorodlar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9750" algn="just"/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taxminiy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hajm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 90-98%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metan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qolgani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gomologlari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etan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propan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butan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F0741E-6D3D-4DFF-A9AE-07A14BA89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077" y="4514231"/>
            <a:ext cx="3922643" cy="191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79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048622">
            <a:extLst>
              <a:ext uri="{FF2B5EF4-FFF2-40B4-BE49-F238E27FC236}">
                <a16:creationId xmlns:a16="http://schemas.microsoft.com/office/drawing/2014/main" id="{2F0CF7C6-82AF-42A0-93A7-4F5B5020EDE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1"/>
            <a:ext cx="12192000" cy="1046845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anose="020B0604020202020204" pitchFamily="34" charset="0"/>
              </a:rPr>
              <a:t>Tabiiy</a:t>
            </a:r>
            <a:r>
              <a:rPr lang="en-US" sz="4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anose="020B0604020202020204" pitchFamily="34" charset="0"/>
              </a:rPr>
              <a:t>gaz</a:t>
            </a: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9E133F-8514-4FCE-AE54-54E411D61A0F}"/>
              </a:ext>
            </a:extLst>
          </p:cNvPr>
          <p:cNvSpPr txBox="1"/>
          <p:nvPr/>
        </p:nvSpPr>
        <p:spPr>
          <a:xfrm>
            <a:off x="171160" y="1190879"/>
            <a:ext cx="1176904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just"/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erigan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qazib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olishda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chiqadigan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yo‘ldosh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gazlar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gazlar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jumlasiga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9750" algn="just"/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Yo‘ldosh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gazlar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metan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kamroq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etan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propan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butan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Пропан бутан для газгольдера - свойства и особенности">
            <a:extLst>
              <a:ext uri="{FF2B5EF4-FFF2-40B4-BE49-F238E27FC236}">
                <a16:creationId xmlns:a16="http://schemas.microsoft.com/office/drawing/2014/main" id="{A0992E62-3957-4BBF-83C0-BFC82C6DC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6" y="4450989"/>
            <a:ext cx="2435760" cy="179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opane-3D-vdW-B.png">
            <a:extLst>
              <a:ext uri="{FF2B5EF4-FFF2-40B4-BE49-F238E27FC236}">
                <a16:creationId xmlns:a16="http://schemas.microsoft.com/office/drawing/2014/main" id="{03049895-FD2F-45C4-8541-354C39050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31" y="4354540"/>
            <a:ext cx="2614706" cy="198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0EA9AB-4E57-4CB9-86F8-56E7687B5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921" y="4616407"/>
            <a:ext cx="2444249" cy="16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3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048622">
            <a:extLst>
              <a:ext uri="{FF2B5EF4-FFF2-40B4-BE49-F238E27FC236}">
                <a16:creationId xmlns:a16="http://schemas.microsoft.com/office/drawing/2014/main" id="{2F0CF7C6-82AF-42A0-93A7-4F5B5020EDE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1"/>
            <a:ext cx="12192000" cy="1046845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Tabiiy</a:t>
            </a:r>
            <a:r>
              <a:rPr lang="en-US" altLang="en-US" sz="44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gaz</a:t>
            </a: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6CBF79A-E9FC-4E96-8586-49E05B3407FC}"/>
              </a:ext>
            </a:extLst>
          </p:cNvPr>
          <p:cNvSpPr/>
          <p:nvPr/>
        </p:nvSpPr>
        <p:spPr>
          <a:xfrm>
            <a:off x="9610339" y="3941481"/>
            <a:ext cx="708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0738523-FA00-448B-A21D-2720AFC12808}"/>
              </a:ext>
            </a:extLst>
          </p:cNvPr>
          <p:cNvSpPr/>
          <p:nvPr/>
        </p:nvSpPr>
        <p:spPr>
          <a:xfrm>
            <a:off x="9722152" y="5816555"/>
            <a:ext cx="708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D066AAC-A56C-4455-BA0A-ED8DD92C71F9}"/>
              </a:ext>
            </a:extLst>
          </p:cNvPr>
          <p:cNvSpPr txBox="1"/>
          <p:nvPr/>
        </p:nvSpPr>
        <p:spPr>
          <a:xfrm>
            <a:off x="8640418" y="6115658"/>
            <a:ext cx="4041912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3F9C6495-D167-4793-B2D4-6AD6F928AA54}"/>
              </a:ext>
            </a:extLst>
          </p:cNvPr>
          <p:cNvSpPr/>
          <p:nvPr/>
        </p:nvSpPr>
        <p:spPr>
          <a:xfrm>
            <a:off x="5653418" y="4162184"/>
            <a:ext cx="708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F8008F7B-B94E-49AB-A1E1-CCE886EE3134}"/>
              </a:ext>
            </a:extLst>
          </p:cNvPr>
          <p:cNvSpPr/>
          <p:nvPr/>
        </p:nvSpPr>
        <p:spPr>
          <a:xfrm>
            <a:off x="1549531" y="4175289"/>
            <a:ext cx="708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1C66860B-9FFA-4A8E-8080-8483259C5D5B}"/>
              </a:ext>
            </a:extLst>
          </p:cNvPr>
          <p:cNvSpPr/>
          <p:nvPr/>
        </p:nvSpPr>
        <p:spPr>
          <a:xfrm>
            <a:off x="2469569" y="4691203"/>
            <a:ext cx="708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456553C-FB44-45DF-8EC7-7A3CE41FA456}"/>
              </a:ext>
            </a:extLst>
          </p:cNvPr>
          <p:cNvSpPr/>
          <p:nvPr/>
        </p:nvSpPr>
        <p:spPr>
          <a:xfrm>
            <a:off x="395563" y="1259562"/>
            <a:ext cx="1132538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konlariga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aloqador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gazlardagi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qo‘shimchalar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sulfid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azot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nodir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gazlar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bug‘lari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angidrid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42913" algn="just"/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Neftning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yo‘ldosh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gazlari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neftdan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yuqorida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bosim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ostida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erigan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B3DAAB-364A-4D02-BAB5-9D787C2CED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10800" y="4848603"/>
            <a:ext cx="1853674" cy="185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89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048622">
            <a:extLst>
              <a:ext uri="{FF2B5EF4-FFF2-40B4-BE49-F238E27FC236}">
                <a16:creationId xmlns:a16="http://schemas.microsoft.com/office/drawing/2014/main" id="{2F0CF7C6-82AF-42A0-93A7-4F5B5020EDE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1"/>
            <a:ext cx="12192000" cy="1046845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Tabiiy</a:t>
            </a:r>
            <a:r>
              <a:rPr lang="en-US" altLang="en-US" sz="44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sym typeface="Book Antiqua" panose="02040602050305030304" pitchFamily="18" charset="0"/>
              </a:rPr>
              <a:t>gaz</a:t>
            </a: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6CBF79A-E9FC-4E96-8586-49E05B3407FC}"/>
              </a:ext>
            </a:extLst>
          </p:cNvPr>
          <p:cNvSpPr/>
          <p:nvPr/>
        </p:nvSpPr>
        <p:spPr>
          <a:xfrm>
            <a:off x="9610339" y="3941481"/>
            <a:ext cx="708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0738523-FA00-448B-A21D-2720AFC12808}"/>
              </a:ext>
            </a:extLst>
          </p:cNvPr>
          <p:cNvSpPr/>
          <p:nvPr/>
        </p:nvSpPr>
        <p:spPr>
          <a:xfrm>
            <a:off x="9722152" y="5816555"/>
            <a:ext cx="708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D066AAC-A56C-4455-BA0A-ED8DD92C71F9}"/>
              </a:ext>
            </a:extLst>
          </p:cNvPr>
          <p:cNvSpPr txBox="1"/>
          <p:nvPr/>
        </p:nvSpPr>
        <p:spPr>
          <a:xfrm>
            <a:off x="8640418" y="6115658"/>
            <a:ext cx="4041912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3F9C6495-D167-4793-B2D4-6AD6F928AA54}"/>
              </a:ext>
            </a:extLst>
          </p:cNvPr>
          <p:cNvSpPr/>
          <p:nvPr/>
        </p:nvSpPr>
        <p:spPr>
          <a:xfrm>
            <a:off x="5653418" y="4162184"/>
            <a:ext cx="708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F8008F7B-B94E-49AB-A1E1-CCE886EE3134}"/>
              </a:ext>
            </a:extLst>
          </p:cNvPr>
          <p:cNvSpPr/>
          <p:nvPr/>
        </p:nvSpPr>
        <p:spPr>
          <a:xfrm>
            <a:off x="1549531" y="4175289"/>
            <a:ext cx="708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1C66860B-9FFA-4A8E-8080-8483259C5D5B}"/>
              </a:ext>
            </a:extLst>
          </p:cNvPr>
          <p:cNvSpPr/>
          <p:nvPr/>
        </p:nvSpPr>
        <p:spPr>
          <a:xfrm>
            <a:off x="2469569" y="4691203"/>
            <a:ext cx="708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456553C-FB44-45DF-8EC7-7A3CE41FA456}"/>
              </a:ext>
            </a:extLst>
          </p:cNvPr>
          <p:cNvSpPr/>
          <p:nvPr/>
        </p:nvSpPr>
        <p:spPr>
          <a:xfrm>
            <a:off x="166254" y="1187711"/>
            <a:ext cx="117486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Yo‘ldosh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gazlardan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neftni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krekinglashda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olinadigan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gazlardan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past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temperaturalarda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haydash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alohida-alohida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uglevodorodlar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39750" algn="just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Gazdan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polimer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materiallar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polietilen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polivinilxloridlar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Propan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butandan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degidrogenlash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propilen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butilen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butadiyen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87BD71-3C7B-4E76-94B7-D64BCBD2CF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6041" y="5158029"/>
            <a:ext cx="2420920" cy="14087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B8E14B-7BF3-4715-9C49-5805028F7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73630" y="5158029"/>
            <a:ext cx="2419850" cy="15103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D5101CD-4361-4394-8912-02D36612BA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8190" y="5158029"/>
            <a:ext cx="2444249" cy="14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51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856</Words>
  <Application>Microsoft Office PowerPoint</Application>
  <PresentationFormat>Широкоэкранный</PresentationFormat>
  <Paragraphs>139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SimSun</vt:lpstr>
      <vt:lpstr>Arial</vt:lpstr>
      <vt:lpstr>Book Antiqua</vt:lpstr>
      <vt:lpstr>Calibri</vt:lpstr>
      <vt:lpstr>Calibri Light</vt:lpstr>
      <vt:lpstr>Times New Roman</vt:lpstr>
      <vt:lpstr>Tw Cen MT</vt:lpstr>
      <vt:lpstr>Тема Office</vt:lpstr>
      <vt:lpstr>Презентация PowerPoint</vt:lpstr>
      <vt:lpstr>O‘tgan dars mavzusini mustahkamlash</vt:lpstr>
      <vt:lpstr>O‘tgan dars mavzusini mustahkamlash</vt:lpstr>
      <vt:lpstr>O‘tgan dars mavzusini mustahkamlash</vt:lpstr>
      <vt:lpstr>Bugun darsda</vt:lpstr>
      <vt:lpstr>Tabiiy gaz</vt:lpstr>
      <vt:lpstr>Tabiiy gaz</vt:lpstr>
      <vt:lpstr>Tabiiy gaz</vt:lpstr>
      <vt:lpstr>Tabiiy gaz</vt:lpstr>
      <vt:lpstr>Tabiiy gaz</vt:lpstr>
      <vt:lpstr>Презентация PowerPoint</vt:lpstr>
      <vt:lpstr>Презентация PowerPoint</vt:lpstr>
      <vt:lpstr>Презентация PowerPoint</vt:lpstr>
      <vt:lpstr>Toshko‘mir</vt:lpstr>
      <vt:lpstr>Презентация PowerPoint</vt:lpstr>
      <vt:lpstr>Toshko‘mir</vt:lpstr>
      <vt:lpstr>Toshko‘mir</vt:lpstr>
      <vt:lpstr>Koks gazi</vt:lpstr>
      <vt:lpstr>Koks gazi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131</cp:revision>
  <dcterms:created xsi:type="dcterms:W3CDTF">2020-11-08T01:33:30Z</dcterms:created>
  <dcterms:modified xsi:type="dcterms:W3CDTF">2020-12-26T06:11:50Z</dcterms:modified>
</cp:coreProperties>
</file>