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7" r:id="rId2"/>
    <p:sldMasterId id="2147483742" r:id="rId3"/>
    <p:sldMasterId id="2147483790" r:id="rId4"/>
  </p:sldMasterIdLst>
  <p:notesMasterIdLst>
    <p:notesMasterId r:id="rId25"/>
  </p:notesMasterIdLst>
  <p:sldIdLst>
    <p:sldId id="1377" r:id="rId5"/>
    <p:sldId id="288" r:id="rId6"/>
    <p:sldId id="1378" r:id="rId7"/>
    <p:sldId id="1379" r:id="rId8"/>
    <p:sldId id="1380" r:id="rId9"/>
    <p:sldId id="1381" r:id="rId10"/>
    <p:sldId id="1382" r:id="rId11"/>
    <p:sldId id="1383" r:id="rId12"/>
    <p:sldId id="1384" r:id="rId13"/>
    <p:sldId id="1385" r:id="rId14"/>
    <p:sldId id="1386" r:id="rId15"/>
    <p:sldId id="1388" r:id="rId16"/>
    <p:sldId id="1387" r:id="rId17"/>
    <p:sldId id="1389" r:id="rId18"/>
    <p:sldId id="1390" r:id="rId19"/>
    <p:sldId id="1391" r:id="rId20"/>
    <p:sldId id="1392" r:id="rId21"/>
    <p:sldId id="1393" r:id="rId22"/>
    <p:sldId id="1394" r:id="rId23"/>
    <p:sldId id="1395" r:id="rId24"/>
  </p:sldIdLst>
  <p:sldSz cx="12185650" cy="7019925"/>
  <p:notesSz cx="5765800" cy="3244850"/>
  <p:defaultTextStyle>
    <a:defPPr>
      <a:defRPr lang="ru-RU"/>
    </a:defPPr>
    <a:lvl1pPr marL="0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1pPr>
    <a:lvl2pPr marL="968121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2pPr>
    <a:lvl3pPr marL="1936242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3pPr>
    <a:lvl4pPr marL="2904363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4pPr>
    <a:lvl5pPr marL="3872484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5pPr>
    <a:lvl6pPr marL="4840605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6pPr>
    <a:lvl7pPr marL="5808726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7pPr>
    <a:lvl8pPr marL="6776847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8pPr>
    <a:lvl9pPr marL="7744968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31" userDrawn="1">
          <p15:clr>
            <a:srgbClr val="A4A3A4"/>
          </p15:clr>
        </p15:guide>
        <p15:guide id="2" pos="45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110662"/>
    <a:srgbClr val="0097CC"/>
    <a:srgbClr val="006032"/>
    <a:srgbClr val="00A859"/>
    <a:srgbClr val="CEE1F2"/>
    <a:srgbClr val="FF99FF"/>
    <a:srgbClr val="F7F7F7"/>
    <a:srgbClr val="FFFFCC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30" autoAdjust="0"/>
    <p:restoredTop sz="94660"/>
  </p:normalViewPr>
  <p:slideViewPr>
    <p:cSldViewPr>
      <p:cViewPr varScale="1">
        <p:scale>
          <a:sx n="103" d="100"/>
          <a:sy n="103" d="100"/>
        </p:scale>
        <p:origin x="432" y="216"/>
      </p:cViewPr>
      <p:guideLst>
        <p:guide orient="horz" pos="6231"/>
        <p:guide pos="45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A39DF-9567-4CDA-A4A4-E359C8BAF477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33575" y="406400"/>
            <a:ext cx="189865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5C840-5611-4C0C-86CE-4F43C3DD3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52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1pPr>
    <a:lvl2pPr marL="968121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2pPr>
    <a:lvl3pPr marL="1936242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3pPr>
    <a:lvl4pPr marL="2904363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4pPr>
    <a:lvl5pPr marL="3872484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5pPr>
    <a:lvl6pPr marL="4840605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6pPr>
    <a:lvl7pPr marL="5808726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7pPr>
    <a:lvl8pPr marL="6776847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8pPr>
    <a:lvl9pPr marL="7744968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20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37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814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356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716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042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566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71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855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855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30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53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04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9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57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565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237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545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96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8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0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39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74" y="-84323"/>
            <a:ext cx="12332024" cy="7104248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0830" y="1256419"/>
            <a:ext cx="8365285" cy="326331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398" baseline="0"/>
            </a:lvl1pPr>
          </a:lstStyle>
          <a:p>
            <a:r>
              <a:rPr lang="en-US"/>
              <a:t>Fan nomi</a:t>
            </a:r>
            <a:br>
              <a:rPr lang="en-US"/>
            </a:br>
            <a:r>
              <a:rPr lang="uz-Cyrl-UZ"/>
              <a:t>№(</a:t>
            </a:r>
            <a:r>
              <a:rPr lang="en-US"/>
              <a:t>Mavzu raqami)</a:t>
            </a:r>
            <a:br>
              <a:rPr lang="en-US"/>
            </a:br>
            <a:r>
              <a:rPr lang="en-US"/>
              <a:t>Mavzu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40830" y="133512"/>
            <a:ext cx="2454521" cy="409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43"/>
            <a:r>
              <a:rPr lang="en-US" sz="1999" b="1">
                <a:solidFill>
                  <a:prstClr val="black"/>
                </a:solidFill>
              </a:rPr>
              <a:t>Temurbeklar maktabi</a:t>
            </a:r>
            <a:endParaRPr lang="ru-RU" sz="1999" b="1">
              <a:solidFill>
                <a:prstClr val="black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Kalit so’zlar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3"/>
            <a:ext cx="10510123" cy="2647755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 hasCustomPrompt="1"/>
          </p:nvPr>
        </p:nvSpPr>
        <p:spPr>
          <a:xfrm>
            <a:off x="1177312" y="1829730"/>
            <a:ext cx="9872281" cy="2167200"/>
          </a:xfrm>
        </p:spPr>
        <p:txBody>
          <a:bodyPr/>
          <a:lstStyle>
            <a:lvl1pPr marL="0" marR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6971" indent="0">
              <a:buNone/>
              <a:defRPr/>
            </a:lvl2pPr>
            <a:lvl3pPr marL="913943" indent="0">
              <a:buNone/>
              <a:defRPr/>
            </a:lvl3pPr>
            <a:lvl4pPr marL="1370914" indent="0">
              <a:buNone/>
              <a:defRPr/>
            </a:lvl4pPr>
            <a:lvl5pPr marL="1827886" indent="0">
              <a:buNone/>
              <a:defRPr/>
            </a:lvl5pPr>
          </a:lstStyle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So’zlar, So’zlar, So’zlar, So’zlar,</a:t>
            </a:r>
          </a:p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</a:t>
            </a:r>
          </a:p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7"/>
            <a:ext cx="10510123" cy="1051320"/>
          </a:xfrm>
        </p:spPr>
        <p:txBody>
          <a:bodyPr>
            <a:normAutofit/>
          </a:bodyPr>
          <a:lstStyle>
            <a:lvl1pPr algn="l">
              <a:defRPr sz="599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288379" y="1763063"/>
            <a:ext cx="9608893" cy="46539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144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15" y="196668"/>
            <a:ext cx="10779772" cy="730889"/>
          </a:xfrm>
        </p:spPr>
        <p:txBody>
          <a:bodyPr>
            <a:normAutofit/>
          </a:bodyPr>
          <a:lstStyle>
            <a:lvl1pPr>
              <a:defRPr sz="359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68029" y="1062739"/>
            <a:ext cx="10779858" cy="530394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040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3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6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2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1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1516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6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0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572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8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5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927" y="286572"/>
            <a:ext cx="10357804" cy="836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924" y="1429986"/>
            <a:ext cx="3326683" cy="348789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9484" y="1429986"/>
            <a:ext cx="3326683" cy="348789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5043" y="1429986"/>
            <a:ext cx="3326683" cy="348789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3924" y="5098165"/>
            <a:ext cx="3326683" cy="98149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21" indent="-152321">
              <a:buFont typeface="Arial" panose="020B0604020202020204" pitchFamily="34" charset="0"/>
              <a:buChar char="•"/>
              <a:defRPr sz="1399"/>
            </a:lvl2pPr>
            <a:lvl3pPr marL="304641" indent="-152321">
              <a:defRPr sz="1399"/>
            </a:lvl3pPr>
            <a:lvl4pPr marL="533122" indent="-228481">
              <a:defRPr sz="1399"/>
            </a:lvl4pPr>
            <a:lvl5pPr marL="761603" indent="-22848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9484" y="5098165"/>
            <a:ext cx="3326683" cy="98149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21" indent="-152321">
              <a:buFont typeface="Arial" panose="020B0604020202020204" pitchFamily="34" charset="0"/>
              <a:buChar char="•"/>
              <a:defRPr sz="1399"/>
            </a:lvl2pPr>
            <a:lvl3pPr marL="304641" indent="-152321">
              <a:defRPr sz="1399"/>
            </a:lvl3pPr>
            <a:lvl4pPr marL="533122" indent="-228481">
              <a:defRPr sz="1399"/>
            </a:lvl4pPr>
            <a:lvl5pPr marL="761603" indent="-22848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5043" y="5098165"/>
            <a:ext cx="3326683" cy="98149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21" indent="-152321">
              <a:buFont typeface="Arial" panose="020B0604020202020204" pitchFamily="34" charset="0"/>
              <a:buChar char="•"/>
              <a:defRPr sz="1399"/>
            </a:lvl2pPr>
            <a:lvl3pPr marL="304641" indent="-152321">
              <a:defRPr sz="1399"/>
            </a:lvl3pPr>
            <a:lvl4pPr marL="533122" indent="-228481">
              <a:defRPr sz="1399"/>
            </a:lvl4pPr>
            <a:lvl5pPr marL="761603" indent="-22848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3927" y="955493"/>
            <a:ext cx="10357804" cy="41599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8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4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0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1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5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67" r:id="rId13"/>
    <p:sldLayoutId id="2147483668" r:id="rId14"/>
    <p:sldLayoutId id="2147483669" r:id="rId15"/>
    <p:sldLayoutId id="2147483672" r:id="rId16"/>
    <p:sldLayoutId id="2147483673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0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1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825625" y="2997069"/>
            <a:ext cx="8789404" cy="2240663"/>
          </a:xfrm>
          <a:prstGeom prst="rect">
            <a:avLst/>
          </a:prstGeom>
        </p:spPr>
        <p:txBody>
          <a:bodyPr vert="horz" wrap="square" lIns="0" tIns="29513" rIns="0" bIns="0" rtlCol="0">
            <a:spAutoFit/>
          </a:bodyPr>
          <a:lstStyle/>
          <a:p>
            <a:pPr marL="38860">
              <a:spcBef>
                <a:spcPts val="232"/>
              </a:spcBef>
              <a:spcAft>
                <a:spcPts val="1200"/>
              </a:spcAft>
            </a:pPr>
            <a:r>
              <a:rPr lang="sv-SE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</a:t>
            </a:r>
          </a:p>
          <a:p>
            <a:pPr marL="38860">
              <a:spcBef>
                <a:spcPts val="232"/>
              </a:spcBef>
              <a:spcAft>
                <a:spcPts val="1200"/>
              </a:spcAft>
            </a:pPr>
            <a:r>
              <a:rPr lang="sv-SE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 birikmalarda uglerod atomining gibridlanishi</a:t>
            </a:r>
            <a:endParaRPr lang="sv-SE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7136" y="2725697"/>
            <a:ext cx="727115" cy="143813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5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27136" y="4518667"/>
            <a:ext cx="727115" cy="143813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5"/>
          </a:p>
        </p:txBody>
      </p:sp>
      <p:grpSp>
        <p:nvGrpSpPr>
          <p:cNvPr id="2" name="Группа 1"/>
          <p:cNvGrpSpPr/>
          <p:nvPr/>
        </p:nvGrpSpPr>
        <p:grpSpPr>
          <a:xfrm>
            <a:off x="0" y="0"/>
            <a:ext cx="12169107" cy="2157195"/>
            <a:chOff x="0" y="0"/>
            <a:chExt cx="12169107" cy="2157195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EE80F0AA-4DF1-4DBF-9AA2-5439157D8912}"/>
                </a:ext>
              </a:extLst>
            </p:cNvPr>
            <p:cNvSpPr/>
            <p:nvPr/>
          </p:nvSpPr>
          <p:spPr>
            <a:xfrm>
              <a:off x="0" y="0"/>
              <a:ext cx="12169107" cy="2157195"/>
            </a:xfrm>
            <a:custGeom>
              <a:avLst/>
              <a:gdLst/>
              <a:ahLst/>
              <a:cxnLst/>
              <a:rect l="l" t="t" r="r" b="b"/>
              <a:pathLst>
                <a:path w="5760085" h="1021080">
                  <a:moveTo>
                    <a:pt x="5759640" y="0"/>
                  </a:moveTo>
                  <a:lnTo>
                    <a:pt x="0" y="0"/>
                  </a:lnTo>
                  <a:lnTo>
                    <a:pt x="0" y="1020953"/>
                  </a:lnTo>
                  <a:lnTo>
                    <a:pt x="5759640" y="1020953"/>
                  </a:lnTo>
                  <a:lnTo>
                    <a:pt x="575964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sz="2395"/>
            </a:p>
          </p:txBody>
        </p:sp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F294EAD7-CAB8-401C-B12D-6064AA1177E0}"/>
                </a:ext>
              </a:extLst>
            </p:cNvPr>
            <p:cNvSpPr/>
            <p:nvPr/>
          </p:nvSpPr>
          <p:spPr>
            <a:xfrm>
              <a:off x="9259191" y="564238"/>
              <a:ext cx="2243834" cy="1016696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2395"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27824596-7DE1-4136-95E4-49A51856B6D3}"/>
                </a:ext>
              </a:extLst>
            </p:cNvPr>
            <p:cNvSpPr/>
            <p:nvPr/>
          </p:nvSpPr>
          <p:spPr>
            <a:xfrm>
              <a:off x="9259191" y="564238"/>
              <a:ext cx="2243834" cy="1016696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2395"/>
            </a:p>
          </p:txBody>
        </p:sp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259191" y="608427"/>
            <a:ext cx="2243834" cy="765477"/>
          </a:xfrm>
          <a:prstGeom prst="rect">
            <a:avLst/>
          </a:prstGeom>
        </p:spPr>
        <p:txBody>
          <a:bodyPr vert="horz" wrap="square" lIns="0" tIns="33539" rIns="0" bIns="0" rtlCol="0">
            <a:spAutoFit/>
          </a:bodyPr>
          <a:lstStyle/>
          <a:p>
            <a:pPr>
              <a:spcBef>
                <a:spcPts val="264"/>
              </a:spcBef>
            </a:pPr>
            <a:r>
              <a:rPr lang="en-US" sz="4754" b="1" spc="21" dirty="0" smtClean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sz="4754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50CC696B-C45C-4477-8EB6-9C8A17C566AC}"/>
              </a:ext>
            </a:extLst>
          </p:cNvPr>
          <p:cNvSpPr txBox="1">
            <a:spLocks/>
          </p:cNvSpPr>
          <p:nvPr/>
        </p:nvSpPr>
        <p:spPr>
          <a:xfrm>
            <a:off x="2003651" y="608427"/>
            <a:ext cx="5497282" cy="1138299"/>
          </a:xfrm>
          <a:prstGeom prst="rect">
            <a:avLst/>
          </a:prstGeom>
        </p:spPr>
        <p:txBody>
          <a:bodyPr vert="horz" wrap="square" lIns="0" tIns="30899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71" algn="ctr" defTabSz="1934688">
              <a:spcBef>
                <a:spcPts val="241"/>
              </a:spcBef>
              <a:defRPr/>
            </a:pPr>
            <a:r>
              <a:rPr lang="en-US" sz="7194" kern="0" spc="21" dirty="0" err="1">
                <a:solidFill>
                  <a:sysClr val="window" lastClr="FFFFFF"/>
                </a:solidFill>
              </a:rPr>
              <a:t>Kimyo</a:t>
            </a:r>
            <a:endParaRPr lang="en-US" sz="7194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90DAED2F-83E2-4C44-BDD6-F1DBC8F3CEB6}"/>
              </a:ext>
            </a:extLst>
          </p:cNvPr>
          <p:cNvSpPr/>
          <p:nvPr/>
        </p:nvSpPr>
        <p:spPr>
          <a:xfrm>
            <a:off x="1041886" y="666639"/>
            <a:ext cx="241747" cy="495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4688"/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80300DCF-7A93-40E2-97DB-984BC4BBEAC1}"/>
              </a:ext>
            </a:extLst>
          </p:cNvPr>
          <p:cNvSpPr/>
          <p:nvPr/>
        </p:nvSpPr>
        <p:spPr>
          <a:xfrm>
            <a:off x="1164226" y="979040"/>
            <a:ext cx="451420" cy="601893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4688"/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C9D09B9B-7971-418F-BD45-BCFC001C44D2}"/>
              </a:ext>
            </a:extLst>
          </p:cNvPr>
          <p:cNvSpPr/>
          <p:nvPr/>
        </p:nvSpPr>
        <p:spPr>
          <a:xfrm>
            <a:off x="1219211" y="1337226"/>
            <a:ext cx="340209" cy="189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4688"/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85548016-DFDF-4F6E-ACB7-1A21AE0B3331}"/>
              </a:ext>
            </a:extLst>
          </p:cNvPr>
          <p:cNvSpPr/>
          <p:nvPr/>
        </p:nvSpPr>
        <p:spPr>
          <a:xfrm>
            <a:off x="700420" y="978148"/>
            <a:ext cx="474257" cy="603237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4688"/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8DD8CEAB-A5DC-4427-A511-668247ED131A}"/>
              </a:ext>
            </a:extLst>
          </p:cNvPr>
          <p:cNvSpPr/>
          <p:nvPr/>
        </p:nvSpPr>
        <p:spPr>
          <a:xfrm>
            <a:off x="754081" y="1261097"/>
            <a:ext cx="365839" cy="265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4688"/>
            <a:endParaRPr sz="3808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95C17E-E9B8-4A32-8081-954CFE17D5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/>
          <a:srcRect l="9756" r="9756"/>
          <a:stretch>
            <a:fillRect/>
          </a:stretch>
        </p:blipFill>
        <p:spPr>
          <a:xfrm>
            <a:off x="9296768" y="4518666"/>
            <a:ext cx="2797642" cy="22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"/>
              <p:cNvSpPr/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solidFill>
                <a:srgbClr val="2365C7"/>
              </a:solidFill>
            </p:spPr>
            <p:txBody>
              <a:bodyPr wrap="square" lIns="0" tIns="0" rIns="0" bIns="0" rtlCol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𝐬𝐩</m:t>
                          </m:r>
                        </m:e>
                        <m:sup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𝐠𝐢𝐛𝐫𝐢𝐝𝐥𝐚𝐧𝐢𝐬𝐡</m:t>
                      </m:r>
                    </m:oMath>
                  </m:oMathPara>
                </a14:m>
                <a:endParaRPr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bjec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225425" y="1452562"/>
            <a:ext cx="1150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Ma’lumki,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metan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 ta 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σ-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bog‘ bor.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to‘yingan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atomlari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sp³-gibridlangan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202075" y="3566800"/>
            <a:ext cx="3552899" cy="327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"/>
              <p:cNvSpPr/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solidFill>
                <a:srgbClr val="2365C7"/>
              </a:solidFill>
            </p:spPr>
            <p:txBody>
              <a:bodyPr wrap="square" lIns="0" tIns="0" rIns="0" bIns="0" rtlCol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𝐬𝐩</m:t>
                          </m:r>
                        </m:e>
                        <m:sup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𝐠𝐢𝐛𝐫𝐢𝐝𝐥𝐚𝐧𝐢𝐬𝐡</m:t>
                      </m:r>
                    </m:oMath>
                  </m:oMathPara>
                </a14:m>
                <a:endParaRPr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bjec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248389" y="1424643"/>
            <a:ext cx="7010400" cy="317009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57150">
            <a:solidFill>
              <a:srgbClr val="2365C7"/>
            </a:solidFill>
          </a:ln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Etilen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molekulasidagi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atomining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p-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orbitallari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gibridlanib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tenglashgan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gibridlangan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232" y="1518736"/>
            <a:ext cx="3429000" cy="26226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964" y="4587624"/>
            <a:ext cx="4923686" cy="24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"/>
              <p:cNvSpPr/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solidFill>
                <a:srgbClr val="2365C7"/>
              </a:solidFill>
            </p:spPr>
            <p:txBody>
              <a:bodyPr wrap="square" lIns="0" tIns="0" rIns="0" bIns="0" rtlCol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𝐬𝐩</m:t>
                          </m:r>
                        </m:e>
                        <m:sup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𝐠𝐢𝐛𝐫𝐢𝐝𝐥𝐚𝐧𝐢𝐬𝐡</m:t>
                      </m:r>
                    </m:oMath>
                  </m:oMathPara>
                </a14:m>
                <a:endParaRPr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bjec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4960710" y="1514504"/>
            <a:ext cx="7198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tekislikda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bir-birlariga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120°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burchak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sp²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bittadan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gibridlanmagan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π-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bog‘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qatnashadi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" y="2214561"/>
            <a:ext cx="389094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"/>
              <p:cNvSpPr/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solidFill>
                <a:srgbClr val="2365C7"/>
              </a:solidFill>
            </p:spPr>
            <p:txBody>
              <a:bodyPr wrap="square" lIns="0" tIns="0" rIns="0" bIns="0" rtlCol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𝐬𝐩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𝐠𝐢𝐛𝐫𝐢𝐝𝐥𝐚𝐧𝐢𝐬𝐡</m:t>
                      </m:r>
                    </m:oMath>
                  </m:oMathPara>
                </a14:m>
                <a:endParaRPr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bjec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454025" y="1452562"/>
            <a:ext cx="6096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gibridlanishga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asetilen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Uchbog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tutgan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qo‘shbog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tutgan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gibridlangan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ТИПЫ ГИБРИДИЗАЦИИ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3128962"/>
            <a:ext cx="521434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"/>
              <p:cNvSpPr/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solidFill>
                <a:srgbClr val="2365C7"/>
              </a:solidFill>
            </p:spPr>
            <p:txBody>
              <a:bodyPr wrap="square" lIns="0" tIns="0" rIns="0" bIns="0" rtlCol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𝐬𝐩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𝐠𝐢𝐛𝐫𝐢𝐝𝐥𝐚𝐧𝐢𝐬𝐡</m:t>
                      </m:r>
                    </m:oMath>
                  </m:oMathPara>
                </a14:m>
                <a:endParaRPr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bjec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4794250" y="1686292"/>
            <a:ext cx="739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Agar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gibrid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orbital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bir-biri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180°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burchak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p - orbital  </a:t>
            </a:r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π-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bog‘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1544409"/>
            <a:ext cx="3915321" cy="24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0160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825" y="1071562"/>
            <a:ext cx="10893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Butadiyen-1,2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bog‘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qatnashgan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s-, p-,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sp², sp³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3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0160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yechimi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825" y="1071562"/>
            <a:ext cx="108934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Butadiyen-1,2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empirik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formulasini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olamiz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alkadiyen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alkinlar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formula: 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2n+2</a:t>
            </a:r>
          </a:p>
          <a:p>
            <a:pPr algn="ctr"/>
            <a:r>
              <a:rPr lang="en-US" sz="3600" b="1" dirty="0" smtClean="0">
                <a:latin typeface="36"/>
                <a:cs typeface="Arial" panose="020B0604020202020204" pitchFamily="34" charset="0"/>
              </a:rPr>
              <a:t>C</a:t>
            </a:r>
            <a:r>
              <a:rPr lang="en-US" sz="2000" b="1" dirty="0" smtClean="0">
                <a:latin typeface="36"/>
                <a:cs typeface="Arial" panose="020B0604020202020204" pitchFamily="34" charset="0"/>
              </a:rPr>
              <a:t>4</a:t>
            </a:r>
            <a:r>
              <a:rPr lang="en-US" sz="3600" b="1" dirty="0" smtClean="0">
                <a:latin typeface="36"/>
                <a:cs typeface="Arial" panose="020B0604020202020204" pitchFamily="34" charset="0"/>
              </a:rPr>
              <a:t>H</a:t>
            </a:r>
            <a:r>
              <a:rPr lang="en-US" sz="2400" b="1" dirty="0" smtClean="0">
                <a:latin typeface="36"/>
                <a:cs typeface="Arial" panose="020B0604020202020204" pitchFamily="34" charset="0"/>
              </a:rPr>
              <a:t>6</a:t>
            </a:r>
            <a:r>
              <a:rPr lang="en-US" sz="3600" b="1" dirty="0" smtClean="0">
                <a:latin typeface="36"/>
                <a:cs typeface="Arial" panose="020B0604020202020204" pitchFamily="34" charset="0"/>
              </a:rPr>
              <a:t> butadiyen-1,2</a:t>
            </a:r>
            <a:r>
              <a:rPr lang="en-US" sz="4800" b="1" dirty="0" smtClean="0">
                <a:latin typeface="36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empirik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formula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formulani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yozmasdan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quyidagilarni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aniqlashimiz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Gibridlanmagan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s-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-molekula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yig‘indisidan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ayirib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9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0160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yechimi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0225" y="1071562"/>
            <a:ext cx="1100327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alkadiyen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qo‘shbog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qo‘shbog‘ida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 ta </a:t>
            </a:r>
            <a:r>
              <a:rPr lang="el-G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bog‘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alkadiyen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2 ta </a:t>
            </a:r>
            <a:r>
              <a:rPr lang="el-G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bog‘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Gibridlanmagan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p-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l-G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p orbital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2 ta </a:t>
            </a:r>
            <a:r>
              <a:rPr lang="el-G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4 ta p orbital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8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0160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yechimi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825" y="1071562"/>
            <a:ext cx="108934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butadiyen-1,2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6 ta H= 6 ta s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orbitsl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4+6=10 ta atom-1=9 </a:t>
            </a:r>
            <a:r>
              <a:rPr lang="el-G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bog‘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 ta </a:t>
            </a:r>
            <a:r>
              <a:rPr lang="el-G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bog‘=4 ta p orbital</a:t>
            </a:r>
          </a:p>
          <a:p>
            <a:pPr indent="354013">
              <a:spcAft>
                <a:spcPts val="600"/>
              </a:spcAft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formulani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uglerodning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turlarini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olamiz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gibridlangan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aniqlaymiz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0160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yechimi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377825" y="995362"/>
            <a:ext cx="10893425" cy="2473625"/>
            <a:chOff x="301625" y="1452562"/>
            <a:chExt cx="10893425" cy="2473625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301625" y="1452562"/>
              <a:ext cx="10893425" cy="2473625"/>
              <a:chOff x="301625" y="1452562"/>
              <a:chExt cx="10893425" cy="2473625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301625" y="1452562"/>
                <a:ext cx="10893425" cy="2473625"/>
                <a:chOff x="149225" y="1224715"/>
                <a:chExt cx="10893425" cy="247362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" name="Прямоугольник 1"/>
                    <p:cNvSpPr/>
                    <p:nvPr/>
                  </p:nvSpPr>
                  <p:spPr>
                    <a:xfrm>
                      <a:off x="149225" y="2138362"/>
                      <a:ext cx="10893425" cy="64633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  <m: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60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oMath>
                        </m:oMathPara>
                      </a14:m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" name="Прямоугольник 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9225" y="2138362"/>
                      <a:ext cx="10893425" cy="64633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" name="Прямоугольник 2"/>
                <p:cNvSpPr/>
                <p:nvPr/>
              </p:nvSpPr>
              <p:spPr>
                <a:xfrm>
                  <a:off x="4035425" y="1701494"/>
                  <a:ext cx="48282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200" dirty="0" smtClean="0"/>
                    <a:t> </a:t>
                  </a:r>
                  <a:r>
                    <a:rPr lang="ru-RU" sz="3200" dirty="0" smtClean="0"/>
                    <a:t>│</a:t>
                  </a:r>
                  <a:endParaRPr lang="ru-RU" sz="32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Прямоугольник 3"/>
                    <p:cNvSpPr/>
                    <p:nvPr/>
                  </p:nvSpPr>
                  <p:spPr>
                    <a:xfrm>
                      <a:off x="5760414" y="1224715"/>
                      <a:ext cx="652743" cy="7078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sz="4000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4" name="Прямоугольник 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60414" y="1224715"/>
                      <a:ext cx="652743" cy="70788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" name="Прямоугольник 5"/>
                <p:cNvSpPr/>
                <p:nvPr/>
              </p:nvSpPr>
              <p:spPr>
                <a:xfrm>
                  <a:off x="6550025" y="1698983"/>
                  <a:ext cx="48282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200" dirty="0" smtClean="0"/>
                    <a:t> </a:t>
                  </a:r>
                  <a:r>
                    <a:rPr lang="ru-RU" sz="3200" dirty="0" smtClean="0"/>
                    <a:t>│</a:t>
                  </a:r>
                  <a:endParaRPr lang="ru-RU" sz="3200" dirty="0"/>
                </a:p>
              </p:txBody>
            </p:sp>
            <p:sp>
              <p:nvSpPr>
                <p:cNvPr id="7" name="Прямоугольник 6"/>
                <p:cNvSpPr/>
                <p:nvPr/>
              </p:nvSpPr>
              <p:spPr>
                <a:xfrm>
                  <a:off x="5802415" y="1698983"/>
                  <a:ext cx="48282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200" dirty="0" smtClean="0"/>
                    <a:t> </a:t>
                  </a:r>
                  <a:r>
                    <a:rPr lang="ru-RU" sz="3200" dirty="0" smtClean="0"/>
                    <a:t>│</a:t>
                  </a:r>
                  <a:endParaRPr lang="ru-RU" sz="32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Прямоугольник 7"/>
                    <p:cNvSpPr/>
                    <p:nvPr/>
                  </p:nvSpPr>
                  <p:spPr>
                    <a:xfrm>
                      <a:off x="6518668" y="1224715"/>
                      <a:ext cx="652743" cy="7078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sz="4000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8" name="Прямоугольник 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18668" y="1224715"/>
                      <a:ext cx="652743" cy="70788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Прямоугольник 8"/>
                    <p:cNvSpPr/>
                    <p:nvPr/>
                  </p:nvSpPr>
                  <p:spPr>
                    <a:xfrm>
                      <a:off x="3950465" y="1281059"/>
                      <a:ext cx="652743" cy="7078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sz="4000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9" name="Прямоугольник 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50465" y="1281059"/>
                      <a:ext cx="652743" cy="70788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Прямоугольник 9"/>
                    <p:cNvSpPr/>
                    <p:nvPr/>
                  </p:nvSpPr>
                  <p:spPr>
                    <a:xfrm>
                      <a:off x="6518667" y="2990454"/>
                      <a:ext cx="652743" cy="7078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sz="4000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10" name="Прямоугольник 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18667" y="2990454"/>
                      <a:ext cx="652743" cy="70788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" name="Прямоугольник 10"/>
                <p:cNvSpPr/>
                <p:nvPr/>
              </p:nvSpPr>
              <p:spPr>
                <a:xfrm>
                  <a:off x="6543197" y="2563213"/>
                  <a:ext cx="48282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200" dirty="0" smtClean="0"/>
                    <a:t> </a:t>
                  </a:r>
                  <a:r>
                    <a:rPr lang="ru-RU" sz="3200" dirty="0" smtClean="0"/>
                    <a:t>│</a:t>
                  </a:r>
                  <a:endParaRPr lang="ru-RU" sz="3200" dirty="0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4168219" y="2211935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1</a:t>
                </a:r>
                <a:endParaRPr lang="ru-RU" sz="20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111734" y="2192848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2</a:t>
                </a:r>
                <a:endParaRPr lang="ru-RU" sz="2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929531" y="2147909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3</a:t>
                </a:r>
                <a:endParaRPr lang="ru-RU" sz="2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95597" y="2147909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4</a:t>
                </a:r>
                <a:endParaRPr lang="ru-RU" sz="2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190512" y="2914750"/>
                  <a:ext cx="62895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sp</m:t>
                            </m:r>
                          </m:e>
                          <m:sup>
                            <m: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0512" y="2914750"/>
                  <a:ext cx="628955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5111734" y="2914750"/>
                  <a:ext cx="5068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1734" y="2914750"/>
                  <a:ext cx="506805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5921765" y="2914750"/>
                  <a:ext cx="62895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sp</m:t>
                            </m:r>
                          </m:e>
                          <m:sup>
                            <m: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1765" y="2914750"/>
                  <a:ext cx="628955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187020" y="2883392"/>
                  <a:ext cx="61529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sp</m:t>
                            </m:r>
                          </m:e>
                          <m:sup>
                            <m: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020" y="2883392"/>
                  <a:ext cx="61529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Прямоугольник 23"/>
          <p:cNvSpPr/>
          <p:nvPr/>
        </p:nvSpPr>
        <p:spPr>
          <a:xfrm>
            <a:off x="377824" y="3439113"/>
            <a:ext cx="108934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3-uglerodlar 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2 ta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 sp²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gibridlangan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= 3 ∙ 2=6  sp² orbital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2-uglerod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gibridlangan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=2 ∙ 1= 2 ta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orbital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4-uglerod sp³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gibridlangan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= 4 ∙ 1= 4 ta sp³ orbital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9558" y="5635113"/>
            <a:ext cx="10911691" cy="1265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s-6 ta; p-4 ta; sp-2 ta; sp²-6 ta; sp³-4 ta; 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-9ta; 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-2 ta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9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Bugungi darsda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4025" y="1446194"/>
            <a:ext cx="11961813" cy="2438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sp³-gibridlanish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sp²-gibridlanish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sp-gibridlanish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8" name="Picture 2" descr="IIT Foundation Chemistry – fusionclasses.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9025" y="3885067"/>
            <a:ext cx="6934200" cy="2824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0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0160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9225" y="1528762"/>
            <a:ext cx="1158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17-§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69-sahifadagi 1-4-mashqlarni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025" y="2824162"/>
            <a:ext cx="5372100" cy="33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9398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3754" y="1053874"/>
            <a:ext cx="11487872" cy="361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Kimyoviy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bog‘lanishlarni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bo‘lishida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elektronlarning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bulutlari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bir-biri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aralashib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energiyasi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gibridlangan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hodisani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deb,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orbitallarni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– </a:t>
            </a:r>
            <a:r>
              <a:rPr 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gibridlangan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Hybridisation | Brilliant Math &amp; Science Wik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75" y="4424362"/>
            <a:ext cx="4009286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025" y="4666017"/>
            <a:ext cx="696277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9535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-3813175" y="-2039297"/>
                <a:ext cx="11168743" cy="1852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Organik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birikmalarda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uglerod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atomi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xil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sp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−,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sp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−, 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va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gibridlanish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holatida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bo‘lishi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mumkin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3175" y="-2039297"/>
                <a:ext cx="11168743" cy="1852238"/>
              </a:xfrm>
              <a:prstGeom prst="rect">
                <a:avLst/>
              </a:prstGeom>
              <a:blipFill>
                <a:blip r:embed="rId3"/>
                <a:stretch>
                  <a:fillRect t="-5263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/>
          <p:cNvGrpSpPr/>
          <p:nvPr/>
        </p:nvGrpSpPr>
        <p:grpSpPr>
          <a:xfrm>
            <a:off x="75779" y="932933"/>
            <a:ext cx="7696200" cy="3723900"/>
            <a:chOff x="-993775" y="3912092"/>
            <a:chExt cx="7239000" cy="3723900"/>
          </a:xfrm>
        </p:grpSpPr>
        <p:pic>
          <p:nvPicPr>
            <p:cNvPr id="2052" name="Picture 4" descr="Old Paper Manuscript Or Papyrus Scroll Horizontal Oriented Isolated On,  Stock Photo | Crushpixe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3775" y="3912092"/>
              <a:ext cx="7239000" cy="3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138135" y="4620738"/>
              <a:ext cx="4975179" cy="1852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Gibridlanish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haqidagi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nazariyani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1931-yilda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L.Poling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taklif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qildi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4" name="Picture 6" descr="Полинг, Лайнус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979" y="1443737"/>
            <a:ext cx="3713038" cy="54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ndex of /~whu/intermediate/Polariza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88" y="4546846"/>
            <a:ext cx="3402982" cy="23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54825" y="4500562"/>
            <a:ext cx="685800" cy="92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0386" y="1452562"/>
            <a:ext cx="10972800" cy="1400241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2365C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birikmalarda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gibridlanish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holatida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074" name="Picture 2" descr="ТИПЫ ГИБРИДИЗАЦ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22" y="5580245"/>
            <a:ext cx="394335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1749425" y="2976562"/>
            <a:ext cx="685800" cy="1143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/>
              <p:cNvSpPr/>
              <p:nvPr/>
            </p:nvSpPr>
            <p:spPr>
              <a:xfrm>
                <a:off x="78736" y="4155877"/>
                <a:ext cx="4027177" cy="69204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2365C7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𝐬𝐩</m:t>
                        </m:r>
                      </m:e>
                      <m:sup>
                        <m:r>
                          <a:rPr lang="en-US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gibridlanish</a:t>
                </a:r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6" y="4155877"/>
                <a:ext cx="4027177" cy="692049"/>
              </a:xfrm>
              <a:prstGeom prst="rect">
                <a:avLst/>
              </a:prstGeom>
              <a:blipFill>
                <a:blip r:embed="rId5"/>
                <a:stretch>
                  <a:fillRect t="-12174" b="-33043"/>
                </a:stretch>
              </a:blipFill>
              <a:ln>
                <a:solidFill>
                  <a:srgbClr val="2365C7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Стрелка вниз 9"/>
          <p:cNvSpPr/>
          <p:nvPr/>
        </p:nvSpPr>
        <p:spPr>
          <a:xfrm>
            <a:off x="5855669" y="2995590"/>
            <a:ext cx="685800" cy="1143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Прямоугольник 10"/>
              <p:cNvSpPr/>
              <p:nvPr/>
            </p:nvSpPr>
            <p:spPr>
              <a:xfrm>
                <a:off x="4246912" y="4138590"/>
                <a:ext cx="3903314" cy="69204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2365C7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𝐬𝐩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gibridlanish</a:t>
                </a:r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912" y="4138590"/>
                <a:ext cx="3903314" cy="692049"/>
              </a:xfrm>
              <a:prstGeom prst="rect">
                <a:avLst/>
              </a:prstGeom>
              <a:blipFill>
                <a:blip r:embed="rId6"/>
                <a:stretch>
                  <a:fillRect t="-12174" r="-2960" b="-33043"/>
                </a:stretch>
              </a:blipFill>
              <a:ln>
                <a:solidFill>
                  <a:srgbClr val="2365C7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Стрелка вниз 11"/>
          <p:cNvSpPr/>
          <p:nvPr/>
        </p:nvSpPr>
        <p:spPr>
          <a:xfrm>
            <a:off x="9727579" y="2995590"/>
            <a:ext cx="685800" cy="1143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419605" y="4162417"/>
            <a:ext cx="3753967" cy="6789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2365C7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sp-gibridlanish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ybrid orbita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4877181"/>
            <a:ext cx="1862781" cy="202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Гибридизация орбиталей — Википеди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19" y="4965747"/>
            <a:ext cx="20955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9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"/>
              <p:cNvSpPr/>
              <p:nvPr/>
            </p:nvSpPr>
            <p:spPr>
              <a:xfrm>
                <a:off x="0" y="-20638"/>
                <a:ext cx="12173572" cy="939800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solidFill>
                <a:srgbClr val="2365C7"/>
              </a:solidFill>
            </p:spPr>
            <p:txBody>
              <a:bodyPr wrap="square" lIns="0" tIns="0" rIns="0" bIns="0" rtlCol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𝐬𝐩</m:t>
                          </m:r>
                        </m:e>
                        <m:sup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𝐠𝐢𝐛𝐫𝐢𝐝𝐥𝐚𝐧𝐢𝐬𝐡</m:t>
                      </m:r>
                    </m:oMath>
                  </m:oMathPara>
                </a14:m>
                <a:endParaRPr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bjec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0638"/>
                <a:ext cx="12173572" cy="939800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279400" y="3776107"/>
            <a:ext cx="5638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Metan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bo‘lishida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elektronlarining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orbitalari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gibridlanadi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to‘rtta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gibrid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2825" y="1303849"/>
            <a:ext cx="5943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Metan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bo‘lishida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sp³-gibridlanish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qozg‘algan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/>
          </a:p>
        </p:txBody>
      </p:sp>
      <p:pic>
        <p:nvPicPr>
          <p:cNvPr id="4098" name="Picture 2" descr="Ch 2: sp3 hybridis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397021"/>
            <a:ext cx="3505200" cy="363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995362"/>
            <a:ext cx="4926658" cy="27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0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"/>
              <p:cNvSpPr/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solidFill>
                <a:srgbClr val="2365C7"/>
              </a:solidFill>
            </p:spPr>
            <p:txBody>
              <a:bodyPr wrap="square" lIns="0" tIns="0" rIns="0" bIns="0" rtlCol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𝐬𝐩</m:t>
                          </m:r>
                        </m:e>
                        <m:sup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𝐠𝐢𝐛𝐫𝐢𝐝𝐥𝐚𝐧𝐢𝐬𝐡</m:t>
                      </m:r>
                    </m:oMath>
                  </m:oMathPara>
                </a14:m>
                <a:endParaRPr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bjec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409886" y="1277316"/>
            <a:ext cx="1135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sp³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gibridlangan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orbitallar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fazoda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bir-birlariga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109°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28`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burchak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tetraedrik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shaklli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3357562"/>
            <a:ext cx="3495040" cy="3276600"/>
          </a:xfrm>
          <a:prstGeom prst="rect">
            <a:avLst/>
          </a:prstGeom>
        </p:spPr>
      </p:pic>
      <p:pic>
        <p:nvPicPr>
          <p:cNvPr id="5122" name="Picture 2" descr="Alkanes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3357562"/>
            <a:ext cx="4038600" cy="35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7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object 2"/>
              <p:cNvSpPr/>
              <p:nvPr/>
            </p:nvSpPr>
            <p:spPr>
              <a:xfrm>
                <a:off x="-5635" y="-15876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solidFill>
                <a:srgbClr val="2365C7"/>
              </a:solidFill>
            </p:spPr>
            <p:txBody>
              <a:bodyPr wrap="square" lIns="0" tIns="0" rIns="0" bIns="0" rtlCol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𝐬𝐩</m:t>
                          </m:r>
                        </m:e>
                        <m:sup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𝐠𝐢𝐛𝐫𝐢𝐝𝐥𝐚𝐧𝐢𝐬𝐡</m:t>
                      </m:r>
                    </m:oMath>
                  </m:oMathPara>
                </a14:m>
                <a:endParaRPr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objec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35" y="-15876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324301" y="1757362"/>
            <a:ext cx="60040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to‘rtta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gibrid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sp³-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orbitallari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to‘rtta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orbitallari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bir-birini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qoplashi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to‘rtta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bog‘lanishli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metan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6328383" y="1528762"/>
            <a:ext cx="5822513" cy="495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6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"/>
              <p:cNvSpPr/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solidFill>
                <a:srgbClr val="2365C7"/>
              </a:solidFill>
            </p:spPr>
            <p:txBody>
              <a:bodyPr wrap="square" lIns="0" tIns="0" rIns="0" bIns="0" rtlCol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𝐬𝐩</m:t>
                          </m:r>
                        </m:e>
                        <m:sup>
                          <m:r>
                            <a:rPr lang="en-US" sz="5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5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𝐠𝐢𝐛𝐫𝐢𝐝𝐥𝐚𝐧𝐢𝐬𝐡</m:t>
                      </m:r>
                    </m:oMath>
                  </m:oMathPara>
                </a14:m>
                <a:endParaRPr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bjec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0638"/>
                <a:ext cx="12173572" cy="1297954"/>
              </a:xfrm>
              <a:custGeom>
                <a:avLst/>
                <a:gdLst/>
                <a:ahLst/>
                <a:cxnLst/>
                <a:rect l="l" t="t" r="r" b="b"/>
                <a:pathLst>
                  <a:path w="5760085" h="1021080">
                    <a:moveTo>
                      <a:pt x="5759640" y="0"/>
                    </a:moveTo>
                    <a:lnTo>
                      <a:pt x="0" y="0"/>
                    </a:lnTo>
                    <a:lnTo>
                      <a:pt x="0" y="1020953"/>
                    </a:lnTo>
                    <a:lnTo>
                      <a:pt x="5759640" y="1020953"/>
                    </a:lnTo>
                    <a:lnTo>
                      <a:pt x="575964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149225" y="1277316"/>
            <a:ext cx="1188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Birikayotgan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markazlarini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biriktiruvchi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chiziq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orbitallarning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bir-birini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qoplashi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 (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sigma)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bog‘lanish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755" y="3088132"/>
            <a:ext cx="6629400" cy="3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2.xml><?xml version="1.0" encoding="utf-8"?>
<a:theme xmlns:a="http://schemas.openxmlformats.org/drawingml/2006/main" name="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D065F3FC-3E9C-4AFC-AFB2-AD99FFD6EC12}" vid="{24D79D30-FFA8-4D6D-B82F-E600FF13E2CA}"/>
    </a:ext>
  </a:extLst>
</a:theme>
</file>

<file path=ppt/theme/theme3.xml><?xml version="1.0" encoding="utf-8"?>
<a:theme xmlns:a="http://schemas.openxmlformats.org/drawingml/2006/main" name="2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4.xml><?xml version="1.0" encoding="utf-8"?>
<a:theme xmlns:a="http://schemas.openxmlformats.org/drawingml/2006/main" name="3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3254</TotalTime>
  <Words>665</Words>
  <Application>Microsoft Office PowerPoint</Application>
  <PresentationFormat>Произвольный</PresentationFormat>
  <Paragraphs>100</Paragraphs>
  <Slides>20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36</vt:lpstr>
      <vt:lpstr>Arial</vt:lpstr>
      <vt:lpstr>Calibri</vt:lpstr>
      <vt:lpstr>Calibri Light</vt:lpstr>
      <vt:lpstr>Cambria Math</vt:lpstr>
      <vt:lpstr>Constantia</vt:lpstr>
      <vt:lpstr>Georgia</vt:lpstr>
      <vt:lpstr>Verdana</vt:lpstr>
      <vt:lpstr>Wingdings</vt:lpstr>
      <vt:lpstr>Тема10</vt:lpstr>
      <vt:lpstr>Тема7</vt:lpstr>
      <vt:lpstr>2_Тема10</vt:lpstr>
      <vt:lpstr>3_Тема10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Презентация.cdr</dc:title>
  <dc:creator>Anvarullo</dc:creator>
  <cp:lastModifiedBy>User</cp:lastModifiedBy>
  <cp:revision>325</cp:revision>
  <dcterms:created xsi:type="dcterms:W3CDTF">2020-04-09T07:32:19Z</dcterms:created>
  <dcterms:modified xsi:type="dcterms:W3CDTF">2020-12-12T07:37:23Z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2020-04-09T00:00:00Z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2020-04-09T00:00:00Z</vt:filetime>
  </property>
</Properties>
</file>