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25"/>
  </p:notesMasterIdLst>
  <p:sldIdLst>
    <p:sldId id="1377" r:id="rId5"/>
    <p:sldId id="288" r:id="rId6"/>
    <p:sldId id="1378" r:id="rId7"/>
    <p:sldId id="1379" r:id="rId8"/>
    <p:sldId id="1380" r:id="rId9"/>
    <p:sldId id="1381" r:id="rId10"/>
    <p:sldId id="1382" r:id="rId11"/>
    <p:sldId id="1383" r:id="rId12"/>
    <p:sldId id="1384" r:id="rId13"/>
    <p:sldId id="1385" r:id="rId14"/>
    <p:sldId id="1386" r:id="rId15"/>
    <p:sldId id="1388" r:id="rId16"/>
    <p:sldId id="1387" r:id="rId17"/>
    <p:sldId id="1389" r:id="rId18"/>
    <p:sldId id="1390" r:id="rId19"/>
    <p:sldId id="1391" r:id="rId20"/>
    <p:sldId id="1392" r:id="rId21"/>
    <p:sldId id="1393" r:id="rId22"/>
    <p:sldId id="1394" r:id="rId23"/>
    <p:sldId id="1395" r:id="rId24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0" autoAdjust="0"/>
    <p:restoredTop sz="94660"/>
  </p:normalViewPr>
  <p:slideViewPr>
    <p:cSldViewPr>
      <p:cViewPr varScale="1">
        <p:scale>
          <a:sx n="103" d="100"/>
          <a:sy n="103" d="100"/>
        </p:scale>
        <p:origin x="432" y="216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7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814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3560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16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042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5669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1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8552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855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532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047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591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757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565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237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545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65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microsoft.com/office/2007/relationships/hdphoto" Target="../media/hdphoto6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42.png"/><Relationship Id="rId5" Type="http://schemas.openxmlformats.org/officeDocument/2006/relationships/image" Target="../media/image41.emf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7.wdp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8.wdp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9.wdp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4.gif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2.wdp"/><Relationship Id="rId5" Type="http://schemas.openxmlformats.org/officeDocument/2006/relationships/image" Target="../media/image33.png"/><Relationship Id="rId4" Type="http://schemas.openxmlformats.org/officeDocument/2006/relationships/image" Target="../media/image3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microsoft.com/office/2007/relationships/hdphoto" Target="../media/hdphoto4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6.png"/><Relationship Id="rId5" Type="http://schemas.microsoft.com/office/2007/relationships/hdphoto" Target="../media/hdphoto3.wdp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5.wdp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5625" y="2997069"/>
            <a:ext cx="8789404" cy="2240663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sv-SE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r>
              <a:rPr lang="sv-SE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birikmalarda uglerod atomining gibridlanishi</a:t>
            </a:r>
            <a:endParaRPr lang="sv-SE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7136" y="272569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7136" y="4518667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59191" y="608427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/>
          <a:srcRect l="9756" r="9756"/>
          <a:stretch>
            <a:fillRect/>
          </a:stretch>
        </p:blipFill>
        <p:spPr>
          <a:xfrm>
            <a:off x="9296768" y="4518666"/>
            <a:ext cx="2797642" cy="229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𝐬𝐩</m:t>
                          </m:r>
                        </m:e>
                        <m:sup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25425" y="1452562"/>
            <a:ext cx="1150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Ma’lumki,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l-GR" sz="4000" dirty="0">
                <a:latin typeface="Arial" panose="020B0604020202020204" pitchFamily="34" charset="0"/>
                <a:cs typeface="Arial" panose="020B0604020202020204" pitchFamily="34" charset="0"/>
              </a:rPr>
              <a:t>σ-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bog‘ bor.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sp³-gibridlangan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4202075" y="3566800"/>
            <a:ext cx="3552899" cy="327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0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𝐬𝐩</m:t>
                          </m:r>
                        </m:e>
                        <m:sup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248389" y="1424643"/>
            <a:ext cx="7010400" cy="317009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Etilen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p-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orbitallari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gibridlanib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3232" y="1518736"/>
            <a:ext cx="3429000" cy="26226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1964" y="4587624"/>
            <a:ext cx="4923686" cy="243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1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𝐬𝐩</m:t>
                          </m:r>
                        </m:e>
                        <m:sup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960710" y="1514504"/>
            <a:ext cx="71988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120°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sp²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gibridlanmagan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qatnashadi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25" y="2214561"/>
            <a:ext cx="389094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5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𝐬𝐩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54025" y="1452562"/>
            <a:ext cx="609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gibridlanishga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Uchbog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qo‘shbog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ТИПЫ ГИБРИДИЗАЦИИ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25" y="3128962"/>
            <a:ext cx="5214343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3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𝐬𝐩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794250" y="1686292"/>
            <a:ext cx="7391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orbital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180°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p - orbital 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π-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bog‘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25" y="1544409"/>
            <a:ext cx="3915321" cy="241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1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825" y="1071562"/>
            <a:ext cx="108934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Butadiyen-1,2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s-, p-,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sp², sp³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3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825" y="1071562"/>
            <a:ext cx="108934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Butadiyen-1,2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empirik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formula: 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2n+2</a:t>
            </a:r>
          </a:p>
          <a:p>
            <a:pPr algn="ctr"/>
            <a:r>
              <a:rPr lang="en-US" sz="3600" b="1" dirty="0" smtClean="0">
                <a:latin typeface="36"/>
                <a:cs typeface="Arial" panose="020B0604020202020204" pitchFamily="34" charset="0"/>
              </a:rPr>
              <a:t>C</a:t>
            </a:r>
            <a:r>
              <a:rPr lang="en-US" sz="2000" b="1" dirty="0" smtClean="0">
                <a:latin typeface="36"/>
                <a:cs typeface="Arial" panose="020B0604020202020204" pitchFamily="34" charset="0"/>
              </a:rPr>
              <a:t>4</a:t>
            </a:r>
            <a:r>
              <a:rPr lang="en-US" sz="3600" b="1" dirty="0" smtClean="0">
                <a:latin typeface="36"/>
                <a:cs typeface="Arial" panose="020B0604020202020204" pitchFamily="34" charset="0"/>
              </a:rPr>
              <a:t>H</a:t>
            </a:r>
            <a:r>
              <a:rPr lang="en-US" sz="2400" b="1" dirty="0" smtClean="0">
                <a:latin typeface="36"/>
                <a:cs typeface="Arial" panose="020B0604020202020204" pitchFamily="34" charset="0"/>
              </a:rPr>
              <a:t>6</a:t>
            </a:r>
            <a:r>
              <a:rPr lang="en-US" sz="3600" b="1" dirty="0" smtClean="0">
                <a:latin typeface="36"/>
                <a:cs typeface="Arial" panose="020B0604020202020204" pitchFamily="34" charset="0"/>
              </a:rPr>
              <a:t> butadiyen-1,2</a:t>
            </a:r>
            <a:r>
              <a:rPr lang="en-US" sz="4800" b="1" dirty="0" smtClean="0">
                <a:latin typeface="36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empirik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yozmasdan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aniqlashimiz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AutoNum type="arabicPeriod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Gibridlanmagan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s-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l-G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-molekula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89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225" y="1071562"/>
            <a:ext cx="11003273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qo‘shbog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qo‘shbog‘ida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 ta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Gibridlanmagan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p orbital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4 ta p orbital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58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825" y="1071562"/>
            <a:ext cx="1089342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butadiyen-1,2</a:t>
            </a:r>
          </a:p>
          <a:p>
            <a:pPr>
              <a:spcAft>
                <a:spcPts val="6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 ta H= 6 ta s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orbitsl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4+6=10 ta atom-1=9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</a:p>
          <a:p>
            <a:pPr>
              <a:spcAft>
                <a:spcPts val="6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bog‘=4 ta p orbital</a:t>
            </a:r>
          </a:p>
          <a:p>
            <a:pPr indent="354013">
              <a:spcAft>
                <a:spcPts val="600"/>
              </a:spcAft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uglerodning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377825" y="995362"/>
            <a:ext cx="10893425" cy="2473625"/>
            <a:chOff x="301625" y="1452562"/>
            <a:chExt cx="10893425" cy="2473625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301625" y="1452562"/>
              <a:ext cx="10893425" cy="2473625"/>
              <a:chOff x="301625" y="1452562"/>
              <a:chExt cx="10893425" cy="2473625"/>
            </a:xfrm>
          </p:grpSpPr>
          <p:grpSp>
            <p:nvGrpSpPr>
              <p:cNvPr id="12" name="Группа 11"/>
              <p:cNvGrpSpPr/>
              <p:nvPr/>
            </p:nvGrpSpPr>
            <p:grpSpPr>
              <a:xfrm>
                <a:off x="301625" y="1452562"/>
                <a:ext cx="10893425" cy="2473625"/>
                <a:chOff x="149225" y="1224715"/>
                <a:chExt cx="10893425" cy="247362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" name="Прямоугольник 1"/>
                    <p:cNvSpPr/>
                    <p:nvPr/>
                  </p:nvSpPr>
                  <p:spPr>
                    <a:xfrm>
                      <a:off x="149225" y="2138362"/>
                      <a:ext cx="10893425" cy="646331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  <m: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</m:t>
                            </m:r>
                            <m: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</m:t>
                            </m:r>
                            <m: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</m:t>
                            </m:r>
                            <m: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</m:t>
                            </m:r>
                            <m: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3600" i="0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2" name="Прямоугольник 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9225" y="2138362"/>
                      <a:ext cx="10893425" cy="646331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ru-R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" name="Прямоугольник 2"/>
                <p:cNvSpPr/>
                <p:nvPr/>
              </p:nvSpPr>
              <p:spPr>
                <a:xfrm>
                  <a:off x="4035425" y="1701494"/>
                  <a:ext cx="482824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 smtClean="0"/>
                    <a:t> </a:t>
                  </a:r>
                  <a:r>
                    <a:rPr lang="ru-RU" sz="3200" dirty="0" smtClean="0"/>
                    <a:t>│</a:t>
                  </a:r>
                  <a:endParaRPr lang="ru-RU" sz="3200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" name="Прямоугольник 3"/>
                    <p:cNvSpPr/>
                    <p:nvPr/>
                  </p:nvSpPr>
                  <p:spPr>
                    <a:xfrm>
                      <a:off x="5760414" y="1224715"/>
                      <a:ext cx="652743" cy="707886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sz="4000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4000" dirty="0"/>
                    </a:p>
                  </p:txBody>
                </p:sp>
              </mc:Choice>
              <mc:Fallback xmlns="">
                <p:sp>
                  <p:nvSpPr>
                    <p:cNvPr id="4" name="Прямоугольник 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60414" y="1224715"/>
                      <a:ext cx="652743" cy="707886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ru-R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" name="Прямоугольник 5"/>
                <p:cNvSpPr/>
                <p:nvPr/>
              </p:nvSpPr>
              <p:spPr>
                <a:xfrm>
                  <a:off x="6550025" y="1698983"/>
                  <a:ext cx="482824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 smtClean="0"/>
                    <a:t> </a:t>
                  </a:r>
                  <a:r>
                    <a:rPr lang="ru-RU" sz="3200" dirty="0" smtClean="0"/>
                    <a:t>│</a:t>
                  </a:r>
                  <a:endParaRPr lang="ru-RU" sz="3200" dirty="0"/>
                </a:p>
              </p:txBody>
            </p:sp>
            <p:sp>
              <p:nvSpPr>
                <p:cNvPr id="7" name="Прямоугольник 6"/>
                <p:cNvSpPr/>
                <p:nvPr/>
              </p:nvSpPr>
              <p:spPr>
                <a:xfrm>
                  <a:off x="5802415" y="1698983"/>
                  <a:ext cx="482824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 smtClean="0"/>
                    <a:t> </a:t>
                  </a:r>
                  <a:r>
                    <a:rPr lang="ru-RU" sz="3200" dirty="0" smtClean="0"/>
                    <a:t>│</a:t>
                  </a:r>
                  <a:endParaRPr lang="ru-RU" sz="3200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Прямоугольник 7"/>
                    <p:cNvSpPr/>
                    <p:nvPr/>
                  </p:nvSpPr>
                  <p:spPr>
                    <a:xfrm>
                      <a:off x="6518668" y="1224715"/>
                      <a:ext cx="652743" cy="707886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sz="4000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4000" dirty="0"/>
                    </a:p>
                  </p:txBody>
                </p:sp>
              </mc:Choice>
              <mc:Fallback xmlns="">
                <p:sp>
                  <p:nvSpPr>
                    <p:cNvPr id="8" name="Прямоугольник 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18668" y="1224715"/>
                      <a:ext cx="652743" cy="707886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ru-R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Прямоугольник 8"/>
                    <p:cNvSpPr/>
                    <p:nvPr/>
                  </p:nvSpPr>
                  <p:spPr>
                    <a:xfrm>
                      <a:off x="3950465" y="1281059"/>
                      <a:ext cx="652743" cy="707886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sz="4000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4000" dirty="0"/>
                    </a:p>
                  </p:txBody>
                </p:sp>
              </mc:Choice>
              <mc:Fallback xmlns="">
                <p:sp>
                  <p:nvSpPr>
                    <p:cNvPr id="9" name="Прямоугольник 8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50465" y="1281059"/>
                      <a:ext cx="652743" cy="707886"/>
                    </a:xfrm>
                    <a:prstGeom prst="rect">
                      <a:avLst/>
                    </a:prstGeom>
                    <a:blipFill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ru-R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Прямоугольник 9"/>
                    <p:cNvSpPr/>
                    <p:nvPr/>
                  </p:nvSpPr>
                  <p:spPr>
                    <a:xfrm>
                      <a:off x="6518667" y="2990454"/>
                      <a:ext cx="652743" cy="707886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m:rPr>
                                <m:sty m:val="p"/>
                              </m:rPr>
                              <a:rPr lang="en-US" sz="4000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oMath>
                        </m:oMathPara>
                      </a14:m>
                      <a:endParaRPr lang="en-US" sz="4000" dirty="0"/>
                    </a:p>
                  </p:txBody>
                </p:sp>
              </mc:Choice>
              <mc:Fallback xmlns="">
                <p:sp>
                  <p:nvSpPr>
                    <p:cNvPr id="10" name="Прямоугольник 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18667" y="2990454"/>
                      <a:ext cx="652743" cy="707886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ru-RU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1" name="Прямоугольник 10"/>
                <p:cNvSpPr/>
                <p:nvPr/>
              </p:nvSpPr>
              <p:spPr>
                <a:xfrm>
                  <a:off x="6543197" y="2563213"/>
                  <a:ext cx="482824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200" dirty="0" smtClean="0"/>
                    <a:t> </a:t>
                  </a:r>
                  <a:r>
                    <a:rPr lang="ru-RU" sz="3200" dirty="0" smtClean="0"/>
                    <a:t>│</a:t>
                  </a:r>
                  <a:endParaRPr lang="ru-RU" sz="3200" dirty="0"/>
                </a:p>
              </p:txBody>
            </p:sp>
          </p:grpSp>
          <p:sp>
            <p:nvSpPr>
              <p:cNvPr id="13" name="TextBox 12"/>
              <p:cNvSpPr txBox="1"/>
              <p:nvPr/>
            </p:nvSpPr>
            <p:spPr>
              <a:xfrm>
                <a:off x="4168219" y="2211935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1</a:t>
                </a:r>
                <a:endParaRPr lang="ru-RU" sz="20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111734" y="2192848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2</a:t>
                </a:r>
                <a:endParaRPr lang="ru-RU" sz="20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929531" y="2147909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3</a:t>
                </a:r>
                <a:endParaRPr lang="ru-RU" sz="20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695597" y="2147909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4</a:t>
                </a:r>
                <a:endParaRPr lang="ru-RU" sz="20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190512" y="2914750"/>
                  <a:ext cx="62895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sp</m:t>
                            </m:r>
                          </m:e>
                          <m:sup>
                            <m: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ru-RU" sz="20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0512" y="2914750"/>
                  <a:ext cx="628955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111734" y="2914750"/>
                  <a:ext cx="50680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000" i="0" dirty="0" smtClean="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 panose="02040503050406030204" pitchFamily="18" charset="0"/>
                          </a:rPr>
                          <m:t>p</m:t>
                        </m:r>
                      </m:oMath>
                    </m:oMathPara>
                  </a14:m>
                  <a:endParaRPr lang="ru-RU" sz="20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1734" y="2914750"/>
                  <a:ext cx="506805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921765" y="2914750"/>
                  <a:ext cx="62895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sp</m:t>
                            </m:r>
                          </m:e>
                          <m:sup>
                            <m: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ru-RU" sz="2000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1765" y="2914750"/>
                  <a:ext cx="628955" cy="400110"/>
                </a:xfrm>
                <a:prstGeom prst="rect">
                  <a:avLst/>
                </a:prstGeom>
                <a:blipFill>
                  <a:blip r:embed="rId10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7187020" y="2883392"/>
                  <a:ext cx="61529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sp</m:t>
                            </m:r>
                          </m:e>
                          <m:sup>
                            <m:r>
                              <a:rPr lang="en-US" sz="2000" b="0" i="0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lang="ru-RU" sz="20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7020" y="2883392"/>
                  <a:ext cx="615297" cy="400110"/>
                </a:xfrm>
                <a:prstGeom prst="rect">
                  <a:avLst/>
                </a:prstGeom>
                <a:blipFill>
                  <a:blip r:embed="rId11"/>
                  <a:stretch>
                    <a:fillRect b="-6061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Прямоугольник 23"/>
          <p:cNvSpPr/>
          <p:nvPr/>
        </p:nvSpPr>
        <p:spPr>
          <a:xfrm>
            <a:off x="377824" y="3439113"/>
            <a:ext cx="10893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3-uglerodlar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sp²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3 ∙ 2=6  sp² orbital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2-uglerod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=2 ∙ 1= 2 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orbital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4-uglerod sp³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4 ∙ 1= 4 ta sp³ orbital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9558" y="5635113"/>
            <a:ext cx="10911691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s-6 ta; p-4 ta; sp-2 ta; sp²-6 ta; sp³-4 ta;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-9ta;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ta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91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 darsda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5" y="1446194"/>
            <a:ext cx="11961813" cy="243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sp³-gibridlanish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sp²-gibridlanish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sp-gibridlanish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298" name="Picture 2" descr="IIT Foundation Chemistry – fusionclasses.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9025" y="3885067"/>
            <a:ext cx="6934200" cy="2824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9225" y="152876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17-§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69-sahifadagi 1-4-mashqlarni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025" y="2824162"/>
            <a:ext cx="5372100" cy="335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39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3754" y="1053874"/>
            <a:ext cx="11487872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Kimyoviy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bog‘lanishlarni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bulutlari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aralashib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hodisani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orbitallarni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– </a:t>
            </a:r>
            <a:r>
              <a:rPr lang="en-US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Hybridisation | Brilliant Math &amp; Science Wik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075" y="4424362"/>
            <a:ext cx="4009286" cy="259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025" y="4666017"/>
            <a:ext cx="6962775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6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9535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3813175" y="-2039297"/>
                <a:ext cx="11168743" cy="18522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Organik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birikmalarda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uglerod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atomi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sp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−,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sp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−, 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sp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gibridlanish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3175" y="-2039297"/>
                <a:ext cx="11168743" cy="1852238"/>
              </a:xfrm>
              <a:prstGeom prst="rect">
                <a:avLst/>
              </a:prstGeom>
              <a:blipFill>
                <a:blip r:embed="rId3"/>
                <a:stretch>
                  <a:fillRect t="-5263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Группа 3"/>
          <p:cNvGrpSpPr/>
          <p:nvPr/>
        </p:nvGrpSpPr>
        <p:grpSpPr>
          <a:xfrm>
            <a:off x="75779" y="932933"/>
            <a:ext cx="7696200" cy="3723900"/>
            <a:chOff x="-993775" y="3912092"/>
            <a:chExt cx="7239000" cy="3723900"/>
          </a:xfrm>
        </p:grpSpPr>
        <p:pic>
          <p:nvPicPr>
            <p:cNvPr id="2052" name="Picture 4" descr="Old Paper Manuscript Or Papyrus Scroll Horizontal Oriented Isolated On,  Stock Photo | Crushpixe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93775" y="3912092"/>
              <a:ext cx="7239000" cy="372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138135" y="4620738"/>
              <a:ext cx="4975179" cy="18522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Gibridlanish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haqidagi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nazariyani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 1931-yilda 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L.Poling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taklif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qildi</a:t>
              </a:r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4" name="Picture 6" descr="Полинг, Лайнус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979" y="1443737"/>
            <a:ext cx="3713038" cy="542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Index of /~whu/intermediate/Polarization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88" y="4546846"/>
            <a:ext cx="3402982" cy="232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54825" y="4500562"/>
            <a:ext cx="685800" cy="920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64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00386" y="1452562"/>
            <a:ext cx="10972800" cy="140024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birikmalarda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074" name="Picture 2" descr="ТИПЫ ГИБРИДИЗАЦ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222" y="5580245"/>
            <a:ext cx="3943350" cy="115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низ 6"/>
          <p:cNvSpPr/>
          <p:nvPr/>
        </p:nvSpPr>
        <p:spPr>
          <a:xfrm>
            <a:off x="1749425" y="2976562"/>
            <a:ext cx="685800" cy="1143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78736" y="4155877"/>
                <a:ext cx="4027177" cy="69204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rgbClr val="2365C7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𝐬𝐩</m:t>
                        </m:r>
                      </m:e>
                      <m:sup>
                        <m:r>
                          <a:rPr lang="en-US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gibridlanish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36" y="4155877"/>
                <a:ext cx="4027177" cy="692049"/>
              </a:xfrm>
              <a:prstGeom prst="rect">
                <a:avLst/>
              </a:prstGeom>
              <a:blipFill>
                <a:blip r:embed="rId5"/>
                <a:stretch>
                  <a:fillRect t="-12174" b="-33043"/>
                </a:stretch>
              </a:blipFill>
              <a:ln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трелка вниз 9"/>
          <p:cNvSpPr/>
          <p:nvPr/>
        </p:nvSpPr>
        <p:spPr>
          <a:xfrm>
            <a:off x="5855669" y="2995590"/>
            <a:ext cx="685800" cy="1143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4246912" y="4138590"/>
                <a:ext cx="3903314" cy="69204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rgbClr val="2365C7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𝐬𝐩</m:t>
                        </m:r>
                      </m:e>
                      <m:sup>
                        <m:r>
                          <a:rPr lang="en-US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gibridlanish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912" y="4138590"/>
                <a:ext cx="3903314" cy="692049"/>
              </a:xfrm>
              <a:prstGeom prst="rect">
                <a:avLst/>
              </a:prstGeom>
              <a:blipFill>
                <a:blip r:embed="rId6"/>
                <a:stretch>
                  <a:fillRect t="-12174" r="-2960" b="-33043"/>
                </a:stretch>
              </a:blipFill>
              <a:ln>
                <a:solidFill>
                  <a:srgbClr val="2365C7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Стрелка вниз 11"/>
          <p:cNvSpPr/>
          <p:nvPr/>
        </p:nvSpPr>
        <p:spPr>
          <a:xfrm>
            <a:off x="9727579" y="2995590"/>
            <a:ext cx="685800" cy="1143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419605" y="4162417"/>
            <a:ext cx="3753967" cy="6789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sp-gibridlanish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Hybrid orbital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4877181"/>
            <a:ext cx="1862781" cy="2020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Гибридизация орбиталей — Википеди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819" y="4965747"/>
            <a:ext cx="2095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93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939800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𝐬𝐩</m:t>
                          </m:r>
                        </m:e>
                        <m:sup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939800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79400" y="3776107"/>
            <a:ext cx="5638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Metan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elektronlarining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orbitalari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gibridlanadi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gibrid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2825" y="1303849"/>
            <a:ext cx="5943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Metan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sp³-gibridlanish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qozg‘algan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/>
          </a:p>
        </p:txBody>
      </p:sp>
      <p:pic>
        <p:nvPicPr>
          <p:cNvPr id="4098" name="Picture 2" descr="Ch 2: sp3 hybridis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3397021"/>
            <a:ext cx="3505200" cy="363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995362"/>
            <a:ext cx="4926658" cy="278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0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𝐬𝐩</m:t>
                          </m:r>
                        </m:e>
                        <m:sup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09886" y="1277316"/>
            <a:ext cx="11353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sp³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109°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28`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tetraedrik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5" y="3357562"/>
            <a:ext cx="3495040" cy="3276600"/>
          </a:xfrm>
          <a:prstGeom prst="rect">
            <a:avLst/>
          </a:prstGeom>
        </p:spPr>
      </p:pic>
      <p:pic>
        <p:nvPicPr>
          <p:cNvPr id="5122" name="Picture 2" descr="Alkanes"/>
          <p:cNvPicPr>
            <a:picLocks noChangeAspect="1" noChangeArrowheads="1" noCrop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25" y="3357562"/>
            <a:ext cx="4038600" cy="35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75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2"/>
              <p:cNvSpPr/>
              <p:nvPr/>
            </p:nvSpPr>
            <p:spPr>
              <a:xfrm>
                <a:off x="-5635" y="-15876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𝐬𝐩</m:t>
                          </m:r>
                        </m:e>
                        <m:sup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635" y="-15876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24301" y="1757362"/>
            <a:ext cx="60040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gibrid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sp³-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orbitallari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s-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orbitallari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lum bright="-20000" contrast="20000"/>
          </a:blip>
          <a:stretch>
            <a:fillRect/>
          </a:stretch>
        </p:blipFill>
        <p:spPr>
          <a:xfrm>
            <a:off x="6328383" y="1528762"/>
            <a:ext cx="5822513" cy="495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6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/>
              <p:cNvSpPr/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2365C7"/>
              </a:solidFill>
            </p:spPr>
            <p:txBody>
              <a:bodyPr wrap="square" lIns="0" tIns="0" rIns="0" bIns="0" rtlCol="0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𝐬𝐩</m:t>
                          </m:r>
                        </m:e>
                        <m:sup>
                          <m:r>
                            <a:rPr lang="en-US" sz="5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𝐠𝐢𝐛𝐫𝐢𝐝𝐥𝐚𝐧𝐢𝐬𝐡</m:t>
                      </m:r>
                    </m:oMath>
                  </m:oMathPara>
                </a14:m>
                <a:endParaRPr sz="5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0638"/>
                <a:ext cx="12173572" cy="1297954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49225" y="1277316"/>
            <a:ext cx="1188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Birikayotgan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biriktiruvchi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orbitallarning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(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sigma)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1755" y="3088132"/>
            <a:ext cx="6629400" cy="39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3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3254</TotalTime>
  <Words>665</Words>
  <Application>Microsoft Office PowerPoint</Application>
  <PresentationFormat>Произвольный</PresentationFormat>
  <Paragraphs>100</Paragraphs>
  <Slides>20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33" baseType="lpstr">
      <vt:lpstr>36</vt:lpstr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325</cp:revision>
  <dcterms:created xsi:type="dcterms:W3CDTF">2020-04-09T07:32:19Z</dcterms:created>
  <dcterms:modified xsi:type="dcterms:W3CDTF">2020-12-12T07:37:23Z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