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24"/>
  </p:notesMasterIdLst>
  <p:sldIdLst>
    <p:sldId id="327" r:id="rId9"/>
    <p:sldId id="317" r:id="rId10"/>
    <p:sldId id="326" r:id="rId11"/>
    <p:sldId id="315" r:id="rId12"/>
    <p:sldId id="303" r:id="rId13"/>
    <p:sldId id="304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16" r:id="rId23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xmlns="" userId="c53bfc203dcb40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ADCCE9"/>
    <a:srgbClr val="CEE1F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>
        <p:scale>
          <a:sx n="50" d="100"/>
          <a:sy n="50" d="100"/>
        </p:scale>
        <p:origin x="-1176" y="-3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8" y="286572"/>
            <a:ext cx="10357803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5" y="1429986"/>
            <a:ext cx="3326682" cy="34878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2" cy="34878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2" cy="348789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5" y="5098166"/>
            <a:ext cx="3326682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6"/>
            <a:ext cx="3326682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6"/>
            <a:ext cx="3326682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28" y="955493"/>
            <a:ext cx="10357803" cy="415996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85609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8087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07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500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89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29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564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281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03.12.2020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0" y="0"/>
            <a:ext cx="12185650" cy="22083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6" name="object 5"/>
          <p:cNvSpPr/>
          <p:nvPr/>
        </p:nvSpPr>
        <p:spPr>
          <a:xfrm>
            <a:off x="634670" y="2640597"/>
            <a:ext cx="726696" cy="147385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652123" y="4543452"/>
            <a:ext cx="728282" cy="147223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1867515" y="503745"/>
            <a:ext cx="6978189" cy="1418610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800" kern="0" spc="21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lang="uz-Cyrl-UZ" sz="5400" kern="0" spc="21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1042445" y="597994"/>
            <a:ext cx="241174" cy="508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4618" y="918116"/>
            <a:ext cx="452202" cy="615868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1220153" y="1285362"/>
            <a:ext cx="339548" cy="19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310" y="918116"/>
            <a:ext cx="474416" cy="61749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55257" y="1207362"/>
            <a:ext cx="364935" cy="271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9826625" y="524870"/>
            <a:ext cx="1881437" cy="130648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lang="ru-RU" sz="2396" dirty="0"/>
          </a:p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0"/>
          <p:cNvSpPr/>
          <p:nvPr/>
        </p:nvSpPr>
        <p:spPr>
          <a:xfrm>
            <a:off x="9826625" y="539494"/>
            <a:ext cx="1881437" cy="130648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7181" name="object 4"/>
          <p:cNvSpPr txBox="1">
            <a:spLocks noChangeArrowheads="1"/>
          </p:cNvSpPr>
          <p:nvPr/>
        </p:nvSpPr>
        <p:spPr bwMode="auto">
          <a:xfrm>
            <a:off x="1837368" y="2656848"/>
            <a:ext cx="10094415" cy="144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8920">
              <a:spcBef>
                <a:spcPts val="232"/>
              </a:spcBef>
            </a:pPr>
            <a:r>
              <a:rPr lang="uz-Latn-UZ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M</a:t>
            </a:r>
            <a:r>
              <a:rPr lang="en-US" altLang="ru-RU" sz="48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avzu</a:t>
            </a:r>
            <a:r>
              <a:rPr lang="uz-Latn-UZ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  <a:r>
              <a:rPr lang="ru-RU" altLang="ru-RU" sz="48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uz-Latn-UZ" sz="4400" b="1" dirty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Mavzuga doir masala va mashqlar yechish (Alk</a:t>
            </a:r>
            <a:r>
              <a:rPr lang="en-US" sz="4400" b="1" dirty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4400" b="1" dirty="0">
                <a:ln w="0">
                  <a:solidFill>
                    <a:srgbClr val="2365C7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nlarga doir)</a:t>
            </a:r>
            <a:endParaRPr lang="uz-Latn-UZ" sz="4400" b="1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31216" y="94261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040" y="4391024"/>
            <a:ext cx="3680115" cy="23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03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25" y="1354366"/>
            <a:ext cx="11582400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5,6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(n.sh.)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22,4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(n.sh)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349625" y="3967162"/>
            <a:ext cx="5012266" cy="2819400"/>
            <a:chOff x="3349625" y="3967162"/>
            <a:chExt cx="5012266" cy="2819400"/>
          </a:xfrm>
        </p:grpSpPr>
        <p:pic>
          <p:nvPicPr>
            <p:cNvPr id="4098" name="Picture 2" descr="Bromine - THE UNIQUE LIQUID ELEMENT! - YouTub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25" y="3967162"/>
              <a:ext cx="5012266" cy="281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78225" y="5243734"/>
              <a:ext cx="1752600" cy="6789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</a:rPr>
                <a:t>80</a:t>
              </a:r>
              <a:r>
                <a:rPr lang="en-US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</a:rPr>
                <a:t>  gr</a:t>
              </a:r>
              <a:r>
                <a:rPr lang="ru-RU" b="1" dirty="0" smtClean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</a:rPr>
                <a:t> </a:t>
              </a:r>
              <a:endParaRPr lang="ru-RU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8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1625" y="1354366"/>
                <a:ext cx="11582400" cy="568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Noma’lum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uglevodorodni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nechta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bog‘ 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bromlash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uchun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ham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shuncha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brom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sarflanadi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Noma’lum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uglevodorod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va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bromning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nisbatini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topamiz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𝟖𝟎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𝟏𝟔𝟎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=1: 2</a:t>
                </a:r>
              </a:p>
              <a:p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Demak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noma’lum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moddani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molini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bromlash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uchun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brom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sarf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bo‘lsa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uning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tarkibida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2 ta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bog‘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bo‘lgan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354366"/>
                <a:ext cx="11582400" cy="5686428"/>
              </a:xfrm>
              <a:prstGeom prst="rect">
                <a:avLst/>
              </a:prstGeom>
              <a:blipFill rotWithShape="1">
                <a:blip r:embed="rId2"/>
                <a:stretch>
                  <a:fillRect l="-1684" t="-1715" r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7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1625" y="1354366"/>
                <a:ext cx="11582400" cy="4225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 2 ta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bog‘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saqlagan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uglevodorod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alkin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yoki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alkadiyen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bo‘lishi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mumkin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Uning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umumiy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formulasi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bir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xil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bo‘lganligi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uchun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yonish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formulasi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ham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bir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xil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bo‘ladi</a:t>
                </a:r>
                <a:r>
                  <a:rPr lang="en-US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−0,5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−0,5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354366"/>
                <a:ext cx="11582400" cy="4225516"/>
              </a:xfrm>
              <a:prstGeom prst="rect">
                <a:avLst/>
              </a:prstGeom>
              <a:blipFill rotWithShape="1">
                <a:blip r:embed="rId2"/>
                <a:stretch>
                  <a:fillRect l="-1684" t="-2309" r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7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1625" y="1354366"/>
                <a:ext cx="11582400" cy="3612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shartida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5,6 l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0,25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uglevodorodni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to‘liq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yonishiga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22,4 l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mol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kislorod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sarflangani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aytib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o‘tilgan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edi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foydalanib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proporsiya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tuzamiz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0,25 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𝑢𝑔𝑙𝑒𝑣𝑜𝑑𝑜𝑟𝑜𝑑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𝑚𝑜𝑙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sarflansa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𝑢𝑔𝑙𝑒𝑣𝑜𝑑𝑜𝑟𝑜𝑑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1354366"/>
                <a:ext cx="11582400" cy="3612143"/>
              </a:xfrm>
              <a:prstGeom prst="rect">
                <a:avLst/>
              </a:prstGeom>
              <a:blipFill rotWithShape="1">
                <a:blip r:embed="rId2"/>
                <a:stretch>
                  <a:fillRect l="-1684" t="-2698" r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6425" y="5159718"/>
                <a:ext cx="6991273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sarflangan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5159718"/>
                <a:ext cx="6991273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3930" y="1509057"/>
                <a:ext cx="3116695" cy="4201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1,5n-0,5=4</a:t>
                </a:r>
              </a:p>
              <a:p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,5n=4+0,5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,5n=4,5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4,5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n=3</a:t>
                </a:r>
                <a:endParaRPr lang="en-US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0" y="1509057"/>
                <a:ext cx="3116695" cy="4201086"/>
              </a:xfrm>
              <a:prstGeom prst="rect">
                <a:avLst/>
              </a:prstGeom>
              <a:blipFill>
                <a:blip r:embed="rId2"/>
                <a:stretch>
                  <a:fillRect l="-6458" t="-2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49625" y="1509057"/>
            <a:ext cx="8554605" cy="243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2n-2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241" y="4152376"/>
            <a:ext cx="8554605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425" y="1502436"/>
            <a:ext cx="10744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Tarkibida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20 %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 CaC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ettirilsa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(n.sh.)?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6,72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 (n.sh)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7,3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ta’sirlashuvidan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vinilxlorid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17,92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(n.sh.)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yonishiga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44,8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(n.sh)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sarflandi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uglevodorodni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-1" y="-20638"/>
            <a:ext cx="12185651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825" y="1309361"/>
            <a:ext cx="1143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Quyidagi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kalsiy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karbiddan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sharoitida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n.sh.da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atsetilen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80 %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3921495"/>
            <a:ext cx="3842508" cy="2814637"/>
          </a:xfrm>
          <a:prstGeom prst="rect">
            <a:avLst/>
          </a:prstGeom>
        </p:spPr>
      </p:pic>
      <p:pic>
        <p:nvPicPr>
          <p:cNvPr id="1026" name="Picture 2" descr="Ацетиле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4351283"/>
            <a:ext cx="2895600" cy="19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5825" y="274396"/>
            <a:ext cx="4902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89688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13649" y="876245"/>
            <a:ext cx="10250302" cy="2964677"/>
            <a:chOff x="606425" y="1764194"/>
            <a:chExt cx="10250302" cy="2964677"/>
          </a:xfrm>
        </p:grpSpPr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25" y="2443162"/>
              <a:ext cx="10250302" cy="160674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82383" y="1764194"/>
              <a:ext cx="457176" cy="678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3473" y="4049903"/>
              <a:ext cx="729687" cy="678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1025" y="1764194"/>
              <a:ext cx="428322" cy="678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03387" y="4049903"/>
              <a:ext cx="1447800" cy="67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22,4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89692" y="4171704"/>
                <a:ext cx="4026102" cy="11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∙22,4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2" y="4171704"/>
                <a:ext cx="4026102" cy="1193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987883" y="4197248"/>
                <a:ext cx="5776068" cy="2390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2,1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80 %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∙80%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=1,68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𝑙𝑖𝑡𝑟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83" y="4197248"/>
                <a:ext cx="5776068" cy="2390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95197" y="5928755"/>
            <a:ext cx="3615092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1,68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5650" cy="1348485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 darsda: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025" y="1604962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 smtClean="0">
                <a:latin typeface="TimesNewRomanPSMT"/>
              </a:rPr>
              <a:t>Alkinlarning</a:t>
            </a:r>
            <a:r>
              <a:rPr lang="en-US" sz="4000" dirty="0" smtClean="0">
                <a:latin typeface="TimesNewRomanPSMT"/>
              </a:rPr>
              <a:t> </a:t>
            </a:r>
            <a:r>
              <a:rPr lang="en-US" sz="4000" dirty="0" err="1" smtClean="0">
                <a:latin typeface="TimesNewRomanPSMT"/>
              </a:rPr>
              <a:t>olinishiga</a:t>
            </a:r>
            <a:r>
              <a:rPr lang="en-US" sz="4000" dirty="0" smtClean="0">
                <a:latin typeface="TimesNewRomanPSMT"/>
              </a:rPr>
              <a:t> </a:t>
            </a:r>
            <a:r>
              <a:rPr lang="en-US" sz="4000" dirty="0" err="1" smtClean="0">
                <a:latin typeface="TimesNewRomanPSMT"/>
              </a:rPr>
              <a:t>doir</a:t>
            </a:r>
            <a:r>
              <a:rPr lang="en-US" sz="4000" dirty="0" smtClean="0">
                <a:latin typeface="TimesNewRomanPSMT"/>
              </a:rPr>
              <a:t> </a:t>
            </a:r>
            <a:r>
              <a:rPr lang="en-US" sz="4000" dirty="0" err="1" smtClean="0">
                <a:latin typeface="TimesNewRomanPSMT"/>
              </a:rPr>
              <a:t>masalalar</a:t>
            </a:r>
            <a:r>
              <a:rPr lang="en-US" sz="4000" dirty="0" smtClean="0">
                <a:latin typeface="TimesNewRomanPSMT"/>
              </a:rPr>
              <a:t> </a:t>
            </a:r>
            <a:r>
              <a:rPr lang="en-US" sz="4000" dirty="0" err="1" smtClean="0">
                <a:latin typeface="TimesNewRomanPSMT"/>
              </a:rPr>
              <a:t>yechish</a:t>
            </a:r>
            <a:r>
              <a:rPr lang="en-US" sz="4000" dirty="0" smtClean="0">
                <a:latin typeface="TimesNewRomanPSMT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TimesNewRomanPSMT"/>
                <a:cs typeface="Arial" pitchFamily="34" charset="0"/>
              </a:rPr>
              <a:t>Alkinlarning</a:t>
            </a:r>
            <a:r>
              <a:rPr lang="en-US" sz="4000" dirty="0" smtClean="0">
                <a:latin typeface="TimesNewRomanPSMT"/>
                <a:cs typeface="Arial" pitchFamily="34" charset="0"/>
              </a:rPr>
              <a:t> </a:t>
            </a:r>
            <a:r>
              <a:rPr lang="en-US" sz="4000" dirty="0" err="1" smtClean="0">
                <a:latin typeface="TimesNewRomanPSMT"/>
                <a:cs typeface="Arial" pitchFamily="34" charset="0"/>
              </a:rPr>
              <a:t>kimyoviy</a:t>
            </a:r>
            <a:r>
              <a:rPr lang="en-US" sz="4000" dirty="0" smtClean="0">
                <a:latin typeface="TimesNewRomanPSMT"/>
                <a:cs typeface="Arial" pitchFamily="34" charset="0"/>
              </a:rPr>
              <a:t> </a:t>
            </a:r>
            <a:r>
              <a:rPr lang="en-US" sz="4000" dirty="0" err="1" smtClean="0">
                <a:latin typeface="TimesNewRomanPSMT"/>
                <a:cs typeface="Arial" pitchFamily="34" charset="0"/>
              </a:rPr>
              <a:t>xossalariga</a:t>
            </a:r>
            <a:r>
              <a:rPr lang="en-US" sz="4000" dirty="0" smtClean="0">
                <a:latin typeface="TimesNewRomanPSMT"/>
                <a:cs typeface="Arial" pitchFamily="34" charset="0"/>
              </a:rPr>
              <a:t> </a:t>
            </a:r>
            <a:r>
              <a:rPr lang="en-US" sz="4000" dirty="0" err="1" smtClean="0">
                <a:latin typeface="TimesNewRomanPSMT"/>
                <a:cs typeface="Arial" pitchFamily="34" charset="0"/>
              </a:rPr>
              <a:t>doir</a:t>
            </a:r>
            <a:r>
              <a:rPr lang="en-US" sz="4000" dirty="0" smtClean="0">
                <a:latin typeface="TimesNewRomanPSMT"/>
                <a:cs typeface="Arial" pitchFamily="34" charset="0"/>
              </a:rPr>
              <a:t> </a:t>
            </a:r>
            <a:r>
              <a:rPr lang="en-US" sz="4000" dirty="0" err="1" smtClean="0">
                <a:latin typeface="TimesNewRomanPSMT"/>
                <a:cs typeface="Arial" pitchFamily="34" charset="0"/>
              </a:rPr>
              <a:t>masalalar</a:t>
            </a:r>
            <a:r>
              <a:rPr lang="en-US" sz="4000" dirty="0" smtClean="0">
                <a:latin typeface="TimesNewRomanPSMT"/>
                <a:cs typeface="Arial" pitchFamily="34" charset="0"/>
              </a:rPr>
              <a:t> </a:t>
            </a:r>
            <a:r>
              <a:rPr lang="en-US" sz="4000" dirty="0" err="1" smtClean="0">
                <a:latin typeface="TimesNewRomanPSMT"/>
                <a:cs typeface="Arial" pitchFamily="34" charset="0"/>
              </a:rPr>
              <a:t>yechish</a:t>
            </a:r>
            <a:r>
              <a:rPr lang="en-US" sz="4000" dirty="0" smtClean="0">
                <a:latin typeface="TimesNewRomanPSMT"/>
                <a:cs typeface="Arial" pitchFamily="34" charset="0"/>
              </a:rPr>
              <a:t>.</a:t>
            </a:r>
            <a:endParaRPr lang="uz-Latn-UZ" sz="4000" dirty="0" smtClean="0">
              <a:latin typeface="TimesNewRomanPSMT"/>
              <a:cs typeface="Arial" pitchFamily="34" charset="0"/>
            </a:endParaRPr>
          </a:p>
        </p:txBody>
      </p:sp>
      <p:pic>
        <p:nvPicPr>
          <p:cNvPr id="1026" name="Picture 2" descr="Вниманию поступивших в группу переподготовки &quot;Фармацевтическая хим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812120"/>
            <a:ext cx="5048496" cy="28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6" y="1407761"/>
            <a:ext cx="1127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Tarkibida 15 %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75,3 g CaC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ettirilsa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(n.sh.)?</a:t>
            </a: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бид кальция: формула, реакция с водой (гидролиз), получение и хранение |  Сварка и сварщ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909114"/>
            <a:ext cx="3023465" cy="23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лимпийский портал. Химия 2011 (Отборочный тур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3909114"/>
            <a:ext cx="3048000" cy="22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9725" y="1452562"/>
            <a:ext cx="11506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CaC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moddasiz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100-15=85 %</a:t>
            </a:r>
          </a:p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75,3 ∙ 0,85=64 g (CaC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uz-Latn-UZ" sz="4400" b="1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2524" y="4729162"/>
            <a:ext cx="7332980" cy="1508227"/>
            <a:chOff x="2206625" y="5209224"/>
            <a:chExt cx="7332980" cy="15082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06625" y="5643562"/>
                  <a:ext cx="7287957" cy="586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𝐂𝐚𝐂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𝐂𝐚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𝐎𝐇</m:t>
                            </m:r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625" y="5643562"/>
                  <a:ext cx="7287957" cy="5866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359025" y="5243208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64 g</a:t>
              </a:r>
              <a:endParaRPr lang="ru-RU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9707" y="6130766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64 g</a:t>
              </a:r>
              <a:endParaRPr lang="ru-RU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26425" y="6194231"/>
              <a:ext cx="13131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22,4 </a:t>
              </a:r>
              <a:r>
                <a:rPr lang="en-US" sz="2800" dirty="0" err="1" smtClean="0"/>
                <a:t>litr</a:t>
              </a:r>
              <a:endParaRPr lang="ru-RU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03914" y="5209224"/>
              <a:ext cx="6864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x=?</a:t>
              </a:r>
              <a:endParaRPr lang="ru-RU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4991" y="4558086"/>
                <a:ext cx="475065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𝐥𝐢𝐭𝐫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991" y="4558086"/>
                <a:ext cx="475065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04468" y="6128798"/>
            <a:ext cx="7670690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22,4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25" y="1528762"/>
            <a:ext cx="11582400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44,8 l (n.sh)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29,2 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xlorid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ta’sirlashuvidan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vinilxlorid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ydrogen Chloride: Preparation, Properties, Uses, Reactions, Videos, Q&amp;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26" y="3246348"/>
            <a:ext cx="2815150" cy="25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nyl Chloride Monomer (VCM) Market Analysis: Key Driving Force And Top  Manufacturers – Million In$igh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25" y="3357562"/>
            <a:ext cx="3418400" cy="30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Which one is the most reactive out of ethene, ethyne, and benzene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3302"/>
            <a:ext cx="4867026" cy="21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4"/>
            <a:ext cx="12185650" cy="970160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3" y="993210"/>
            <a:ext cx="12098017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vinilxloridning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59025" y="1686879"/>
            <a:ext cx="6534163" cy="1785449"/>
            <a:chOff x="2954017" y="2968761"/>
            <a:chExt cx="6277616" cy="1785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954017" y="2968761"/>
                  <a:ext cx="6277616" cy="586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𝐇𝐂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𝐂𝐇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𝐇𝐂𝐥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𝐂𝐇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4017" y="2968761"/>
                  <a:ext cx="6277616" cy="5866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8744320" y="3580940"/>
              <a:ext cx="243656" cy="586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b="1" dirty="0" smtClean="0"/>
                <a:t>│</a:t>
              </a:r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48833" y="4167575"/>
              <a:ext cx="504792" cy="5866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822" y="3497872"/>
            <a:ext cx="11620211" cy="18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1:1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887" y="5425517"/>
                <a:ext cx="4939044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44,8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22,4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7" y="5425517"/>
                <a:ext cx="4939044" cy="1163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9200" y="5350110"/>
                <a:ext cx="5057410" cy="1163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29,2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36,5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=0,8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200" y="5350110"/>
                <a:ext cx="5057410" cy="1163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0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4"/>
            <a:ext cx="12185650" cy="970160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3" y="993210"/>
            <a:ext cx="12098017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vinilxlorid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4395" y="2302974"/>
                <a:ext cx="7520713" cy="1173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HCl</m:t>
                          </m:r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e>
                      </m:groupCh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62,5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Cl</m:t>
                          </m:r>
                        </m:e>
                      </m:d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0,8 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mol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 50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95" y="2302974"/>
                <a:ext cx="7520713" cy="1173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28903" y="3814762"/>
                <a:ext cx="4527843" cy="110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∙62,5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03" y="3814762"/>
                <a:ext cx="4527843" cy="1109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5301" y="4924489"/>
            <a:ext cx="12098017" cy="12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vinilxlorid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</TotalTime>
  <Words>746</Words>
  <Application>Microsoft Office PowerPoint</Application>
  <PresentationFormat>Произвольный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Презентация PowerPoint</vt:lpstr>
      <vt:lpstr>Презентация PowerPoint</vt:lpstr>
      <vt:lpstr>Презентация PowerPoint</vt:lpstr>
      <vt:lpstr>Bugun darsda:</vt:lpstr>
      <vt:lpstr>Masala</vt:lpstr>
      <vt:lpstr>Masalaning yechimi:</vt:lpstr>
      <vt:lpstr>Masala</vt:lpstr>
      <vt:lpstr>Masalaning yechimi:</vt:lpstr>
      <vt:lpstr>Masalaning yechimi:</vt:lpstr>
      <vt:lpstr>Masala</vt:lpstr>
      <vt:lpstr>Masalaning yechimi:</vt:lpstr>
      <vt:lpstr>Masalaning yechimi:</vt:lpstr>
      <vt:lpstr>Masalaning yechimi</vt:lpstr>
      <vt:lpstr>Masalaning yechimi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Admin</cp:lastModifiedBy>
  <cp:revision>307</cp:revision>
  <dcterms:created xsi:type="dcterms:W3CDTF">2020-04-09T07:32:19Z</dcterms:created>
  <dcterms:modified xsi:type="dcterms:W3CDTF">2020-12-03T01:44:26Z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