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4"/>
  </p:notesMasterIdLst>
  <p:sldIdLst>
    <p:sldId id="327" r:id="rId9"/>
    <p:sldId id="317" r:id="rId10"/>
    <p:sldId id="326" r:id="rId11"/>
    <p:sldId id="315" r:id="rId12"/>
    <p:sldId id="303" r:id="rId13"/>
    <p:sldId id="304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16" r:id="rId23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0" clrIdx="0">
    <p:extLst>
      <p:ext uri="{19B8F6BF-5375-455C-9EA6-DF929625EA0E}">
        <p15:presenceInfo xmlns:p15="http://schemas.microsoft.com/office/powerpoint/2012/main" xmlns="" userId="c53bfc203dcb40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>
        <p:scale>
          <a:sx n="50" d="100"/>
          <a:sy n="50" d="100"/>
        </p:scale>
        <p:origin x="-1176" y="-3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8" y="286572"/>
            <a:ext cx="10357803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28" y="955493"/>
            <a:ext cx="10357803" cy="415996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856097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2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85650" cy="2208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4670" y="2640597"/>
            <a:ext cx="726696" cy="14738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52123" y="4543452"/>
            <a:ext cx="728282" cy="14722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1867515" y="503745"/>
            <a:ext cx="6978189" cy="1418610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445" y="597994"/>
            <a:ext cx="241174" cy="508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4618" y="918116"/>
            <a:ext cx="452202" cy="615868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153" y="1285362"/>
            <a:ext cx="339548" cy="193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310" y="918116"/>
            <a:ext cx="474416" cy="61749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257" y="1207362"/>
            <a:ext cx="364935" cy="271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26625" y="524870"/>
            <a:ext cx="1881437" cy="130648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826625" y="539494"/>
            <a:ext cx="1881437" cy="130648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837368" y="2656848"/>
            <a:ext cx="10094415" cy="144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8920">
              <a:spcBef>
                <a:spcPts val="232"/>
              </a:spcBef>
            </a:pPr>
            <a:r>
              <a:rPr lang="uz-Latn-UZ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M</a:t>
            </a:r>
            <a:r>
              <a:rPr lang="en-US" altLang="ru-RU" sz="4800" b="1" dirty="0" err="1">
                <a:solidFill>
                  <a:srgbClr val="002060"/>
                </a:solidFill>
                <a:latin typeface="Arial" charset="0"/>
                <a:cs typeface="Arial" charset="0"/>
              </a:rPr>
              <a:t>avzu</a:t>
            </a:r>
            <a:r>
              <a:rPr lang="uz-Latn-UZ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:</a:t>
            </a:r>
            <a:r>
              <a:rPr lang="ru-RU" altLang="ru-RU" sz="4800" b="1" dirty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uz-Latn-UZ" sz="44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Mavzuga doir masala va mashqlar yechish (Alk</a:t>
            </a:r>
            <a:r>
              <a:rPr lang="en-US" sz="44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4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nlarga doir)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31216" y="942614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040" y="4391024"/>
            <a:ext cx="3680115" cy="237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038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625" y="1354366"/>
            <a:ext cx="115824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5,6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80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22,4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(n.sh)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349625" y="3967162"/>
            <a:ext cx="5012266" cy="2819400"/>
            <a:chOff x="3349625" y="3967162"/>
            <a:chExt cx="5012266" cy="2819400"/>
          </a:xfrm>
        </p:grpSpPr>
        <p:pic>
          <p:nvPicPr>
            <p:cNvPr id="4098" name="Picture 2" descr="Bromine - THE UNIQUE LIQUID ELEMENT! - YouTub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9625" y="3967162"/>
              <a:ext cx="5012266" cy="2819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578225" y="5243734"/>
              <a:ext cx="1752600" cy="67896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</a:rPr>
                <a:t>80</a:t>
              </a:r>
              <a:r>
                <a:rPr lang="en-US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</a:rPr>
                <a:t>  gr</a:t>
              </a:r>
              <a:r>
                <a:rPr lang="ru-RU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</a:rPr>
                <a:t> </a:t>
              </a:r>
              <a:endParaRPr lang="ru-RU" b="1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48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1625" y="1354366"/>
                <a:ext cx="11582400" cy="5686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Noma’lum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uglevodorodni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bog‘ 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uni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bromlash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ham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shuncha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brom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sarflanadi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Noma’lum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uglevodorod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bromning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nisbatini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topamiz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𝟐𝟐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𝟖𝟎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𝟏𝟔𝟎</m:t>
                        </m:r>
                      </m:den>
                    </m:f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=1: 2</a:t>
                </a:r>
              </a:p>
              <a:p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Demak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noma’lum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moddani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1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molini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bromlash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2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brom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sarf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bo‘lsa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uning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tarkibida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2 ta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bog‘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354366"/>
                <a:ext cx="11582400" cy="5686428"/>
              </a:xfrm>
              <a:prstGeom prst="rect">
                <a:avLst/>
              </a:prstGeom>
              <a:blipFill rotWithShape="1">
                <a:blip r:embed="rId2"/>
                <a:stretch>
                  <a:fillRect l="-1684" t="-1715" r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77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1625" y="1354366"/>
                <a:ext cx="11582400" cy="4225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 2 ta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bog‘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saqlagan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uglevodorod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alkin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yoki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alkadiyen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bo‘lishi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mumkin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Uning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umumiy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formulasi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bir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xil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bo‘lganligi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yonish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formulasi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ham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bir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xil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bo‘ladi</a:t>
                </a:r>
                <a:r>
                  <a:rPr lang="en-US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1,5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−0,5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1,5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−0,5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𝐶𝑂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−1)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354366"/>
                <a:ext cx="11582400" cy="4225516"/>
              </a:xfrm>
              <a:prstGeom prst="rect">
                <a:avLst/>
              </a:prstGeom>
              <a:blipFill rotWithShape="1">
                <a:blip r:embed="rId2"/>
                <a:stretch>
                  <a:fillRect l="-1684" t="-2309" r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74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01625" y="1354366"/>
                <a:ext cx="11582400" cy="3612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5,6 l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0,25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uglevodorodni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yonishiga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22,4 l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sarflangani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aytib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o‘tilgan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foydalanib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proporsiya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0,25 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𝑢𝑔𝑙𝑒𝑣𝑜𝑑𝑜𝑟𝑜𝑑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</m:t>
                        </m:r>
                      </m:e>
                    </m:groupCh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sarflansa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𝑢𝑔𝑙𝑒𝑣𝑜𝑑𝑜𝑟𝑜𝑑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25" y="1354366"/>
                <a:ext cx="11582400" cy="3612143"/>
              </a:xfrm>
              <a:prstGeom prst="rect">
                <a:avLst/>
              </a:prstGeom>
              <a:blipFill rotWithShape="1">
                <a:blip r:embed="rId2"/>
                <a:stretch>
                  <a:fillRect l="-1684" t="-2698" r="-1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6425" y="5159718"/>
                <a:ext cx="6991273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0,25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=4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sarflangan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5" y="5159718"/>
                <a:ext cx="6991273" cy="1163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14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3930" y="1509057"/>
                <a:ext cx="3116695" cy="4201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1,5n-0,5=4</a:t>
                </a:r>
              </a:p>
              <a:p>
                <a:r>
                  <a:rPr lang="en-US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,5n=4+0,5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,5n=4,5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n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4,5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1,5</m:t>
                          </m:r>
                        </m:den>
                      </m:f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n=3</a:t>
                </a:r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30" y="1509057"/>
                <a:ext cx="3116695" cy="4201086"/>
              </a:xfrm>
              <a:prstGeom prst="rect">
                <a:avLst/>
              </a:prstGeom>
              <a:blipFill>
                <a:blip r:embed="rId2"/>
                <a:stretch>
                  <a:fillRect l="-6458" t="-2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349625" y="1509057"/>
            <a:ext cx="8554605" cy="2438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2n-2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ligidan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9241" y="4152376"/>
            <a:ext cx="8554605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6425" y="1502436"/>
            <a:ext cx="10744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Tarkibida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20 %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 CaC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ettirilsa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(n.sh.)?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6,72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 (n.sh)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7,3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ta’sirlashuvidan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vinilxlorid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17,92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256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44,8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(n.sh)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-1" y="-20638"/>
            <a:ext cx="12185651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309361"/>
            <a:ext cx="1143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Quyidagi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karbiddan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n.sh.da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80 %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25" y="3921495"/>
            <a:ext cx="3842508" cy="2814637"/>
          </a:xfrm>
          <a:prstGeom prst="rect">
            <a:avLst/>
          </a:prstGeom>
        </p:spPr>
      </p:pic>
      <p:pic>
        <p:nvPicPr>
          <p:cNvPr id="1026" name="Picture 2" descr="Ацетиле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4351283"/>
            <a:ext cx="2895600" cy="195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25825" y="274396"/>
            <a:ext cx="49026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5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89688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13649" y="876245"/>
            <a:ext cx="10250302" cy="2964677"/>
            <a:chOff x="606425" y="1764194"/>
            <a:chExt cx="10250302" cy="2964677"/>
          </a:xfrm>
        </p:grpSpPr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425" y="2443162"/>
              <a:ext cx="10250302" cy="1606741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382383" y="1764194"/>
              <a:ext cx="457176" cy="678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13473" y="4049903"/>
              <a:ext cx="729687" cy="678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64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931025" y="1764194"/>
              <a:ext cx="428322" cy="678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03387" y="4049903"/>
              <a:ext cx="1447800" cy="678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22,4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89692" y="4171704"/>
                <a:ext cx="4026102" cy="11939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∙22,4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=2,1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92" y="4171704"/>
                <a:ext cx="4026102" cy="11939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987883" y="4197248"/>
                <a:ext cx="5776068" cy="23901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2,1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80 %</m:t>
                      </m:r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∙80%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100%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=1,68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𝑙𝑖𝑡𝑟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883" y="4197248"/>
                <a:ext cx="5776068" cy="23901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695197" y="5928755"/>
            <a:ext cx="361509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1,68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78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5650" cy="1348485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 darsda: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025" y="1604962"/>
            <a:ext cx="1127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 err="1" smtClean="0">
                <a:latin typeface="TimesNewRomanPSMT"/>
              </a:rPr>
              <a:t>Alkinlarning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en-US" sz="4000" dirty="0" err="1" smtClean="0">
                <a:latin typeface="TimesNewRomanPSMT"/>
              </a:rPr>
              <a:t>olinishiga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en-US" sz="4000" dirty="0" err="1" smtClean="0">
                <a:latin typeface="TimesNewRomanPSMT"/>
              </a:rPr>
              <a:t>doir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en-US" sz="4000" dirty="0" err="1" smtClean="0">
                <a:latin typeface="TimesNewRomanPSMT"/>
              </a:rPr>
              <a:t>masalalar</a:t>
            </a:r>
            <a:r>
              <a:rPr lang="en-US" sz="4000" dirty="0" smtClean="0">
                <a:latin typeface="TimesNewRomanPSMT"/>
              </a:rPr>
              <a:t> </a:t>
            </a:r>
            <a:r>
              <a:rPr lang="en-US" sz="4000" dirty="0" err="1" smtClean="0">
                <a:latin typeface="TimesNewRomanPSMT"/>
              </a:rPr>
              <a:t>yechish</a:t>
            </a:r>
            <a:r>
              <a:rPr lang="en-US" sz="4000" dirty="0" smtClean="0">
                <a:latin typeface="TimesNewRomanPSMT"/>
              </a:rPr>
              <a:t>.</a:t>
            </a:r>
          </a:p>
          <a:p>
            <a:pPr marL="742950" indent="-742950">
              <a:buAutoNum type="arabicPeriod"/>
            </a:pPr>
            <a:r>
              <a:rPr lang="en-US" sz="4000" dirty="0" err="1" smtClean="0">
                <a:latin typeface="TimesNewRomanPSMT"/>
                <a:cs typeface="Arial" pitchFamily="34" charset="0"/>
              </a:rPr>
              <a:t>Alkinlarning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 </a:t>
            </a:r>
            <a:r>
              <a:rPr lang="en-US" sz="4000" dirty="0" err="1" smtClean="0">
                <a:latin typeface="TimesNewRomanPSMT"/>
                <a:cs typeface="Arial" pitchFamily="34" charset="0"/>
              </a:rPr>
              <a:t>kimyoviy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 </a:t>
            </a:r>
            <a:r>
              <a:rPr lang="en-US" sz="4000" dirty="0" err="1" smtClean="0">
                <a:latin typeface="TimesNewRomanPSMT"/>
                <a:cs typeface="Arial" pitchFamily="34" charset="0"/>
              </a:rPr>
              <a:t>xossalariga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 </a:t>
            </a:r>
            <a:r>
              <a:rPr lang="en-US" sz="4000" dirty="0" err="1" smtClean="0">
                <a:latin typeface="TimesNewRomanPSMT"/>
                <a:cs typeface="Arial" pitchFamily="34" charset="0"/>
              </a:rPr>
              <a:t>doir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 </a:t>
            </a:r>
            <a:r>
              <a:rPr lang="en-US" sz="4000" dirty="0" err="1" smtClean="0">
                <a:latin typeface="TimesNewRomanPSMT"/>
                <a:cs typeface="Arial" pitchFamily="34" charset="0"/>
              </a:rPr>
              <a:t>masalalar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 </a:t>
            </a:r>
            <a:r>
              <a:rPr lang="en-US" sz="4000" dirty="0" err="1" smtClean="0">
                <a:latin typeface="TimesNewRomanPSMT"/>
                <a:cs typeface="Arial" pitchFamily="34" charset="0"/>
              </a:rPr>
              <a:t>yechish</a:t>
            </a:r>
            <a:r>
              <a:rPr lang="en-US" sz="4000" dirty="0" smtClean="0">
                <a:latin typeface="TimesNewRomanPSMT"/>
                <a:cs typeface="Arial" pitchFamily="34" charset="0"/>
              </a:rPr>
              <a:t>.</a:t>
            </a:r>
            <a:endParaRPr lang="uz-Latn-UZ" sz="4000" dirty="0" smtClean="0">
              <a:latin typeface="TimesNewRomanPSMT"/>
              <a:cs typeface="Arial" pitchFamily="34" charset="0"/>
            </a:endParaRPr>
          </a:p>
        </p:txBody>
      </p:sp>
      <p:pic>
        <p:nvPicPr>
          <p:cNvPr id="1026" name="Picture 2" descr="Вниманию поступивших в группу переподготовки &quot;Фармацевтическая хими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225" y="3812120"/>
            <a:ext cx="5048496" cy="28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4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26" y="1407761"/>
            <a:ext cx="1127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Tarkibida 15 %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75,3 g CaC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(n.sh.)?</a:t>
            </a:r>
          </a:p>
          <a:p>
            <a:pPr algn="just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бид кальция: формула, реакция с водой (гидролиз), получение и хранение |  Сварка и сварщ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3909114"/>
            <a:ext cx="3023465" cy="239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Олимпийский портал. Химия 2011 (Отборочный тур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25" y="3909114"/>
            <a:ext cx="3048000" cy="221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 yechimi: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725" y="1452562"/>
            <a:ext cx="115062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CaC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100-15=85 %</a:t>
            </a: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75,3 ∙ 0,85=64 g (CaC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uz-Latn-UZ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Latn-UZ" sz="4400" b="1" dirty="0" smtClean="0">
              <a:ln>
                <a:solidFill>
                  <a:sysClr val="windowText" lastClr="000000"/>
                </a:solidFill>
              </a:ln>
              <a:solidFill>
                <a:srgbClr val="00B0F0"/>
              </a:solidFill>
              <a:latin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42524" y="4729162"/>
            <a:ext cx="7332980" cy="1508227"/>
            <a:chOff x="2206625" y="5209224"/>
            <a:chExt cx="7332980" cy="15082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206625" y="5643562"/>
                  <a:ext cx="7287957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𝐂𝐚𝐂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𝐂𝐚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𝐎𝐇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6625" y="5643562"/>
                  <a:ext cx="7287957" cy="586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2359025" y="5243208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64 g</a:t>
              </a:r>
              <a:endParaRPr lang="ru-RU" sz="28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389707" y="6130766"/>
              <a:ext cx="8002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64 g</a:t>
              </a:r>
              <a:endParaRPr lang="ru-RU" sz="28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226425" y="6194231"/>
              <a:ext cx="13131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22,4 </a:t>
              </a:r>
              <a:r>
                <a:rPr lang="en-US" sz="2800" dirty="0" err="1" smtClean="0"/>
                <a:t>litr</a:t>
              </a:r>
              <a:endParaRPr lang="ru-RU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203914" y="5209224"/>
              <a:ext cx="6864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x=?</a:t>
              </a:r>
              <a:endParaRPr lang="ru-RU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34991" y="4558086"/>
                <a:ext cx="4750659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𝟔𝟒</m:t>
                          </m:r>
                        </m:den>
                      </m:f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0" smtClean="0">
                          <a:latin typeface="Cambria Math" panose="02040503050406030204" pitchFamily="18" charset="0"/>
                        </a:rPr>
                        <m:t>𝐥𝐢𝐭𝐫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991" y="4558086"/>
                <a:ext cx="4750659" cy="9251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2504468" y="6128798"/>
            <a:ext cx="767069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22,4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1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625" y="1528762"/>
            <a:ext cx="11582400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44,8 l (n.sh)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29,2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ta’sirlashuvidan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(g)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vinilxlorid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ydrogen Chloride: Preparation, Properties, Uses, Reactions, Videos, Q&amp;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026" y="3246348"/>
            <a:ext cx="2815150" cy="259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inyl Chloride Monomer (VCM) Market Analysis: Key Driving Force And Top  Manufacturers – Million In$igh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625" y="3357562"/>
            <a:ext cx="3418400" cy="30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Which one is the most reactive out of ethene, ethyne, and benzene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63302"/>
            <a:ext cx="4867026" cy="216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4"/>
            <a:ext cx="12185650" cy="970160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633" y="993210"/>
            <a:ext cx="12098017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vinilxloridning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359025" y="1686879"/>
            <a:ext cx="6534163" cy="1785449"/>
            <a:chOff x="2954017" y="2968761"/>
            <a:chExt cx="6277616" cy="17854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954017" y="2968761"/>
                  <a:ext cx="6277616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𝐇𝐂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𝐂𝐇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𝐇𝐂𝐥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𝐂𝐇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4017" y="2968761"/>
                  <a:ext cx="6277616" cy="586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8744320" y="3580940"/>
              <a:ext cx="243656" cy="58663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ru-RU" b="1" dirty="0" smtClean="0"/>
                <a:t>│</a:t>
              </a:r>
              <a:endParaRPr lang="ru-RU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548833" y="4167575"/>
              <a:ext cx="504792" cy="5866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Cl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9822" y="3497872"/>
            <a:ext cx="11620211" cy="185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1:1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3887" y="5425517"/>
                <a:ext cx="4939044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44,8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22,4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887" y="5425517"/>
                <a:ext cx="4939044" cy="1163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179200" y="5350110"/>
                <a:ext cx="5057410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𝐻𝐶𝑙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29,2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36,5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=0,8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200" y="5350110"/>
                <a:ext cx="5057410" cy="11636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206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4"/>
            <a:ext cx="12185650" cy="970160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633" y="993210"/>
            <a:ext cx="12098017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vinilxlorid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54395" y="2302974"/>
                <a:ext cx="7520713" cy="1173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HCl</m:t>
                          </m:r>
                        </m:e>
                      </m:d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                    </m:t>
                          </m:r>
                        </m:e>
                      </m:groupCh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62,5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Cl</m:t>
                          </m:r>
                        </m:e>
                      </m:d>
                    </m:oMath>
                  </m:oMathPara>
                </a14:m>
                <a:endParaRPr lang="en-US" b="0" i="0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0,8 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  50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4395" y="2302974"/>
                <a:ext cx="7520713" cy="11732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28903" y="3814762"/>
                <a:ext cx="4527843" cy="1109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0,8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∙62,5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903" y="3814762"/>
                <a:ext cx="4527843" cy="1109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5301" y="4924489"/>
            <a:ext cx="12098017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vinilxlorid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46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3569</TotalTime>
  <Words>746</Words>
  <Application>Microsoft Office PowerPoint</Application>
  <PresentationFormat>Произвольный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Презентация PowerPoint</vt:lpstr>
      <vt:lpstr>Презентация PowerPoint</vt:lpstr>
      <vt:lpstr>Презентация PowerPoint</vt:lpstr>
      <vt:lpstr>Bugun darsda:</vt:lpstr>
      <vt:lpstr>Masala</vt:lpstr>
      <vt:lpstr>Masalaning yechimi:</vt:lpstr>
      <vt:lpstr>Masala</vt:lpstr>
      <vt:lpstr>Masalaning yechimi:</vt:lpstr>
      <vt:lpstr>Masalaning yechimi:</vt:lpstr>
      <vt:lpstr>Masala</vt:lpstr>
      <vt:lpstr>Masalaning yechimi:</vt:lpstr>
      <vt:lpstr>Masalaning yechimi:</vt:lpstr>
      <vt:lpstr>Masalaning yechimi</vt:lpstr>
      <vt:lpstr>Masalaning yechimi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307</cp:revision>
  <dcterms:created xsi:type="dcterms:W3CDTF">2020-04-09T07:32:19Z</dcterms:created>
  <dcterms:modified xsi:type="dcterms:W3CDTF">2020-12-03T01:44:26Z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