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  <p:sldMasterId id="2147483820" r:id="rId5"/>
  </p:sldMasterIdLst>
  <p:notesMasterIdLst>
    <p:notesMasterId r:id="rId30"/>
  </p:notesMasterIdLst>
  <p:sldIdLst>
    <p:sldId id="1377" r:id="rId6"/>
    <p:sldId id="1421" r:id="rId7"/>
    <p:sldId id="1423" r:id="rId8"/>
    <p:sldId id="1424" r:id="rId9"/>
    <p:sldId id="288" r:id="rId10"/>
    <p:sldId id="1404" r:id="rId11"/>
    <p:sldId id="1405" r:id="rId12"/>
    <p:sldId id="1406" r:id="rId13"/>
    <p:sldId id="1407" r:id="rId14"/>
    <p:sldId id="1408" r:id="rId15"/>
    <p:sldId id="1409" r:id="rId16"/>
    <p:sldId id="1410" r:id="rId17"/>
    <p:sldId id="1411" r:id="rId18"/>
    <p:sldId id="1412" r:id="rId19"/>
    <p:sldId id="1425" r:id="rId20"/>
    <p:sldId id="1413" r:id="rId21"/>
    <p:sldId id="1414" r:id="rId22"/>
    <p:sldId id="1415" r:id="rId23"/>
    <p:sldId id="1416" r:id="rId24"/>
    <p:sldId id="1426" r:id="rId25"/>
    <p:sldId id="1417" r:id="rId26"/>
    <p:sldId id="1418" r:id="rId27"/>
    <p:sldId id="1419" r:id="rId28"/>
    <p:sldId id="1420" r:id="rId29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110662"/>
    <a:srgbClr val="2365C7"/>
    <a:srgbClr val="0097CC"/>
    <a:srgbClr val="006032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0" autoAdjust="0"/>
    <p:restoredTop sz="94660"/>
  </p:normalViewPr>
  <p:slideViewPr>
    <p:cSldViewPr>
      <p:cViewPr varScale="1">
        <p:scale>
          <a:sx n="65" d="100"/>
          <a:sy n="65" d="100"/>
        </p:scale>
        <p:origin x="576" y="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35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7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3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6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5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3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5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33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03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03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58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7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3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5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90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5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7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8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903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7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175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96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51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72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2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240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127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21.11.2020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03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8"/>
            <a:ext cx="11942744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1" y="153946"/>
            <a:ext cx="11942744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3"/>
            <a:ext cx="3855658" cy="419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9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11/21/2020</a:t>
            </a:fld>
            <a:endParaRPr kumimoji="0" lang="en-US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921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60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11/21/2020</a:t>
            </a:fld>
            <a:endParaRPr kumimoji="0" lang="en-US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92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2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1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3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gif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4.png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8091" y="-11585"/>
            <a:ext cx="12169107" cy="21571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32431" y="2661253"/>
            <a:ext cx="7289574" cy="1691795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</a:pPr>
            <a:r>
              <a:rPr lang="sv-S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Alkinlar</a:t>
            </a:r>
            <a:r>
              <a:rPr lang="sv-SE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Olinishi va xossalari </a:t>
            </a:r>
            <a:endParaRPr lang="uz-Latn-UZ" sz="5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7136" y="272569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7136" y="451866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293225" y="564237"/>
            <a:ext cx="19185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293225" y="564237"/>
            <a:ext cx="19185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261982" y="809626"/>
            <a:ext cx="1991472" cy="1542613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48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  <a:p>
            <a:pPr>
              <a:spcBef>
                <a:spcPts val="264"/>
              </a:spcBef>
            </a:pP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smtClean="0">
                <a:solidFill>
                  <a:sysClr val="window" lastClr="FFFFFF"/>
                </a:solidFill>
              </a:rPr>
              <a:t>       </a:t>
            </a:r>
            <a:r>
              <a:rPr lang="en-US" sz="7194" kern="0" spc="21" dirty="0" err="1" smtClean="0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9756" r="9756"/>
          <a:stretch>
            <a:fillRect/>
          </a:stretch>
        </p:blipFill>
        <p:spPr>
          <a:xfrm>
            <a:off x="9177107" y="2721432"/>
            <a:ext cx="2797642" cy="26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469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86" y="1277316"/>
            <a:ext cx="11277600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Asetilen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zanjirni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tarmoqlanishi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uchbog‘ni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joylashuvi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izomeriya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alkinni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yozishimiz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" y="3967162"/>
            <a:ext cx="10820400" cy="23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39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86" y="1277316"/>
            <a:ext cx="11277600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Alkinlar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alkadiyenlarda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2n-2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sinflararo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izomer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propadiyen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molekulalaridan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kuzatishimiz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3751431"/>
            <a:ext cx="771632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8636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73" y="1452562"/>
            <a:ext cx="11960225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Asetilen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laboratoriyada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karbidni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2725272"/>
            <a:ext cx="10355120" cy="1381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025" y="3890962"/>
            <a:ext cx="3192320" cy="30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8636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73" y="1452562"/>
            <a:ext cx="11960225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haroratda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qizdirib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asetilenni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64" y="2752235"/>
            <a:ext cx="8397242" cy="1066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585" y="4271962"/>
            <a:ext cx="3962400" cy="2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6" y="1311585"/>
            <a:ext cx="11658600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Asetilen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havodan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yengilroq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eriydi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hidsiz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sari,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qaynash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025" y="4066681"/>
            <a:ext cx="3396466" cy="2890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425" y="3891435"/>
            <a:ext cx="3505200" cy="30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73" y="1452562"/>
            <a:ext cx="11960225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16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Ethyne Molecule Numb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957143"/>
            <a:ext cx="3397251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Gassim.gif - ChemPR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066681"/>
            <a:ext cx="4276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8636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25" y="1071562"/>
            <a:ext cx="1176527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Gidratlash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M.G.Kucherov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asetilenga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aldegidni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738562"/>
            <a:ext cx="8130732" cy="1752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225" y="2923800"/>
            <a:ext cx="2606171" cy="36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149" y="1317970"/>
            <a:ext cx="1176527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N.D.Zelinskiy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asetilenni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aktivlangan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benzolni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170208"/>
            <a:ext cx="6837730" cy="2514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825" y="2900362"/>
            <a:ext cx="3032747" cy="40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396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367" y="1149808"/>
            <a:ext cx="1176527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Alkinlar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3274114"/>
            <a:ext cx="10182996" cy="2306787"/>
          </a:xfrm>
          <a:prstGeom prst="rect">
            <a:avLst/>
          </a:prstGeom>
        </p:spPr>
      </p:pic>
      <p:pic>
        <p:nvPicPr>
          <p:cNvPr id="2050" name="Picture 2" descr="Fire Background Gif posted by Ethan Pelti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660" y="3487812"/>
            <a:ext cx="2354742" cy="35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39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25" y="1277316"/>
            <a:ext cx="11765273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Asetilen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homashyo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Asetilen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yondirilganda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3000°C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payvandlash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8" y="4395709"/>
            <a:ext cx="3799107" cy="262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896" y="4502446"/>
            <a:ext cx="3797780" cy="2517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297" y="4508380"/>
            <a:ext cx="3949408" cy="25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1392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278561"/>
            <a:ext cx="1158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2-metilbutadien-1,3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yonishidan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70,4 g CO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alkadiyenni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gidrogenlash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2,4 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aralashmadagi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Fire Background Gif posted by Ethan Pelti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890962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5241" b="5870"/>
          <a:stretch/>
        </p:blipFill>
        <p:spPr>
          <a:xfrm>
            <a:off x="6397625" y="4608563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068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25" y="1277316"/>
            <a:ext cx="11765273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Asetilen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propargil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spirt,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dixloretilen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benzol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aldegid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ропаргиловый спирт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8" y="2867392"/>
            <a:ext cx="4455400" cy="28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825" y="5015593"/>
            <a:ext cx="4048125" cy="198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135" y="2569040"/>
            <a:ext cx="2744906" cy="2744906"/>
          </a:xfrm>
          <a:prstGeom prst="rect">
            <a:avLst/>
          </a:prstGeom>
        </p:spPr>
      </p:pic>
      <p:pic>
        <p:nvPicPr>
          <p:cNvPr id="3076" name="Picture 4" descr="Бензол - РЕАХИМПРИБ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48" y="3840873"/>
            <a:ext cx="3524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39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1191" y="2196030"/>
            <a:ext cx="11811000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alkinni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yondirish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70 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izomerlari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1100" y="1277316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Masala: </a:t>
            </a:r>
            <a:endParaRPr lang="ru-RU" sz="5400" b="1" cap="none" spc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Katarsis Architects нарисовали, как будет проходить Масленица в  Никола-Ленивце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07" y="3498600"/>
            <a:ext cx="3314174" cy="331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25" y="4250336"/>
            <a:ext cx="3032747" cy="25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398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286" y="1487878"/>
            <a:ext cx="11811000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Ma’lumki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2780563"/>
            <a:ext cx="10683253" cy="10832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286" y="3942698"/>
            <a:ext cx="11811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Proporsiya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tuzib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373920" y="4957762"/>
                <a:ext cx="11425732" cy="1265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l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alkin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yonishiga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</m:e>
                    </m:groupCh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(1,5n - 0,5) l 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sarflanadi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10 l ga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                </m:t>
                        </m:r>
                      </m:e>
                    </m:groupCh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sarflandi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20" y="4957762"/>
                <a:ext cx="11425732" cy="1265603"/>
              </a:xfrm>
              <a:prstGeom prst="rect">
                <a:avLst/>
              </a:prstGeom>
              <a:blipFill rotWithShape="0">
                <a:blip r:embed="rId5"/>
                <a:stretch>
                  <a:fillRect l="-1760" t="-7692" r="-800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1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922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125" y="1291775"/>
            <a:ext cx="11811000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Proporsiyani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yechamiz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25" y="1970743"/>
            <a:ext cx="5638800" cy="2428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775" y="4399047"/>
            <a:ext cx="11506200" cy="23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pentin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alkinning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strukturasini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 ta.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39622" y="6032123"/>
            <a:ext cx="4519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3 ta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0239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225" y="1681162"/>
            <a:ext cx="10161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60-sahifadagi 2-, 3-, 6-, 7-masalalarni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25" y="4119562"/>
            <a:ext cx="4876800" cy="27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16971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1452562"/>
            <a:ext cx="11658600" cy="243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2-metilbutadiyen-1,3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ning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umumiy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holda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formulasining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  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yozish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mumkin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38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ning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yonish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reaksiyasidan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foydalanib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dastlabki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miqdorini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aniqlaymiz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87625" y="4055623"/>
            <a:ext cx="6627455" cy="1607400"/>
            <a:chOff x="2587625" y="4490995"/>
            <a:chExt cx="6627455" cy="160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587625" y="4957762"/>
                  <a:ext cx="6627455" cy="678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193624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ru-RU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𝐂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kumimoji="0" lang="ru-RU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𝐇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sub>
                        </m:sSub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  <m:sSub>
                          <m:sSubPr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𝐎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</m:t>
                            </m:r>
                          </m:e>
                        </m:groupChr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  <m:sSub>
                          <m:sSubPr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𝐂𝐎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sSub>
                          <m:sSubPr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𝐇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𝐎</m:t>
                        </m:r>
                      </m:oMath>
                    </m:oMathPara>
                  </a14:m>
                  <a:endParaRPr kumimoji="0" lang="ru-RU" sz="3812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625" y="4957762"/>
                  <a:ext cx="6627455" cy="678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044824" y="4490995"/>
              <a:ext cx="39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1237" y="563673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mol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1425" y="449099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70,4 g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1425" y="5636729"/>
              <a:ext cx="1371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220 gr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13292" y="594836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x=0,</a:t>
            </a:r>
            <a:r>
              <a:rPr kumimoji="0" lang="uz-Cyrl-U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11176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453159"/>
            <a:ext cx="11658600" cy="12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Ortib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qolgan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qismi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1,6 g 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to‘liq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reaksiyaga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kirishsa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uning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miqdorini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topamiz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73619" y="2595562"/>
            <a:ext cx="5754717" cy="1607400"/>
            <a:chOff x="2587625" y="4490995"/>
            <a:chExt cx="5754717" cy="160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587625" y="4957762"/>
                  <a:ext cx="5754717" cy="678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193624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ru-RU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𝐂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kumimoji="0" lang="ru-RU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𝐇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sub>
                        </m:sSub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sSub>
                          <m:sSubPr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𝐇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           </m:t>
                            </m:r>
                          </m:e>
                        </m:groupChr>
                        <m:r>
                          <a:rPr kumimoji="0" lang="en-US" sz="3812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  <m:sSub>
                          <m:sSubPr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𝐂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812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𝐇</m:t>
                            </m:r>
                          </m:e>
                          <m:sub>
                            <m:r>
                              <a:rPr kumimoji="0" lang="en-US" sz="3812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kumimoji="0" lang="ru-RU" sz="3812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625" y="4957762"/>
                  <a:ext cx="5754717" cy="678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044824" y="4490995"/>
              <a:ext cx="39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1237" y="563673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mol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6558" y="459092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z-Cyrl-UZ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2,4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6558" y="5636730"/>
              <a:ext cx="1371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936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gr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80015" y="2817235"/>
                <a:ext cx="35127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936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uz-Cyrl-UZ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2,4</m:t>
                      </m:r>
                    </m:oMath>
                  </m:oMathPara>
                </a14:m>
                <a:endParaRPr kumimoji="0" lang="uz-Cyrl-UZ" sz="3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1936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1 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𝑚𝑜𝑙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kumimoji="0" lang="en-US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15" y="2817235"/>
                <a:ext cx="351275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93025" y="4038738"/>
                <a:ext cx="1664879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9362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12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3812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=0,6</m:t>
                      </m:r>
                    </m:oMath>
                  </m:oMathPara>
                </a14:m>
                <a:endParaRPr kumimoji="0" lang="ru-RU" sz="38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25" y="4038738"/>
                <a:ext cx="1664879" cy="586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7050" y="4591713"/>
            <a:ext cx="11658600" cy="12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ning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umumiy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miqdorini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topamiz</a:t>
            </a:r>
            <a:r>
              <a:rPr kumimoji="0" lang="en-US" sz="381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</a:t>
            </a:r>
            <a:r>
              <a:rPr kumimoji="0" lang="uz-Cyrl-UZ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+0,</a:t>
            </a:r>
            <a:r>
              <a:rPr kumimoji="0" lang="uz-Cyrl-UZ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=0,</a:t>
            </a:r>
            <a:r>
              <a:rPr kumimoji="0" lang="uz-Cyrl-UZ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</a:t>
            </a:r>
            <a:endParaRPr kumimoji="0" lang="ru-RU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62" y="5890835"/>
            <a:ext cx="11658600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936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381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Dastlabki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uglevodorod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miqdori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</a:t>
            </a:r>
            <a:r>
              <a:rPr kumimoji="0" lang="uz-Cyrl-UZ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mol.</a:t>
            </a:r>
            <a:endParaRPr kumimoji="0" lang="ru-RU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 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8" name="Picture 2" descr="IIT Foundation Chemistry – fusionclasses.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225" y="4418336"/>
            <a:ext cx="5638800" cy="251919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0484" y="1407995"/>
            <a:ext cx="9171100" cy="3025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91914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Alkinlar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825" y="1310213"/>
            <a:ext cx="11047413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Molekulasida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uchbog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to‘yinmagan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uglevodorodlarga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Alkinlar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asetilen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Alkinlar </a:t>
            </a:r>
            <a:r>
              <a:rPr lang="en-US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2n-2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formulaga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vakili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asetilen</a:t>
            </a:r>
            <a:r>
              <a:rPr lang="en-US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25" y="4516492"/>
            <a:ext cx="3032747" cy="2502017"/>
          </a:xfrm>
          <a:prstGeom prst="rect">
            <a:avLst/>
          </a:prstGeom>
        </p:spPr>
      </p:pic>
      <p:pic>
        <p:nvPicPr>
          <p:cNvPr id="6" name="Picture 2" descr="Ацетилен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747424"/>
            <a:ext cx="3200400" cy="20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079" y="1528762"/>
            <a:ext cx="110474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Asetilen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qatoridagi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ratsional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nomenklaturaga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nomlanganda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asetilen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3645414"/>
            <a:ext cx="4239217" cy="2838846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25" y="3381000"/>
            <a:ext cx="3419952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266838"/>
            <a:ext cx="11506200" cy="361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nomenklaturaga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alkinlarning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“an”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“in”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Alkinlarda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uchbog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zanjirda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raqamlash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uchbog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4878981"/>
            <a:ext cx="5306165" cy="207674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5" y="4894294"/>
            <a:ext cx="4105848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922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490265"/>
                  </p:ext>
                </p:extLst>
              </p:nvPr>
            </p:nvGraphicFramePr>
            <p:xfrm>
              <a:off x="411473" y="1424728"/>
              <a:ext cx="11350625" cy="53618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4152">
                      <a:extLst>
                        <a:ext uri="{9D8B030D-6E8A-4147-A177-3AD203B41FA5}">
                          <a16:colId xmlns:a16="http://schemas.microsoft.com/office/drawing/2014/main" xmlns="" val="703353297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xmlns="" val="2045790774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xmlns="" val="3116618462"/>
                        </a:ext>
                      </a:extLst>
                    </a:gridCol>
                    <a:gridCol w="1783073">
                      <a:extLst>
                        <a:ext uri="{9D8B030D-6E8A-4147-A177-3AD203B41FA5}">
                          <a16:colId xmlns:a16="http://schemas.microsoft.com/office/drawing/2014/main" xmlns="" val="28585988"/>
                        </a:ext>
                      </a:extLst>
                    </a:gridCol>
                  </a:tblGrid>
                  <a:tr h="61400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Formula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Nomlanishi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8245770"/>
                      </a:ext>
                    </a:extLst>
                  </a:tr>
                  <a:tr h="773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Empirik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Struktura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Ratsional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Xalqaro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72587650"/>
                      </a:ext>
                    </a:extLst>
                  </a:tr>
                  <a:tr h="6140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HC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CH</m:t>
                                </m:r>
                              </m:oMath>
                            </m:oMathPara>
                          </a14:m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Asetilen 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Etin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97979831"/>
                      </a:ext>
                    </a:extLst>
                  </a:tr>
                  <a:tr h="6140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019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HC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Propin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410061"/>
                      </a:ext>
                    </a:extLst>
                  </a:tr>
                  <a:tr h="6140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019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Dimetilasetilen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Butin-2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98074911"/>
                      </a:ext>
                    </a:extLst>
                  </a:tr>
                  <a:tr h="1066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019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HC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Pentin-1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68018502"/>
                      </a:ext>
                    </a:extLst>
                  </a:tr>
                  <a:tr h="1066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70198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HC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Butilasetilen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Geksin-1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823258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490265"/>
                  </p:ext>
                </p:extLst>
              </p:nvPr>
            </p:nvGraphicFramePr>
            <p:xfrm>
              <a:off x="411473" y="1424728"/>
              <a:ext cx="11350625" cy="53618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4152">
                      <a:extLst>
                        <a:ext uri="{9D8B030D-6E8A-4147-A177-3AD203B41FA5}">
                          <a16:colId xmlns:a16="http://schemas.microsoft.com/office/drawing/2014/main" val="703353297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45790774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3116618462"/>
                        </a:ext>
                      </a:extLst>
                    </a:gridCol>
                    <a:gridCol w="1783073">
                      <a:extLst>
                        <a:ext uri="{9D8B030D-6E8A-4147-A177-3AD203B41FA5}">
                          <a16:colId xmlns:a16="http://schemas.microsoft.com/office/drawing/2014/main" val="28585988"/>
                        </a:ext>
                      </a:extLst>
                    </a:gridCol>
                  </a:tblGrid>
                  <a:tr h="61400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Formula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Nomlanishi</a:t>
                          </a:r>
                          <a:endParaRPr lang="ru-RU" sz="32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245770"/>
                      </a:ext>
                    </a:extLst>
                  </a:tr>
                  <a:tr h="773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Empirik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Struktura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Ratsional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Xalqaro</a:t>
                          </a:r>
                          <a:endParaRPr lang="ru-RU" sz="2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2587650"/>
                      </a:ext>
                    </a:extLst>
                  </a:tr>
                  <a:tr h="6140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1" t="-237624" r="-703879" b="-548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01" t="-237624" r="-71714" b="-548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Asetilen 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Etin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97979831"/>
                      </a:ext>
                    </a:extLst>
                  </a:tr>
                  <a:tr h="6140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1" t="-337624" r="-703879" b="-448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01" t="-337624" r="-71714" b="-448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Propin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9410061"/>
                      </a:ext>
                    </a:extLst>
                  </a:tr>
                  <a:tr h="6140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1" t="-437624" r="-703879" b="-348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01" t="-437624" r="-71714" b="-348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Dimetilasetilen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Butin-2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8074911"/>
                      </a:ext>
                    </a:extLst>
                  </a:tr>
                  <a:tr h="1066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1" t="-310286" r="-703879" b="-10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01" t="-310286" r="-71714" b="-10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Propilasetilen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Pentin-1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68018502"/>
                      </a:ext>
                    </a:extLst>
                  </a:tr>
                  <a:tr h="10660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31" t="-410286" r="-703879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4501" t="-410286" r="-71714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Butilasetilen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Geksin-1</a:t>
                          </a:r>
                          <a:endParaRPr lang="ru-RU" sz="24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823258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98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4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</TotalTime>
  <Words>626</Words>
  <Application>Microsoft Office PowerPoint</Application>
  <PresentationFormat>Произвольный</PresentationFormat>
  <Paragraphs>124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4_Тема10</vt:lpstr>
      <vt:lpstr>Презентация PowerPoint</vt:lpstr>
      <vt:lpstr>Презентация PowerPoint</vt:lpstr>
      <vt:lpstr>Masalaning yechimi:</vt:lpstr>
      <vt:lpstr>Masalaning yechimi: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313</cp:revision>
  <dcterms:created xsi:type="dcterms:W3CDTF">2020-04-09T07:32:19Z</dcterms:created>
  <dcterms:modified xsi:type="dcterms:W3CDTF">2020-11-21T04:15:51Z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