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  <p:sldMasterId id="2147483820" r:id="rId5"/>
    <p:sldMasterId id="2147483833" r:id="rId6"/>
  </p:sldMasterIdLst>
  <p:notesMasterIdLst>
    <p:notesMasterId r:id="rId23"/>
  </p:notesMasterIdLst>
  <p:sldIdLst>
    <p:sldId id="1377" r:id="rId7"/>
    <p:sldId id="1378" r:id="rId8"/>
    <p:sldId id="1379" r:id="rId9"/>
    <p:sldId id="1387" r:id="rId10"/>
    <p:sldId id="1388" r:id="rId11"/>
    <p:sldId id="1389" r:id="rId12"/>
    <p:sldId id="1390" r:id="rId13"/>
    <p:sldId id="1391" r:id="rId14"/>
    <p:sldId id="1380" r:id="rId15"/>
    <p:sldId id="1381" r:id="rId16"/>
    <p:sldId id="1382" r:id="rId17"/>
    <p:sldId id="1392" r:id="rId18"/>
    <p:sldId id="1394" r:id="rId19"/>
    <p:sldId id="1393" r:id="rId20"/>
    <p:sldId id="1386" r:id="rId21"/>
    <p:sldId id="1395" r:id="rId22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662"/>
    <a:srgbClr val="2365C7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182" autoAdjust="0"/>
  </p:normalViewPr>
  <p:slideViewPr>
    <p:cSldViewPr>
      <p:cViewPr varScale="1">
        <p:scale>
          <a:sx n="65" d="100"/>
          <a:sy n="65" d="100"/>
        </p:scale>
        <p:origin x="576" y="8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7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24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C840-5611-4C0C-86CE-4F43C3DD34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0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9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8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2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2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6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1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4809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967" y="2649452"/>
            <a:ext cx="8108457" cy="1691795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sv-S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Alkenlarning </a:t>
            </a:r>
            <a:r>
              <a:rPr lang="sv-S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 usullari 	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14771" y="2647944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14770" y="451866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323265" y="552853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293225" y="564237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93225" y="799127"/>
            <a:ext cx="2679457" cy="1542613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800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  <a:p>
            <a:pPr>
              <a:spcBef>
                <a:spcPts val="264"/>
              </a:spcBef>
            </a:pP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4422990" y="475092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9175040" y="3181274"/>
            <a:ext cx="2797642" cy="26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igalogenli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hosilalaridan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366" y="1528762"/>
            <a:ext cx="1159606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3.Etilen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 uglevodorodlari to‘yingan uglevodorodlar digalogenli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hosilalarining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o‘zaro ta’sirlashuvidan olinishi mumkin: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4119562"/>
            <a:ext cx="1147286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Monogalogenli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hosilalaridan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Monogalogenli hosilalarga ishqorning spirtdagi eritmasi ta’sir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ettirilganda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galogenid ajralib chiqadi va alken hosil bo‘ladi: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86457" y="3890962"/>
                <a:ext cx="9687267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ru-RU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</a:rPr>
                        <m:t>𝐂𝐥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</a:rPr>
                        <m:t>𝐊𝐎𝐇</m:t>
                      </m:r>
                      <m:d>
                        <m:d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𝐬𝐩𝐢𝐫𝐭</m:t>
                          </m:r>
                        </m:e>
                      </m:d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𝐊𝐂𝐥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ru-RU" b="1" dirty="0">
                  <a:solidFill>
                    <a:srgbClr val="110662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57" y="3890962"/>
                <a:ext cx="9687267" cy="67896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7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krekinglash</a:t>
            </a:r>
            <a:endParaRPr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kreking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pirolizlash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katalizatorlar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1425" y="3922560"/>
                <a:ext cx="6448432" cy="2735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sSub>
                        <m:sSubPr>
                          <m:ctrlPr>
                            <a:rPr lang="ru-RU" b="1" i="1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ru-RU" b="1" i="1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𝐊𝐚𝐭</m:t>
                          </m:r>
                          <m:r>
                            <a:rPr lang="en-US" b="1" i="0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groupCh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n w="22225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n w="22225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n w="22225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n w="22225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b="1" i="0">
                                  <a:ln w="22225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  <m:r>
                                <a:rPr lang="en-US" b="1" i="0">
                                  <a:ln w="22225">
                                    <a:solidFill>
                                      <a:sysClr val="windowText" lastClr="000000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n w="22225">
                                        <a:solidFill>
                                          <a:sysClr val="windowText" lastClr="000000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425" y="3922560"/>
                <a:ext cx="6448432" cy="2735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11625" y="5290274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450-550°C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MUSTAHKAMLASH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sv-SE" sz="3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Noma’lum spirtning degidratlanishidan 5,6 g alken va 3,6 g suv </a:t>
            </a:r>
            <a:r>
              <a:rPr kumimoji="0" lang="sv-SE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hosil</a:t>
            </a:r>
            <a:r>
              <a:rPr kumimoji="0" lang="uz-Latn-UZ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sv-SE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lgan bo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sv-SE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lsa</a:t>
            </a:r>
            <a:r>
              <a:rPr kumimoji="0" lang="sv-SE" sz="3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alkenning formulasini aniqlang</a:t>
            </a:r>
            <a:r>
              <a:rPr kumimoji="0" lang="sv-SE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sv-SE" sz="38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Домашнее задание (7 кл.) | Грищенко Наталья Григорьевн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25" y="2876508"/>
            <a:ext cx="3733800" cy="4143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2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</a:t>
            </a:r>
            <a:r>
              <a:rPr lang="sv-S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sv-S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Latn-U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 e’tibor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bersak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pt-BR" b="1" dirty="0" smtClean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→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753" y="3327646"/>
            <a:ext cx="11884819" cy="185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810" dirty="0">
                <a:solidFill>
                  <a:prstClr val="black"/>
                </a:solidFill>
                <a:latin typeface="TimesNewRomanPSMT"/>
              </a:rPr>
              <a:t>Suv va alken teng mol nisbatda hosil bo‘ladi. Bundan kelib chiqqan </a:t>
            </a:r>
            <a:r>
              <a:rPr lang="uz-Latn-UZ" sz="3810" dirty="0" smtClean="0">
                <a:solidFill>
                  <a:prstClr val="black"/>
                </a:solidFill>
                <a:latin typeface="TimesNewRomanPSMT"/>
              </a:rPr>
              <a:t>holda suvning </a:t>
            </a:r>
            <a:r>
              <a:rPr lang="uz-Latn-UZ" sz="3810" dirty="0">
                <a:solidFill>
                  <a:prstClr val="black"/>
                </a:solidFill>
                <a:latin typeface="TimesNewRomanPSMT"/>
              </a:rPr>
              <a:t>molini topsak, alkenning molini ham topamiz.</a:t>
            </a:r>
            <a:endParaRPr lang="ru-RU" sz="381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7529" y="5258781"/>
                <a:ext cx="6167266" cy="1101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z-Latn-UZ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z-Latn-UZ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uz-Latn-UZ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𝐦𝐨𝐥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𝐬𝐮𝐯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𝐛𝐨𝐫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529" y="5258781"/>
                <a:ext cx="6167266" cy="110184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9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 alkenning molekulyar massasini topamiz.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9301" y="2183087"/>
                <a:ext cx="11884819" cy="1267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810" b="1" i="0" smtClean="0">
                          <a:latin typeface="Cambria Math" panose="02040503050406030204" pitchFamily="18" charset="0"/>
                        </a:rPr>
                        <m:t>𝐌𝐫</m:t>
                      </m:r>
                      <m:r>
                        <a:rPr lang="uz-Latn-UZ" sz="381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81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uz-Latn-UZ" sz="381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81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uz-Latn-UZ" sz="381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z-Latn-UZ" sz="381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sz="3810" b="1" i="0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ru-RU" sz="381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01" y="2183087"/>
                <a:ext cx="11884819" cy="126771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59452" y="3578563"/>
            <a:ext cx="11596066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 formuladan kelib chiqqan holda tarkibini topamiz:</a:t>
            </a:r>
          </a:p>
          <a:p>
            <a:r>
              <a:rPr lang="uz-Latn-U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uz-Latn-U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formula, massada esa 14 n ta 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14n=28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n=2</a:t>
            </a:r>
            <a:endParaRPr lang="uz-Latn-U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8425" y="6100762"/>
            <a:ext cx="2810385" cy="678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uz-Latn-U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03" y="1681162"/>
            <a:ext cx="12024347" cy="191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48- 49- betlardagi  </a:t>
            </a:r>
            <a:r>
              <a:rPr lang="uz-Cyrl-UZ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v-S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</a:t>
            </a:r>
            <a:r>
              <a:rPr lang="sv-S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 </a:t>
            </a:r>
            <a:r>
              <a:rPr lang="sv-S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uz-Cyrl-UZ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avzusini 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qish. </a:t>
            </a:r>
            <a:endParaRPr lang="uz-Cyrl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50-betdagi 6- 7- 8- 9-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masalalarni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yechish.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85" y="3610747"/>
            <a:ext cx="5802002" cy="31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226" y="1604962"/>
            <a:ext cx="11125200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Tx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galogenli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hosilalaridan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Tx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Alkenlarning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25" y="4195762"/>
            <a:ext cx="5070337" cy="26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Etilen laboratoriyada etil spirtini (konsentrlangan sulfat kislota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qizdirish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olinadi: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59464" y="3052762"/>
                <a:ext cx="5254644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ru-RU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</a:rPr>
                        <m:t>𝐎𝐇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ru-RU" b="1" dirty="0">
                  <a:solidFill>
                    <a:srgbClr val="11066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64" y="3052762"/>
                <a:ext cx="5254644" cy="5866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Этилен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25" y="3738562"/>
            <a:ext cx="3661369" cy="3028951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987425" y="3662362"/>
            <a:ext cx="3429000" cy="320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7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KHSO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ZnCl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cid Sulfuric Stock Illustrations – 365 Acid Sulfuric Stock Illustrations,  Vectors &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3" y="2633662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892425" y="4043362"/>
            <a:ext cx="2819400" cy="2819400"/>
            <a:chOff x="2892425" y="4043362"/>
            <a:chExt cx="2819400" cy="2819400"/>
          </a:xfrm>
        </p:grpSpPr>
        <p:pic>
          <p:nvPicPr>
            <p:cNvPr id="8" name="Picture 2" descr="Acid Sulfuric Stock Illustrations – 365 Acid Sulfuric Stock Illustrations,  Vectors &amp; Clipart - Dreamsti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25" y="4043362"/>
              <a:ext cx="2819400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769767" y="5453062"/>
              <a:ext cx="1064715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24375" y="2633662"/>
            <a:ext cx="2819400" cy="2819400"/>
            <a:chOff x="2892425" y="4043362"/>
            <a:chExt cx="2819400" cy="2819400"/>
          </a:xfrm>
        </p:grpSpPr>
        <p:pic>
          <p:nvPicPr>
            <p:cNvPr id="12" name="Picture 2" descr="Acid Sulfuric Stock Illustrations – 365 Acid Sulfuric Stock Illustrations,  Vectors &amp; Clipart - Dreamsti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25" y="4043362"/>
              <a:ext cx="2819400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769768" y="5550794"/>
              <a:ext cx="1069524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KHSO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025" y="3128962"/>
            <a:ext cx="3139590" cy="3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moslamalarida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spirt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bug‘lari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350-500°C da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25" y="3438525"/>
            <a:ext cx="681236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spirtlarni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kontsentrlangan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625" y="3139577"/>
            <a:ext cx="4495800" cy="38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mexanizmi</a:t>
            </a:r>
            <a:r>
              <a:rPr lang="uz-Latn-UZ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spirtidan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degidratlash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eterifikatsiya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326" y="4348162"/>
                <a:ext cx="118329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ru-RU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𝐎𝐇</m:t>
                      </m:r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𝐇𝐎𝐒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groupCh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2365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ru-RU" sz="3600" b="1" dirty="0">
                  <a:solidFill>
                    <a:srgbClr val="2365C7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6" y="4348162"/>
                <a:ext cx="1183291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Alkenlarning laboratoriyada olinish mexanizmi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Etilsulfat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73225" y="3357562"/>
            <a:ext cx="8031686" cy="1676400"/>
            <a:chOff x="1673225" y="3052762"/>
            <a:chExt cx="8031686" cy="16764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673225" y="3052762"/>
              <a:ext cx="8031686" cy="1676400"/>
              <a:chOff x="1673225" y="3052762"/>
              <a:chExt cx="8031686" cy="1676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673225" y="3052762"/>
                    <a:ext cx="8031686" cy="5866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SO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2365C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3225" y="3052762"/>
                    <a:ext cx="8031686" cy="5866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1991781" y="3509962"/>
                <a:ext cx="428322" cy="678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2365C7"/>
                    </a:solidFill>
                  </a:rPr>
                  <a:t>│</a:t>
                </a:r>
                <a:endParaRPr lang="ru-RU" dirty="0">
                  <a:solidFill>
                    <a:srgbClr val="2365C7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1324" y="4050194"/>
                <a:ext cx="489236" cy="678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2365C7"/>
                    </a:solidFill>
                  </a:rPr>
                  <a:t>H</a:t>
                </a:r>
                <a:endParaRPr lang="ru-RU" dirty="0">
                  <a:solidFill>
                    <a:srgbClr val="2365C7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40540" y="3509962"/>
                <a:ext cx="428322" cy="678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2365C7"/>
                    </a:solidFill>
                  </a:rPr>
                  <a:t>│</a:t>
                </a:r>
                <a:endParaRPr lang="ru-RU" dirty="0">
                  <a:solidFill>
                    <a:srgbClr val="2365C7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869321" y="4050194"/>
                    <a:ext cx="1799082" cy="678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rgbClr val="2365C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2365C7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ru-RU" dirty="0">
                      <a:solidFill>
                        <a:srgbClr val="2365C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9321" y="4050194"/>
                    <a:ext cx="1799082" cy="678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4145663" y="3372913"/>
              <a:ext cx="1045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365C7"/>
                  </a:solidFill>
                </a:rPr>
                <a:t>170°C</a:t>
              </a:r>
              <a:endParaRPr lang="ru-RU" sz="2800" dirty="0">
                <a:solidFill>
                  <a:srgbClr val="2365C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nlarning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degidrogenlanishi</a:t>
            </a:r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3" y="1376362"/>
            <a:ext cx="11596066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Etilen qatori uglevodorodlarni to‘yingan uglevodorodlarni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degidrogenlash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(katalizator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ishtirokida, yuqori 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sv-S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 </a:t>
            </a:r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ham olinishi mumkin: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8225" y="4348162"/>
                <a:ext cx="4658904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𝐂𝐇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z-Latn-UZ" b="1" i="0" smtClean="0">
                          <a:solidFill>
                            <a:srgbClr val="11066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0" smtClean="0">
                              <a:solidFill>
                                <a:srgbClr val="11066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11066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25" y="4348162"/>
                <a:ext cx="4658904" cy="5866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ᐈ Молекулы метана фото, фотографии молекула метана | скачать на  Depositphotos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0962"/>
            <a:ext cx="3128963" cy="3128963"/>
          </a:xfrm>
          <a:prstGeom prst="rect">
            <a:avLst/>
          </a:prstGeom>
          <a:noFill/>
        </p:spPr>
      </p:pic>
      <p:pic>
        <p:nvPicPr>
          <p:cNvPr id="10244" name="Picture 4" descr="молекула этилена c2h4 иллюстрация штока. иллюстрации насчитывающей этилена  - 7020560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8347089" y="3819525"/>
            <a:ext cx="3838561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5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401</Words>
  <Application>Microsoft Office PowerPoint</Application>
  <PresentationFormat>Произвольный</PresentationFormat>
  <Paragraphs>75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Constantia</vt:lpstr>
      <vt:lpstr>Georgia</vt:lpstr>
      <vt:lpstr>Gulim</vt:lpstr>
      <vt:lpstr>TimesNewRomanPSMT</vt:lpstr>
      <vt:lpstr>Verdana</vt:lpstr>
      <vt:lpstr>Wingdings</vt:lpstr>
      <vt:lpstr>Тема10</vt:lpstr>
      <vt:lpstr>Тема7</vt:lpstr>
      <vt:lpstr>2_Тема10</vt:lpstr>
      <vt:lpstr>3_Тема10</vt:lpstr>
      <vt:lpstr>4_Тема10</vt:lpstr>
      <vt:lpstr>5_Тема10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311</cp:revision>
  <dcterms:created xsi:type="dcterms:W3CDTF">2020-04-09T07:32:19Z</dcterms:created>
  <dcterms:modified xsi:type="dcterms:W3CDTF">2020-11-13T04:13:54Z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