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3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5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4" r:id="rId1"/>
    <p:sldMasterId id="2147483697" r:id="rId2"/>
    <p:sldMasterId id="2147483742" r:id="rId3"/>
    <p:sldMasterId id="2147483790" r:id="rId4"/>
    <p:sldMasterId id="2147483820" r:id="rId5"/>
    <p:sldMasterId id="2147483833" r:id="rId6"/>
  </p:sldMasterIdLst>
  <p:notesMasterIdLst>
    <p:notesMasterId r:id="rId23"/>
  </p:notesMasterIdLst>
  <p:sldIdLst>
    <p:sldId id="1377" r:id="rId7"/>
    <p:sldId id="1378" r:id="rId8"/>
    <p:sldId id="1379" r:id="rId9"/>
    <p:sldId id="1387" r:id="rId10"/>
    <p:sldId id="1388" r:id="rId11"/>
    <p:sldId id="1389" r:id="rId12"/>
    <p:sldId id="1390" r:id="rId13"/>
    <p:sldId id="1391" r:id="rId14"/>
    <p:sldId id="1380" r:id="rId15"/>
    <p:sldId id="1381" r:id="rId16"/>
    <p:sldId id="1382" r:id="rId17"/>
    <p:sldId id="1392" r:id="rId18"/>
    <p:sldId id="1394" r:id="rId19"/>
    <p:sldId id="1393" r:id="rId20"/>
    <p:sldId id="1386" r:id="rId21"/>
    <p:sldId id="1395" r:id="rId22"/>
  </p:sldIdLst>
  <p:sldSz cx="12185650" cy="7019925"/>
  <p:notesSz cx="5765800" cy="3244850"/>
  <p:defaultTextStyle>
    <a:defPPr>
      <a:defRPr lang="ru-RU"/>
    </a:defPPr>
    <a:lvl1pPr marL="0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1pPr>
    <a:lvl2pPr marL="968121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2pPr>
    <a:lvl3pPr marL="1936242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3pPr>
    <a:lvl4pPr marL="2904363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4pPr>
    <a:lvl5pPr marL="3872484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5pPr>
    <a:lvl6pPr marL="4840605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6pPr>
    <a:lvl7pPr marL="5808726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7pPr>
    <a:lvl8pPr marL="6776847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8pPr>
    <a:lvl9pPr marL="7744968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1" userDrawn="1">
          <p15:clr>
            <a:srgbClr val="A4A3A4"/>
          </p15:clr>
        </p15:guide>
        <p15:guide id="2" pos="456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0662"/>
    <a:srgbClr val="2365C7"/>
    <a:srgbClr val="0097CC"/>
    <a:srgbClr val="006032"/>
    <a:srgbClr val="00A859"/>
    <a:srgbClr val="CEE1F2"/>
    <a:srgbClr val="FF99FF"/>
    <a:srgbClr val="F7F7F7"/>
    <a:srgbClr val="FFFFCC"/>
    <a:srgbClr val="FAFA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930" autoAdjust="0"/>
    <p:restoredTop sz="94182" autoAdjust="0"/>
  </p:normalViewPr>
  <p:slideViewPr>
    <p:cSldViewPr>
      <p:cViewPr varScale="1">
        <p:scale>
          <a:sx n="65" d="100"/>
          <a:sy n="65" d="100"/>
        </p:scale>
        <p:origin x="576" y="84"/>
      </p:cViewPr>
      <p:guideLst>
        <p:guide orient="horz" pos="6231"/>
        <p:guide pos="456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0A39DF-9567-4CDA-A4A4-E359C8BAF477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33575" y="406400"/>
            <a:ext cx="189865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95C840-5611-4C0C-86CE-4F43C3DD34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55261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1pPr>
    <a:lvl2pPr marL="968121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2pPr>
    <a:lvl3pPr marL="1936242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3pPr>
    <a:lvl4pPr marL="2904363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4pPr>
    <a:lvl5pPr marL="3872484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5pPr>
    <a:lvl6pPr marL="4840605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6pPr>
    <a:lvl7pPr marL="5808726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7pPr>
    <a:lvl8pPr marL="6776847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8pPr>
    <a:lvl9pPr marL="7744968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74766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>
                <a:solidFill>
                  <a:prstClr val="black"/>
                </a:solidFill>
              </a:rPr>
              <a:pPr/>
              <a:t>12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82249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362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95C840-5611-4C0C-86CE-4F43C3DD344E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624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13931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>
                <a:solidFill>
                  <a:prstClr val="black"/>
                </a:solidFill>
              </a:rPr>
              <a:pPr/>
              <a:t>14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8983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>
                <a:solidFill>
                  <a:prstClr val="black"/>
                </a:solidFill>
              </a:rPr>
              <a:pPr/>
              <a:t>15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66335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>
                <a:solidFill>
                  <a:prstClr val="black"/>
                </a:solidFill>
              </a:rPr>
              <a:pPr/>
              <a:t>16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91502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98036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8998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68843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86245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38251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80821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21614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20169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677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8689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23898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312" y="1829731"/>
            <a:ext cx="9872281" cy="4402078"/>
          </a:xfrm>
        </p:spPr>
        <p:txBody>
          <a:bodyPr/>
          <a:lstStyle>
            <a:lvl1pPr marL="514093" indent="-514093">
              <a:buFont typeface="+mj-lt"/>
              <a:buAutoNum type="arabicPeriod"/>
              <a:defRPr/>
            </a:lvl1pPr>
            <a:lvl2pPr marL="913943" indent="-456971">
              <a:buFont typeface="+mj-lt"/>
              <a:buAutoNum type="arabicPeriod"/>
              <a:defRPr/>
            </a:lvl2pPr>
            <a:lvl3pPr marL="1370914" indent="-456971">
              <a:buFont typeface="+mj-lt"/>
              <a:buAutoNum type="arabicPeriod"/>
              <a:defRPr/>
            </a:lvl3pPr>
            <a:lvl4pPr marL="1713643" indent="-342729">
              <a:buFont typeface="+mj-lt"/>
              <a:buAutoNum type="arabicPeriod"/>
              <a:defRPr/>
            </a:lvl4pPr>
            <a:lvl5pPr marL="2170614" indent="-342729">
              <a:buFont typeface="+mj-lt"/>
              <a:buAutoNum type="arabicPeriod"/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0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2039193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6374" y="-84323"/>
            <a:ext cx="12332024" cy="7104248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29071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830" y="1256419"/>
            <a:ext cx="8365285" cy="3263316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398" baseline="0"/>
            </a:lvl1pPr>
          </a:lstStyle>
          <a:p>
            <a:r>
              <a:rPr lang="en-US"/>
              <a:t>Fan nomi</a:t>
            </a:r>
            <a:br>
              <a:rPr lang="en-US"/>
            </a:br>
            <a:r>
              <a:rPr lang="uz-Cyrl-UZ"/>
              <a:t>№(</a:t>
            </a:r>
            <a:r>
              <a:rPr lang="en-US"/>
              <a:t>Mavzu raqami)</a:t>
            </a:r>
            <a:br>
              <a:rPr lang="en-US"/>
            </a:br>
            <a:r>
              <a:rPr lang="en-US"/>
              <a:t>Mavzu</a:t>
            </a:r>
            <a:br>
              <a:rPr lang="en-US"/>
            </a:br>
            <a:r>
              <a:rPr lang="en-US"/>
              <a:t> </a:t>
            </a:r>
            <a:br>
              <a:rPr lang="en-US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830" y="133512"/>
            <a:ext cx="2454521" cy="4095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3943"/>
            <a:r>
              <a:rPr lang="en-US" sz="1999" b="1">
                <a:solidFill>
                  <a:prstClr val="black"/>
                </a:solidFill>
              </a:rPr>
              <a:t>Temurbeklar maktabi</a:t>
            </a:r>
            <a:endParaRPr lang="ru-RU" sz="1999" b="1">
              <a:solidFill>
                <a:prstClr val="black"/>
              </a:solidFill>
            </a:endParaRPr>
          </a:p>
        </p:txBody>
      </p:sp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5650" cy="701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3746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3"/>
            <a:ext cx="10510123" cy="2647755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312" y="1829730"/>
            <a:ext cx="9872281" cy="2167200"/>
          </a:xfrm>
        </p:spPr>
        <p:txBody>
          <a:bodyPr/>
          <a:lstStyle>
            <a:lvl1pPr marL="0" marR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6971" indent="0">
              <a:buNone/>
              <a:defRPr/>
            </a:lvl2pPr>
            <a:lvl3pPr marL="913943" indent="0">
              <a:buNone/>
              <a:defRPr/>
            </a:lvl3pPr>
            <a:lvl4pPr marL="1370914" indent="0">
              <a:buNone/>
              <a:defRPr/>
            </a:lvl4pPr>
            <a:lvl5pPr marL="1827886" indent="0">
              <a:buNone/>
              <a:defRPr/>
            </a:lvl5pPr>
          </a:lstStyle>
          <a:p>
            <a:pPr marL="0" marR="0" lvl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So’zlar, So’zlar, So’zlar, So’zlar,</a:t>
            </a:r>
          </a:p>
          <a:p>
            <a:pPr marL="0" marR="0" lvl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 </a:t>
            </a:r>
          </a:p>
          <a:p>
            <a:pPr marL="0" marR="0" lvl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6468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7"/>
            <a:ext cx="10510123" cy="1051320"/>
          </a:xfrm>
        </p:spPr>
        <p:txBody>
          <a:bodyPr>
            <a:normAutofit/>
          </a:bodyPr>
          <a:lstStyle>
            <a:lvl1pPr algn="l">
              <a:defRPr sz="599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8379" y="1763063"/>
            <a:ext cx="9608893" cy="465395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2144479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115" y="196668"/>
            <a:ext cx="10779772" cy="730889"/>
          </a:xfrm>
        </p:spPr>
        <p:txBody>
          <a:bodyPr>
            <a:normAutofit/>
          </a:bodyPr>
          <a:lstStyle>
            <a:lvl1pPr>
              <a:defRPr sz="3598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029" y="1062739"/>
            <a:ext cx="10779858" cy="530394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1040158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3" name="Picture 161" descr="artplus_nature_naturalcity38_g"/>
          <p:cNvPicPr>
            <a:picLocks noChangeAspect="1" noChangeArrowheads="1"/>
          </p:cNvPicPr>
          <p:nvPr/>
        </p:nvPicPr>
        <p:blipFill>
          <a:blip r:embed="rId2" cstate="print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/>
          <a:stretch>
            <a:fillRect/>
          </a:stretch>
        </p:blipFill>
        <p:spPr bwMode="auto">
          <a:xfrm>
            <a:off x="2538677" y="4792074"/>
            <a:ext cx="2625416" cy="1837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2" name="Picture 160" descr="artplus_nature_naturalcity38_g"/>
          <p:cNvPicPr>
            <a:picLocks noChangeAspect="1" noChangeArrowheads="1"/>
          </p:cNvPicPr>
          <p:nvPr/>
        </p:nvPicPr>
        <p:blipFill>
          <a:blip r:embed="rId2" cstate="print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/>
          <a:stretch>
            <a:fillRect/>
          </a:stretch>
        </p:blipFill>
        <p:spPr bwMode="auto">
          <a:xfrm>
            <a:off x="0" y="3280841"/>
            <a:ext cx="3985723" cy="3349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1" name="Picture 159" descr="artplus_nature_naturalcity38_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25"/>
          <a:stretch>
            <a:fillRect/>
          </a:stretch>
        </p:blipFill>
        <p:spPr bwMode="auto">
          <a:xfrm>
            <a:off x="0" y="4211955"/>
            <a:ext cx="12185650" cy="2807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34" name="Group 162"/>
          <p:cNvGrpSpPr>
            <a:grpSpLocks/>
          </p:cNvGrpSpPr>
          <p:nvPr/>
        </p:nvGrpSpPr>
        <p:grpSpPr bwMode="auto">
          <a:xfrm>
            <a:off x="0" y="0"/>
            <a:ext cx="12185650" cy="3275965"/>
            <a:chOff x="0" y="0"/>
            <a:chExt cx="5760" cy="2016"/>
          </a:xfrm>
        </p:grpSpPr>
        <p:pic>
          <p:nvPicPr>
            <p:cNvPr id="3225" name="Picture 153" descr="7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12" name="Picture 140" descr="04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0" y="0"/>
              <a:ext cx="858" cy="7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101547" y="6629929"/>
            <a:ext cx="3858789" cy="311997"/>
          </a:xfrm>
        </p:spPr>
        <p:txBody>
          <a:bodyPr/>
          <a:lstStyle>
            <a:lvl1pPr algn="l">
              <a:defRPr sz="1740">
                <a:solidFill>
                  <a:srgbClr val="000000"/>
                </a:solidFill>
              </a:defRPr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21659" y="3665961"/>
            <a:ext cx="9342332" cy="389996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marL="0" indent="0" algn="ctr">
              <a:buFont typeface="Wingdings" pitchFamily="2" charset="2"/>
              <a:buNone/>
              <a:defRPr sz="2047" b="0">
                <a:solidFill>
                  <a:srgbClr val="000000"/>
                </a:solidFill>
              </a:defRPr>
            </a:lvl1pPr>
          </a:lstStyle>
          <a:p>
            <a:pPr lvl="0"/>
            <a:r>
              <a:rPr lang="ru-RU" noProof="0"/>
              <a:t>Образец подзаголовка</a:t>
            </a:r>
            <a:endParaRPr lang="en-US" noProof="0"/>
          </a:p>
        </p:txBody>
      </p:sp>
      <p:sp>
        <p:nvSpPr>
          <p:cNvPr id="3226" name="Rectangle 154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8428408" y="6629930"/>
            <a:ext cx="2843318" cy="250247"/>
          </a:xfrm>
        </p:spPr>
        <p:txBody>
          <a:bodyPr/>
          <a:lstStyle>
            <a:lvl1pPr algn="ctr">
              <a:defRPr sz="1433" b="0">
                <a:solidFill>
                  <a:schemeClr val="tx1"/>
                </a:solidFill>
                <a:latin typeface="Arial" charset="0"/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13.11.2020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227" name="Rectangle 15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373273" y="6629930"/>
            <a:ext cx="609283" cy="250247"/>
          </a:xfrm>
        </p:spPr>
        <p:txBody>
          <a:bodyPr/>
          <a:lstStyle>
            <a:lvl1pPr algn="ctr">
              <a:defRPr sz="1433">
                <a:latin typeface="Arial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21659" y="2573972"/>
            <a:ext cx="9342332" cy="701993"/>
          </a:xfrm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 sz="4606">
                <a:latin typeface="Arial" charset="0"/>
              </a:defRPr>
            </a:lvl1pPr>
          </a:lstStyle>
          <a:p>
            <a:pPr lvl="0"/>
            <a:r>
              <a:rPr lang="ru-RU" noProof="0"/>
              <a:t>Образец заголовка</a:t>
            </a:r>
            <a:endParaRPr lang="en-US" noProof="0"/>
          </a:p>
        </p:txBody>
      </p:sp>
      <p:pic>
        <p:nvPicPr>
          <p:cNvPr id="3235" name="Picture 163" descr="water_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472" y="935990"/>
            <a:ext cx="1155098" cy="545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6" name="Picture 16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1100" y="5500084"/>
            <a:ext cx="2932172" cy="9229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609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700"/>
                                        <p:tgtEl>
                                          <p:spTgt spid="3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8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07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74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13.11.2020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14501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56716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582" y="4510952"/>
            <a:ext cx="10357803" cy="1394235"/>
          </a:xfrm>
        </p:spPr>
        <p:txBody>
          <a:bodyPr anchor="t"/>
          <a:lstStyle>
            <a:lvl1pPr algn="l">
              <a:defRPr sz="4094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582" y="2975344"/>
            <a:ext cx="10357803" cy="1535608"/>
          </a:xfrm>
        </p:spPr>
        <p:txBody>
          <a:bodyPr anchor="b"/>
          <a:lstStyle>
            <a:lvl1pPr marL="0" indent="0">
              <a:buNone/>
              <a:defRPr sz="2047"/>
            </a:lvl1pPr>
            <a:lvl2pPr marL="467990" indent="0">
              <a:buNone/>
              <a:defRPr sz="1842"/>
            </a:lvl2pPr>
            <a:lvl3pPr marL="935980" indent="0">
              <a:buNone/>
              <a:defRPr sz="1638"/>
            </a:lvl3pPr>
            <a:lvl4pPr marL="1403970" indent="0">
              <a:buNone/>
              <a:defRPr sz="1433"/>
            </a:lvl4pPr>
            <a:lvl5pPr marL="1871960" indent="0">
              <a:buNone/>
              <a:defRPr sz="1433"/>
            </a:lvl5pPr>
            <a:lvl6pPr marL="2339950" indent="0">
              <a:buNone/>
              <a:defRPr sz="1433"/>
            </a:lvl6pPr>
            <a:lvl7pPr marL="2807940" indent="0">
              <a:buNone/>
              <a:defRPr sz="1433"/>
            </a:lvl7pPr>
            <a:lvl8pPr marL="3275929" indent="0">
              <a:buNone/>
              <a:defRPr sz="1433"/>
            </a:lvl8pPr>
            <a:lvl9pPr marL="3743919" indent="0">
              <a:buNone/>
              <a:defRPr sz="143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13.11.2020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5446376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06188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5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13.11.2020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2207238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81122"/>
            <a:ext cx="10967085" cy="1169988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282" y="1571359"/>
            <a:ext cx="5384112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" y="2226226"/>
            <a:ext cx="5384112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0141" y="1571359"/>
            <a:ext cx="5386227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0141" y="2226226"/>
            <a:ext cx="5386227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13.11.2020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2756649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13.11.2020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267778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13.11.2020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535095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79497"/>
            <a:ext cx="4008995" cy="1189487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4251" y="279497"/>
            <a:ext cx="6812117" cy="5991312"/>
          </a:xfrm>
        </p:spPr>
        <p:txBody>
          <a:bodyPr/>
          <a:lstStyle>
            <a:lvl1pPr>
              <a:defRPr sz="3276"/>
            </a:lvl1pPr>
            <a:lvl2pPr>
              <a:defRPr sz="2866"/>
            </a:lvl2pPr>
            <a:lvl3pPr>
              <a:defRPr sz="2457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283" y="1468985"/>
            <a:ext cx="4008995" cy="4801824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13.11.2020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4540636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8473" y="4913948"/>
            <a:ext cx="7311390" cy="580119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8473" y="627243"/>
            <a:ext cx="7311390" cy="4211955"/>
          </a:xfrm>
        </p:spPr>
        <p:txBody>
          <a:bodyPr/>
          <a:lstStyle>
            <a:lvl1pPr marL="0" indent="0">
              <a:buNone/>
              <a:defRPr sz="3276"/>
            </a:lvl1pPr>
            <a:lvl2pPr marL="467990" indent="0">
              <a:buNone/>
              <a:defRPr sz="2866"/>
            </a:lvl2pPr>
            <a:lvl3pPr marL="935980" indent="0">
              <a:buNone/>
              <a:defRPr sz="2457"/>
            </a:lvl3pPr>
            <a:lvl4pPr marL="1403970" indent="0">
              <a:buNone/>
              <a:defRPr sz="2047"/>
            </a:lvl4pPr>
            <a:lvl5pPr marL="1871960" indent="0">
              <a:buNone/>
              <a:defRPr sz="2047"/>
            </a:lvl5pPr>
            <a:lvl6pPr marL="2339950" indent="0">
              <a:buNone/>
              <a:defRPr sz="2047"/>
            </a:lvl6pPr>
            <a:lvl7pPr marL="2807940" indent="0">
              <a:buNone/>
              <a:defRPr sz="2047"/>
            </a:lvl7pPr>
            <a:lvl8pPr marL="3275929" indent="0">
              <a:buNone/>
              <a:defRPr sz="2047"/>
            </a:lvl8pPr>
            <a:lvl9pPr marL="3743919" indent="0">
              <a:buNone/>
              <a:defRPr sz="2047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8473" y="5494067"/>
            <a:ext cx="7311390" cy="823866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13.11.2020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9559097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13.11.2020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162665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83823" y="359122"/>
            <a:ext cx="2792545" cy="611480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06188" y="359122"/>
            <a:ext cx="8174540" cy="611480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13.11.2020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2125404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/>
              <a:t>Вставка таблицы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13.11.2020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4114359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582919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/>
              <a:t>Вставка диаграммы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13.11.2020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3183581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25"/>
            <a:ext cx="4958883" cy="701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52601" y="2339975"/>
            <a:ext cx="8236007" cy="1504734"/>
          </a:xfrm>
        </p:spPr>
        <p:txBody>
          <a:bodyPr anchor="t"/>
          <a:lstStyle>
            <a:lvl1pPr algn="r" eaLnBrk="1" latinLnBrk="0" hangingPunct="1">
              <a:defRPr kumimoji="0" lang="ru-RU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80449" y="4133956"/>
            <a:ext cx="6360056" cy="1013989"/>
          </a:xfrm>
        </p:spPr>
        <p:txBody>
          <a:bodyPr>
            <a:normAutofit/>
          </a:bodyPr>
          <a:lstStyle>
            <a:lvl1pPr marL="0" indent="0" algn="r" eaLnBrk="1" latinLnBrk="0" hangingPunct="1">
              <a:buNone/>
              <a:defRPr kumimoji="0" lang="ru-RU" sz="2047" b="0">
                <a:solidFill>
                  <a:schemeClr val="tx1"/>
                </a:solidFill>
                <a:latin typeface="Georgia" pitchFamily="18" charset="0"/>
              </a:defRPr>
            </a:lvl1pPr>
            <a:lvl2pPr marL="46799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2pPr>
            <a:lvl3pPr marL="93598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3pPr>
            <a:lvl4pPr marL="140397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4pPr>
            <a:lvl5pPr marL="187196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5pPr>
            <a:lvl6pPr marL="233995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6pPr>
            <a:lvl7pPr marL="280794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7pPr>
            <a:lvl8pPr marL="327592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8pPr>
            <a:lvl9pPr marL="374391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139238" y="5225944"/>
            <a:ext cx="2437130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2047" baseline="0"/>
            </a:lvl1pPr>
          </a:lstStyle>
          <a:p>
            <a:pPr lvl="0"/>
            <a:r>
              <a:rPr lang="ru-RU" noProof="0"/>
              <a:t>Вставка рисунка</a:t>
            </a:r>
          </a:p>
        </p:txBody>
      </p:sp>
    </p:spTree>
    <p:extLst>
      <p:ext uri="{BB962C8B-B14F-4D97-AF65-F5344CB8AC3E}">
        <p14:creationId xmlns:p14="http://schemas.microsoft.com/office/powerpoint/2010/main" val="115167619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1155" y="0"/>
            <a:ext cx="12223730" cy="2885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2825" y="3119967"/>
            <a:ext cx="5788184" cy="1394235"/>
          </a:xfrm>
        </p:spPr>
        <p:txBody>
          <a:bodyPr anchor="b"/>
          <a:lstStyle>
            <a:lvl1pPr algn="l" eaLnBrk="1" latinLnBrk="0" hangingPunct="1">
              <a:defRPr kumimoji="0" lang="ru-RU" sz="4094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037691" y="5459942"/>
            <a:ext cx="2843318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1842"/>
            </a:lvl1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69226A24-D611-48AE-94A8-102D7FD6C319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06A7A7E6-BAC7-4BEC-83A1-1994E99614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182370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3463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836487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910160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025676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159939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520411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5564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012938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585920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024408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372296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33807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312" y="1829731"/>
            <a:ext cx="9872281" cy="4402078"/>
          </a:xfrm>
        </p:spPr>
        <p:txBody>
          <a:bodyPr/>
          <a:lstStyle>
            <a:lvl1pPr marL="514093" indent="-514093">
              <a:buFont typeface="+mj-lt"/>
              <a:buAutoNum type="arabicPeriod"/>
              <a:defRPr/>
            </a:lvl1pPr>
            <a:lvl2pPr marL="913943" indent="-456971">
              <a:buFont typeface="+mj-lt"/>
              <a:buAutoNum type="arabicPeriod"/>
              <a:defRPr/>
            </a:lvl2pPr>
            <a:lvl3pPr marL="1370914" indent="-456971">
              <a:buFont typeface="+mj-lt"/>
              <a:buAutoNum type="arabicPeriod"/>
              <a:defRPr/>
            </a:lvl3pPr>
            <a:lvl4pPr marL="1713643" indent="-342729">
              <a:buFont typeface="+mj-lt"/>
              <a:buAutoNum type="arabicPeriod"/>
              <a:defRPr/>
            </a:lvl4pPr>
            <a:lvl5pPr marL="2170614" indent="-342729">
              <a:buFont typeface="+mj-lt"/>
              <a:buAutoNum type="arabicPeriod"/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0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05728350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555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782632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401273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786139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086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622183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83179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76357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828011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98804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65461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89928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27" y="286572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4" y="1429986"/>
            <a:ext cx="3326683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84" y="1429986"/>
            <a:ext cx="3326683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3" y="1429986"/>
            <a:ext cx="3326683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24" y="5098165"/>
            <a:ext cx="3326683" cy="98149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21" indent="-152321">
              <a:buFont typeface="Arial" panose="020B0604020202020204" pitchFamily="34" charset="0"/>
              <a:buChar char="•"/>
              <a:defRPr sz="1399"/>
            </a:lvl2pPr>
            <a:lvl3pPr marL="304641" indent="-152321">
              <a:defRPr sz="1399"/>
            </a:lvl3pPr>
            <a:lvl4pPr marL="533122" indent="-228481">
              <a:defRPr sz="1399"/>
            </a:lvl4pPr>
            <a:lvl5pPr marL="761603" indent="-22848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9484" y="5098165"/>
            <a:ext cx="3326683" cy="98149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21" indent="-152321">
              <a:buFont typeface="Arial" panose="020B0604020202020204" pitchFamily="34" charset="0"/>
              <a:buChar char="•"/>
              <a:defRPr sz="1399"/>
            </a:lvl2pPr>
            <a:lvl3pPr marL="304641" indent="-152321">
              <a:defRPr sz="1399"/>
            </a:lvl3pPr>
            <a:lvl4pPr marL="533122" indent="-228481">
              <a:defRPr sz="1399"/>
            </a:lvl4pPr>
            <a:lvl5pPr marL="761603" indent="-22848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5043" y="5098165"/>
            <a:ext cx="3326683" cy="98149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21" indent="-152321">
              <a:buFont typeface="Arial" panose="020B0604020202020204" pitchFamily="34" charset="0"/>
              <a:buChar char="•"/>
              <a:defRPr sz="1399"/>
            </a:lvl2pPr>
            <a:lvl3pPr marL="304641" indent="-152321">
              <a:defRPr sz="1399"/>
            </a:lvl3pPr>
            <a:lvl4pPr marL="533122" indent="-228481">
              <a:defRPr sz="1399"/>
            </a:lvl4pPr>
            <a:lvl5pPr marL="761603" indent="-22848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3927" y="955493"/>
            <a:ext cx="10357804" cy="41599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8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43333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555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782632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40127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116308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786139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0864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83179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763578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828011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98804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65461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89928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27" y="286572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4" y="1429986"/>
            <a:ext cx="3326683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84" y="1429986"/>
            <a:ext cx="3326683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3" y="1429986"/>
            <a:ext cx="3326683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24" y="5098165"/>
            <a:ext cx="3326683" cy="98149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21" indent="-152321">
              <a:buFont typeface="Arial" panose="020B0604020202020204" pitchFamily="34" charset="0"/>
              <a:buChar char="•"/>
              <a:defRPr sz="1399"/>
            </a:lvl2pPr>
            <a:lvl3pPr marL="304641" indent="-152321">
              <a:defRPr sz="1399"/>
            </a:lvl3pPr>
            <a:lvl4pPr marL="533122" indent="-228481">
              <a:defRPr sz="1399"/>
            </a:lvl4pPr>
            <a:lvl5pPr marL="761603" indent="-22848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9484" y="5098165"/>
            <a:ext cx="3326683" cy="98149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21" indent="-152321">
              <a:buFont typeface="Arial" panose="020B0604020202020204" pitchFamily="34" charset="0"/>
              <a:buChar char="•"/>
              <a:defRPr sz="1399"/>
            </a:lvl2pPr>
            <a:lvl3pPr marL="304641" indent="-152321">
              <a:defRPr sz="1399"/>
            </a:lvl3pPr>
            <a:lvl4pPr marL="533122" indent="-228481">
              <a:defRPr sz="1399"/>
            </a:lvl4pPr>
            <a:lvl5pPr marL="761603" indent="-22848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5043" y="5098165"/>
            <a:ext cx="3326683" cy="98149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21" indent="-152321">
              <a:buFont typeface="Arial" panose="020B0604020202020204" pitchFamily="34" charset="0"/>
              <a:buChar char="•"/>
              <a:defRPr sz="1399"/>
            </a:lvl2pPr>
            <a:lvl3pPr marL="304641" indent="-152321">
              <a:defRPr sz="1399"/>
            </a:lvl3pPr>
            <a:lvl4pPr marL="533122" indent="-228481">
              <a:defRPr sz="1399"/>
            </a:lvl4pPr>
            <a:lvl5pPr marL="761603" indent="-22848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3927" y="955493"/>
            <a:ext cx="10357804" cy="41599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8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43333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555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804448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782632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401273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786139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0864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83179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763578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828011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98804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65461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8992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650983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27" y="286572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4" y="1429986"/>
            <a:ext cx="3326683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84" y="1429986"/>
            <a:ext cx="3326683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3" y="1429986"/>
            <a:ext cx="3326683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24" y="5098165"/>
            <a:ext cx="3326683" cy="98149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21" indent="-152321">
              <a:buFont typeface="Arial" panose="020B0604020202020204" pitchFamily="34" charset="0"/>
              <a:buChar char="•"/>
              <a:defRPr sz="1399"/>
            </a:lvl2pPr>
            <a:lvl3pPr marL="304641" indent="-152321">
              <a:defRPr sz="1399"/>
            </a:lvl3pPr>
            <a:lvl4pPr marL="533122" indent="-228481">
              <a:defRPr sz="1399"/>
            </a:lvl4pPr>
            <a:lvl5pPr marL="761603" indent="-22848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9484" y="5098165"/>
            <a:ext cx="3326683" cy="98149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21" indent="-152321">
              <a:buFont typeface="Arial" panose="020B0604020202020204" pitchFamily="34" charset="0"/>
              <a:buChar char="•"/>
              <a:defRPr sz="1399"/>
            </a:lvl2pPr>
            <a:lvl3pPr marL="304641" indent="-152321">
              <a:defRPr sz="1399"/>
            </a:lvl3pPr>
            <a:lvl4pPr marL="533122" indent="-228481">
              <a:defRPr sz="1399"/>
            </a:lvl4pPr>
            <a:lvl5pPr marL="761603" indent="-22848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5043" y="5098165"/>
            <a:ext cx="3326683" cy="98149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21" indent="-152321">
              <a:buFont typeface="Arial" panose="020B0604020202020204" pitchFamily="34" charset="0"/>
              <a:buChar char="•"/>
              <a:defRPr sz="1399"/>
            </a:lvl2pPr>
            <a:lvl3pPr marL="304641" indent="-152321">
              <a:defRPr sz="1399"/>
            </a:lvl3pPr>
            <a:lvl4pPr marL="533122" indent="-228481">
              <a:defRPr sz="1399"/>
            </a:lvl4pPr>
            <a:lvl5pPr marL="761603" indent="-22848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3927" y="955493"/>
            <a:ext cx="10357804" cy="41599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8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4333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8140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19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slideLayout" Target="../slideLayouts/slideLayout80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accent1">
                <a:lumMod val="45000"/>
                <a:lumOff val="55000"/>
              </a:schemeClr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0"/>
            <a:ext cx="115270" cy="7019925"/>
          </a:xfrm>
          <a:prstGeom prst="rect">
            <a:avLst/>
          </a:prstGeom>
          <a:solidFill>
            <a:srgbClr val="6B0848"/>
          </a:solidFill>
          <a:ln>
            <a:solidFill>
              <a:srgbClr val="6B08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9751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67" r:id="rId13"/>
    <p:sldLayoutId id="2147483668" r:id="rId14"/>
    <p:sldLayoutId id="2147483669" r:id="rId15"/>
    <p:sldLayoutId id="2147483672" r:id="rId16"/>
    <p:sldLayoutId id="2147483673" r:id="rId17"/>
  </p:sldLayoutIdLs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gradFill flip="none" rotWithShape="1">
          <a:gsLst>
            <a:gs pos="100000">
              <a:schemeClr val="accent1">
                <a:lumMod val="45000"/>
                <a:lumOff val="55000"/>
              </a:schemeClr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9" name="Group 165"/>
          <p:cNvGrpSpPr>
            <a:grpSpLocks/>
          </p:cNvGrpSpPr>
          <p:nvPr/>
        </p:nvGrpSpPr>
        <p:grpSpPr bwMode="auto">
          <a:xfrm>
            <a:off x="0" y="0"/>
            <a:ext cx="12185650" cy="1372425"/>
            <a:chOff x="0" y="0"/>
            <a:chExt cx="5760" cy="1224"/>
          </a:xfrm>
        </p:grpSpPr>
        <p:pic>
          <p:nvPicPr>
            <p:cNvPr id="1173" name="Picture 149" descr="4_1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12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77" name="Picture 153" descr="6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4" y="0"/>
              <a:ext cx="666" cy="8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82" name="Picture 158" descr="123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930090">
              <a:off x="48" y="96"/>
              <a:ext cx="543" cy="5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88" name="Rectangle 164"/>
          <p:cNvSpPr>
            <a:spLocks noChangeArrowheads="1"/>
          </p:cNvSpPr>
          <p:nvPr/>
        </p:nvSpPr>
        <p:spPr bwMode="gray">
          <a:xfrm>
            <a:off x="0" y="6707928"/>
            <a:ext cx="12185650" cy="311997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5483543" y="6691679"/>
            <a:ext cx="2843318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24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40037" y="1225009"/>
            <a:ext cx="11170179" cy="5225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406188" y="6691679"/>
            <a:ext cx="710830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24">
                <a:solidFill>
                  <a:schemeClr val="bg1"/>
                </a:solidFill>
                <a:latin typeface="+mn-lt"/>
              </a:defRPr>
            </a:lvl1pPr>
          </a:lstStyle>
          <a:p>
            <a:fld id="{B4A437C8-04E5-47CB-A96C-AD64ECAA19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59" name="Line 135"/>
          <p:cNvSpPr>
            <a:spLocks noChangeShapeType="1"/>
          </p:cNvSpPr>
          <p:nvPr/>
        </p:nvSpPr>
        <p:spPr bwMode="white">
          <a:xfrm>
            <a:off x="12693" y="6108310"/>
            <a:ext cx="854688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1117018" y="359122"/>
            <a:ext cx="9646973" cy="576868"/>
          </a:xfrm>
          <a:prstGeom prst="rect">
            <a:avLst/>
          </a:prstGeom>
          <a:noFill/>
          <a:ln>
            <a:noFill/>
          </a:ln>
          <a:effectLst>
            <a:outerShdw dist="28398" dir="1593903" algn="ctr" rotWithShape="0">
              <a:schemeClr val="bg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183" name="Rectangle 159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1218565" y="6691679"/>
            <a:ext cx="3858789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33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41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5pPr>
      <a:lvl6pPr marL="46799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6pPr>
      <a:lvl7pPr marL="93598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7pPr>
      <a:lvl8pPr marL="140397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8pPr>
      <a:lvl9pPr marL="187196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9pPr>
    </p:titleStyle>
    <p:bodyStyle>
      <a:lvl1pPr marL="350992" indent="-350992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v"/>
        <a:defRPr sz="2866" b="1">
          <a:solidFill>
            <a:schemeClr val="tx1"/>
          </a:solidFill>
          <a:latin typeface="+mn-lt"/>
          <a:ea typeface="+mn-ea"/>
          <a:cs typeface="+mn-cs"/>
        </a:defRPr>
      </a:lvl1pPr>
      <a:lvl2pPr marL="760484" indent="-292494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866">
          <a:solidFill>
            <a:schemeClr val="tx1"/>
          </a:solidFill>
          <a:latin typeface="Arial" charset="0"/>
        </a:defRPr>
      </a:lvl2pPr>
      <a:lvl3pPr marL="1169975" indent="-23399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457">
          <a:solidFill>
            <a:schemeClr val="tx1"/>
          </a:solidFill>
          <a:latin typeface="Arial" charset="0"/>
        </a:defRPr>
      </a:lvl3pPr>
      <a:lvl4pPr marL="1637965" indent="-233995" algn="l" rtl="0" eaLnBrk="1" fontAlgn="base" hangingPunct="1">
        <a:spcBef>
          <a:spcPct val="20000"/>
        </a:spcBef>
        <a:spcAft>
          <a:spcPct val="0"/>
        </a:spcAft>
        <a:buChar char="–"/>
        <a:defRPr sz="2047">
          <a:solidFill>
            <a:schemeClr val="tx1"/>
          </a:solidFill>
          <a:latin typeface="Arial" charset="0"/>
        </a:defRPr>
      </a:lvl4pPr>
      <a:lvl5pPr marL="210595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5pPr>
      <a:lvl6pPr marL="257394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6pPr>
      <a:lvl7pPr marL="304193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7pPr>
      <a:lvl8pPr marL="350992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8pPr>
      <a:lvl9pPr marL="397791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1pPr>
      <a:lvl2pPr marL="46799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93598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3pPr>
      <a:lvl4pPr marL="140397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187196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33995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280794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27592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74391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accent1">
                <a:lumMod val="45000"/>
                <a:lumOff val="55000"/>
              </a:schemeClr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0"/>
            <a:ext cx="115270" cy="7019925"/>
          </a:xfrm>
          <a:prstGeom prst="rect">
            <a:avLst/>
          </a:prstGeom>
          <a:solidFill>
            <a:srgbClr val="6B0848"/>
          </a:solidFill>
          <a:ln>
            <a:solidFill>
              <a:srgbClr val="6B08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1602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</p:sldLayoutIdLs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accent1">
                <a:lumMod val="45000"/>
                <a:lumOff val="55000"/>
              </a:schemeClr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4246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  <p:sldLayoutId id="2147483819" r:id="rId12"/>
  </p:sldLayoutIdLs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accent1">
                <a:lumMod val="45000"/>
                <a:lumOff val="55000"/>
              </a:schemeClr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4246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  <p:sldLayoutId id="2147483822" r:id="rId2"/>
    <p:sldLayoutId id="2147483823" r:id="rId3"/>
    <p:sldLayoutId id="2147483824" r:id="rId4"/>
    <p:sldLayoutId id="2147483825" r:id="rId5"/>
    <p:sldLayoutId id="2147483826" r:id="rId6"/>
    <p:sldLayoutId id="2147483827" r:id="rId7"/>
    <p:sldLayoutId id="2147483828" r:id="rId8"/>
    <p:sldLayoutId id="2147483829" r:id="rId9"/>
    <p:sldLayoutId id="2147483830" r:id="rId10"/>
    <p:sldLayoutId id="2147483831" r:id="rId11"/>
    <p:sldLayoutId id="2147483832" r:id="rId12"/>
  </p:sldLayoutIdLs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accent1">
                <a:lumMod val="45000"/>
                <a:lumOff val="55000"/>
              </a:schemeClr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4246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4" r:id="rId1"/>
    <p:sldLayoutId id="2147483835" r:id="rId2"/>
    <p:sldLayoutId id="2147483836" r:id="rId3"/>
    <p:sldLayoutId id="2147483837" r:id="rId4"/>
    <p:sldLayoutId id="2147483838" r:id="rId5"/>
    <p:sldLayoutId id="2147483839" r:id="rId6"/>
    <p:sldLayoutId id="2147483840" r:id="rId7"/>
    <p:sldLayoutId id="2147483841" r:id="rId8"/>
    <p:sldLayoutId id="2147483842" r:id="rId9"/>
    <p:sldLayoutId id="2147483843" r:id="rId10"/>
    <p:sldLayoutId id="2147483844" r:id="rId11"/>
    <p:sldLayoutId id="2147483845" r:id="rId12"/>
  </p:sldLayoutIdLs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6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8.xml"/><Relationship Id="rId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8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23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8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8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14809"/>
            <a:ext cx="12169107" cy="215719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5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641967" y="2649452"/>
            <a:ext cx="8108457" cy="1691795"/>
          </a:xfrm>
          <a:prstGeom prst="rect">
            <a:avLst/>
          </a:prstGeom>
        </p:spPr>
        <p:txBody>
          <a:bodyPr vert="horz" wrap="square" lIns="0" tIns="29513" rIns="0" bIns="0" rtlCol="0">
            <a:spAutoFit/>
          </a:bodyPr>
          <a:lstStyle/>
          <a:p>
            <a:pPr marL="38860" algn="ctr">
              <a:spcBef>
                <a:spcPts val="232"/>
              </a:spcBef>
            </a:pPr>
            <a:r>
              <a:rPr lang="sv-SE" sz="5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Alkenlarning </a:t>
            </a:r>
            <a:r>
              <a:rPr lang="sv-SE" sz="5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olinish usullari 	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14771" y="2647944"/>
            <a:ext cx="727115" cy="143813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5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314770" y="4518667"/>
            <a:ext cx="727115" cy="143813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5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323265" y="552853"/>
            <a:ext cx="1918539" cy="127580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5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293225" y="564237"/>
            <a:ext cx="1918539" cy="127580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5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9293225" y="799127"/>
            <a:ext cx="2679457" cy="1542613"/>
          </a:xfrm>
          <a:prstGeom prst="rect">
            <a:avLst/>
          </a:prstGeom>
        </p:spPr>
        <p:txBody>
          <a:bodyPr vert="horz" wrap="square" lIns="0" tIns="33539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en-US" sz="4754" b="1" spc="21" dirty="0" smtClean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r>
              <a:rPr lang="ru-RU" sz="4754" b="1" spc="21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800" spc="-1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800" dirty="0">
              <a:latin typeface="Arial"/>
              <a:cs typeface="Arial"/>
            </a:endParaRPr>
          </a:p>
          <a:p>
            <a:pPr>
              <a:spcBef>
                <a:spcPts val="264"/>
              </a:spcBef>
            </a:pPr>
            <a:endParaRPr sz="4754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xmlns="" id="{50CC696B-C45C-4477-8EB6-9C8A17C566AC}"/>
              </a:ext>
            </a:extLst>
          </p:cNvPr>
          <p:cNvSpPr txBox="1">
            <a:spLocks/>
          </p:cNvSpPr>
          <p:nvPr/>
        </p:nvSpPr>
        <p:spPr>
          <a:xfrm>
            <a:off x="4422990" y="475092"/>
            <a:ext cx="5497282" cy="1138299"/>
          </a:xfrm>
          <a:prstGeom prst="rect">
            <a:avLst/>
          </a:prstGeom>
        </p:spPr>
        <p:txBody>
          <a:bodyPr vert="horz" wrap="square" lIns="0" tIns="30899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71" defTabSz="1934688">
              <a:spcBef>
                <a:spcPts val="241"/>
              </a:spcBef>
              <a:defRPr/>
            </a:pPr>
            <a:r>
              <a:rPr lang="en-US" sz="7194" kern="0" spc="21" dirty="0" err="1">
                <a:solidFill>
                  <a:sysClr val="window" lastClr="FFFFFF"/>
                </a:solidFill>
              </a:rPr>
              <a:t>Kimyo</a:t>
            </a:r>
            <a:endParaRPr lang="en-US" sz="7194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6" name="object 11">
            <a:extLst>
              <a:ext uri="{FF2B5EF4-FFF2-40B4-BE49-F238E27FC236}">
                <a16:creationId xmlns:a16="http://schemas.microsoft.com/office/drawing/2014/main" xmlns="" id="{90DAED2F-83E2-4C44-BDD6-F1DBC8F3CEB6}"/>
              </a:ext>
            </a:extLst>
          </p:cNvPr>
          <p:cNvSpPr/>
          <p:nvPr/>
        </p:nvSpPr>
        <p:spPr>
          <a:xfrm>
            <a:off x="1041886" y="666639"/>
            <a:ext cx="241747" cy="4956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>
              <a:ext uri="{FF2B5EF4-FFF2-40B4-BE49-F238E27FC236}">
                <a16:creationId xmlns:a16="http://schemas.microsoft.com/office/drawing/2014/main" xmlns="" id="{80300DCF-7A93-40E2-97DB-984BC4BBEAC1}"/>
              </a:ext>
            </a:extLst>
          </p:cNvPr>
          <p:cNvSpPr/>
          <p:nvPr/>
        </p:nvSpPr>
        <p:spPr>
          <a:xfrm>
            <a:off x="1164226" y="979040"/>
            <a:ext cx="451420" cy="601893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>
                <a16:creationId xmlns:a16="http://schemas.microsoft.com/office/drawing/2014/main" xmlns="" id="{C9D09B9B-7971-418F-BD45-BCFC001C44D2}"/>
              </a:ext>
            </a:extLst>
          </p:cNvPr>
          <p:cNvSpPr/>
          <p:nvPr/>
        </p:nvSpPr>
        <p:spPr>
          <a:xfrm>
            <a:off x="1219211" y="1337226"/>
            <a:ext cx="340209" cy="18934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>
                <a16:creationId xmlns:a16="http://schemas.microsoft.com/office/drawing/2014/main" xmlns="" id="{85548016-DFDF-4F6E-ACB7-1A21AE0B3331}"/>
              </a:ext>
            </a:extLst>
          </p:cNvPr>
          <p:cNvSpPr/>
          <p:nvPr/>
        </p:nvSpPr>
        <p:spPr>
          <a:xfrm>
            <a:off x="700420" y="978148"/>
            <a:ext cx="474257" cy="603237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>
                <a16:creationId xmlns:a16="http://schemas.microsoft.com/office/drawing/2014/main" xmlns="" id="{8DD8CEAB-A5DC-4427-A511-668247ED131A}"/>
              </a:ext>
            </a:extLst>
          </p:cNvPr>
          <p:cNvSpPr/>
          <p:nvPr/>
        </p:nvSpPr>
        <p:spPr>
          <a:xfrm>
            <a:off x="754081" y="1261097"/>
            <a:ext cx="365839" cy="26599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EE95C17E-E9B8-4A32-8081-954CFE17D575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 cstate="print"/>
          <a:srcRect l="9756" r="9756"/>
          <a:stretch>
            <a:fillRect/>
          </a:stretch>
        </p:blipFill>
        <p:spPr>
          <a:xfrm>
            <a:off x="9175040" y="3181274"/>
            <a:ext cx="2797642" cy="2674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241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4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igalogenli</a:t>
            </a:r>
            <a:r>
              <a:rPr lang="en-US" sz="4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hosilalaridan</a:t>
            </a:r>
            <a:r>
              <a:rPr lang="en-US" sz="4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olinishi</a:t>
            </a:r>
            <a:endParaRPr sz="4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3366" y="1528762"/>
            <a:ext cx="11596066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sv-SE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3.Etilen </a:t>
            </a:r>
            <a:r>
              <a:rPr lang="sv-S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qatori uglevodorodlari to‘yingan uglevodorodlar digalogenli </a:t>
            </a:r>
            <a:r>
              <a:rPr lang="sv-SE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hosilalarining</a:t>
            </a:r>
            <a:r>
              <a:rPr lang="uz-Latn-UZ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metallar </a:t>
            </a:r>
            <a:r>
              <a:rPr lang="sv-S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 o‘zaro ta’sirlashuvidan olinishi mumkin:</a:t>
            </a:r>
            <a:endParaRPr lang="ru-RU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 descr="Вырезка экрана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625" y="4119562"/>
            <a:ext cx="11472865" cy="16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227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4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Monogalogenli</a:t>
            </a:r>
            <a:r>
              <a:rPr lang="en-US" sz="4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hosilalaridan</a:t>
            </a:r>
            <a:r>
              <a:rPr lang="en-US" sz="4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olinishi</a:t>
            </a:r>
            <a:endParaRPr sz="4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8753" y="1376362"/>
            <a:ext cx="11596066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Monogalogenli hosilalarga ishqorning spirtdagi eritmasi ta’sir </a:t>
            </a:r>
            <a:r>
              <a:rPr lang="sv-SE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ettirilganda</a:t>
            </a:r>
            <a:r>
              <a:rPr lang="uz-Latn-UZ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vodorod </a:t>
            </a:r>
            <a:r>
              <a:rPr lang="sv-S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galogenid ajralib chiqadi va alken hosil bo‘ladi:</a:t>
            </a:r>
            <a:endParaRPr lang="ru-RU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786457" y="3890962"/>
                <a:ext cx="9687267" cy="67896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solidFill>
                                <a:srgbClr val="11066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z-Latn-UZ" b="1" i="0" smtClean="0">
                              <a:solidFill>
                                <a:srgbClr val="110662"/>
                              </a:solidFill>
                              <a:latin typeface="Cambria Math" panose="02040503050406030204" pitchFamily="18" charset="0"/>
                            </a:rPr>
                            <m:t>𝐂</m:t>
                          </m:r>
                        </m:e>
                        <m:sub>
                          <m:r>
                            <a:rPr lang="uz-Latn-UZ" b="1" i="0" smtClean="0">
                              <a:solidFill>
                                <a:srgbClr val="110662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  <m:sSub>
                        <m:sSubPr>
                          <m:ctrlPr>
                            <a:rPr lang="ru-RU" b="1" i="1" smtClean="0">
                              <a:solidFill>
                                <a:srgbClr val="11066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z-Latn-UZ" b="1" i="0" smtClean="0">
                              <a:solidFill>
                                <a:srgbClr val="110662"/>
                              </a:solidFill>
                              <a:latin typeface="Cambria Math" panose="02040503050406030204" pitchFamily="18" charset="0"/>
                            </a:rPr>
                            <m:t>𝐇</m:t>
                          </m:r>
                        </m:e>
                        <m:sub>
                          <m:r>
                            <a:rPr lang="uz-Latn-UZ" b="1" i="0" smtClean="0">
                              <a:solidFill>
                                <a:srgbClr val="110662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sub>
                      </m:sSub>
                      <m:r>
                        <a:rPr lang="uz-Latn-UZ" b="1" i="0" smtClean="0">
                          <a:solidFill>
                            <a:srgbClr val="110662"/>
                          </a:solidFill>
                          <a:latin typeface="Cambria Math" panose="02040503050406030204" pitchFamily="18" charset="0"/>
                        </a:rPr>
                        <m:t>𝐂𝐥</m:t>
                      </m:r>
                      <m:r>
                        <a:rPr lang="uz-Latn-UZ" b="1" i="0" smtClean="0">
                          <a:solidFill>
                            <a:srgbClr val="110662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uz-Latn-UZ" b="1" i="0" smtClean="0">
                          <a:solidFill>
                            <a:srgbClr val="110662"/>
                          </a:solidFill>
                          <a:latin typeface="Cambria Math" panose="02040503050406030204" pitchFamily="18" charset="0"/>
                        </a:rPr>
                        <m:t>𝐊𝐎𝐇</m:t>
                      </m:r>
                      <m:d>
                        <m:dPr>
                          <m:ctrlPr>
                            <a:rPr lang="uz-Latn-UZ" b="1" i="1" smtClean="0">
                              <a:solidFill>
                                <a:srgbClr val="11066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uz-Latn-UZ" b="1" i="0" smtClean="0">
                              <a:solidFill>
                                <a:srgbClr val="110662"/>
                              </a:solidFill>
                              <a:latin typeface="Cambria Math" panose="02040503050406030204" pitchFamily="18" charset="0"/>
                            </a:rPr>
                            <m:t>𝐬𝐩𝐢𝐫𝐭</m:t>
                          </m:r>
                        </m:e>
                      </m:d>
                      <m:r>
                        <a:rPr lang="uz-Latn-UZ" b="1" i="0" smtClean="0">
                          <a:solidFill>
                            <a:srgbClr val="11066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sSub>
                        <m:sSubPr>
                          <m:ctrlPr>
                            <a:rPr lang="uz-Latn-UZ" b="1" i="1" smtClean="0">
                              <a:solidFill>
                                <a:srgbClr val="11066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z-Latn-UZ" b="1" i="0" smtClean="0">
                              <a:solidFill>
                                <a:srgbClr val="11066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𝐂</m:t>
                          </m:r>
                        </m:e>
                        <m:sub>
                          <m:r>
                            <a:rPr lang="uz-Latn-UZ" b="1" i="0" smtClean="0">
                              <a:solidFill>
                                <a:srgbClr val="11066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  <m:sSub>
                        <m:sSubPr>
                          <m:ctrlPr>
                            <a:rPr lang="uz-Latn-UZ" b="1" i="1" smtClean="0">
                              <a:solidFill>
                                <a:srgbClr val="11066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z-Latn-UZ" b="1" i="0" smtClean="0">
                              <a:solidFill>
                                <a:srgbClr val="11066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𝐇</m:t>
                          </m:r>
                        </m:e>
                        <m:sub>
                          <m:r>
                            <a:rPr lang="uz-Latn-UZ" b="1" i="0" smtClean="0">
                              <a:solidFill>
                                <a:srgbClr val="11066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𝟔</m:t>
                          </m:r>
                        </m:sub>
                      </m:sSub>
                      <m:r>
                        <a:rPr lang="uz-Latn-UZ" b="1" i="0" smtClean="0">
                          <a:solidFill>
                            <a:srgbClr val="11066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uz-Latn-UZ" b="1" i="0" smtClean="0">
                          <a:solidFill>
                            <a:srgbClr val="11066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𝐊𝐂𝐥</m:t>
                      </m:r>
                      <m:r>
                        <a:rPr lang="uz-Latn-UZ" b="1" i="0" smtClean="0">
                          <a:solidFill>
                            <a:srgbClr val="11066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uz-Latn-UZ" b="1" i="1" smtClean="0">
                              <a:solidFill>
                                <a:srgbClr val="11066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z-Latn-UZ" b="1" i="0" smtClean="0">
                              <a:solidFill>
                                <a:srgbClr val="11066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𝐇</m:t>
                          </m:r>
                        </m:e>
                        <m:sub>
                          <m:r>
                            <a:rPr lang="uz-Latn-UZ" b="1" i="0" smtClean="0">
                              <a:solidFill>
                                <a:srgbClr val="11066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uz-Latn-UZ" b="1" i="0" smtClean="0">
                          <a:solidFill>
                            <a:srgbClr val="11066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𝐎</m:t>
                      </m:r>
                    </m:oMath>
                  </m:oMathPara>
                </a14:m>
                <a:endParaRPr lang="ru-RU" b="1" dirty="0">
                  <a:solidFill>
                    <a:srgbClr val="110662"/>
                  </a:solidFill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457" y="3890962"/>
                <a:ext cx="9687267" cy="678968"/>
              </a:xfrm>
              <a:prstGeom prst="rect">
                <a:avLst/>
              </a:prstGeom>
              <a:blipFill rotWithShape="0">
                <a:blip r:embed="rId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54702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4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Neftni</a:t>
            </a:r>
            <a:r>
              <a:rPr lang="en-US" sz="4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krekinglash</a:t>
            </a:r>
            <a:endParaRPr sz="4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8753" y="1376362"/>
            <a:ext cx="11596066" cy="2438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Neftni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sanoatida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kreking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pirolizlash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katalizatorlar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uncha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bo‘lmagan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bosim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ostida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to‘yingan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to‘yinmagan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uglevodorodlar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aralashmasi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2511425" y="3922560"/>
                <a:ext cx="6448432" cy="27354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n w="22225">
                                <a:solidFill>
                                  <a:sysClr val="windowText" lastClr="000000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0" smtClean="0">
                              <a:ln w="22225">
                                <a:solidFill>
                                  <a:sysClr val="windowText" lastClr="000000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𝐂</m:t>
                          </m:r>
                        </m:e>
                        <m:sub>
                          <m:r>
                            <a:rPr lang="en-US" b="1" i="0" smtClean="0">
                              <a:ln w="22225">
                                <a:solidFill>
                                  <a:sysClr val="windowText" lastClr="000000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sub>
                      </m:sSub>
                      <m:sSub>
                        <m:sSubPr>
                          <m:ctrlPr>
                            <a:rPr lang="ru-RU" b="1" i="1" smtClean="0">
                              <a:ln w="22225">
                                <a:solidFill>
                                  <a:sysClr val="windowText" lastClr="000000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0" smtClean="0">
                              <a:ln w="22225">
                                <a:solidFill>
                                  <a:sysClr val="windowText" lastClr="000000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𝐇</m:t>
                          </m:r>
                        </m:e>
                        <m:sub>
                          <m:r>
                            <a:rPr lang="en-US" b="1" i="0" smtClean="0">
                              <a:ln w="22225">
                                <a:solidFill>
                                  <a:sysClr val="windowText" lastClr="000000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𝟏𝟖</m:t>
                          </m:r>
                        </m:sub>
                      </m:sSub>
                      <m:groupChr>
                        <m:groupChrPr>
                          <m:chr m:val="→"/>
                          <m:vertJc m:val="bot"/>
                          <m:ctrlPr>
                            <a:rPr lang="ru-RU" b="1" i="1" smtClean="0">
                              <a:ln w="22225">
                                <a:solidFill>
                                  <a:sysClr val="windowText" lastClr="000000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groupChrPr>
                        <m:e>
                          <m:r>
                            <m:rPr>
                              <m:brk m:alnAt="2"/>
                            </m:rPr>
                            <a:rPr lang="en-US" b="1" i="0" smtClean="0">
                              <a:ln w="22225">
                                <a:solidFill>
                                  <a:sysClr val="windowText" lastClr="000000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1" i="0" smtClean="0">
                              <a:ln w="22225">
                                <a:solidFill>
                                  <a:sysClr val="windowText" lastClr="000000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   </m:t>
                          </m:r>
                          <m:r>
                            <a:rPr lang="en-US" b="1" i="0" smtClean="0">
                              <a:ln w="22225">
                                <a:solidFill>
                                  <a:sysClr val="windowText" lastClr="000000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𝐊𝐚𝐭</m:t>
                          </m:r>
                          <m:r>
                            <a:rPr lang="en-US" b="1" i="0" smtClean="0">
                              <a:ln w="22225">
                                <a:solidFill>
                                  <a:sysClr val="windowText" lastClr="000000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      </m:t>
                          </m:r>
                        </m:e>
                      </m:groupChr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n w="22225">
                                <a:solidFill>
                                  <a:sysClr val="windowText" lastClr="000000"/>
                                </a:solidFill>
                                <a:prstDash val="solid"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n w="22225">
                                    <a:solidFill>
                                      <a:sysClr val="windowText" lastClr="000000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b>
                                <m:sSubPr>
                                  <m:ctrlPr>
                                    <a:rPr lang="ru-RU" b="1" i="1" smtClean="0">
                                      <a:ln w="22225">
                                        <a:solidFill>
                                          <a:sysClr val="windowText" lastClr="000000"/>
                                        </a:solidFill>
                                        <a:prstDash val="solid"/>
                                      </a:ln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0" smtClean="0">
                                      <a:ln w="22225">
                                        <a:solidFill>
                                          <a:sysClr val="windowText" lastClr="000000"/>
                                        </a:solidFill>
                                        <a:prstDash val="solid"/>
                                      </a:ln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𝐂</m:t>
                                  </m:r>
                                </m:e>
                                <m:sub>
                                  <m:r>
                                    <a:rPr lang="en-US" b="1" i="0" smtClean="0">
                                      <a:ln w="22225">
                                        <a:solidFill>
                                          <a:sysClr val="windowText" lastClr="000000"/>
                                        </a:solidFill>
                                        <a:prstDash val="solid"/>
                                      </a:ln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ru-RU" b="1" i="1" smtClean="0">
                                      <a:ln w="22225">
                                        <a:solidFill>
                                          <a:sysClr val="windowText" lastClr="000000"/>
                                        </a:solidFill>
                                        <a:prstDash val="solid"/>
                                      </a:ln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0" smtClean="0">
                                      <a:ln w="22225">
                                        <a:solidFill>
                                          <a:sysClr val="windowText" lastClr="000000"/>
                                        </a:solidFill>
                                        <a:prstDash val="solid"/>
                                      </a:ln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𝐇</m:t>
                                  </m:r>
                                </m:e>
                                <m:sub>
                                  <m:r>
                                    <a:rPr lang="en-US" b="1" i="0" smtClean="0">
                                      <a:ln w="22225">
                                        <a:solidFill>
                                          <a:sysClr val="windowText" lastClr="000000"/>
                                        </a:solidFill>
                                        <a:prstDash val="solid"/>
                                      </a:ln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𝟒</m:t>
                                  </m:r>
                                </m:sub>
                              </m:sSub>
                              <m:r>
                                <a:rPr lang="en-US" b="1" i="0" smtClean="0">
                                  <a:ln w="22225">
                                    <a:solidFill>
                                      <a:sysClr val="windowText" lastClr="000000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b="1" i="1" smtClean="0">
                                      <a:ln w="22225">
                                        <a:solidFill>
                                          <a:sysClr val="windowText" lastClr="000000"/>
                                        </a:solidFill>
                                        <a:prstDash val="solid"/>
                                      </a:ln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0" smtClean="0">
                                      <a:ln w="22225">
                                        <a:solidFill>
                                          <a:sysClr val="windowText" lastClr="000000"/>
                                        </a:solidFill>
                                        <a:prstDash val="solid"/>
                                      </a:ln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𝐂</m:t>
                                  </m:r>
                                </m:e>
                                <m:sub>
                                  <m:r>
                                    <a:rPr lang="en-US" b="1" i="0" smtClean="0">
                                      <a:ln w="22225">
                                        <a:solidFill>
                                          <a:sysClr val="windowText" lastClr="000000"/>
                                        </a:solidFill>
                                        <a:prstDash val="solid"/>
                                      </a:ln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𝟔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b="1" i="1" smtClean="0">
                                      <a:ln w="22225">
                                        <a:solidFill>
                                          <a:sysClr val="windowText" lastClr="000000"/>
                                        </a:solidFill>
                                        <a:prstDash val="solid"/>
                                      </a:ln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0" smtClean="0">
                                      <a:ln w="22225">
                                        <a:solidFill>
                                          <a:sysClr val="windowText" lastClr="000000"/>
                                        </a:solidFill>
                                        <a:prstDash val="solid"/>
                                      </a:ln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𝐇</m:t>
                                  </m:r>
                                </m:e>
                                <m:sub>
                                  <m:r>
                                    <a:rPr lang="en-US" b="1" i="0" smtClean="0">
                                      <a:ln w="22225">
                                        <a:solidFill>
                                          <a:sysClr val="windowText" lastClr="000000"/>
                                        </a:solidFill>
                                        <a:prstDash val="solid"/>
                                      </a:ln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𝟏𝟒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lang="ru-RU" b="1" i="1" smtClean="0">
                                      <a:ln w="22225">
                                        <a:solidFill>
                                          <a:sysClr val="windowText" lastClr="000000"/>
                                        </a:solidFill>
                                        <a:prstDash val="solid"/>
                                      </a:ln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0" smtClean="0">
                                      <a:ln w="22225">
                                        <a:solidFill>
                                          <a:sysClr val="windowText" lastClr="000000"/>
                                        </a:solidFill>
                                        <a:prstDash val="solid"/>
                                      </a:ln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𝐂</m:t>
                                  </m:r>
                                </m:e>
                                <m:sub>
                                  <m:r>
                                    <a:rPr lang="en-US" b="1" i="0" smtClean="0">
                                      <a:ln w="22225">
                                        <a:solidFill>
                                          <a:sysClr val="windowText" lastClr="000000"/>
                                        </a:solidFill>
                                        <a:prstDash val="solid"/>
                                      </a:ln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ru-RU" b="1" i="1" smtClean="0">
                                      <a:ln w="22225">
                                        <a:solidFill>
                                          <a:sysClr val="windowText" lastClr="000000"/>
                                        </a:solidFill>
                                        <a:prstDash val="solid"/>
                                      </a:ln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0" smtClean="0">
                                      <a:ln w="22225">
                                        <a:solidFill>
                                          <a:sysClr val="windowText" lastClr="000000"/>
                                        </a:solidFill>
                                        <a:prstDash val="solid"/>
                                      </a:ln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𝐇</m:t>
                                  </m:r>
                                </m:e>
                                <m:sub>
                                  <m:r>
                                    <a:rPr lang="en-US" b="1" i="0" smtClean="0">
                                      <a:ln w="22225">
                                        <a:solidFill>
                                          <a:sysClr val="windowText" lastClr="000000"/>
                                        </a:solidFill>
                                        <a:prstDash val="solid"/>
                                      </a:ln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𝟔</m:t>
                                  </m:r>
                                </m:sub>
                              </m:sSub>
                              <m:r>
                                <a:rPr lang="en-US" b="1" i="0" smtClean="0">
                                  <a:ln w="22225">
                                    <a:solidFill>
                                      <a:sysClr val="windowText" lastClr="000000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b="1" i="1" smtClean="0">
                                      <a:ln w="22225">
                                        <a:solidFill>
                                          <a:sysClr val="windowText" lastClr="000000"/>
                                        </a:solidFill>
                                        <a:prstDash val="solid"/>
                                      </a:ln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0" smtClean="0">
                                      <a:ln w="22225">
                                        <a:solidFill>
                                          <a:sysClr val="windowText" lastClr="000000"/>
                                        </a:solidFill>
                                        <a:prstDash val="solid"/>
                                      </a:ln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𝐂</m:t>
                                  </m:r>
                                </m:e>
                                <m:sub>
                                  <m:r>
                                    <a:rPr lang="en-US" b="1" i="0" smtClean="0">
                                      <a:ln w="22225">
                                        <a:solidFill>
                                          <a:sysClr val="windowText" lastClr="000000"/>
                                        </a:solidFill>
                                        <a:prstDash val="solid"/>
                                      </a:ln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𝟓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b="1" i="1" smtClean="0">
                                      <a:ln w="22225">
                                        <a:solidFill>
                                          <a:sysClr val="windowText" lastClr="000000"/>
                                        </a:solidFill>
                                        <a:prstDash val="solid"/>
                                      </a:ln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0" smtClean="0">
                                      <a:ln w="22225">
                                        <a:solidFill>
                                          <a:sysClr val="windowText" lastClr="000000"/>
                                        </a:solidFill>
                                        <a:prstDash val="solid"/>
                                      </a:ln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𝐇</m:t>
                                  </m:r>
                                </m:e>
                                <m:sub>
                                  <m:r>
                                    <a:rPr lang="en-US" b="1" i="0" smtClean="0">
                                      <a:ln w="22225">
                                        <a:solidFill>
                                          <a:sysClr val="windowText" lastClr="000000"/>
                                        </a:solidFill>
                                        <a:prstDash val="solid"/>
                                      </a:ln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𝟏𝟐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lang="ru-RU" b="1" i="1">
                                      <a:ln w="22225">
                                        <a:solidFill>
                                          <a:sysClr val="windowText" lastClr="000000"/>
                                        </a:solidFill>
                                        <a:prstDash val="solid"/>
                                      </a:ln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0">
                                      <a:ln w="22225">
                                        <a:solidFill>
                                          <a:sysClr val="windowText" lastClr="000000"/>
                                        </a:solidFill>
                                        <a:prstDash val="solid"/>
                                      </a:ln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𝐂</m:t>
                                  </m:r>
                                </m:e>
                                <m:sub>
                                  <m:r>
                                    <a:rPr lang="en-US" b="1" i="0" smtClean="0">
                                      <a:ln w="22225">
                                        <a:solidFill>
                                          <a:sysClr val="windowText" lastClr="000000"/>
                                        </a:solidFill>
                                        <a:prstDash val="solid"/>
                                      </a:ln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𝟒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ru-RU" b="1" i="1">
                                      <a:ln w="22225">
                                        <a:solidFill>
                                          <a:sysClr val="windowText" lastClr="000000"/>
                                        </a:solidFill>
                                        <a:prstDash val="solid"/>
                                      </a:ln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0">
                                      <a:ln w="22225">
                                        <a:solidFill>
                                          <a:sysClr val="windowText" lastClr="000000"/>
                                        </a:solidFill>
                                        <a:prstDash val="solid"/>
                                      </a:ln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𝐇</m:t>
                                  </m:r>
                                </m:e>
                                <m:sub>
                                  <m:r>
                                    <a:rPr lang="en-US" b="1" i="0" smtClean="0">
                                      <a:ln w="22225">
                                        <a:solidFill>
                                          <a:sysClr val="windowText" lastClr="000000"/>
                                        </a:solidFill>
                                        <a:prstDash val="solid"/>
                                      </a:ln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𝟖</m:t>
                                  </m:r>
                                </m:sub>
                              </m:sSub>
                              <m:r>
                                <a:rPr lang="en-US" b="1" i="0">
                                  <a:ln w="22225">
                                    <a:solidFill>
                                      <a:sysClr val="windowText" lastClr="000000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b="1" i="1">
                                      <a:ln w="22225">
                                        <a:solidFill>
                                          <a:sysClr val="windowText" lastClr="000000"/>
                                        </a:solidFill>
                                        <a:prstDash val="solid"/>
                                      </a:ln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0">
                                      <a:ln w="22225">
                                        <a:solidFill>
                                          <a:sysClr val="windowText" lastClr="000000"/>
                                        </a:solidFill>
                                        <a:prstDash val="solid"/>
                                      </a:ln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𝐂</m:t>
                                  </m:r>
                                </m:e>
                                <m:sub>
                                  <m:r>
                                    <a:rPr lang="en-US" b="1" i="0" smtClean="0">
                                      <a:ln w="22225">
                                        <a:solidFill>
                                          <a:sysClr val="windowText" lastClr="000000"/>
                                        </a:solidFill>
                                        <a:prstDash val="solid"/>
                                      </a:ln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𝟒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b="1" i="1">
                                      <a:ln w="22225">
                                        <a:solidFill>
                                          <a:sysClr val="windowText" lastClr="000000"/>
                                        </a:solidFill>
                                        <a:prstDash val="solid"/>
                                      </a:ln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0">
                                      <a:ln w="22225">
                                        <a:solidFill>
                                          <a:sysClr val="windowText" lastClr="000000"/>
                                        </a:solidFill>
                                        <a:prstDash val="solid"/>
                                      </a:ln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𝐇</m:t>
                                  </m:r>
                                </m:e>
                                <m:sub>
                                  <m:r>
                                    <a:rPr lang="en-US" b="1" i="0">
                                      <a:ln w="22225">
                                        <a:solidFill>
                                          <a:sysClr val="windowText" lastClr="000000"/>
                                        </a:solidFill>
                                        <a:prstDash val="solid"/>
                                      </a:ln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  <m:r>
                                    <a:rPr lang="en-US" b="1" i="0" smtClean="0">
                                      <a:ln w="22225">
                                        <a:solidFill>
                                          <a:sysClr val="windowText" lastClr="000000"/>
                                        </a:solidFill>
                                        <a:prstDash val="solid"/>
                                      </a:ln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lang="ru-RU" b="1" i="1">
                                      <a:ln w="22225">
                                        <a:solidFill>
                                          <a:sysClr val="windowText" lastClr="000000"/>
                                        </a:solidFill>
                                        <a:prstDash val="solid"/>
                                      </a:ln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0">
                                      <a:ln w="22225">
                                        <a:solidFill>
                                          <a:sysClr val="windowText" lastClr="000000"/>
                                        </a:solidFill>
                                        <a:prstDash val="solid"/>
                                      </a:ln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𝐂</m:t>
                                  </m:r>
                                </m:e>
                                <m:sub>
                                  <m:r>
                                    <a:rPr lang="en-US" b="1" i="0" smtClean="0">
                                      <a:ln w="22225">
                                        <a:solidFill>
                                          <a:sysClr val="windowText" lastClr="000000"/>
                                        </a:solidFill>
                                        <a:prstDash val="solid"/>
                                      </a:ln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𝟓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ru-RU" b="1" i="1">
                                      <a:ln w="22225">
                                        <a:solidFill>
                                          <a:sysClr val="windowText" lastClr="000000"/>
                                        </a:solidFill>
                                        <a:prstDash val="solid"/>
                                      </a:ln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0">
                                      <a:ln w="22225">
                                        <a:solidFill>
                                          <a:sysClr val="windowText" lastClr="000000"/>
                                        </a:solidFill>
                                        <a:prstDash val="solid"/>
                                      </a:ln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𝐇</m:t>
                                  </m:r>
                                </m:e>
                                <m:sub>
                                  <m:r>
                                    <a:rPr lang="en-US" b="1" i="0" smtClean="0">
                                      <a:ln w="22225">
                                        <a:solidFill>
                                          <a:sysClr val="windowText" lastClr="000000"/>
                                        </a:solidFill>
                                        <a:prstDash val="solid"/>
                                      </a:ln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𝟏𝟎</m:t>
                                  </m:r>
                                </m:sub>
                              </m:sSub>
                              <m:r>
                                <a:rPr lang="en-US" b="1" i="0">
                                  <a:ln w="22225">
                                    <a:solidFill>
                                      <a:sysClr val="windowText" lastClr="000000"/>
                                    </a:solidFill>
                                    <a:prstDash val="solid"/>
                                  </a:ln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b="1" i="1" smtClean="0">
                                      <a:ln w="22225">
                                        <a:solidFill>
                                          <a:sysClr val="windowText" lastClr="000000"/>
                                        </a:solidFill>
                                        <a:prstDash val="solid"/>
                                      </a:ln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0">
                                      <a:ln w="22225">
                                        <a:solidFill>
                                          <a:sysClr val="windowText" lastClr="000000"/>
                                        </a:solidFill>
                                        <a:prstDash val="solid"/>
                                      </a:ln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𝐂</m:t>
                                  </m:r>
                                </m:e>
                                <m:sub>
                                  <m:r>
                                    <a:rPr lang="en-US" b="1" i="0" smtClean="0">
                                      <a:ln w="22225">
                                        <a:solidFill>
                                          <a:sysClr val="windowText" lastClr="000000"/>
                                        </a:solidFill>
                                        <a:prstDash val="solid"/>
                                      </a:ln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b="1" i="1">
                                      <a:ln w="22225">
                                        <a:solidFill>
                                          <a:sysClr val="windowText" lastClr="000000"/>
                                        </a:solidFill>
                                        <a:prstDash val="solid"/>
                                      </a:ln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0">
                                      <a:ln w="22225">
                                        <a:solidFill>
                                          <a:sysClr val="windowText" lastClr="000000"/>
                                        </a:solidFill>
                                        <a:prstDash val="solid"/>
                                      </a:ln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𝐇</m:t>
                                  </m:r>
                                </m:e>
                                <m:sub>
                                  <m:r>
                                    <a:rPr lang="en-US" b="1" i="0" smtClean="0">
                                      <a:ln w="22225">
                                        <a:solidFill>
                                          <a:sysClr val="windowText" lastClr="000000"/>
                                        </a:solidFill>
                                        <a:prstDash val="solid"/>
                                      </a:ln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𝟖</m:t>
                                  </m:r>
                                </m:sub>
                              </m:sSub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>
                  <a:ln w="22225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1425" y="3922560"/>
                <a:ext cx="6448432" cy="273542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4111625" y="5290274"/>
            <a:ext cx="12650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002060"/>
                </a:solidFill>
              </a:rPr>
              <a:t>450-550°C</a:t>
            </a:r>
            <a:endParaRPr lang="ru-RU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9221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ctr" defTabSz="19362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z-Latn-UZ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MUSTAHKAMLASH</a:t>
            </a:r>
            <a:endParaRPr kumimoji="0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8753" y="1376362"/>
            <a:ext cx="11596066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kumimoji="0" lang="sv-SE" sz="3812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1. Noma’lum spirtning degidratlanishidan 5,6 g alken va 3,6 g suv </a:t>
            </a:r>
            <a:r>
              <a:rPr kumimoji="0" lang="sv-SE" sz="3812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hosil</a:t>
            </a:r>
            <a:r>
              <a:rPr kumimoji="0" lang="uz-Latn-UZ" sz="3812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sv-SE" sz="3812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kumimoji="0" lang="sv-SE" sz="3812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lgan bo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kumimoji="0" lang="sv-SE" sz="3812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lsa</a:t>
            </a:r>
            <a:r>
              <a:rPr kumimoji="0" lang="sv-SE" sz="3812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alkenning formulasini aniqlang</a:t>
            </a:r>
            <a:r>
              <a:rPr kumimoji="0" lang="sv-SE" sz="3812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sv-SE" sz="381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6146" name="Picture 2" descr="Домашнее задание (7 кл.) | Грищенко Наталья Григорьевна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59625" y="2876508"/>
            <a:ext cx="3733800" cy="414341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95277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8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sz="48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8753" y="1376362"/>
            <a:ext cx="11596066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 </a:t>
            </a:r>
            <a:r>
              <a:rPr lang="sv-SE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r>
              <a:rPr lang="sv-SE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uz-Latn-UZ" b="1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Reaksiyaga e’tibor </a:t>
            </a:r>
            <a:r>
              <a:rPr lang="pt-BR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bersak</a:t>
            </a:r>
            <a:r>
              <a:rPr lang="uz-Latn-UZ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pt-BR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pt-BR" sz="24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pt-BR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pt-BR" sz="24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2n+1</a:t>
            </a:r>
            <a:r>
              <a:rPr lang="pt-BR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</a:t>
            </a:r>
            <a:r>
              <a:rPr lang="pt-BR" b="1" dirty="0" smtClean="0">
                <a:solidFill>
                  <a:prstClr val="black"/>
                </a:solidFill>
                <a:latin typeface="Gulim" panose="020B0600000101010101" pitchFamily="34" charset="-127"/>
                <a:ea typeface="Gulim" panose="020B0600000101010101" pitchFamily="34" charset="-127"/>
                <a:cs typeface="Arial" panose="020B0604020202020204" pitchFamily="34" charset="0"/>
              </a:rPr>
              <a:t>→</a:t>
            </a:r>
            <a:r>
              <a:rPr lang="pt-BR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pt-BR" sz="2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pt-BR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pt-BR" sz="2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2n</a:t>
            </a:r>
            <a:r>
              <a:rPr lang="pt-BR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H</a:t>
            </a:r>
            <a:r>
              <a:rPr lang="pt-BR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88753" y="3327646"/>
            <a:ext cx="11884819" cy="1851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3810" dirty="0">
                <a:solidFill>
                  <a:prstClr val="black"/>
                </a:solidFill>
                <a:latin typeface="TimesNewRomanPSMT"/>
              </a:rPr>
              <a:t>Suv va alken teng mol nisbatda hosil bo‘ladi. Bundan kelib chiqqan </a:t>
            </a:r>
            <a:r>
              <a:rPr lang="uz-Latn-UZ" sz="3810" dirty="0" smtClean="0">
                <a:solidFill>
                  <a:prstClr val="black"/>
                </a:solidFill>
                <a:latin typeface="TimesNewRomanPSMT"/>
              </a:rPr>
              <a:t>holda suvning </a:t>
            </a:r>
            <a:r>
              <a:rPr lang="uz-Latn-UZ" sz="3810" dirty="0">
                <a:solidFill>
                  <a:prstClr val="black"/>
                </a:solidFill>
                <a:latin typeface="TimesNewRomanPSMT"/>
              </a:rPr>
              <a:t>molini topsak, alkenning molini ham topamiz.</a:t>
            </a:r>
            <a:endParaRPr lang="ru-RU" sz="3810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147529" y="5258781"/>
                <a:ext cx="6167266" cy="110184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b="1" i="0" smtClean="0">
                          <a:latin typeface="Cambria Math" panose="02040503050406030204" pitchFamily="18" charset="0"/>
                        </a:rPr>
                        <m:t>𝐧</m:t>
                      </m:r>
                      <m:r>
                        <a:rPr lang="uz-Latn-UZ" b="1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uz-Latn-UZ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z-Latn-UZ" b="1" i="0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uz-Latn-UZ" b="1" i="0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uz-Latn-UZ" b="1" i="0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num>
                        <m:den>
                          <m:r>
                            <a:rPr lang="uz-Latn-UZ" b="1" i="0" smtClean="0">
                              <a:latin typeface="Cambria Math" panose="02040503050406030204" pitchFamily="18" charset="0"/>
                            </a:rPr>
                            <m:t>𝟏𝟖</m:t>
                          </m:r>
                        </m:den>
                      </m:f>
                      <m:r>
                        <a:rPr lang="uz-Latn-UZ" b="1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uz-Latn-UZ" b="1" i="0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uz-Latn-UZ" b="1" i="0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uz-Latn-UZ" b="1" i="0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uz-Latn-UZ" b="1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uz-Latn-UZ" b="1" i="0" smtClean="0">
                          <a:latin typeface="Cambria Math" panose="02040503050406030204" pitchFamily="18" charset="0"/>
                        </a:rPr>
                        <m:t>𝐦𝐨𝐥</m:t>
                      </m:r>
                      <m:r>
                        <a:rPr lang="uz-Latn-UZ" b="1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uz-Latn-UZ" b="1" i="0" smtClean="0">
                          <a:latin typeface="Cambria Math" panose="02040503050406030204" pitchFamily="18" charset="0"/>
                        </a:rPr>
                        <m:t>𝐬𝐮𝐯</m:t>
                      </m:r>
                      <m:r>
                        <a:rPr lang="uz-Latn-UZ" b="1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uz-Latn-UZ" b="1" i="0" smtClean="0">
                          <a:latin typeface="Cambria Math" panose="02040503050406030204" pitchFamily="18" charset="0"/>
                        </a:rPr>
                        <m:t>𝐛𝐨𝐫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7529" y="5258781"/>
                <a:ext cx="6167266" cy="1101840"/>
              </a:xfrm>
              <a:prstGeom prst="rect">
                <a:avLst/>
              </a:prstGeom>
              <a:blipFill rotWithShape="0">
                <a:blip r:embed="rId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43992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8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sz="48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8753" y="1376362"/>
            <a:ext cx="11596066" cy="6789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Endi alkenning molekulyar massasini topamiz.</a:t>
            </a:r>
            <a:endParaRPr lang="ru-RU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-29301" y="2183087"/>
                <a:ext cx="11884819" cy="12677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3810" b="1" i="0" smtClean="0">
                          <a:latin typeface="Cambria Math" panose="02040503050406030204" pitchFamily="18" charset="0"/>
                        </a:rPr>
                        <m:t>𝐌𝐫</m:t>
                      </m:r>
                      <m:r>
                        <a:rPr lang="uz-Latn-UZ" sz="3810" b="1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uz-Latn-UZ" sz="381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z-Latn-UZ" sz="3810" b="1" i="0" smtClean="0">
                              <a:latin typeface="Cambria Math" panose="02040503050406030204" pitchFamily="18" charset="0"/>
                            </a:rPr>
                            <m:t>𝐦</m:t>
                          </m:r>
                        </m:num>
                        <m:den>
                          <m:r>
                            <a:rPr lang="uz-Latn-UZ" sz="3810" b="1" i="0" smtClean="0">
                              <a:latin typeface="Cambria Math" panose="02040503050406030204" pitchFamily="18" charset="0"/>
                            </a:rPr>
                            <m:t>𝐧</m:t>
                          </m:r>
                        </m:den>
                      </m:f>
                      <m:r>
                        <a:rPr lang="uz-Latn-UZ" sz="3810" b="1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uz-Latn-UZ" sz="381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z-Latn-UZ" sz="3810" b="1" i="0" smtClean="0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uz-Latn-UZ" sz="3810" b="1" i="0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uz-Latn-UZ" sz="3810" b="1" i="0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num>
                        <m:den>
                          <m:r>
                            <a:rPr lang="uz-Latn-UZ" sz="3810" b="1" i="0" smtClean="0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uz-Latn-UZ" sz="3810" b="1" i="0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uz-Latn-UZ" sz="3810" b="1" i="0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uz-Latn-UZ" sz="3810" b="1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uz-Latn-UZ" sz="3810" b="1" i="0" smtClean="0">
                          <a:latin typeface="Cambria Math" panose="02040503050406030204" pitchFamily="18" charset="0"/>
                        </a:rPr>
                        <m:t>𝟐𝟖</m:t>
                      </m:r>
                    </m:oMath>
                  </m:oMathPara>
                </a14:m>
                <a:endParaRPr lang="ru-RU" sz="3810" b="1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9301" y="2183087"/>
                <a:ext cx="11884819" cy="1267719"/>
              </a:xfrm>
              <a:prstGeom prst="rect">
                <a:avLst/>
              </a:prstGeom>
              <a:blipFill rotWithShape="0">
                <a:blip r:embed="rId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Прямоугольник 6"/>
          <p:cNvSpPr/>
          <p:nvPr/>
        </p:nvSpPr>
        <p:spPr>
          <a:xfrm>
            <a:off x="259452" y="3578563"/>
            <a:ext cx="11596066" cy="36121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 formuladan kelib chiqqan holda tarkibini topamiz:</a:t>
            </a:r>
          </a:p>
          <a:p>
            <a:r>
              <a:rPr lang="uz-Latn-UZ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uz-Latn-UZ" sz="24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uz-Latn-UZ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uz-Latn-UZ" sz="24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2n</a:t>
            </a:r>
            <a:r>
              <a:rPr lang="uz-Latn-UZ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formula, massada esa 14 n ta </a:t>
            </a:r>
            <a:r>
              <a:rPr lang="uz-Latn-UZ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uglerod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endParaRPr lang="en-US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14n=28</a:t>
            </a:r>
          </a:p>
          <a:p>
            <a:r>
              <a:rPr lang="en-US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n=2</a:t>
            </a:r>
            <a:endParaRPr lang="uz-Latn-UZ" b="1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z-Latn-UZ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178425" y="6100762"/>
            <a:ext cx="2810385" cy="67896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Javob: </a:t>
            </a:r>
            <a:r>
              <a:rPr lang="uz-Latn-UZ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uz-Latn-UZ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z-Latn-UZ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uz-Latn-UZ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24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8218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sz="48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1303" y="1681162"/>
            <a:ext cx="12024347" cy="19100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buAutoNum type="arabicPeriod"/>
            </a:pPr>
            <a:r>
              <a:rPr lang="sv-S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Darslikning 48- 49- betlardagi  </a:t>
            </a:r>
            <a:r>
              <a:rPr lang="uz-Cyrl-UZ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sv-SE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Alkenlarning </a:t>
            </a:r>
            <a:r>
              <a:rPr lang="sv-SE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olinish </a:t>
            </a:r>
            <a:r>
              <a:rPr lang="sv-SE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usullari</a:t>
            </a:r>
            <a:r>
              <a:rPr lang="uz-Cyrl-UZ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sv-SE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i-FI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fi-FI" dirty="0" smtClean="0">
                <a:latin typeface="Arial" panose="020B0604020202020204" pitchFamily="34" charset="0"/>
                <a:cs typeface="Arial" panose="020B0604020202020204" pitchFamily="34" charset="0"/>
              </a:rPr>
              <a:t>avzusini 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fi-FI" dirty="0" smtClean="0">
                <a:latin typeface="Arial" panose="020B0604020202020204" pitchFamily="34" charset="0"/>
                <a:cs typeface="Arial" panose="020B0604020202020204" pitchFamily="34" charset="0"/>
              </a:rPr>
              <a:t>qish. </a:t>
            </a:r>
            <a:endParaRPr lang="uz-Cyrl-UZ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AutoNum type="arabicPeriod"/>
            </a:pPr>
            <a:r>
              <a:rPr lang="fi-FI" dirty="0" smtClean="0">
                <a:latin typeface="Arial" panose="020B0604020202020204" pitchFamily="34" charset="0"/>
                <a:cs typeface="Arial" panose="020B0604020202020204" pitchFamily="34" charset="0"/>
              </a:rPr>
              <a:t>50-betdagi 6- 7- 8- 9- </a:t>
            </a:r>
            <a:r>
              <a:rPr lang="fi-FI" dirty="0" smtClean="0">
                <a:latin typeface="Arial" panose="020B0604020202020204" pitchFamily="34" charset="0"/>
                <a:cs typeface="Arial" panose="020B0604020202020204" pitchFamily="34" charset="0"/>
              </a:rPr>
              <a:t>masalalarni </a:t>
            </a:r>
            <a:r>
              <a:rPr lang="fi-FI" dirty="0" smtClean="0">
                <a:latin typeface="Arial" panose="020B0604020202020204" pitchFamily="34" charset="0"/>
                <a:cs typeface="Arial" panose="020B0604020202020204" pitchFamily="34" charset="0"/>
              </a:rPr>
              <a:t>yechish.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5785" y="3610747"/>
            <a:ext cx="5802002" cy="3184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412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Bugungi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0226" y="1604962"/>
            <a:ext cx="11125200" cy="30255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buAutoNum type="arabicPeriod"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Alkenlarning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laboratoriyada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usullari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>
              <a:buFontTx/>
              <a:buAutoNum type="arabicPeriod"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Alkenlarning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galogenli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hosilalaridan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usullari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>
              <a:buFontTx/>
              <a:buAutoNum type="arabicPeriod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Alkenlarning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sanoatda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olinish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usullari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AutoNum type="arabicPeriod"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7225" y="4195762"/>
            <a:ext cx="5070337" cy="2661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486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8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Alkenlarning </a:t>
            </a:r>
            <a:r>
              <a:rPr lang="en-US" sz="48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laboratoriyada</a:t>
            </a:r>
            <a:r>
              <a:rPr lang="en-US" sz="48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olinishi</a:t>
            </a:r>
            <a:endParaRPr sz="48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8753" y="1376362"/>
            <a:ext cx="11596066" cy="12656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Etilen laboratoriyada etil spirtini (konsentrlangan sulfat kislota </a:t>
            </a:r>
            <a:r>
              <a:rPr lang="sv-SE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uz-Latn-UZ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sv-SE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qizdirish </a:t>
            </a:r>
            <a:r>
              <a:rPr lang="sv-S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 olinadi:</a:t>
            </a:r>
            <a:endParaRPr lang="ru-RU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459464" y="3052762"/>
                <a:ext cx="5254644" cy="58663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solidFill>
                                <a:srgbClr val="11066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z-Latn-UZ" b="1" i="0" smtClean="0">
                              <a:solidFill>
                                <a:srgbClr val="110662"/>
                              </a:solidFill>
                              <a:latin typeface="Cambria Math" panose="02040503050406030204" pitchFamily="18" charset="0"/>
                            </a:rPr>
                            <m:t>𝐂</m:t>
                          </m:r>
                        </m:e>
                        <m:sub>
                          <m:r>
                            <a:rPr lang="uz-Latn-UZ" b="1" i="0" smtClean="0">
                              <a:solidFill>
                                <a:srgbClr val="110662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sSub>
                        <m:sSubPr>
                          <m:ctrlPr>
                            <a:rPr lang="ru-RU" b="1" i="1" smtClean="0">
                              <a:solidFill>
                                <a:srgbClr val="11066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z-Latn-UZ" b="1" i="0" smtClean="0">
                              <a:solidFill>
                                <a:srgbClr val="110662"/>
                              </a:solidFill>
                              <a:latin typeface="Cambria Math" panose="02040503050406030204" pitchFamily="18" charset="0"/>
                            </a:rPr>
                            <m:t>𝐇</m:t>
                          </m:r>
                        </m:e>
                        <m:sub>
                          <m:r>
                            <a:rPr lang="uz-Latn-UZ" b="1" i="0" smtClean="0">
                              <a:solidFill>
                                <a:srgbClr val="110662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sub>
                      </m:sSub>
                      <m:r>
                        <a:rPr lang="uz-Latn-UZ" b="1" i="0" smtClean="0">
                          <a:solidFill>
                            <a:srgbClr val="110662"/>
                          </a:solidFill>
                          <a:latin typeface="Cambria Math" panose="02040503050406030204" pitchFamily="18" charset="0"/>
                        </a:rPr>
                        <m:t>𝐎𝐇</m:t>
                      </m:r>
                      <m:r>
                        <a:rPr lang="uz-Latn-UZ" b="1" i="0" smtClean="0">
                          <a:solidFill>
                            <a:srgbClr val="11066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sSub>
                        <m:sSubPr>
                          <m:ctrlPr>
                            <a:rPr lang="uz-Latn-UZ" b="1" i="1" smtClean="0">
                              <a:solidFill>
                                <a:srgbClr val="11066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z-Latn-UZ" b="1" i="0" smtClean="0">
                              <a:solidFill>
                                <a:srgbClr val="11066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𝐂</m:t>
                          </m:r>
                        </m:e>
                        <m:sub>
                          <m:r>
                            <a:rPr lang="uz-Latn-UZ" b="1" i="0" smtClean="0">
                              <a:solidFill>
                                <a:srgbClr val="11066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sSub>
                        <m:sSubPr>
                          <m:ctrlPr>
                            <a:rPr lang="uz-Latn-UZ" b="1" i="1" smtClean="0">
                              <a:solidFill>
                                <a:srgbClr val="11066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z-Latn-UZ" b="1" i="0" smtClean="0">
                              <a:solidFill>
                                <a:srgbClr val="11066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𝐇</m:t>
                          </m:r>
                        </m:e>
                        <m:sub>
                          <m:r>
                            <a:rPr lang="uz-Latn-UZ" b="1" i="0" smtClean="0">
                              <a:solidFill>
                                <a:srgbClr val="11066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</m:sub>
                      </m:sSub>
                      <m:r>
                        <a:rPr lang="uz-Latn-UZ" b="1" i="0" smtClean="0">
                          <a:solidFill>
                            <a:srgbClr val="11066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uz-Latn-UZ" b="1" i="1" smtClean="0">
                              <a:solidFill>
                                <a:srgbClr val="11066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z-Latn-UZ" b="1" i="0" smtClean="0">
                              <a:solidFill>
                                <a:srgbClr val="11066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𝐇</m:t>
                          </m:r>
                        </m:e>
                        <m:sub>
                          <m:r>
                            <a:rPr lang="uz-Latn-UZ" b="1" i="0" smtClean="0">
                              <a:solidFill>
                                <a:srgbClr val="11066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uz-Latn-UZ" b="1" i="0" smtClean="0">
                          <a:solidFill>
                            <a:srgbClr val="11066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𝐎</m:t>
                      </m:r>
                    </m:oMath>
                  </m:oMathPara>
                </a14:m>
                <a:endParaRPr lang="ru-RU" b="1" dirty="0">
                  <a:solidFill>
                    <a:srgbClr val="110662"/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9464" y="3052762"/>
                <a:ext cx="5254644" cy="586635"/>
              </a:xfrm>
              <a:prstGeom prst="rect">
                <a:avLst/>
              </a:prstGeom>
              <a:blipFill rotWithShape="0">
                <a:blip r:embed="rId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290" name="Picture 2" descr="Этилен — Википедия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78625" y="3738562"/>
            <a:ext cx="3661369" cy="3028951"/>
          </a:xfrm>
          <a:prstGeom prst="rect">
            <a:avLst/>
          </a:prstGeom>
          <a:noFill/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5" cstate="print">
            <a:lum contrast="40000"/>
          </a:blip>
          <a:srcRect/>
          <a:stretch>
            <a:fillRect/>
          </a:stretch>
        </p:blipFill>
        <p:spPr bwMode="auto">
          <a:xfrm>
            <a:off x="987425" y="3662362"/>
            <a:ext cx="3429000" cy="3208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72798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8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Alkenlarning </a:t>
            </a:r>
            <a:r>
              <a:rPr lang="en-US" sz="48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laboratoriyada</a:t>
            </a:r>
            <a:r>
              <a:rPr lang="en-US" sz="48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olinishi</a:t>
            </a:r>
            <a:endParaRPr sz="48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8753" y="1376362"/>
            <a:ext cx="11596066" cy="12656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usulda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suvni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tortib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oluvchi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</a:t>
            </a:r>
            <a:r>
              <a:rPr lang="en-US" sz="24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US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H</a:t>
            </a:r>
            <a:r>
              <a:rPr lang="en-US" sz="24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en-US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Al</a:t>
            </a:r>
            <a:r>
              <a:rPr lang="en-US" sz="24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4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KHSO</a:t>
            </a:r>
            <a:r>
              <a:rPr lang="en-US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ZnCl</a:t>
            </a:r>
            <a:r>
              <a:rPr lang="en-US" sz="24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foydalaniladi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Acid Sulfuric Stock Illustrations – 365 Acid Sulfuric Stock Illustrations,  Vectors &amp; Clipart - Dreamstim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753" y="2633662"/>
            <a:ext cx="2819400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Группа 5"/>
          <p:cNvGrpSpPr/>
          <p:nvPr/>
        </p:nvGrpSpPr>
        <p:grpSpPr>
          <a:xfrm>
            <a:off x="2892425" y="4043362"/>
            <a:ext cx="2819400" cy="2819400"/>
            <a:chOff x="2892425" y="4043362"/>
            <a:chExt cx="2819400" cy="2819400"/>
          </a:xfrm>
        </p:grpSpPr>
        <p:pic>
          <p:nvPicPr>
            <p:cNvPr id="8" name="Picture 2" descr="Acid Sulfuric Stock Illustrations – 365 Acid Sulfuric Stock Illustrations,  Vectors &amp; Clipart - Dreamstime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92425" y="4043362"/>
              <a:ext cx="2819400" cy="2819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Прямоугольник 3"/>
            <p:cNvSpPr/>
            <p:nvPr/>
          </p:nvSpPr>
          <p:spPr>
            <a:xfrm>
              <a:off x="3769767" y="5453062"/>
              <a:ext cx="1064715" cy="523220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r>
                <a:rPr lang="en-US" sz="2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Al</a:t>
              </a:r>
              <a:r>
                <a:rPr lang="en-US" sz="1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en-US" sz="2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</a:t>
              </a:r>
              <a:r>
                <a:rPr lang="en-US" sz="1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ru-RU" sz="28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4924375" y="2633662"/>
            <a:ext cx="2819400" cy="2819400"/>
            <a:chOff x="2892425" y="4043362"/>
            <a:chExt cx="2819400" cy="2819400"/>
          </a:xfrm>
        </p:grpSpPr>
        <p:pic>
          <p:nvPicPr>
            <p:cNvPr id="12" name="Picture 2" descr="Acid Sulfuric Stock Illustrations – 365 Acid Sulfuric Stock Illustrations,  Vectors &amp; Clipart - Dreamstime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92425" y="4043362"/>
              <a:ext cx="2819400" cy="2819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Прямоугольник 12"/>
            <p:cNvSpPr/>
            <p:nvPr/>
          </p:nvSpPr>
          <p:spPr>
            <a:xfrm>
              <a:off x="3769768" y="5550794"/>
              <a:ext cx="1069524" cy="400110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r>
                <a:rPr lang="en-US" sz="2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KHSO</a:t>
              </a:r>
              <a:r>
                <a:rPr lang="en-US" sz="1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ru-RU" sz="1600" dirty="0">
                <a:solidFill>
                  <a:schemeClr val="tx1"/>
                </a:solidFill>
              </a:endParaRPr>
            </a:p>
          </p:txBody>
        </p:sp>
      </p:grp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74025" y="3128962"/>
            <a:ext cx="3139590" cy="3387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127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8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Alkenlarning </a:t>
            </a:r>
            <a:r>
              <a:rPr lang="en-US" sz="48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olinishi</a:t>
            </a:r>
            <a:endParaRPr sz="48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8753" y="1376362"/>
            <a:ext cx="11596066" cy="2438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moslamalarida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spirt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bug‘lari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350-500°C da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katalizator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ustidan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o‘tkaziladi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Katalizator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alyuminiy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oksidi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grafit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moddalardan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foydalaniladi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5825" y="3438525"/>
            <a:ext cx="6812369" cy="35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423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8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Alkenlarning </a:t>
            </a:r>
            <a:r>
              <a:rPr lang="en-US" sz="48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laboratoriyada</a:t>
            </a:r>
            <a:r>
              <a:rPr lang="en-US" sz="48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olinishi</a:t>
            </a:r>
            <a:endParaRPr sz="48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8753" y="1376362"/>
            <a:ext cx="11596066" cy="2438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Laboratoriya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sharoitida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alkenlarni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spirtlarni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suvni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tortib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oluvchi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kontsentrlangan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sulfat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qizdiriladi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873625" y="3139577"/>
            <a:ext cx="4495800" cy="3880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892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Alkenlarning</a:t>
            </a:r>
            <a:r>
              <a:rPr lang="en-US" sz="4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laboratoriyada</a:t>
            </a:r>
            <a:r>
              <a:rPr lang="en-US" sz="4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olinish</a:t>
            </a:r>
            <a:r>
              <a:rPr lang="en-US" sz="4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mexanizmi</a:t>
            </a:r>
            <a:r>
              <a:rPr lang="uz-Latn-UZ" sz="4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4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8753" y="1376362"/>
            <a:ext cx="11596066" cy="2438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Sulfat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r>
              <a:rPr lang="ru-RU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spirtidan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olinganda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degidratlash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reaksiyasi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bosqichda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boradi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Avval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spirt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sulfat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eterifikatsiya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reaksiyasi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ketadi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70326" y="4348162"/>
                <a:ext cx="11832919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600" b="1" i="1" smtClean="0">
                              <a:solidFill>
                                <a:srgbClr val="2365C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0" smtClean="0">
                              <a:solidFill>
                                <a:srgbClr val="2365C7"/>
                              </a:solidFill>
                              <a:latin typeface="Cambria Math" panose="02040503050406030204" pitchFamily="18" charset="0"/>
                            </a:rPr>
                            <m:t>𝐂𝐇</m:t>
                          </m:r>
                        </m:e>
                        <m:sub>
                          <m:r>
                            <a:rPr lang="en-US" sz="3600" b="1" i="0" smtClean="0">
                              <a:solidFill>
                                <a:srgbClr val="2365C7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  <m:r>
                        <a:rPr lang="ru-RU" sz="3600" b="1" i="0" smtClean="0">
                          <a:solidFill>
                            <a:srgbClr val="2365C7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ru-RU" sz="3600" b="1" i="1" smtClean="0">
                              <a:solidFill>
                                <a:srgbClr val="2365C7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0" smtClean="0">
                              <a:solidFill>
                                <a:srgbClr val="2365C7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𝐂𝐇</m:t>
                          </m:r>
                        </m:e>
                        <m:sub>
                          <m:r>
                            <a:rPr lang="en-US" sz="3600" b="1" i="0" smtClean="0">
                              <a:solidFill>
                                <a:srgbClr val="2365C7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3600" b="1" i="0" smtClean="0">
                          <a:solidFill>
                            <a:srgbClr val="2365C7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𝐎𝐇</m:t>
                      </m:r>
                      <m:r>
                        <a:rPr lang="en-US" sz="3600" b="1" i="0" smtClean="0">
                          <a:solidFill>
                            <a:srgbClr val="2365C7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3600" b="1" i="0" smtClean="0">
                          <a:solidFill>
                            <a:srgbClr val="2365C7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𝐇𝐎𝐒</m:t>
                      </m:r>
                      <m:sSub>
                        <m:sSubPr>
                          <m:ctrlPr>
                            <a:rPr lang="en-US" sz="3600" b="1" i="1" smtClean="0">
                              <a:solidFill>
                                <a:srgbClr val="2365C7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0" smtClean="0">
                              <a:solidFill>
                                <a:srgbClr val="2365C7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𝐎</m:t>
                          </m:r>
                        </m:e>
                        <m:sub>
                          <m:r>
                            <a:rPr lang="en-US" sz="3600" b="1" i="0" smtClean="0">
                              <a:solidFill>
                                <a:srgbClr val="2365C7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  <m:groupChr>
                        <m:groupChrPr>
                          <m:chr m:val="→"/>
                          <m:vertJc m:val="bot"/>
                          <m:ctrlPr>
                            <a:rPr lang="en-US" sz="3600" b="1" i="1" smtClean="0">
                              <a:solidFill>
                                <a:srgbClr val="2365C7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groupChrPr>
                        <m:e>
                          <m:r>
                            <m:rPr>
                              <m:brk m:alnAt="2"/>
                            </m:rPr>
                            <a:rPr lang="en-US" sz="3600" b="1" i="0" smtClean="0">
                              <a:solidFill>
                                <a:srgbClr val="2365C7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3600" b="1" i="0" smtClean="0">
                              <a:solidFill>
                                <a:srgbClr val="2365C7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              </m:t>
                          </m:r>
                        </m:e>
                      </m:groupChr>
                      <m:sSub>
                        <m:sSubPr>
                          <m:ctrlPr>
                            <a:rPr lang="en-US" sz="3600" b="1" i="1" smtClean="0">
                              <a:solidFill>
                                <a:srgbClr val="2365C7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0" smtClean="0">
                              <a:solidFill>
                                <a:srgbClr val="2365C7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𝐂𝐇</m:t>
                          </m:r>
                        </m:e>
                        <m:sub>
                          <m:r>
                            <a:rPr lang="en-US" sz="3600" b="1" i="0" smtClean="0">
                              <a:solidFill>
                                <a:srgbClr val="2365C7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  <m:r>
                        <a:rPr lang="en-US" sz="3600" b="1" i="0" smtClean="0">
                          <a:solidFill>
                            <a:srgbClr val="2365C7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3600" b="1" i="1" smtClean="0">
                              <a:solidFill>
                                <a:srgbClr val="2365C7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0" smtClean="0">
                              <a:solidFill>
                                <a:srgbClr val="2365C7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𝐂𝐇</m:t>
                          </m:r>
                        </m:e>
                        <m:sub>
                          <m:r>
                            <a:rPr lang="en-US" sz="3600" b="1" i="0" smtClean="0">
                              <a:solidFill>
                                <a:srgbClr val="2365C7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3600" b="1" i="0" smtClean="0">
                          <a:solidFill>
                            <a:srgbClr val="2365C7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sz="3600" b="1" i="0" smtClean="0">
                          <a:solidFill>
                            <a:srgbClr val="2365C7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𝐎𝐒</m:t>
                      </m:r>
                      <m:sSub>
                        <m:sSubPr>
                          <m:ctrlPr>
                            <a:rPr lang="en-US" sz="3600" b="1" i="1" smtClean="0">
                              <a:solidFill>
                                <a:srgbClr val="2365C7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0" smtClean="0">
                              <a:solidFill>
                                <a:srgbClr val="2365C7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𝐎</m:t>
                          </m:r>
                        </m:e>
                        <m:sub>
                          <m:r>
                            <a:rPr lang="en-US" sz="3600" b="1" i="0" smtClean="0">
                              <a:solidFill>
                                <a:srgbClr val="2365C7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  <m:r>
                        <a:rPr lang="en-US" sz="3600" b="1" i="0" smtClean="0">
                          <a:solidFill>
                            <a:srgbClr val="2365C7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𝐇</m:t>
                      </m:r>
                      <m:r>
                        <a:rPr lang="en-US" sz="3600" b="1" i="0" smtClean="0">
                          <a:solidFill>
                            <a:srgbClr val="2365C7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3600" b="1" i="1" smtClean="0">
                              <a:solidFill>
                                <a:srgbClr val="2365C7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0" smtClean="0">
                              <a:solidFill>
                                <a:srgbClr val="2365C7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𝐇</m:t>
                          </m:r>
                        </m:e>
                        <m:sub>
                          <m:r>
                            <a:rPr lang="en-US" sz="3600" b="1" i="0" smtClean="0">
                              <a:solidFill>
                                <a:srgbClr val="2365C7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3600" b="1" i="0" smtClean="0">
                          <a:solidFill>
                            <a:srgbClr val="2365C7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𝐎</m:t>
                      </m:r>
                    </m:oMath>
                  </m:oMathPara>
                </a14:m>
                <a:endParaRPr lang="ru-RU" sz="3600" b="1" dirty="0">
                  <a:solidFill>
                    <a:srgbClr val="2365C7"/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326" y="4348162"/>
                <a:ext cx="11832919" cy="55399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88343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Alkenlarning laboratoriyada olinish mexanizmi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88753" y="1376362"/>
            <a:ext cx="11596066" cy="12656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Etilsulfat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qizdirilganda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parchalanib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etilen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sulfat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Группа 11"/>
          <p:cNvGrpSpPr/>
          <p:nvPr/>
        </p:nvGrpSpPr>
        <p:grpSpPr>
          <a:xfrm>
            <a:off x="1673225" y="3357562"/>
            <a:ext cx="8031686" cy="1676400"/>
            <a:chOff x="1673225" y="3052762"/>
            <a:chExt cx="8031686" cy="1676400"/>
          </a:xfrm>
        </p:grpSpPr>
        <p:grpSp>
          <p:nvGrpSpPr>
            <p:cNvPr id="10" name="Группа 9"/>
            <p:cNvGrpSpPr/>
            <p:nvPr/>
          </p:nvGrpSpPr>
          <p:grpSpPr>
            <a:xfrm>
              <a:off x="1673225" y="3052762"/>
              <a:ext cx="8031686" cy="1676400"/>
              <a:chOff x="1673225" y="3052762"/>
              <a:chExt cx="8031686" cy="1676400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" name="TextBox 3"/>
                  <p:cNvSpPr txBox="1"/>
                  <p:nvPr/>
                </p:nvSpPr>
                <p:spPr>
                  <a:xfrm>
                    <a:off x="1673225" y="3052762"/>
                    <a:ext cx="8031686" cy="586635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ru-RU" i="1" smtClean="0">
                                  <a:solidFill>
                                    <a:srgbClr val="2365C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2365C7"/>
                                  </a:solidFill>
                                  <a:latin typeface="Cambria Math" panose="02040503050406030204" pitchFamily="18" charset="0"/>
                                </a:rPr>
                                <m:t>CH</m:t>
                              </m:r>
                            </m:e>
                            <m:sub>
                              <m:r>
                                <a:rPr lang="en-US" b="0" i="0" smtClean="0">
                                  <a:solidFill>
                                    <a:srgbClr val="2365C7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b="0" i="0" smtClean="0">
                              <a:solidFill>
                                <a:srgbClr val="2365C7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rgbClr val="2365C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2365C7"/>
                                  </a:solidFill>
                                  <a:latin typeface="Cambria Math" panose="02040503050406030204" pitchFamily="18" charset="0"/>
                                </a:rPr>
                                <m:t>CH</m:t>
                              </m:r>
                            </m:e>
                            <m:sub>
                              <m:r>
                                <a:rPr lang="en-US" b="0" i="0" smtClean="0">
                                  <a:solidFill>
                                    <a:srgbClr val="2365C7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groupChr>
                            <m:groupChrPr>
                              <m:chr m:val="→"/>
                              <m:vertJc m:val="bot"/>
                              <m:ctrlPr>
                                <a:rPr lang="en-US" b="0" i="1" smtClean="0">
                                  <a:solidFill>
                                    <a:srgbClr val="2365C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groupChrPr>
                            <m:e>
                              <m:r>
                                <m:rPr>
                                  <m:brk m:alnAt="2"/>
                                </m:rPr>
                                <a:rPr lang="en-US" b="0" i="0" smtClean="0">
                                  <a:solidFill>
                                    <a:srgbClr val="2365C7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b="0" i="0" smtClean="0">
                                  <a:solidFill>
                                    <a:srgbClr val="2365C7"/>
                                  </a:solidFill>
                                  <a:latin typeface="Cambria Math" panose="02040503050406030204" pitchFamily="18" charset="0"/>
                                </a:rPr>
                                <m:t>               </m:t>
                              </m:r>
                            </m:e>
                          </m:groupChr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rgbClr val="2365C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2365C7"/>
                                  </a:solidFill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US" b="0" i="0" smtClean="0">
                                  <a:solidFill>
                                    <a:srgbClr val="2365C7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rgbClr val="2365C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2365C7"/>
                                  </a:solidFill>
                                  <a:latin typeface="Cambria Math" panose="02040503050406030204" pitchFamily="18" charset="0"/>
                                </a:rPr>
                                <m:t>SO</m:t>
                              </m:r>
                            </m:e>
                            <m:sub>
                              <m:r>
                                <a:rPr lang="en-US" b="0" i="0" smtClean="0">
                                  <a:solidFill>
                                    <a:srgbClr val="2365C7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  <m:r>
                            <a:rPr lang="en-US" b="0" i="0" smtClean="0">
                              <a:solidFill>
                                <a:srgbClr val="2365C7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rgbClr val="2365C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2365C7"/>
                                  </a:solidFill>
                                  <a:latin typeface="Cambria Math" panose="02040503050406030204" pitchFamily="18" charset="0"/>
                                </a:rPr>
                                <m:t>CH</m:t>
                              </m:r>
                            </m:e>
                            <m:sub>
                              <m:r>
                                <a:rPr lang="en-US" b="0" i="0" smtClean="0">
                                  <a:solidFill>
                                    <a:srgbClr val="2365C7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b="0" i="0" smtClean="0">
                              <a:solidFill>
                                <a:srgbClr val="2365C7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rgbClr val="2365C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2365C7"/>
                                  </a:solidFill>
                                  <a:latin typeface="Cambria Math" panose="02040503050406030204" pitchFamily="18" charset="0"/>
                                </a:rPr>
                                <m:t>CH</m:t>
                              </m:r>
                            </m:e>
                            <m:sub>
                              <m:r>
                                <a:rPr lang="en-US" b="0" i="0" smtClean="0">
                                  <a:solidFill>
                                    <a:srgbClr val="2365C7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oMath>
                      </m:oMathPara>
                    </a14:m>
                    <a:endParaRPr lang="ru-RU" dirty="0">
                      <a:solidFill>
                        <a:srgbClr val="2365C7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4" name="TextBox 3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673225" y="3052762"/>
                    <a:ext cx="8031686" cy="586635"/>
                  </a:xfrm>
                  <a:prstGeom prst="rect">
                    <a:avLst/>
                  </a:prstGeom>
                  <a:blipFill>
                    <a:blip r:embed="rId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ru-RU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6" name="TextBox 5"/>
              <p:cNvSpPr txBox="1"/>
              <p:nvPr/>
            </p:nvSpPr>
            <p:spPr>
              <a:xfrm>
                <a:off x="1991781" y="3509962"/>
                <a:ext cx="428322" cy="6789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dirty="0" smtClean="0">
                    <a:solidFill>
                      <a:srgbClr val="2365C7"/>
                    </a:solidFill>
                  </a:rPr>
                  <a:t>│</a:t>
                </a:r>
                <a:endParaRPr lang="ru-RU" dirty="0">
                  <a:solidFill>
                    <a:srgbClr val="2365C7"/>
                  </a:solidFill>
                </a:endParaRPr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1961324" y="4050194"/>
                <a:ext cx="489236" cy="6789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>
                    <a:solidFill>
                      <a:srgbClr val="2365C7"/>
                    </a:solidFill>
                  </a:rPr>
                  <a:t>H</a:t>
                </a:r>
                <a:endParaRPr lang="ru-RU" dirty="0">
                  <a:solidFill>
                    <a:srgbClr val="2365C7"/>
                  </a:solidFill>
                </a:endParaRPr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3340540" y="3509962"/>
                <a:ext cx="428322" cy="6789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dirty="0" smtClean="0">
                    <a:solidFill>
                      <a:srgbClr val="2365C7"/>
                    </a:solidFill>
                  </a:rPr>
                  <a:t>│</a:t>
                </a:r>
                <a:endParaRPr lang="ru-RU" dirty="0">
                  <a:solidFill>
                    <a:srgbClr val="2365C7"/>
                  </a:solidFill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" name="TextBox 8"/>
                  <p:cNvSpPr txBox="1"/>
                  <p:nvPr/>
                </p:nvSpPr>
                <p:spPr>
                  <a:xfrm>
                    <a:off x="2869321" y="4050194"/>
                    <a:ext cx="1799082" cy="67896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m:rPr>
                              <m:sty m:val="p"/>
                            </m:rPr>
                            <a:rPr lang="en-US" b="0" i="0" dirty="0" smtClean="0">
                              <a:solidFill>
                                <a:srgbClr val="2365C7"/>
                              </a:solidFill>
                              <a:latin typeface="Cambria Math" panose="02040503050406030204" pitchFamily="18" charset="0"/>
                            </a:rPr>
                            <m:t>OS</m:t>
                          </m:r>
                          <m:sSub>
                            <m:sSubPr>
                              <m:ctrlPr>
                                <a:rPr lang="en-US" b="0" i="1" dirty="0" smtClean="0">
                                  <a:solidFill>
                                    <a:srgbClr val="2365C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b="0" i="0" dirty="0" smtClean="0">
                                  <a:solidFill>
                                    <a:srgbClr val="2365C7"/>
                                  </a:solidFill>
                                  <a:latin typeface="Cambria Math" panose="02040503050406030204" pitchFamily="18" charset="0"/>
                                </a:rPr>
                                <m:t>O</m:t>
                              </m:r>
                            </m:e>
                            <m:sub>
                              <m:r>
                                <a:rPr lang="en-US" b="0" i="0" dirty="0" smtClean="0">
                                  <a:solidFill>
                                    <a:srgbClr val="2365C7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  <m:r>
                            <m:rPr>
                              <m:sty m:val="p"/>
                            </m:rPr>
                            <a:rPr lang="en-US" b="0" i="0" dirty="0" smtClean="0">
                              <a:solidFill>
                                <a:srgbClr val="2365C7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oMath>
                      </m:oMathPara>
                    </a14:m>
                    <a:endParaRPr lang="ru-RU" dirty="0">
                      <a:solidFill>
                        <a:srgbClr val="2365C7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9" name="TextBox 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869321" y="4050194"/>
                    <a:ext cx="1799082" cy="678968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ru-RU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11" name="TextBox 10"/>
            <p:cNvSpPr txBox="1"/>
            <p:nvPr/>
          </p:nvSpPr>
          <p:spPr>
            <a:xfrm>
              <a:off x="4145663" y="3372913"/>
              <a:ext cx="104547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solidFill>
                    <a:srgbClr val="2365C7"/>
                  </a:solidFill>
                </a:rPr>
                <a:t>170°C</a:t>
              </a:r>
              <a:endParaRPr lang="ru-RU" sz="2800" dirty="0">
                <a:solidFill>
                  <a:srgbClr val="2365C7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44481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8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Alk</a:t>
            </a:r>
            <a:r>
              <a:rPr lang="en-US" sz="48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uz-Latn-UZ" sz="48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nlarning </a:t>
            </a:r>
            <a:r>
              <a:rPr lang="en-US" sz="48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degidrogenlanishi</a:t>
            </a:r>
            <a:endParaRPr sz="48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8753" y="1376362"/>
            <a:ext cx="11596066" cy="2438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sv-S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Etilen qatori uglevodorodlarni to‘yingan uglevodorodlarni </a:t>
            </a:r>
            <a:r>
              <a:rPr lang="sv-SE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degidrogenlash</a:t>
            </a:r>
            <a:r>
              <a:rPr lang="uz-Latn-UZ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(katalizator </a:t>
            </a:r>
            <a:r>
              <a:rPr lang="sv-S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ishtirokida, yuqori </a:t>
            </a:r>
            <a:r>
              <a:rPr lang="sv-SE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temperatura</a:t>
            </a:r>
            <a:r>
              <a:rPr lang="sv-SE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)da </a:t>
            </a:r>
            <a:r>
              <a:rPr lang="sv-S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 ham olinishi mumkin:</a:t>
            </a:r>
            <a:endParaRPr lang="ru-RU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578225" y="4348162"/>
                <a:ext cx="4658904" cy="58663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b="1" i="0" smtClean="0">
                          <a:solidFill>
                            <a:srgbClr val="110662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sSub>
                        <m:sSubPr>
                          <m:ctrlPr>
                            <a:rPr lang="uz-Latn-UZ" b="1" i="1" smtClean="0">
                              <a:solidFill>
                                <a:srgbClr val="11066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z-Latn-UZ" b="1" i="0" smtClean="0">
                              <a:solidFill>
                                <a:srgbClr val="110662"/>
                              </a:solidFill>
                              <a:latin typeface="Cambria Math" panose="02040503050406030204" pitchFamily="18" charset="0"/>
                            </a:rPr>
                            <m:t>𝐂𝐇</m:t>
                          </m:r>
                        </m:e>
                        <m:sub>
                          <m:r>
                            <a:rPr lang="uz-Latn-UZ" b="1" i="0" smtClean="0">
                              <a:solidFill>
                                <a:srgbClr val="110662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sub>
                      </m:sSub>
                      <m:r>
                        <a:rPr lang="uz-Latn-UZ" b="1" i="0" smtClean="0">
                          <a:solidFill>
                            <a:srgbClr val="11066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sSub>
                        <m:sSubPr>
                          <m:ctrlPr>
                            <a:rPr lang="uz-Latn-UZ" b="1" i="1" smtClean="0">
                              <a:solidFill>
                                <a:srgbClr val="11066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z-Latn-UZ" b="1" i="0" smtClean="0">
                              <a:solidFill>
                                <a:srgbClr val="11066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𝐂</m:t>
                          </m:r>
                        </m:e>
                        <m:sub>
                          <m:r>
                            <a:rPr lang="uz-Latn-UZ" b="1" i="0" smtClean="0">
                              <a:solidFill>
                                <a:srgbClr val="11066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sSub>
                        <m:sSubPr>
                          <m:ctrlPr>
                            <a:rPr lang="uz-Latn-UZ" b="1" i="1" smtClean="0">
                              <a:solidFill>
                                <a:srgbClr val="11066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z-Latn-UZ" b="1" i="0" smtClean="0">
                              <a:solidFill>
                                <a:srgbClr val="11066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𝐇</m:t>
                          </m:r>
                        </m:e>
                        <m:sub>
                          <m:r>
                            <a:rPr lang="uz-Latn-UZ" b="1" i="0" smtClean="0">
                              <a:solidFill>
                                <a:srgbClr val="11066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</m:sub>
                      </m:sSub>
                      <m:r>
                        <a:rPr lang="uz-Latn-UZ" b="1" i="0" smtClean="0">
                          <a:solidFill>
                            <a:srgbClr val="11066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uz-Latn-UZ" b="1" i="0" smtClean="0">
                          <a:solidFill>
                            <a:srgbClr val="11066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sSub>
                        <m:sSubPr>
                          <m:ctrlPr>
                            <a:rPr lang="uz-Latn-UZ" b="1" i="1" smtClean="0">
                              <a:solidFill>
                                <a:srgbClr val="11066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z-Latn-UZ" b="1" i="0" smtClean="0">
                              <a:solidFill>
                                <a:srgbClr val="11066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𝐇</m:t>
                          </m:r>
                        </m:e>
                        <m:sub>
                          <m:r>
                            <a:rPr lang="uz-Latn-UZ" b="1" i="0" smtClean="0">
                              <a:solidFill>
                                <a:srgbClr val="11066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b="1" dirty="0">
                  <a:solidFill>
                    <a:srgbClr val="110662"/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8225" y="4348162"/>
                <a:ext cx="4658904" cy="586635"/>
              </a:xfrm>
              <a:prstGeom prst="rect">
                <a:avLst/>
              </a:prstGeom>
              <a:blipFill rotWithShape="0">
                <a:blip r:embed="rId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42" name="Picture 2" descr="ᐈ Молекулы метана фото, фотографии молекула метана | скачать на  Depositphotos®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890962"/>
            <a:ext cx="3128963" cy="3128963"/>
          </a:xfrm>
          <a:prstGeom prst="rect">
            <a:avLst/>
          </a:prstGeom>
          <a:noFill/>
        </p:spPr>
      </p:pic>
      <p:pic>
        <p:nvPicPr>
          <p:cNvPr id="10244" name="Picture 4" descr="молекула этилена c2h4 иллюстрация штока. иллюстрации насчитывающей этилена  - 7020560"/>
          <p:cNvPicPr>
            <a:picLocks noChangeAspect="1" noChangeArrowheads="1"/>
          </p:cNvPicPr>
          <p:nvPr/>
        </p:nvPicPr>
        <p:blipFill>
          <a:blip r:embed="rId5" cstate="print">
            <a:lum contrast="30000"/>
          </a:blip>
          <a:srcRect/>
          <a:stretch>
            <a:fillRect/>
          </a:stretch>
        </p:blipFill>
        <p:spPr bwMode="auto">
          <a:xfrm>
            <a:off x="8347089" y="3819525"/>
            <a:ext cx="3838561" cy="3200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18804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0" id="{785310B2-D978-4E49-BBFE-AE080AFD3908}" vid="{EF789822-9A55-49AA-BF39-F5952A494B2E}"/>
    </a:ext>
  </a:extLst>
</a:theme>
</file>

<file path=ppt/theme/theme2.xml><?xml version="1.0" encoding="utf-8"?>
<a:theme xmlns:a="http://schemas.openxmlformats.org/drawingml/2006/main" name="Тема7">
  <a:themeElements>
    <a:clrScheme name="300TGp_natural_light 2">
      <a:dk1>
        <a:srgbClr val="4D4D4D"/>
      </a:dk1>
      <a:lt1>
        <a:srgbClr val="FFFFFF"/>
      </a:lt1>
      <a:dk2>
        <a:srgbClr val="347436"/>
      </a:dk2>
      <a:lt2>
        <a:srgbClr val="DDDDDD"/>
      </a:lt2>
      <a:accent1>
        <a:srgbClr val="F28C1C"/>
      </a:accent1>
      <a:accent2>
        <a:srgbClr val="77AE26"/>
      </a:accent2>
      <a:accent3>
        <a:srgbClr val="FFFFFF"/>
      </a:accent3>
      <a:accent4>
        <a:srgbClr val="404040"/>
      </a:accent4>
      <a:accent5>
        <a:srgbClr val="F7C5AB"/>
      </a:accent5>
      <a:accent6>
        <a:srgbClr val="6B9D21"/>
      </a:accent6>
      <a:hlink>
        <a:srgbClr val="449878"/>
      </a:hlink>
      <a:folHlink>
        <a:srgbClr val="90A8B0"/>
      </a:folHlink>
    </a:clrScheme>
    <a:fontScheme name="300TGp_natural_ligh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300TGp_natural_light 1">
        <a:dk1>
          <a:srgbClr val="000000"/>
        </a:dk1>
        <a:lt1>
          <a:srgbClr val="FFFFFF"/>
        </a:lt1>
        <a:dk2>
          <a:srgbClr val="51944E"/>
        </a:dk2>
        <a:lt2>
          <a:srgbClr val="DDDDDD"/>
        </a:lt2>
        <a:accent1>
          <a:srgbClr val="646ADE"/>
        </a:accent1>
        <a:accent2>
          <a:srgbClr val="1BAFC3"/>
        </a:accent2>
        <a:accent3>
          <a:srgbClr val="FFFFFF"/>
        </a:accent3>
        <a:accent4>
          <a:srgbClr val="000000"/>
        </a:accent4>
        <a:accent5>
          <a:srgbClr val="B8B9EC"/>
        </a:accent5>
        <a:accent6>
          <a:srgbClr val="179EB0"/>
        </a:accent6>
        <a:hlink>
          <a:srgbClr val="98BF1D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2">
        <a:dk1>
          <a:srgbClr val="4D4D4D"/>
        </a:dk1>
        <a:lt1>
          <a:srgbClr val="FFFFFF"/>
        </a:lt1>
        <a:dk2>
          <a:srgbClr val="347436"/>
        </a:dk2>
        <a:lt2>
          <a:srgbClr val="DDDDDD"/>
        </a:lt2>
        <a:accent1>
          <a:srgbClr val="F28C1C"/>
        </a:accent1>
        <a:accent2>
          <a:srgbClr val="77AE26"/>
        </a:accent2>
        <a:accent3>
          <a:srgbClr val="FFFFFF"/>
        </a:accent3>
        <a:accent4>
          <a:srgbClr val="404040"/>
        </a:accent4>
        <a:accent5>
          <a:srgbClr val="F7C5AB"/>
        </a:accent5>
        <a:accent6>
          <a:srgbClr val="6B9D21"/>
        </a:accent6>
        <a:hlink>
          <a:srgbClr val="449878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3">
        <a:dk1>
          <a:srgbClr val="000000"/>
        </a:dk1>
        <a:lt1>
          <a:srgbClr val="FFFFFF"/>
        </a:lt1>
        <a:dk2>
          <a:srgbClr val="1A578E"/>
        </a:dk2>
        <a:lt2>
          <a:srgbClr val="C0C0C0"/>
        </a:lt2>
        <a:accent1>
          <a:srgbClr val="5EB52D"/>
        </a:accent1>
        <a:accent2>
          <a:srgbClr val="F26D00"/>
        </a:accent2>
        <a:accent3>
          <a:srgbClr val="FFFFFF"/>
        </a:accent3>
        <a:accent4>
          <a:srgbClr val="000000"/>
        </a:accent4>
        <a:accent5>
          <a:srgbClr val="B6D7AD"/>
        </a:accent5>
        <a:accent6>
          <a:srgbClr val="DB6200"/>
        </a:accent6>
        <a:hlink>
          <a:srgbClr val="5983D7"/>
        </a:hlink>
        <a:folHlink>
          <a:srgbClr val="AAAD2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Тема7" id="{D065F3FC-3E9C-4AFC-AFB2-AD99FFD6EC12}" vid="{24D79D30-FFA8-4D6D-B82F-E600FF13E2CA}"/>
    </a:ext>
  </a:extLst>
</a:theme>
</file>

<file path=ppt/theme/theme3.xml><?xml version="1.0" encoding="utf-8"?>
<a:theme xmlns:a="http://schemas.openxmlformats.org/drawingml/2006/main" name="2_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0" id="{785310B2-D978-4E49-BBFE-AE080AFD3908}" vid="{EF789822-9A55-49AA-BF39-F5952A494B2E}"/>
    </a:ext>
  </a:extLst>
</a:theme>
</file>

<file path=ppt/theme/theme4.xml><?xml version="1.0" encoding="utf-8"?>
<a:theme xmlns:a="http://schemas.openxmlformats.org/drawingml/2006/main" name="3_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0" id="{785310B2-D978-4E49-BBFE-AE080AFD3908}" vid="{EF789822-9A55-49AA-BF39-F5952A494B2E}"/>
    </a:ext>
  </a:extLst>
</a:theme>
</file>

<file path=ppt/theme/theme5.xml><?xml version="1.0" encoding="utf-8"?>
<a:theme xmlns:a="http://schemas.openxmlformats.org/drawingml/2006/main" name="4_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0" id="{785310B2-D978-4E49-BBFE-AE080AFD3908}" vid="{EF789822-9A55-49AA-BF39-F5952A494B2E}"/>
    </a:ext>
  </a:extLst>
</a:theme>
</file>

<file path=ppt/theme/theme6.xml><?xml version="1.0" encoding="utf-8"?>
<a:theme xmlns:a="http://schemas.openxmlformats.org/drawingml/2006/main" name="5_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0" id="{785310B2-D978-4E49-BBFE-AE080AFD3908}" vid="{EF789822-9A55-49AA-BF39-F5952A494B2E}"/>
    </a:ext>
  </a:extLst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3180</TotalTime>
  <Words>401</Words>
  <Application>Microsoft Office PowerPoint</Application>
  <PresentationFormat>Произвольный</PresentationFormat>
  <Paragraphs>75</Paragraphs>
  <Slides>16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16</vt:i4>
      </vt:variant>
    </vt:vector>
  </HeadingPairs>
  <TitlesOfParts>
    <vt:vector size="32" baseType="lpstr">
      <vt:lpstr>Arial</vt:lpstr>
      <vt:lpstr>Calibri</vt:lpstr>
      <vt:lpstr>Calibri Light</vt:lpstr>
      <vt:lpstr>Cambria Math</vt:lpstr>
      <vt:lpstr>Constantia</vt:lpstr>
      <vt:lpstr>Georgia</vt:lpstr>
      <vt:lpstr>Gulim</vt:lpstr>
      <vt:lpstr>TimesNewRomanPSMT</vt:lpstr>
      <vt:lpstr>Verdana</vt:lpstr>
      <vt:lpstr>Wingdings</vt:lpstr>
      <vt:lpstr>Тема10</vt:lpstr>
      <vt:lpstr>Тема7</vt:lpstr>
      <vt:lpstr>2_Тема10</vt:lpstr>
      <vt:lpstr>3_Тема10</vt:lpstr>
      <vt:lpstr>4_Тема10</vt:lpstr>
      <vt:lpstr>5_Тема10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Учетная запись Майкрософт</cp:lastModifiedBy>
  <cp:revision>311</cp:revision>
  <dcterms:created xsi:type="dcterms:W3CDTF">2020-04-09T07:32:19Z</dcterms:created>
  <dcterms:modified xsi:type="dcterms:W3CDTF">2020-11-13T04:13:54Z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