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1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4"/>
  </p:notesMasterIdLst>
  <p:sldIdLst>
    <p:sldId id="256" r:id="rId9"/>
    <p:sldId id="317" r:id="rId10"/>
    <p:sldId id="315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6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>
        <p:scale>
          <a:sx n="60" d="100"/>
          <a:sy n="60" d="100"/>
        </p:scale>
        <p:origin x="-1038" y="-62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67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07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9280872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39074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44500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500891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45529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45640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002819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260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14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5505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46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4387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19.02.2021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755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501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0625" y="479613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8425" y="2366962"/>
            <a:ext cx="10187819" cy="13840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 algn="ctr">
              <a:spcBef>
                <a:spcPts val="232"/>
              </a:spcBef>
            </a:pPr>
            <a:r>
              <a:rPr lang="en-US" sz="4400" b="1" dirty="0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uz-Latn-UZ" sz="4400" b="1" dirty="0" smtClean="0">
                <a:ln w="0">
                  <a:solidFill>
                    <a:srgbClr val="2365C7"/>
                  </a:solidFill>
                </a:ln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Mavzuga doir masala va mashqlar yechish (Alkenlarga doir)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825" y="2489029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600553" y="522046"/>
            <a:ext cx="2260491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56723" y="777374"/>
            <a:ext cx="2360585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78825" y="4348162"/>
            <a:ext cx="3429000" cy="2218489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77825" y="4576762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14" name="TextBox 13"/>
          <p:cNvSpPr txBox="1"/>
          <p:nvPr/>
        </p:nvSpPr>
        <p:spPr>
          <a:xfrm>
            <a:off x="1520825" y="4424362"/>
            <a:ext cx="43312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21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242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363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484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605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726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6847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4968" algn="l" defTabSz="1936242" rtl="0" eaLnBrk="1" latinLnBrk="0" hangingPunct="1">
              <a:defRPr sz="3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Toshkent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shahar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tumani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288-maktabning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kimyo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Turdiyeva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Dilfuza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Qodirovna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619" y="1514133"/>
            <a:ext cx="11428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Hosil bo‘lgan  bromli organik birikmaning molyar massasi 244 g/mol. Umumiy massadan bromning massasini ayiramiz: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835025" y="3256799"/>
                <a:ext cx="6594626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b="0" i="0" smtClean="0">
                          <a:latin typeface="Cambria Math" panose="02040503050406030204" pitchFamily="18" charset="0"/>
                        </a:rPr>
                        <m:t>M</m:t>
                      </m:r>
                      <m:d>
                        <m:d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z-Latn-U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uz-Latn-UZ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e>
                      </m:d>
                      <m:r>
                        <a:rPr lang="uz-Latn-UZ" b="0" i="0" smtClean="0">
                          <a:latin typeface="Cambria Math" panose="02040503050406030204" pitchFamily="18" charset="0"/>
                        </a:rPr>
                        <m:t>=244−160=84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5" y="3256799"/>
                <a:ext cx="6594626" cy="586635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75444" y="3880853"/>
            <a:ext cx="11428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Alkenning molyar massasi 84. Noma’lum alkenni  aniqlaymiz: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14n=84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n=6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Прямоугольник 8"/>
              <p:cNvSpPr/>
              <p:nvPr/>
            </p:nvSpPr>
            <p:spPr>
              <a:xfrm>
                <a:off x="2301212" y="4973165"/>
                <a:ext cx="1142841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Alkenning umumiy formulasi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uz-Latn-UZ" sz="36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b>
                    </m:sSub>
                  </m:oMath>
                </a14:m>
                <a:endParaRPr lang="uz-Latn-UZ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1212" y="4973165"/>
                <a:ext cx="11428412" cy="646331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1600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Прямоугольник 9"/>
              <p:cNvSpPr/>
              <p:nvPr/>
            </p:nvSpPr>
            <p:spPr>
              <a:xfrm>
                <a:off x="2327833" y="5903430"/>
                <a:ext cx="826670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uz-Latn-UZ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uz-Latn-UZ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uz-Latn-UZ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  <m:r>
                      <a:rPr lang="uz-Latn-UZ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𝐠𝐞𝐤𝐬𝐞𝐧</m:t>
                    </m:r>
                  </m:oMath>
                </a14:m>
                <a:endParaRPr lang="uz-Latn-UZ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833" y="5903430"/>
                <a:ext cx="8266706" cy="646331"/>
              </a:xfrm>
              <a:prstGeom prst="rect">
                <a:avLst/>
              </a:prstGeom>
              <a:blipFill rotWithShape="0">
                <a:blip r:embed="rId4" cstate="print"/>
                <a:stretch>
                  <a:fillRect l="-228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 descr="Гексен-1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9955" y="5290115"/>
            <a:ext cx="3821828" cy="171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046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619" y="1528762"/>
            <a:ext cx="11428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31,5 gramm propenni vodorod bilan qaytarilganda, 26,4 gramm propan hosil bo‘lsa, ushbu reaksiya unumini toping.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8425" y="3391461"/>
            <a:ext cx="4114800" cy="3598057"/>
          </a:xfrm>
          <a:prstGeom prst="rect">
            <a:avLst/>
          </a:prstGeom>
        </p:spPr>
      </p:pic>
      <p:pic>
        <p:nvPicPr>
          <p:cNvPr id="5126" name="Picture 6" descr="Водород от компании АльфаГаз купить в городе Новосибирс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2425" y="2971800"/>
            <a:ext cx="4048125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42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619" y="1528762"/>
            <a:ext cx="11428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Dastlab, reaksiya tenglamasini yozib olamiz: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3425825" y="2583280"/>
                <a:ext cx="534037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ru-RU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sub>
                      </m:sSub>
                      <m:r>
                        <a:rPr lang="uz-Latn-UZ" sz="44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            </m:t>
                          </m:r>
                        </m:e>
                      </m:groupChr>
                      <m:sSub>
                        <m:sSubPr>
                          <m:ctrlPr>
                            <a:rPr lang="uz-Latn-UZ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uz-Latn-UZ" sz="4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ru-RU" sz="44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5" y="2583280"/>
                <a:ext cx="5340373" cy="677108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78619" y="3509962"/>
            <a:ext cx="11428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Reaksiya unumini topish uchun reaksiya natijasida hosil bo‘lgan moddani massasini nazariy jihatdan hosil bo‘lishi kerak bo‘lgan moddani massasiga bo‘lish kerak:</a:t>
            </a:r>
          </a:p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80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619" y="1528762"/>
            <a:ext cx="11428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Reaksiya natijasida 26,4 gramm propan amalda hosil bo‘lgan. Nazariy jihatdan 31,5 propendan necha gramm mahsulot hosil bo‘lishini topib olamiz: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799049" y="3358375"/>
                <a:ext cx="5279715" cy="1173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 42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                </m:t>
                          </m:r>
                        </m:e>
                      </m:groupCh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44 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uz-Latn-UZ" dirty="0" smtClean="0"/>
              </a:p>
              <a:p>
                <a:r>
                  <a:rPr lang="uz-Latn-UZ" dirty="0"/>
                  <a:t> </a:t>
                </a:r>
                <a:r>
                  <a:rPr lang="uz-Latn-UZ" dirty="0" smtClean="0"/>
                  <a:t>            </a:t>
                </a:r>
                <a14:m>
                  <m:oMath xmlns:m="http://schemas.openxmlformats.org/officeDocument/2006/math">
                    <m:r>
                      <a:rPr lang="uz-Latn-UZ" b="0" i="1" smtClean="0">
                        <a:latin typeface="Cambria Math" panose="02040503050406030204" pitchFamily="18" charset="0"/>
                      </a:rPr>
                      <m:t>31,5</m:t>
                    </m:r>
                    <m:groupChr>
                      <m:groupChrPr>
                        <m:chr m:val="→"/>
                        <m:vertJc m:val="bot"/>
                        <m:ctrlPr>
                          <a:rPr lang="uz-Latn-UZ" b="0" i="1" smtClean="0">
                            <a:latin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uz-Latn-UZ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b="0" i="1" smtClean="0">
                            <a:latin typeface="Cambria Math" panose="02040503050406030204" pitchFamily="18" charset="0"/>
                          </a:rPr>
                          <m:t>             </m:t>
                        </m:r>
                      </m:e>
                    </m:groupChr>
                    <m:r>
                      <a:rPr lang="uz-Latn-UZ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049" y="3358375"/>
                <a:ext cx="5279715" cy="1173270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6702425" y="3319621"/>
                <a:ext cx="4011355" cy="1109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∙31,5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=33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425" y="3319621"/>
                <a:ext cx="4011355" cy="1109727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3334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619" y="1528762"/>
            <a:ext cx="11428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Nazariy jihatdan 33 gramm  propan hosil bo‘lishi kerak edi, lekin amaliy jihatdan 26,4 gramm propan hosil </a:t>
            </a:r>
            <a:r>
              <a:rPr lang="uz-Latn-UZ" sz="3600" smtClean="0">
                <a:latin typeface="Arial" panose="020B0604020202020204" pitchFamily="34" charset="0"/>
                <a:cs typeface="Arial" panose="020B0604020202020204" pitchFamily="34" charset="0"/>
              </a:rPr>
              <a:t>bo‘ldi.</a:t>
            </a:r>
          </a:p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Reaksiya unumini aniqlaymiz: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-1773387" y="3998101"/>
                <a:ext cx="11581606" cy="10253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Reaksiya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z="3200" b="0" i="0" smtClean="0">
                          <a:latin typeface="Cambria Math" panose="02040503050406030204" pitchFamily="18" charset="0"/>
                        </a:rPr>
                        <m:t>unumi</m:t>
                      </m:r>
                      <m:r>
                        <a:rPr lang="uz-Latn-UZ" sz="3200" b="0" i="0" smtClean="0">
                          <a:latin typeface="Cambria Math" panose="02040503050406030204" pitchFamily="18" charset="0"/>
                        </a:rPr>
                        <m:t> %=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amaliy</m:t>
                          </m:r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nazariy</m:t>
                          </m:r>
                          <m:r>
                            <a:rPr lang="uz-Latn-UZ" sz="32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uz-Latn-UZ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∙100%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73387" y="3998101"/>
                <a:ext cx="11581606" cy="1025345"/>
              </a:xfrm>
              <a:prstGeom prst="rect">
                <a:avLst/>
              </a:prstGeom>
              <a:blipFill rotWithShape="0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Прямоугольник 3"/>
              <p:cNvSpPr/>
              <p:nvPr/>
            </p:nvSpPr>
            <p:spPr>
              <a:xfrm>
                <a:off x="7622624" y="4005923"/>
                <a:ext cx="4166718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2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26,4</m:t>
                          </m:r>
                        </m:num>
                        <m:den>
                          <m:r>
                            <a:rPr lang="uz-Latn-UZ" sz="32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</m:t>
                          </m:r>
                        </m:den>
                      </m:f>
                      <m:r>
                        <a:rPr lang="uz-Latn-UZ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∙100%=80%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624" y="4005923"/>
                <a:ext cx="4166718" cy="1017523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845782" y="5834490"/>
            <a:ext cx="6494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Reaksiya unumi 80%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906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825" y="1333728"/>
            <a:ext cx="10744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eriod"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Massasi 7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bo‘lgan etilen qatori uglevodorodni to‘la gidrogenlash uchun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5,6 litr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(n.sh.da) vodorod sarf bo‘lsa, shu moddaning nisbiy molyar massasini aniqlang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FontTx/>
              <a:buAutoNum type="arabicPeriod"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Etilen qatori uglevodorod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48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brom bilan birikib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60,6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bromli  birikma hosil qilsa, dastlabki uglevodorodni empirik formulasini aniqlang.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Tx/>
              <a:buAutoNum type="arabicPeriod"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11,2 gramm etilenni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vodorod bilan qaytarilganda,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10,8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gramm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etan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hosil bo‘lsa, ushbu reaksiya unumini toping.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3385" y="1277316"/>
            <a:ext cx="1127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TimesNewRomanPSMT"/>
              </a:rPr>
              <a:t>Buten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molekulasi</a:t>
            </a:r>
            <a:r>
              <a:rPr lang="en-US" sz="4000" dirty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tarkibidagi</a:t>
            </a:r>
            <a:r>
              <a:rPr lang="en-US" sz="4000" dirty="0">
                <a:latin typeface="TimesNewRomanPSMT"/>
              </a:rPr>
              <a:t> </a:t>
            </a:r>
            <a:r>
              <a:rPr lang="el-GR" sz="4000" dirty="0">
                <a:latin typeface="TimesNewRomanPSMT"/>
              </a:rPr>
              <a:t>σ </a:t>
            </a:r>
            <a:r>
              <a:rPr lang="en-US" sz="4000" dirty="0" err="1">
                <a:latin typeface="TimesNewRomanPSMT"/>
              </a:rPr>
              <a:t>va</a:t>
            </a:r>
            <a:r>
              <a:rPr lang="en-US" sz="4000" dirty="0">
                <a:latin typeface="TimesNewRomanPSMT"/>
              </a:rPr>
              <a:t> </a:t>
            </a:r>
            <a:r>
              <a:rPr lang="el-GR" sz="4000" dirty="0">
                <a:latin typeface="TimesNewRomanPSMT"/>
              </a:rPr>
              <a:t>π </a:t>
            </a:r>
            <a:r>
              <a:rPr lang="en-US" sz="4000" dirty="0" err="1" smtClean="0">
                <a:latin typeface="TimesNewRomanPSMT"/>
              </a:rPr>
              <a:t>bog‘lar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en-US" sz="4000" dirty="0" err="1">
                <a:latin typeface="TimesNewRomanPSMT"/>
              </a:rPr>
              <a:t>nisbatini</a:t>
            </a:r>
            <a:r>
              <a:rPr lang="en-US" sz="4000" dirty="0">
                <a:latin typeface="TimesNewRomanPSMT"/>
              </a:rPr>
              <a:t> toping.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10210" y="2824162"/>
            <a:ext cx="6000750" cy="3193568"/>
            <a:chOff x="440690" y="2824162"/>
            <a:chExt cx="6000750" cy="3193568"/>
          </a:xfrm>
        </p:grpSpPr>
        <p:pic>
          <p:nvPicPr>
            <p:cNvPr id="1028" name="Picture 4" descr="Butene C4H8 Illustration - Twinkl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690" y="2824162"/>
              <a:ext cx="6000750" cy="3000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5178425" y="5338762"/>
              <a:ext cx="908361" cy="6789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8"/>
              <p:cNvSpPr txBox="1"/>
              <p:nvPr/>
            </p:nvSpPr>
            <p:spPr>
              <a:xfrm>
                <a:off x="7616825" y="3281362"/>
                <a:ext cx="3554819" cy="1265603"/>
              </a:xfrm>
              <a:prstGeom prst="rect">
                <a:avLst/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/>
                        </a:rPr>
                        <m:t>11:1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nisbatda</m:t>
                      </m:r>
                    </m:oMath>
                  </m:oMathPara>
                </a14:m>
                <a:endParaRPr lang="en-US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σ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ea typeface="Cambria Math"/>
                      </a:rPr>
                      <m:t>va</m:t>
                    </m:r>
                    <m:r>
                      <a:rPr lang="en-US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bog‘lar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825" y="3281362"/>
                <a:ext cx="3554819" cy="126560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15207"/>
                </a:stretch>
              </a:blipFill>
              <a:ln w="571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065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348485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025" y="1604962"/>
            <a:ext cx="1127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uz-Latn-UZ" sz="4000" dirty="0" smtClean="0">
                <a:latin typeface="TimesNewRomanPSMT"/>
              </a:rPr>
              <a:t>Alkenlarning umumiy xossalariga doir masalalar yechish.</a:t>
            </a:r>
          </a:p>
          <a:p>
            <a:pPr marL="742950" indent="-742950">
              <a:buAutoNum type="arabicPeriod"/>
            </a:pPr>
            <a:r>
              <a:rPr lang="uz-Latn-UZ" sz="4000" dirty="0" smtClean="0">
                <a:latin typeface="TimesNewRomanPSMT"/>
                <a:cs typeface="Arial" pitchFamily="34" charset="0"/>
              </a:rPr>
              <a:t>Alkenlarning galogenli hosilalariga doir masalalar yechish</a:t>
            </a:r>
            <a:r>
              <a:rPr lang="uz-Latn-UZ" dirty="0">
                <a:latin typeface="Arial" pitchFamily="34" charset="0"/>
                <a:cs typeface="Arial" pitchFamily="34" charset="0"/>
              </a:rPr>
              <a:t>.</a:t>
            </a:r>
            <a:endParaRPr lang="uz-Latn-UZ" sz="4000" dirty="0" smtClean="0">
              <a:latin typeface="TimesNewRomanPSMT"/>
              <a:cs typeface="Arial" pitchFamily="34" charset="0"/>
            </a:endParaRPr>
          </a:p>
        </p:txBody>
      </p:sp>
      <p:pic>
        <p:nvPicPr>
          <p:cNvPr id="1026" name="Picture 2" descr="Вниманию поступивших в группу переподготовки &quot;Фармацевтическая хими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2425" y="4159507"/>
            <a:ext cx="5048496" cy="28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74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6" y="1407761"/>
            <a:ext cx="1127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Massasi 3,36 gramm bo‘lgan etilen qatori uglevodorodni to‘la gidrogenlash uchun 0,896 litr (n.sh.da) vodorod sarf bo‘lsa, shu moddaning nisbiy molyar massasini aniqlang.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4.1.2. Модель молекулы этилена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225" y="4194746"/>
            <a:ext cx="3048000" cy="227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Этан - Хим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9225" y="4189357"/>
            <a:ext cx="3338171" cy="257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Фильтры азота · углекислоты · кислорода · водорода · гел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225" y="4002931"/>
            <a:ext cx="2428875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7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301625" y="1452562"/>
                <a:ext cx="11506200" cy="42165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Alken qator uglevodorodlar o‘ziga 1 mol vodorodni biriktirib, to‘yingan uglevodorodlar ya’ni alkanlar hosil qiladi. Organik moddalarga vodorodning birikish reaksiyalarini </a:t>
                </a:r>
                <a:r>
                  <a:rPr lang="uz-Latn-UZ" sz="3600" b="1" dirty="0" smtClean="0">
                    <a:solidFill>
                      <a:srgbClr val="2365C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gidrogenlanish reaksiyalari </a:t>
                </a:r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deyiladi.</a:t>
                </a:r>
              </a:p>
              <a:p>
                <a:pPr algn="just"/>
                <a:endParaRPr lang="uz-Latn-UZ" sz="4400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00B0F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ru-RU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𝟐𝐧</m:t>
                          </m:r>
                        </m:sub>
                      </m:sSub>
                      <m:r>
                        <a:rPr lang="uz-Latn-UZ" sz="4400" b="1" i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</m:t>
                          </m:r>
                        </m:e>
                      </m:groupChr>
                      <m:sSub>
                        <m:sSubPr>
                          <m:ctrlPr>
                            <a:rPr lang="uz-Latn-UZ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uz-Latn-UZ" sz="44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𝟐𝐧</m:t>
                          </m:r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uz-Latn-UZ" sz="44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uz-Latn-UZ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alken                     alkan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452562"/>
                <a:ext cx="11506200" cy="4216539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589" t="-2168" r="-1589" b="-4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92161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150812" y="1322842"/>
                <a:ext cx="11884025" cy="42399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Vodorodni modda miqdorini topib olamiz: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n</m:t>
                      </m:r>
                      <m: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uz-Latn-UZ" sz="36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V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600" b="0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uz-Latn-UZ" sz="3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uz-Latn-UZ" sz="3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</m:t>
                              </m:r>
                            </m:sub>
                          </m:sSub>
                        </m:den>
                      </m:f>
                      <m: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0,896</m:t>
                          </m:r>
                        </m:num>
                        <m:den>
                          <m:r>
                            <a:rPr lang="uz-Latn-UZ" sz="36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22,4</m:t>
                          </m:r>
                        </m:den>
                      </m:f>
                      <m: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=0,04 </m:t>
                      </m:r>
                      <m:r>
                        <m:rPr>
                          <m:sty m:val="p"/>
                        </m:rP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mol</m:t>
                      </m:r>
                      <m: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vodorod</m:t>
                      </m:r>
                    </m:oMath>
                  </m:oMathPara>
                </a14:m>
                <a:endParaRPr lang="uz-Latn-UZ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mol alkenni gidrogenlash uchun 1 mol vodorod sarflanadi:</a:t>
                </a:r>
              </a:p>
              <a:p>
                <a:endParaRPr lang="uz-Latn-UZ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400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00B0F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12" y="1322842"/>
                <a:ext cx="11884025" cy="4239943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1591" t="-2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Группа 8"/>
          <p:cNvGrpSpPr/>
          <p:nvPr/>
        </p:nvGrpSpPr>
        <p:grpSpPr>
          <a:xfrm>
            <a:off x="1444625" y="4424362"/>
            <a:ext cx="8610600" cy="1654844"/>
            <a:chOff x="1444625" y="4091677"/>
            <a:chExt cx="8610600" cy="1654844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4" name="Прямоугольник 3"/>
                <p:cNvSpPr/>
                <p:nvPr/>
              </p:nvSpPr>
              <p:spPr>
                <a:xfrm>
                  <a:off x="1444625" y="4576762"/>
                  <a:ext cx="8610600" cy="70788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sz="4000" b="1" i="1" smtClean="0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𝐧</m:t>
                            </m:r>
                          </m:sub>
                        </m:sSub>
                        <m:sSub>
                          <m:sSubPr>
                            <m:ctrlPr>
                              <a:rPr lang="ru-RU" sz="4000" b="1" i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𝟐𝐧</m:t>
                            </m:r>
                          </m:sub>
                        </m:sSub>
                        <m:r>
                          <a:rPr lang="uz-Latn-UZ" sz="4000" b="1">
                            <a:ln>
                              <a:solidFill>
                                <a:sysClr val="windowText" lastClr="000000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uz-Latn-UZ" sz="4000" b="1" i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uz-Latn-UZ" sz="4000" b="1" i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                </m:t>
                            </m:r>
                          </m:e>
                        </m:groupChr>
                        <m:sSub>
                          <m:sSubPr>
                            <m:ctrlPr>
                              <a:rPr lang="uz-Latn-UZ" sz="4000" b="1" i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𝐧</m:t>
                            </m:r>
                          </m:sub>
                        </m:sSub>
                        <m:sSub>
                          <m:sSubPr>
                            <m:ctrlPr>
                              <a:rPr lang="uz-Latn-UZ" sz="4000" b="1" i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𝟐𝐧</m:t>
                            </m:r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uz-Latn-UZ" sz="4000" b="1">
                                <a:ln>
                                  <a:solidFill>
                                    <a:sysClr val="windowText" lastClr="000000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dirty="0">
                    <a:solidFill>
                      <a:srgbClr val="7030A0"/>
                    </a:solidFill>
                  </a:endParaRPr>
                </a:p>
              </p:txBody>
            </p:sp>
          </mc:Choice>
          <mc:Fallback>
            <p:sp>
              <p:nvSpPr>
                <p:cNvPr id="4" name="Прямоугольник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4625" y="4576762"/>
                  <a:ext cx="8610600" cy="707886"/>
                </a:xfrm>
                <a:prstGeom prst="rect">
                  <a:avLst/>
                </a:prstGeom>
                <a:blipFill rotWithShape="0">
                  <a:blip r:embed="rId3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3197225" y="5223301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17303" y="5178634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9871" y="4091677"/>
              <a:ext cx="12747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0,04=x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67234" y="4105695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z-Latn-UZ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0,04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1788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812" y="1322842"/>
            <a:ext cx="1188402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Alkenni modda miqdori ma’lum bo‘lib, shu orqali uning molyar massasini aniqlaymiz:</a:t>
            </a:r>
          </a:p>
          <a:p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4400" b="1" dirty="0" smtClean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84300" y="2968211"/>
            <a:ext cx="4038600" cy="586635"/>
            <a:chOff x="377825" y="2815558"/>
            <a:chExt cx="4038600" cy="586635"/>
          </a:xfrm>
        </p:grpSpPr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77825" y="2815558"/>
                  <a:ext cx="2238818" cy="586635"/>
                </a:xfrm>
                <a:prstGeom prst="rect">
                  <a:avLst/>
                </a:prstGeom>
                <a:noFill/>
                <a:ln w="38100">
                  <a:solidFill>
                    <a:schemeClr val="accent1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uz-Latn-UZ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uz-Latn-UZ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z-Latn-UZ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ru-RU" dirty="0"/>
                </a:p>
              </p:txBody>
            </p:sp>
          </mc:Choice>
          <mc:Fallback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825" y="2815558"/>
                  <a:ext cx="2238818" cy="586635"/>
                </a:xfrm>
                <a:prstGeom prst="rect">
                  <a:avLst/>
                </a:prstGeom>
                <a:blipFill rotWithShape="0">
                  <a:blip r:embed="rId2" cstate="print"/>
                  <a:stretch>
                    <a:fillRect/>
                  </a:stretch>
                </a:blipFill>
                <a:ln w="38100"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Прямая со стрелкой 11"/>
            <p:cNvCxnSpPr>
              <a:stCxn id="10" idx="3"/>
            </p:cNvCxnSpPr>
            <p:nvPr/>
          </p:nvCxnSpPr>
          <p:spPr>
            <a:xfrm flipV="1">
              <a:off x="2616643" y="3108875"/>
              <a:ext cx="1799782" cy="1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5483225" y="2679703"/>
                <a:ext cx="5819862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3,36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0,04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=84 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𝑚𝑜𝑙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3225" y="2679703"/>
                <a:ext cx="5819862" cy="1163652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151427" y="4954644"/>
            <a:ext cx="3882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84 g/mol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22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0225" y="1528762"/>
            <a:ext cx="11428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Etilen qatori uglevodorod 16 gramm brom bilan birikib 24,4  gramm bromli  birikma hosil qilsa, dastlabki uglevodorodni empirik formulasini aniqlang.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алкена, молекула, этил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6625" y="3454989"/>
            <a:ext cx="3657600" cy="308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7464425" y="4043362"/>
                <a:ext cx="2175917" cy="147732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9600" b="1" i="1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sz="96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𝐁𝐫</m:t>
                          </m:r>
                        </m:e>
                        <m:sub>
                          <m:r>
                            <a:rPr lang="uz-Latn-UZ" sz="9600" b="1" i="0" smtClean="0">
                              <a:ln>
                                <a:solidFill>
                                  <a:sysClr val="windowText" lastClr="000000"/>
                                </a:solidFill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9600" b="1" dirty="0">
                  <a:ln>
                    <a:solidFill>
                      <a:sysClr val="windowText" lastClr="000000"/>
                    </a:solidFill>
                  </a:ln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4043362"/>
                <a:ext cx="2175917" cy="1477328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4438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Прямоугольник 2"/>
              <p:cNvSpPr/>
              <p:nvPr/>
            </p:nvSpPr>
            <p:spPr>
              <a:xfrm>
                <a:off x="378619" y="1528762"/>
                <a:ext cx="1142841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Dastlab, alkenlarni brom bilan umumiy reaksiyasini yozib olamiz: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ru-RU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𝟐𝐧</m:t>
                          </m:r>
                        </m:sub>
                      </m:sSub>
                      <m:r>
                        <a:rPr lang="uz-Latn-UZ" sz="36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𝐁𝐫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uz-Latn-UZ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</m:t>
                          </m:r>
                        </m:e>
                      </m:groupChr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𝟐𝐧</m:t>
                          </m:r>
                        </m:sub>
                      </m:sSub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𝐁𝐫</m:t>
                          </m:r>
                        </m:e>
                        <m:sub>
                          <m:r>
                            <a:rPr lang="uz-Latn-UZ" sz="3600" b="1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19" y="1528762"/>
                <a:ext cx="11428412" cy="1754326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l="-1600" t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7825" y="3283088"/>
            <a:ext cx="1089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Reaksiyadan 1 mol bromdan 1 mol mahsulot hosil bo‘ldi. Shundan foydalanib, hosil bo‘lgan mahsulotni molyar massasini topib olamiz:</a:t>
            </a:r>
          </a:p>
          <a:p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225425" y="5211810"/>
                <a:ext cx="8715145" cy="11732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𝐵𝑟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16 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ru-RU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                 </m:t>
                          </m:r>
                        </m:e>
                      </m:groupCh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24, 4</m:t>
                      </m:r>
                      <m:sSub>
                        <m:sSub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b>
                        <m:sSub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𝐵𝑟</m:t>
                          </m:r>
                        </m:e>
                        <m:sub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uz-Latn-UZ" b="0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        160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uz-Latn-UZ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                         </m:t>
                          </m:r>
                        </m:e>
                      </m:groupCh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5211810"/>
                <a:ext cx="8715145" cy="1173270"/>
              </a:xfrm>
              <a:prstGeom prst="rect">
                <a:avLst/>
              </a:prstGeom>
              <a:blipFill rotWithShape="0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6987558" y="4953740"/>
                <a:ext cx="4553170" cy="1101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uz-Latn-U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∙24,4</m:t>
                          </m:r>
                        </m:num>
                        <m:den>
                          <m:r>
                            <a:rPr lang="uz-Latn-UZ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uz-Latn-UZ" b="0" i="1" smtClean="0">
                          <a:latin typeface="Cambria Math" panose="02040503050406030204" pitchFamily="18" charset="0"/>
                        </a:rPr>
                        <m:t>=244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558" y="4953740"/>
                <a:ext cx="4553170" cy="1101648"/>
              </a:xfrm>
              <a:prstGeom prst="rect">
                <a:avLst/>
              </a:prstGeom>
              <a:blipFill rotWithShape="0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6197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3417</TotalTime>
  <Words>366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  Kimyo</vt:lpstr>
      <vt:lpstr>Слайд 2</vt:lpstr>
      <vt:lpstr>Bugun darsda:</vt:lpstr>
      <vt:lpstr>Masala</vt:lpstr>
      <vt:lpstr>Masalaning yechimi:</vt:lpstr>
      <vt:lpstr>Masalaning yechimi:</vt:lpstr>
      <vt:lpstr>Masalaning yechimi:</vt:lpstr>
      <vt:lpstr>Masala</vt:lpstr>
      <vt:lpstr>Masalaning yechimi:</vt:lpstr>
      <vt:lpstr>Masalaning yechimi:</vt:lpstr>
      <vt:lpstr>Masala</vt:lpstr>
      <vt:lpstr>Masalaning yechimi:</vt:lpstr>
      <vt:lpstr>Masalaning yechimi:</vt:lpstr>
      <vt:lpstr>Masalaning yechimi:</vt:lpstr>
      <vt:lpstr>Mustaqil bajarish uchun topshiriq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290</cp:revision>
  <dcterms:created xsi:type="dcterms:W3CDTF">2020-04-09T07:32:19Z</dcterms:created>
  <dcterms:modified xsi:type="dcterms:W3CDTF">2021-02-19T17:14:30Z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