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1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7" r:id="rId2"/>
    <p:sldMasterId id="2147483713" r:id="rId3"/>
    <p:sldMasterId id="2147483726" r:id="rId4"/>
    <p:sldMasterId id="2147483742" r:id="rId5"/>
    <p:sldMasterId id="2147483755" r:id="rId6"/>
    <p:sldMasterId id="2147483790" r:id="rId7"/>
    <p:sldMasterId id="2147483803" r:id="rId8"/>
  </p:sldMasterIdLst>
  <p:notesMasterIdLst>
    <p:notesMasterId r:id="rId24"/>
  </p:notesMasterIdLst>
  <p:sldIdLst>
    <p:sldId id="256" r:id="rId9"/>
    <p:sldId id="317" r:id="rId10"/>
    <p:sldId id="315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6" r:id="rId23"/>
  </p:sldIdLst>
  <p:sldSz cx="12185650" cy="7019925"/>
  <p:notesSz cx="5765800" cy="3244850"/>
  <p:defaultTextStyle>
    <a:defPPr>
      <a:defRPr lang="ru-RU"/>
    </a:defPPr>
    <a:lvl1pPr marL="0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365C7"/>
    <a:srgbClr val="ADCCE9"/>
    <a:srgbClr val="CEE1F2"/>
    <a:srgbClr val="00A859"/>
    <a:srgbClr val="FF99FF"/>
    <a:srgbClr val="F7F7F7"/>
    <a:srgbClr val="FFFFCC"/>
    <a:srgbClr val="FAFAFA"/>
    <a:srgbClr val="99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660"/>
  </p:normalViewPr>
  <p:slideViewPr>
    <p:cSldViewPr>
      <p:cViewPr>
        <p:scale>
          <a:sx n="60" d="100"/>
          <a:sy n="60" d="100"/>
        </p:scale>
        <p:origin x="-1038" y="-624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39DF-9567-4CDA-A4A4-E359C8BAF477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5C840-5611-4C0C-86CE-4F43C3DD3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552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67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6897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207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215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472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280872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39074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602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730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445000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008913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131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3898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45529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456407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002819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8949602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47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3919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6374" y="-84323"/>
            <a:ext cx="12332024" cy="7104248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90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830" y="1256419"/>
            <a:ext cx="8365285" cy="326331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398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830" y="133512"/>
            <a:ext cx="2454521" cy="409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43"/>
            <a:r>
              <a:rPr lang="en-US" sz="1999" b="1" smtClean="0">
                <a:solidFill>
                  <a:prstClr val="black"/>
                </a:solidFill>
              </a:rPr>
              <a:t>Temurbeklar maktabi</a:t>
            </a:r>
            <a:endParaRPr lang="ru-RU" sz="1999" b="1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565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5374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3"/>
            <a:ext cx="10510123" cy="2647755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312" y="1829730"/>
            <a:ext cx="9872281" cy="2167200"/>
          </a:xfrm>
        </p:spPr>
        <p:txBody>
          <a:bodyPr/>
          <a:lstStyle>
            <a:lvl1pPr marL="0" marR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6971" indent="0">
              <a:buNone/>
              <a:defRPr/>
            </a:lvl2pPr>
            <a:lvl3pPr marL="913943" indent="0">
              <a:buNone/>
              <a:defRPr/>
            </a:lvl3pPr>
            <a:lvl4pPr marL="1370914" indent="0">
              <a:buNone/>
              <a:defRPr/>
            </a:lvl4pPr>
            <a:lvl5pPr marL="1827886" indent="0">
              <a:buNone/>
              <a:defRPr/>
            </a:lvl5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249646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051320"/>
          </a:xfrm>
        </p:spPr>
        <p:txBody>
          <a:bodyPr>
            <a:normAutofit/>
          </a:bodyPr>
          <a:lstStyle>
            <a:lvl1pPr algn="l">
              <a:defRPr sz="599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8379" y="1763063"/>
            <a:ext cx="9608893" cy="4653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444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15" y="196668"/>
            <a:ext cx="10779772" cy="730889"/>
          </a:xfrm>
        </p:spPr>
        <p:txBody>
          <a:bodyPr>
            <a:normAutofit/>
          </a:bodyPr>
          <a:lstStyle>
            <a:lvl1pPr>
              <a:defRPr sz="359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029" y="1062739"/>
            <a:ext cx="10779858" cy="53039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01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60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145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671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446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2072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7566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267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535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5406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5590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162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12540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1143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829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18358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1516761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8237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14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985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5866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2413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973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711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28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129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2663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32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559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7586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5311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5505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533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831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93808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3471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2218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010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9463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30128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44318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964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03618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4144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55109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7245724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8087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163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46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3648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1016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2567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5993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2041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5647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8592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2440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72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0444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380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72835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28194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3870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727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501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42783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55255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252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951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5098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61788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07194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92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15984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06526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5063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3748505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01380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55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82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8140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0127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8613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086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8317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6357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2801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9880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6546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8992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4" y="1159948"/>
            <a:ext cx="11942744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7" name="bg object 17"/>
          <p:cNvSpPr/>
          <p:nvPr/>
        </p:nvSpPr>
        <p:spPr>
          <a:xfrm>
            <a:off x="141281" y="153946"/>
            <a:ext cx="11942744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98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368" y="1559303"/>
            <a:ext cx="3855658" cy="4195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2"/>
            <a:ext cx="5300759" cy="297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4418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4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1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7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7" r:id="rId13"/>
    <p:sldLayoutId id="2147483668" r:id="rId14"/>
    <p:sldLayoutId id="2147483669" r:id="rId15"/>
    <p:sldLayoutId id="2147483672" r:id="rId16"/>
    <p:sldLayoutId id="2147483673" r:id="rId17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00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491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6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89" r:id="rId13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47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2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19" r:id="rId12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621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5501"/>
            <a:ext cx="12173572" cy="215798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7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0625" y="479613"/>
            <a:ext cx="5051408" cy="1249962"/>
          </a:xfrm>
          <a:prstGeom prst="rect">
            <a:avLst/>
          </a:prstGeom>
        </p:spPr>
        <p:txBody>
          <a:bodyPr vert="horz" wrap="square" lIns="0" tIns="30865" rIns="0" bIns="0" rtlCol="0">
            <a:spAutoFit/>
          </a:bodyPr>
          <a:lstStyle/>
          <a:p>
            <a:pPr marL="26841">
              <a:spcBef>
                <a:spcPts val="240"/>
              </a:spcBef>
            </a:pPr>
            <a:r>
              <a:rPr lang="en-US" sz="8800" b="1" spc="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8800" b="1" spc="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endParaRPr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8425" y="2366962"/>
            <a:ext cx="10187819" cy="138403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20" algn="ctr">
              <a:spcBef>
                <a:spcPts val="232"/>
              </a:spcBef>
            </a:pPr>
            <a:r>
              <a:rPr lang="en-US" sz="4400" b="1" dirty="0" smtClean="0">
                <a:ln w="0">
                  <a:solidFill>
                    <a:srgbClr val="2365C7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  <a:r>
              <a:rPr lang="uz-Latn-UZ" sz="4400" b="1" dirty="0" smtClean="0">
                <a:ln w="0">
                  <a:solidFill>
                    <a:srgbClr val="2365C7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Mavzuga doir masala va mashqlar yechish (Alkenlarga doir)</a:t>
            </a:r>
            <a:endParaRPr lang="uz-Latn-UZ" sz="4400" b="1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7825" y="2489029"/>
            <a:ext cx="727381" cy="17293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7"/>
          </a:p>
        </p:txBody>
      </p:sp>
      <p:grpSp>
        <p:nvGrpSpPr>
          <p:cNvPr id="7" name="object 7"/>
          <p:cNvGrpSpPr/>
          <p:nvPr/>
        </p:nvGrpSpPr>
        <p:grpSpPr>
          <a:xfrm>
            <a:off x="9600553" y="522046"/>
            <a:ext cx="2260491" cy="1276272"/>
            <a:chOff x="4701997" y="228104"/>
            <a:chExt cx="603885" cy="603885"/>
          </a:xfrm>
        </p:grpSpPr>
        <p:sp>
          <p:nvSpPr>
            <p:cNvPr id="9" name="object 9"/>
            <p:cNvSpPr/>
            <p:nvPr/>
          </p:nvSpPr>
          <p:spPr>
            <a:xfrm>
              <a:off x="4701997" y="228104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8057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7" y="228104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8057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656723" y="777374"/>
            <a:ext cx="2360585" cy="765616"/>
          </a:xfrm>
          <a:prstGeom prst="rect">
            <a:avLst/>
          </a:prstGeom>
        </p:spPr>
        <p:txBody>
          <a:bodyPr vert="horz" wrap="square" lIns="0" tIns="33550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uz-Latn-UZ" sz="4755" b="1" spc="21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4755" dirty="0">
              <a:latin typeface="Arial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8825" y="4348162"/>
            <a:ext cx="3429000" cy="2218489"/>
          </a:xfrm>
          <a:prstGeom prst="rect">
            <a:avLst/>
          </a:prstGeom>
        </p:spPr>
      </p:pic>
      <p:sp>
        <p:nvSpPr>
          <p:cNvPr id="13" name="object 5"/>
          <p:cNvSpPr/>
          <p:nvPr/>
        </p:nvSpPr>
        <p:spPr>
          <a:xfrm>
            <a:off x="377825" y="4576762"/>
            <a:ext cx="727381" cy="17293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8057"/>
          </a:p>
        </p:txBody>
      </p:sp>
      <p:sp>
        <p:nvSpPr>
          <p:cNvPr id="14" name="TextBox 13"/>
          <p:cNvSpPr txBox="1"/>
          <p:nvPr/>
        </p:nvSpPr>
        <p:spPr>
          <a:xfrm>
            <a:off x="1520825" y="4424362"/>
            <a:ext cx="43312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21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242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363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484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605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726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6847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4968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Toshkent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shahar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tumani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288-maktabning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kimyo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Turdiyeva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Dilfuza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Qodirovna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 yechimi: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619" y="1514133"/>
            <a:ext cx="11428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Hosil bo‘lgan  bromli organik birikmaning molyar massasi 244 g/mol. Umumiy massadan bromning massasini ayiramiz: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835025" y="3256799"/>
                <a:ext cx="6594626" cy="586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z-Latn-UZ" b="0" i="0" smtClean="0">
                          <a:latin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uz-Latn-UZ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z-Latn-U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uz-Latn-UZ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uz-Latn-UZ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sSub>
                            <m:sSubPr>
                              <m:ctrlPr>
                                <a:rPr lang="uz-Latn-U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uz-Latn-UZ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uz-Latn-UZ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uz-Latn-UZ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  <m:r>
                        <a:rPr lang="uz-Latn-UZ" b="0" i="0" smtClean="0">
                          <a:latin typeface="Cambria Math" panose="02040503050406030204" pitchFamily="18" charset="0"/>
                        </a:rPr>
                        <m:t>=244−160=84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25" y="3256799"/>
                <a:ext cx="6594626" cy="586635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375444" y="3880853"/>
            <a:ext cx="11428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Alkenning molyar massasi 84. Noma’lum alkenni  aniqlaymiz:</a:t>
            </a:r>
          </a:p>
          <a:p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14n=84</a:t>
            </a:r>
          </a:p>
          <a:p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n=6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Прямоугольник 8"/>
              <p:cNvSpPr/>
              <p:nvPr/>
            </p:nvSpPr>
            <p:spPr>
              <a:xfrm>
                <a:off x="2301212" y="4973165"/>
                <a:ext cx="1142841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z-Latn-UZ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Alkenning umumiy formulasi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z-Latn-UZ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uz-Latn-UZ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uz-Latn-UZ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z-Latn-UZ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uz-Latn-UZ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</m:oMath>
                </a14:m>
                <a:endParaRPr lang="uz-Latn-UZ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212" y="4973165"/>
                <a:ext cx="11428412" cy="646331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600" t="-1509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Прямоугольник 9"/>
              <p:cNvSpPr/>
              <p:nvPr/>
            </p:nvSpPr>
            <p:spPr>
              <a:xfrm>
                <a:off x="2327833" y="5903430"/>
                <a:ext cx="826670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z-Latn-UZ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b>
                        <m:r>
                          <a:rPr lang="uz-Latn-UZ" sz="36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sub>
                    </m:sSub>
                    <m:sSub>
                      <m:sSubPr>
                        <m:ctrlPr>
                          <a:rPr lang="uz-Latn-UZ" sz="36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𝐇</m:t>
                        </m:r>
                      </m:e>
                      <m:sub>
                        <m:r>
                          <a:rPr lang="uz-Latn-UZ" sz="36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sub>
                    </m:sSub>
                    <m:r>
                      <a:rPr lang="uz-Latn-UZ" sz="36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𝐠𝐞𝐤𝐬𝐞𝐧</m:t>
                    </m:r>
                  </m:oMath>
                </a14:m>
                <a:endParaRPr lang="uz-Latn-UZ" sz="3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833" y="5903430"/>
                <a:ext cx="8266706" cy="64633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2286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 descr="Гексен-1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9955" y="5290115"/>
            <a:ext cx="3821828" cy="17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046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619" y="1528762"/>
            <a:ext cx="11428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31,5 gramm propenni vodorod bilan qaytarilganda, 26,4 gramm propan hosil bo‘lsa, ushbu reaksiya unumini toping.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8425" y="3391461"/>
            <a:ext cx="4114800" cy="3598057"/>
          </a:xfrm>
          <a:prstGeom prst="rect">
            <a:avLst/>
          </a:prstGeom>
        </p:spPr>
      </p:pic>
      <p:pic>
        <p:nvPicPr>
          <p:cNvPr id="5126" name="Picture 6" descr="Водород от компании АльфаГаз купить в городе Новосибирс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2425" y="2971800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42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 yechimi: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619" y="1528762"/>
            <a:ext cx="11428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Dastlab, reaksiya tenglamasini yozib olamiz: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3425825" y="2583280"/>
                <a:ext cx="534037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z-Latn-UZ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uz-Latn-UZ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ru-RU" sz="4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z-Latn-UZ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uz-Latn-UZ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uz-Latn-UZ" sz="4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uz-Latn-UZ" sz="4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z-Latn-UZ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uz-Latn-UZ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uz-Latn-UZ" sz="4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uz-Latn-UZ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z-Latn-UZ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e>
                      </m:groupChr>
                      <m:sSub>
                        <m:sSubPr>
                          <m:ctrlPr>
                            <a:rPr lang="uz-Latn-UZ" sz="4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z-Latn-UZ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uz-Latn-UZ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uz-Latn-UZ" sz="4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z-Latn-UZ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uz-Latn-UZ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b>
                      </m:sSub>
                    </m:oMath>
                  </m:oMathPara>
                </a14:m>
                <a:endParaRPr lang="ru-RU" sz="4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825" y="2583280"/>
                <a:ext cx="5340373" cy="67710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378619" y="3509962"/>
            <a:ext cx="11428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Reaksiya unumini topish uchun reaksiya natijasida hosil bo‘lgan moddani massasini nazariy jihatdan hosil bo‘lishi kerak bo‘lgan moddani massasiga bo‘lish kerak:</a:t>
            </a:r>
          </a:p>
          <a:p>
            <a:pPr algn="just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05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 yechimi: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619" y="1528762"/>
            <a:ext cx="11428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Reaksiya natijasida 26,4 gramm propan amalda hosil bo‘lgan. Nazariy jihatdan 31,5 propendan necha gramm mahsulot hosil bo‘lishini topib olamiz: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799049" y="3358375"/>
                <a:ext cx="5279715" cy="1173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  42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uz-Latn-UZ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uz-Latn-UZ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                </m:t>
                          </m:r>
                        </m:e>
                      </m:groupChr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 44 </m:t>
                      </m:r>
                      <m:sSub>
                        <m:sSubPr>
                          <m:ctrlPr>
                            <a:rPr lang="uz-Latn-U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uz-Latn-U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uz-Latn-UZ" dirty="0" smtClean="0"/>
              </a:p>
              <a:p>
                <a:r>
                  <a:rPr lang="uz-Latn-UZ" dirty="0"/>
                  <a:t> </a:t>
                </a:r>
                <a:r>
                  <a:rPr lang="uz-Latn-UZ" dirty="0" smtClean="0"/>
                  <a:t>            </a:t>
                </a:r>
                <a14:m>
                  <m:oMath xmlns:m="http://schemas.openxmlformats.org/officeDocument/2006/math">
                    <m:r>
                      <a:rPr lang="uz-Latn-UZ" b="0" i="1" smtClean="0">
                        <a:latin typeface="Cambria Math" panose="02040503050406030204" pitchFamily="18" charset="0"/>
                      </a:rPr>
                      <m:t>31,5</m:t>
                    </m:r>
                    <m:groupChr>
                      <m:groupChrPr>
                        <m:chr m:val="→"/>
                        <m:vertJc m:val="bot"/>
                        <m:ctrlPr>
                          <a:rPr lang="uz-Latn-UZ" b="0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uz-Latn-UZ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uz-Latn-UZ" b="0" i="1" smtClean="0">
                            <a:latin typeface="Cambria Math" panose="02040503050406030204" pitchFamily="18" charset="0"/>
                          </a:rPr>
                          <m:t>             </m:t>
                        </m:r>
                      </m:e>
                    </m:groupChr>
                    <m:r>
                      <a:rPr lang="uz-Latn-UZ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uz-Latn-UZ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49" y="3358375"/>
                <a:ext cx="5279715" cy="1173270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6702425" y="3319621"/>
                <a:ext cx="4011355" cy="1109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44</m:t>
                          </m:r>
                          <m:r>
                            <a:rPr lang="uz-Latn-U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∙31,5</m:t>
                          </m:r>
                        </m:num>
                        <m:den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den>
                      </m:f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=33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425" y="3319621"/>
                <a:ext cx="4011355" cy="1109727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333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85650" cy="1356861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 yechimi: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619" y="1528762"/>
            <a:ext cx="11428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Nazariy jihatdan 33 gramm  propan hosil bo‘lishi kerak edi, lekin amaliy jihatdan 26,4 gramm propan hosil </a:t>
            </a:r>
            <a:r>
              <a:rPr lang="uz-Latn-UZ" sz="3600" smtClean="0">
                <a:latin typeface="Arial" panose="020B0604020202020204" pitchFamily="34" charset="0"/>
                <a:cs typeface="Arial" panose="020B0604020202020204" pitchFamily="34" charset="0"/>
              </a:rPr>
              <a:t>bo‘ldi.</a:t>
            </a:r>
          </a:p>
          <a:p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Reaksiya unumini aniqlaymiz: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-1773387" y="3998101"/>
                <a:ext cx="11581606" cy="10253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z-Latn-UZ" sz="3200" b="0" i="0" smtClean="0">
                          <a:latin typeface="Cambria Math" panose="02040503050406030204" pitchFamily="18" charset="0"/>
                        </a:rPr>
                        <m:t>Reaksiya</m:t>
                      </m:r>
                      <m:r>
                        <a:rPr lang="uz-Latn-UZ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uz-Latn-UZ" sz="3200" b="0" i="0" smtClean="0">
                          <a:latin typeface="Cambria Math" panose="02040503050406030204" pitchFamily="18" charset="0"/>
                        </a:rPr>
                        <m:t>unumi</m:t>
                      </m:r>
                      <m:r>
                        <a:rPr lang="uz-Latn-UZ" sz="3200" b="0" i="0" smtClean="0">
                          <a:latin typeface="Cambria Math" panose="02040503050406030204" pitchFamily="18" charset="0"/>
                        </a:rPr>
                        <m:t> %=</m:t>
                      </m:r>
                      <m:f>
                        <m:fPr>
                          <m:ctrlPr>
                            <a:rPr lang="uz-Latn-UZ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uz-Latn-UZ" sz="32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uz-Latn-UZ" sz="3200" b="0" i="0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uz-Latn-UZ" sz="3200" b="0" i="0" smtClean="0">
                              <a:latin typeface="Cambria Math" panose="02040503050406030204" pitchFamily="18" charset="0"/>
                            </a:rPr>
                            <m:t>amaliy</m:t>
                          </m:r>
                          <m:r>
                            <a:rPr lang="uz-Latn-UZ" sz="32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uz-Latn-UZ" sz="32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uz-Latn-UZ" sz="3200" b="0" i="0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uz-Latn-UZ" sz="3200" b="0" i="0" smtClean="0">
                              <a:latin typeface="Cambria Math" panose="02040503050406030204" pitchFamily="18" charset="0"/>
                            </a:rPr>
                            <m:t>nazariy</m:t>
                          </m:r>
                          <m:r>
                            <a:rPr lang="uz-Latn-UZ" sz="32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uz-Latn-UZ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∙100%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3387" y="3998101"/>
                <a:ext cx="11581606" cy="1025345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7622624" y="4005923"/>
                <a:ext cx="4166718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sz="3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26,4</m:t>
                          </m:r>
                        </m:num>
                        <m:den>
                          <m:r>
                            <a:rPr lang="uz-Latn-UZ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33</m:t>
                          </m:r>
                        </m:den>
                      </m:f>
                      <m:r>
                        <a:rPr lang="uz-Latn-UZ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∙100%=80%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624" y="4005923"/>
                <a:ext cx="4166718" cy="1017523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845782" y="5834490"/>
            <a:ext cx="649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Javob: Reaksiya unumi 80%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06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825" y="1333728"/>
            <a:ext cx="10744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AutoNum type="arabicPeriod"/>
            </a:pP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Massasi 7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gramm bo‘lgan etilen qatori uglevodorodni to‘la gidrogenlash uchun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5,6 litr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(n.sh.da) vodorod sarf bo‘lsa, shu moddaning nisbiy molyar massasini aniqlang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FontTx/>
              <a:buAutoNum type="arabicPeriod"/>
            </a:pP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Etilen qatori uglevodorod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48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gramm brom bilan birikib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60,6 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gramm bromli  birikma hosil qilsa, dastlabki uglevodorodni empirik formulasini aniqlang.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buFontTx/>
              <a:buAutoNum type="arabicPeriod"/>
            </a:pP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11,2 gramm etilenni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vodorod bilan qaytarilganda,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10,8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gramm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etan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hosil bo‘lsa, ushbu reaksiya unumini toping.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385" y="1277316"/>
            <a:ext cx="1127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TimesNewRomanPSMT"/>
              </a:rPr>
              <a:t>Buten</a:t>
            </a:r>
            <a:r>
              <a:rPr lang="en-US" sz="4000" dirty="0">
                <a:latin typeface="TimesNewRomanPSMT"/>
              </a:rPr>
              <a:t> </a:t>
            </a:r>
            <a:r>
              <a:rPr lang="en-US" sz="4000" dirty="0" err="1">
                <a:latin typeface="TimesNewRomanPSMT"/>
              </a:rPr>
              <a:t>molekulasi</a:t>
            </a:r>
            <a:r>
              <a:rPr lang="en-US" sz="4000" dirty="0">
                <a:latin typeface="TimesNewRomanPSMT"/>
              </a:rPr>
              <a:t> </a:t>
            </a:r>
            <a:r>
              <a:rPr lang="en-US" sz="4000" dirty="0" err="1">
                <a:latin typeface="TimesNewRomanPSMT"/>
              </a:rPr>
              <a:t>tarkibidagi</a:t>
            </a:r>
            <a:r>
              <a:rPr lang="en-US" sz="4000" dirty="0">
                <a:latin typeface="TimesNewRomanPSMT"/>
              </a:rPr>
              <a:t> </a:t>
            </a:r>
            <a:r>
              <a:rPr lang="el-GR" sz="4000" dirty="0">
                <a:latin typeface="TimesNewRomanPSMT"/>
              </a:rPr>
              <a:t>σ </a:t>
            </a:r>
            <a:r>
              <a:rPr lang="en-US" sz="4000" dirty="0" err="1">
                <a:latin typeface="TimesNewRomanPSMT"/>
              </a:rPr>
              <a:t>va</a:t>
            </a:r>
            <a:r>
              <a:rPr lang="en-US" sz="4000" dirty="0">
                <a:latin typeface="TimesNewRomanPSMT"/>
              </a:rPr>
              <a:t> </a:t>
            </a:r>
            <a:r>
              <a:rPr lang="el-GR" sz="4000" dirty="0">
                <a:latin typeface="TimesNewRomanPSMT"/>
              </a:rPr>
              <a:t>π </a:t>
            </a:r>
            <a:r>
              <a:rPr lang="en-US" sz="4000" dirty="0" err="1" smtClean="0">
                <a:latin typeface="TimesNewRomanPSMT"/>
              </a:rPr>
              <a:t>bog‘lar</a:t>
            </a:r>
            <a:r>
              <a:rPr lang="en-US" sz="4000" dirty="0" smtClean="0">
                <a:latin typeface="TimesNewRomanPSMT"/>
              </a:rPr>
              <a:t> </a:t>
            </a:r>
            <a:r>
              <a:rPr lang="en-US" sz="4000" dirty="0" err="1">
                <a:latin typeface="TimesNewRomanPSMT"/>
              </a:rPr>
              <a:t>nisbatini</a:t>
            </a:r>
            <a:r>
              <a:rPr lang="en-US" sz="4000" dirty="0">
                <a:latin typeface="TimesNewRomanPSMT"/>
              </a:rPr>
              <a:t> toping.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10210" y="2824162"/>
            <a:ext cx="6000750" cy="3193568"/>
            <a:chOff x="440690" y="2824162"/>
            <a:chExt cx="6000750" cy="3193568"/>
          </a:xfrm>
        </p:grpSpPr>
        <p:pic>
          <p:nvPicPr>
            <p:cNvPr id="1028" name="Picture 4" descr="Butene C4H8 Illustration - Twink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" y="2824162"/>
              <a:ext cx="6000750" cy="3000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178425" y="5338762"/>
              <a:ext cx="908361" cy="6789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7616825" y="3281362"/>
                <a:ext cx="3554819" cy="1265603"/>
              </a:xfrm>
              <a:prstGeom prst="rect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11:1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nisbatda</m:t>
                      </m:r>
                    </m:oMath>
                  </m:oMathPara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va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  <a:ea typeface="Cambria Math"/>
                      </a:rPr>
                      <m:t>π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bog‘lar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825" y="3281362"/>
                <a:ext cx="3554819" cy="126560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5207"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06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85650" cy="1348485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 darsda: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025" y="1604962"/>
            <a:ext cx="1127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uz-Latn-UZ" sz="4000" dirty="0" smtClean="0">
                <a:latin typeface="TimesNewRomanPSMT"/>
              </a:rPr>
              <a:t>Alkenlarning umumiy xossalariga doir masalalar yechish.</a:t>
            </a:r>
          </a:p>
          <a:p>
            <a:pPr marL="742950" indent="-742950">
              <a:buAutoNum type="arabicPeriod"/>
            </a:pPr>
            <a:r>
              <a:rPr lang="uz-Latn-UZ" sz="4000" dirty="0" smtClean="0">
                <a:latin typeface="TimesNewRomanPSMT"/>
                <a:cs typeface="Arial" pitchFamily="34" charset="0"/>
              </a:rPr>
              <a:t>Alkenlarning galogenli hosilalariga doir masalalar yechish</a:t>
            </a:r>
            <a:r>
              <a:rPr lang="uz-Latn-UZ" dirty="0">
                <a:latin typeface="Arial" pitchFamily="34" charset="0"/>
                <a:cs typeface="Arial" pitchFamily="34" charset="0"/>
              </a:rPr>
              <a:t>.</a:t>
            </a:r>
            <a:endParaRPr lang="uz-Latn-UZ" sz="4000" dirty="0" smtClean="0">
              <a:latin typeface="TimesNewRomanPSMT"/>
              <a:cs typeface="Arial" pitchFamily="34" charset="0"/>
            </a:endParaRPr>
          </a:p>
        </p:txBody>
      </p:sp>
      <p:pic>
        <p:nvPicPr>
          <p:cNvPr id="1026" name="Picture 2" descr="Вниманию поступивших в группу переподготовки &quot;Фармацевтическая химия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2425" y="4159507"/>
            <a:ext cx="5048496" cy="283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74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626" y="1407761"/>
            <a:ext cx="1127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Massasi 3,36 gramm bo‘lgan etilen qatori uglevodorodni to‘la gidrogenlash uchun 0,896 litr (n.sh.da) vodorod sarf bo‘lsa, shu moddaning nisbiy molyar massasini aniqlang.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4.1.2. Модель молекулы этилена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225" y="4194746"/>
            <a:ext cx="3048000" cy="227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Этан - Хим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9225" y="4189357"/>
            <a:ext cx="3338171" cy="257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ильтры азота · углекислоты · кислорода · водорода · гел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1225" y="4002931"/>
            <a:ext cx="242887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7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 yechimi: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Прямоугольник 2"/>
              <p:cNvSpPr/>
              <p:nvPr/>
            </p:nvSpPr>
            <p:spPr>
              <a:xfrm>
                <a:off x="301625" y="1452562"/>
                <a:ext cx="11506200" cy="4216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z-Latn-UZ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Alken qator uglevodorodlar o‘ziga 1 mol vodorodni biriktirib, to‘yingan uglevodorodlar ya’ni alkanlar hosil qiladi. Organik moddalarga vodorodning birikish reaksiyalarini </a:t>
                </a:r>
                <a:r>
                  <a:rPr lang="uz-Latn-UZ" sz="3600" b="1" dirty="0" smtClean="0">
                    <a:solidFill>
                      <a:srgbClr val="2365C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gidrogenlanish reaksiyalari </a:t>
                </a:r>
                <a:r>
                  <a:rPr lang="uz-Latn-UZ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deyiladi.</a:t>
                </a:r>
              </a:p>
              <a:p>
                <a:pPr algn="just"/>
                <a:endParaRPr lang="uz-Latn-UZ" sz="4400" b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400" b="1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400" b="1" i="0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𝐂</m:t>
                          </m:r>
                        </m:e>
                        <m:sub>
                          <m:r>
                            <a:rPr lang="uz-Latn-UZ" sz="4400" b="1" i="0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𝐧</m:t>
                          </m:r>
                        </m:sub>
                      </m:sSub>
                      <m:sSub>
                        <m:sSubPr>
                          <m:ctrlPr>
                            <a:rPr lang="ru-RU" sz="4400" b="1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400" b="1" i="0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𝐇</m:t>
                          </m:r>
                        </m:e>
                        <m:sub>
                          <m:r>
                            <a:rPr lang="uz-Latn-UZ" sz="4400" b="1" i="0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𝟐𝐧</m:t>
                          </m:r>
                        </m:sub>
                      </m:sSub>
                      <m:r>
                        <a:rPr lang="uz-Latn-UZ" sz="4400" b="1" i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uz-Latn-UZ" sz="4400" b="1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400" b="1" i="0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𝐇</m:t>
                          </m:r>
                        </m:e>
                        <m:sub>
                          <m:r>
                            <a:rPr lang="uz-Latn-UZ" sz="4400" b="1" i="0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uz-Latn-UZ" sz="4400" b="1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uz-Latn-UZ" sz="4400" b="1" i="0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uz-Latn-UZ" sz="4400" b="1" i="0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               </m:t>
                          </m:r>
                        </m:e>
                      </m:groupChr>
                      <m:sSub>
                        <m:sSubPr>
                          <m:ctrlPr>
                            <a:rPr lang="uz-Latn-UZ" sz="4400" b="1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400" b="1" i="0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𝐂</m:t>
                          </m:r>
                        </m:e>
                        <m:sub>
                          <m:r>
                            <a:rPr lang="uz-Latn-UZ" sz="4400" b="1" i="0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𝐧</m:t>
                          </m:r>
                        </m:sub>
                      </m:sSub>
                      <m:sSub>
                        <m:sSubPr>
                          <m:ctrlPr>
                            <a:rPr lang="uz-Latn-UZ" sz="4400" b="1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400" b="1" i="0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𝐇</m:t>
                          </m:r>
                        </m:e>
                        <m:sub>
                          <m:r>
                            <a:rPr lang="uz-Latn-UZ" sz="4400" b="1" i="0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𝟐𝐧</m:t>
                          </m:r>
                          <m:r>
                            <a:rPr lang="uz-Latn-UZ" sz="4400" b="1" i="0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uz-Latn-UZ" sz="4400" b="1" i="0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uz-Latn-UZ" sz="3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uz-Latn-UZ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</a:t>
                </a:r>
                <a:r>
                  <a:rPr lang="uz-Latn-UZ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alken                     alkan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25" y="1452562"/>
                <a:ext cx="11506200" cy="421653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589" t="-2168" r="-1589" b="-44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216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 yechimi: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Прямоугольник 2"/>
              <p:cNvSpPr/>
              <p:nvPr/>
            </p:nvSpPr>
            <p:spPr>
              <a:xfrm>
                <a:off x="150812" y="1322842"/>
                <a:ext cx="11884025" cy="4239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z-Latn-UZ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Vodorodni modda miqdorini topib olamiz: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z-Latn-UZ" sz="36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n</m:t>
                      </m:r>
                      <m:r>
                        <a:rPr lang="uz-Latn-UZ" sz="36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uz-Latn-UZ" sz="36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uz-Latn-UZ" sz="36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V</m:t>
                          </m:r>
                        </m:num>
                        <m:den>
                          <m:sSub>
                            <m:sSubPr>
                              <m:ctrlPr>
                                <a:rPr lang="uz-Latn-UZ" sz="3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uz-Latn-UZ" sz="36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uz-Latn-UZ" sz="36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m</m:t>
                              </m:r>
                            </m:sub>
                          </m:sSub>
                        </m:den>
                      </m:f>
                      <m:r>
                        <a:rPr lang="uz-Latn-UZ" sz="36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uz-Latn-UZ" sz="36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uz-Latn-UZ" sz="36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0,896</m:t>
                          </m:r>
                        </m:num>
                        <m:den>
                          <m:r>
                            <a:rPr lang="uz-Latn-UZ" sz="36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22,4</m:t>
                          </m:r>
                        </m:den>
                      </m:f>
                      <m:r>
                        <a:rPr lang="uz-Latn-UZ" sz="36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=0,04 </m:t>
                      </m:r>
                      <m:r>
                        <m:rPr>
                          <m:sty m:val="p"/>
                        </m:rPr>
                        <a:rPr lang="uz-Latn-UZ" sz="36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mol</m:t>
                      </m:r>
                      <m:r>
                        <a:rPr lang="uz-Latn-UZ" sz="36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uz-Latn-UZ" sz="36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vodorod</m:t>
                      </m:r>
                    </m:oMath>
                  </m:oMathPara>
                </a14:m>
                <a:endParaRPr lang="uz-Latn-UZ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uz-Latn-UZ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mol alkenni gidrogenlash uchun 1 mol vodorod sarflanadi:</a:t>
                </a:r>
              </a:p>
              <a:p>
                <a:endParaRPr lang="uz-Latn-UZ" sz="3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uz-Latn-UZ" sz="4400" b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12" y="1322842"/>
                <a:ext cx="11884025" cy="4239943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591" t="-21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1444625" y="4424362"/>
            <a:ext cx="8610600" cy="1654844"/>
            <a:chOff x="1444625" y="4091677"/>
            <a:chExt cx="8610600" cy="1654844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" name="Прямоугольник 3"/>
                <p:cNvSpPr/>
                <p:nvPr/>
              </p:nvSpPr>
              <p:spPr>
                <a:xfrm>
                  <a:off x="1444625" y="4576762"/>
                  <a:ext cx="8610600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4000" b="1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𝐂</m:t>
                            </m:r>
                          </m:e>
                          <m:sub>
                            <m:r>
                              <a:rPr lang="uz-Latn-UZ" sz="4000" b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𝐧</m:t>
                            </m:r>
                          </m:sub>
                        </m:sSub>
                        <m:sSub>
                          <m:sSubPr>
                            <m:ctrlPr>
                              <a:rPr lang="ru-RU" sz="4000" b="1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uz-Latn-UZ" sz="4000" b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𝟐𝐧</m:t>
                            </m:r>
                          </m:sub>
                        </m:sSub>
                        <m:r>
                          <a:rPr lang="uz-Latn-UZ" sz="4000" b="1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uz-Latn-UZ" sz="4000" b="1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uz-Latn-UZ" sz="4000" b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  <m:groupChr>
                          <m:groupChrPr>
                            <m:chr m:val="→"/>
                            <m:vertJc m:val="bot"/>
                            <m:ctrlPr>
                              <a:rPr lang="uz-Latn-UZ" sz="4000" b="1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uz-Latn-UZ" sz="4000" b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uz-Latn-UZ" sz="4000" b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                </m:t>
                            </m:r>
                          </m:e>
                        </m:groupChr>
                        <m:sSub>
                          <m:sSubPr>
                            <m:ctrlPr>
                              <a:rPr lang="uz-Latn-UZ" sz="4000" b="1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𝐂</m:t>
                            </m:r>
                          </m:e>
                          <m:sub>
                            <m:r>
                              <a:rPr lang="uz-Latn-UZ" sz="4000" b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𝐧</m:t>
                            </m:r>
                          </m:sub>
                        </m:sSub>
                        <m:sSub>
                          <m:sSubPr>
                            <m:ctrlPr>
                              <a:rPr lang="uz-Latn-UZ" sz="4000" b="1" i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uz-Latn-UZ" sz="4000" b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𝟐𝐧</m:t>
                            </m:r>
                            <m:r>
                              <a:rPr lang="uz-Latn-UZ" sz="4000" b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uz-Latn-UZ" sz="4000" b="1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4" name="Прямоугольник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4625" y="4576762"/>
                  <a:ext cx="8610600" cy="707886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3197225" y="5223301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z-Latn-UZ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17303" y="517863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z-Latn-UZ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9871" y="4091677"/>
              <a:ext cx="12747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z-Latn-UZ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0,04=x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67234" y="4105695"/>
              <a:ext cx="885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z-Latn-UZ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0,04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788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 yechimi: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812" y="1322842"/>
            <a:ext cx="1188402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Alkenni modda miqdori ma’lum bo‘lib, shu orqali uning molyar massasini aniqlaymiz:</a:t>
            </a:r>
          </a:p>
          <a:p>
            <a:endParaRPr lang="uz-Latn-U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4400" b="1" dirty="0" smtClean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84300" y="2968211"/>
            <a:ext cx="4038600" cy="586635"/>
            <a:chOff x="377825" y="2815558"/>
            <a:chExt cx="4038600" cy="586635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77825" y="2815558"/>
                  <a:ext cx="2238818" cy="586635"/>
                </a:xfrm>
                <a:prstGeom prst="rect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z-Latn-UZ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uz-Latn-U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uz-Latn-U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uz-Latn-U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uz-Latn-U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825" y="2815558"/>
                  <a:ext cx="2238818" cy="586635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  <a:ln w="381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Прямая со стрелкой 11"/>
            <p:cNvCxnSpPr>
              <a:stCxn id="10" idx="3"/>
            </p:cNvCxnSpPr>
            <p:nvPr/>
          </p:nvCxnSpPr>
          <p:spPr>
            <a:xfrm flipV="1">
              <a:off x="2616643" y="3108875"/>
              <a:ext cx="1799782" cy="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5483225" y="2679703"/>
                <a:ext cx="5819862" cy="1163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3,36</m:t>
                          </m:r>
                        </m:num>
                        <m:den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0,04</m:t>
                          </m:r>
                        </m:den>
                      </m:f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=84 </m:t>
                      </m:r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225" y="2679703"/>
                <a:ext cx="5819862" cy="116365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151427" y="4954644"/>
            <a:ext cx="3882794" cy="678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Javob: 84 g/mol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22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0225" y="1528762"/>
            <a:ext cx="11428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Etilen qatori uglevodorod 16 gramm brom bilan birikib 24,4  gramm bromli  birikma hosil qilsa, dastlabki uglevodorodni empirik formulasini aniqlang.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алкена, молекула, этиле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625" y="3454989"/>
            <a:ext cx="3657600" cy="30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7464425" y="4043362"/>
                <a:ext cx="2175917" cy="1477328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9600" b="1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z-Latn-UZ" sz="9600" b="1" i="0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𝐁𝐫</m:t>
                          </m:r>
                        </m:e>
                        <m:sub>
                          <m:r>
                            <a:rPr lang="uz-Latn-UZ" sz="9600" b="1" i="0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9600" b="1" dirty="0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425" y="4043362"/>
                <a:ext cx="2175917" cy="1477328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443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 yechimi: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Прямоугольник 2"/>
              <p:cNvSpPr/>
              <p:nvPr/>
            </p:nvSpPr>
            <p:spPr>
              <a:xfrm>
                <a:off x="378619" y="1528762"/>
                <a:ext cx="11428412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z-Latn-UZ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Dastlab, alkenlarni brom bilan umumiy reaksiyasini yozib olamiz: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6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𝐂</m:t>
                          </m:r>
                        </m:e>
                        <m:sub>
                          <m:r>
                            <a:rPr lang="uz-Latn-UZ" sz="36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𝐧</m:t>
                          </m:r>
                        </m:sub>
                      </m:sSub>
                      <m:sSub>
                        <m:sSubPr>
                          <m:ctrlPr>
                            <a:rPr lang="ru-RU" sz="36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6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𝐇</m:t>
                          </m:r>
                        </m:e>
                        <m:sub>
                          <m:r>
                            <a:rPr lang="uz-Latn-UZ" sz="36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𝟐𝐧</m:t>
                          </m:r>
                        </m:sub>
                      </m:sSub>
                      <m:r>
                        <a:rPr lang="uz-Latn-UZ" sz="36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uz-Latn-UZ" sz="36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6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𝐁𝐫</m:t>
                          </m:r>
                        </m:e>
                        <m:sub>
                          <m:r>
                            <a:rPr lang="uz-Latn-UZ" sz="36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uz-Latn-UZ" sz="36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uz-Latn-UZ" sz="36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uz-Latn-UZ" sz="36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              </m:t>
                          </m:r>
                        </m:e>
                      </m:groupChr>
                      <m:sSub>
                        <m:sSubPr>
                          <m:ctrlPr>
                            <a:rPr lang="uz-Latn-UZ" sz="36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6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𝐂</m:t>
                          </m:r>
                        </m:e>
                        <m:sub>
                          <m:r>
                            <a:rPr lang="uz-Latn-UZ" sz="36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𝐧</m:t>
                          </m:r>
                        </m:sub>
                      </m:sSub>
                      <m:sSub>
                        <m:sSubPr>
                          <m:ctrlPr>
                            <a:rPr lang="uz-Latn-UZ" sz="36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6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𝐇</m:t>
                          </m:r>
                        </m:e>
                        <m:sub>
                          <m:r>
                            <a:rPr lang="uz-Latn-UZ" sz="36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𝟐𝐧</m:t>
                          </m:r>
                        </m:sub>
                      </m:sSub>
                      <m:sSub>
                        <m:sSubPr>
                          <m:ctrlPr>
                            <a:rPr lang="uz-Latn-UZ" sz="36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6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𝐁𝐫</m:t>
                          </m:r>
                        </m:e>
                        <m:sub>
                          <m:r>
                            <a:rPr lang="uz-Latn-UZ" sz="36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19" y="1528762"/>
                <a:ext cx="11428412" cy="1754326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600" t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77825" y="3283088"/>
            <a:ext cx="1089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Reaksiyadan 1 mol bromdan 1 mol mahsulot hosil bo‘ldi. Shundan foydalanib, hosil bo‘lgan mahsulotni molyar massasini topib olamiz:</a:t>
            </a:r>
          </a:p>
          <a:p>
            <a:endParaRPr lang="uz-Latn-U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225425" y="5211810"/>
                <a:ext cx="8715145" cy="11732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𝐵𝑟</m:t>
                          </m:r>
                        </m:e>
                        <m:sub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 16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ru-RU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uz-Latn-UZ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                 </m:t>
                          </m:r>
                        </m:e>
                      </m:groupChr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 24, 4</m:t>
                      </m:r>
                      <m:sSub>
                        <m:sSubPr>
                          <m:ctrlPr>
                            <a:rPr lang="uz-Latn-U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uz-Latn-U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uz-Latn-U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𝐵𝑟</m:t>
                          </m:r>
                        </m:e>
                        <m:sub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z-Latn-UZ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        160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uz-Latn-UZ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uz-Latn-UZ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                         </m:t>
                          </m:r>
                        </m:e>
                      </m:groupChr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25" y="5211810"/>
                <a:ext cx="8715145" cy="117327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6987558" y="4953740"/>
                <a:ext cx="4553170" cy="110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160</m:t>
                          </m:r>
                          <m:r>
                            <a:rPr lang="uz-Latn-U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∙24,4</m:t>
                          </m:r>
                        </m:num>
                        <m:den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=244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558" y="4953740"/>
                <a:ext cx="4553170" cy="1101648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6197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0" id="{785310B2-D978-4E49-BBFE-AE080AFD3908}" vid="{EF789822-9A55-49AA-BF39-F5952A494B2E}"/>
    </a:ext>
  </a:extLst>
</a:theme>
</file>

<file path=ppt/theme/theme2.xml><?xml version="1.0" encoding="utf-8"?>
<a:theme xmlns:a="http://schemas.openxmlformats.org/drawingml/2006/main" name="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Тема7" id="{D065F3FC-3E9C-4AFC-AFB2-AD99FFD6EC12}" vid="{24D79D30-FFA8-4D6D-B82F-E600FF13E2CA}"/>
    </a:ext>
  </a:extLst>
</a:theme>
</file>

<file path=ppt/theme/theme3.xml><?xml version="1.0" encoding="utf-8"?>
<a:theme xmlns:a="http://schemas.openxmlformats.org/drawingml/2006/main" name="1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0" id="{785310B2-D978-4E49-BBFE-AE080AFD3908}" vid="{EF789822-9A55-49AA-BF39-F5952A494B2E}"/>
    </a:ext>
  </a:extLst>
</a:theme>
</file>

<file path=ppt/theme/theme4.xml><?xml version="1.0" encoding="utf-8"?>
<a:theme xmlns:a="http://schemas.openxmlformats.org/drawingml/2006/main" name="1_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Тема7" id="{D065F3FC-3E9C-4AFC-AFB2-AD99FFD6EC12}" vid="{24D79D30-FFA8-4D6D-B82F-E600FF13E2CA}"/>
    </a:ext>
  </a:extLst>
</a:theme>
</file>

<file path=ppt/theme/theme5.xml><?xml version="1.0" encoding="utf-8"?>
<a:theme xmlns:a="http://schemas.openxmlformats.org/drawingml/2006/main" name="2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0" id="{785310B2-D978-4E49-BBFE-AE080AFD3908}" vid="{EF789822-9A55-49AA-BF39-F5952A494B2E}"/>
    </a:ext>
  </a:extLst>
</a:theme>
</file>

<file path=ppt/theme/theme6.xml><?xml version="1.0" encoding="utf-8"?>
<a:theme xmlns:a="http://schemas.openxmlformats.org/drawingml/2006/main" name="2_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Тема7" id="{D065F3FC-3E9C-4AFC-AFB2-AD99FFD6EC12}" vid="{24D79D30-FFA8-4D6D-B82F-E600FF13E2CA}"/>
    </a:ext>
  </a:extLst>
</a:theme>
</file>

<file path=ppt/theme/theme7.xml><?xml version="1.0" encoding="utf-8"?>
<a:theme xmlns:a="http://schemas.openxmlformats.org/drawingml/2006/main" name="3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0" id="{785310B2-D978-4E49-BBFE-AE080AFD3908}" vid="{EF789822-9A55-49AA-BF39-F5952A494B2E}"/>
    </a:ext>
  </a:extLst>
</a:theme>
</file>

<file path=ppt/theme/theme8.xml><?xml version="1.0" encoding="utf-8"?>
<a:theme xmlns:a="http://schemas.openxmlformats.org/drawingml/2006/main" name="3_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Тема7" id="{D065F3FC-3E9C-4AFC-AFB2-AD99FFD6EC12}" vid="{24D79D30-FFA8-4D6D-B82F-E600FF13E2C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3417</TotalTime>
  <Words>366</Words>
  <Application>Microsoft Office PowerPoint</Application>
  <PresentationFormat>Произвольный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Тема10</vt:lpstr>
      <vt:lpstr>Тема7</vt:lpstr>
      <vt:lpstr>1_Тема10</vt:lpstr>
      <vt:lpstr>1_Тема7</vt:lpstr>
      <vt:lpstr>2_Тема10</vt:lpstr>
      <vt:lpstr>2_Тема7</vt:lpstr>
      <vt:lpstr>3_Тема10</vt:lpstr>
      <vt:lpstr>3_Тема7</vt:lpstr>
      <vt:lpstr>  Kimyo</vt:lpstr>
      <vt:lpstr>Слайд 2</vt:lpstr>
      <vt:lpstr>Bugun darsda:</vt:lpstr>
      <vt:lpstr>Masala</vt:lpstr>
      <vt:lpstr>Masalaning yechimi:</vt:lpstr>
      <vt:lpstr>Masalaning yechimi:</vt:lpstr>
      <vt:lpstr>Masalaning yechimi:</vt:lpstr>
      <vt:lpstr>Masala</vt:lpstr>
      <vt:lpstr>Masalaning yechimi:</vt:lpstr>
      <vt:lpstr>Masalaning yechimi:</vt:lpstr>
      <vt:lpstr>Masala</vt:lpstr>
      <vt:lpstr>Masalaning yechimi:</vt:lpstr>
      <vt:lpstr>Masalaning yechimi:</vt:lpstr>
      <vt:lpstr>Masalaning yechimi:</vt:lpstr>
      <vt:lpstr>Mustaqil bajarish uchun topshiriq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290</cp:revision>
  <dcterms:created xsi:type="dcterms:W3CDTF">2020-04-09T07:32:19Z</dcterms:created>
  <dcterms:modified xsi:type="dcterms:W3CDTF">2021-02-19T17:14:30Z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