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2"/>
  </p:notesMasterIdLst>
  <p:sldIdLst>
    <p:sldId id="1377" r:id="rId5"/>
    <p:sldId id="270" r:id="rId6"/>
    <p:sldId id="1401" r:id="rId7"/>
    <p:sldId id="288" r:id="rId8"/>
    <p:sldId id="1391" r:id="rId9"/>
    <p:sldId id="1392" r:id="rId10"/>
    <p:sldId id="1393" r:id="rId11"/>
    <p:sldId id="1394" r:id="rId12"/>
    <p:sldId id="1395" r:id="rId13"/>
    <p:sldId id="1396" r:id="rId14"/>
    <p:sldId id="1397" r:id="rId15"/>
    <p:sldId id="1402" r:id="rId16"/>
    <p:sldId id="1398" r:id="rId17"/>
    <p:sldId id="1399" r:id="rId18"/>
    <p:sldId id="1400" r:id="rId19"/>
    <p:sldId id="1403" r:id="rId20"/>
    <p:sldId id="1404" r:id="rId21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CEE1F2"/>
    <a:srgbClr val="0097CC"/>
    <a:srgbClr val="006032"/>
    <a:srgbClr val="00A859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30" autoAdjust="0"/>
    <p:restoredTop sz="94660"/>
  </p:normalViewPr>
  <p:slideViewPr>
    <p:cSldViewPr>
      <p:cViewPr>
        <p:scale>
          <a:sx n="60" d="100"/>
          <a:sy n="60" d="100"/>
        </p:scale>
        <p:origin x="-738" y="-16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569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1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74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74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74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707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757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177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07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194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0412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683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683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9.gif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3.png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6.gif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3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1.jpe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4.wdp"/><Relationship Id="rId5" Type="http://schemas.openxmlformats.org/officeDocument/2006/relationships/image" Target="../media/image35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7" y="0"/>
            <a:ext cx="12169107" cy="224276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24713" y="2747962"/>
            <a:ext cx="9216312" cy="1384018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 algn="ctr">
              <a:spcBef>
                <a:spcPts val="232"/>
              </a:spcBef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sv-SE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SIKLOALKANLARNING </a:t>
            </a:r>
            <a:r>
              <a:rPr lang="sv-SE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VA KIMYOVIY XOSSALARI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00784" y="2595563"/>
            <a:ext cx="727115" cy="15682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00784" y="4470544"/>
            <a:ext cx="727115" cy="17826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68108" y="680049"/>
            <a:ext cx="2235385" cy="101714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68108" y="680501"/>
            <a:ext cx="2235385" cy="101669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68108" y="815908"/>
            <a:ext cx="2286000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883025" y="558898"/>
            <a:ext cx="2861680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4264025" y="4271962"/>
            <a:ext cx="3325812" cy="241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6" y="1277632"/>
            <a:ext cx="11582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halqali birikmalar uchun asosan o‘rin olish reaksiyasi xarakterli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hisoblanadi. Bu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jihati bilan ular alkanlarga o‘xshash. Masalan, siklogeksanga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xlor ta’sir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ettirilsa, quyidagicha reaksiya boradi:</a:t>
            </a:r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985" y="3540735"/>
            <a:ext cx="8991600" cy="335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0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879" y="1245792"/>
            <a:ext cx="119618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N.D.Zelinskiy siklogeksanni degidrogenlab undan benzol olgan.</a:t>
            </a:r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9" y="2824162"/>
            <a:ext cx="7485092" cy="37687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8825" y="2211380"/>
            <a:ext cx="333375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3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444" y="1277316"/>
            <a:ext cx="11961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Sikloalkanlarning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70473" y="2011297"/>
                <a:ext cx="703262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600" b="1" i="1" smtClean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uz-Latn-UZ" sz="3600" b="1" i="1">
                                  <a:solidFill>
                                    <a:srgbClr val="2365C7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0">
                                  <a:solidFill>
                                    <a:srgbClr val="2365C7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𝐂</m:t>
                              </m:r>
                            </m:e>
                            <m:sub>
                              <m:r>
                                <a:rPr lang="en-US" sz="3600" b="1" i="0">
                                  <a:solidFill>
                                    <a:srgbClr val="2365C7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𝐧</m:t>
                              </m:r>
                            </m:sub>
                          </m:sSub>
                          <m:r>
                            <a:rPr lang="en-US" sz="3600" b="1" i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en-US" sz="3600" b="1" i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𝟐𝐧</m:t>
                          </m:r>
                        </m:sub>
                      </m:sSub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  <m:sSub>
                        <m:sSubPr>
                          <m:ctrlPr>
                            <a:rPr lang="en-US" sz="3600" b="1" i="1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𝐎</m:t>
                          </m:r>
                        </m:e>
                        <m:sub>
                          <m:r>
                            <a:rPr lang="en-US" sz="3600" b="1" i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→</m:t>
                      </m:r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𝐧</m:t>
                      </m:r>
                      <m:sSub>
                        <m:sSubPr>
                          <m:ctrlPr>
                            <a:rPr lang="en-US" sz="3600" b="1" i="1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𝐂𝐎</m:t>
                          </m:r>
                        </m:e>
                        <m:sub>
                          <m:r>
                            <a:rPr lang="en-US" sz="3600" b="1" i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𝐧</m:t>
                      </m:r>
                      <m:sSub>
                        <m:sSubPr>
                          <m:ctrlPr>
                            <a:rPr lang="en-US" sz="3600" b="1" i="1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en-US" sz="3600" b="1" i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𝐎</m:t>
                      </m:r>
                    </m:oMath>
                  </m:oMathPara>
                </a14:m>
                <a:endParaRPr lang="uz-Latn-UZ" sz="3600" b="1" dirty="0">
                  <a:solidFill>
                    <a:srgbClr val="2365C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473" y="2011297"/>
                <a:ext cx="7032625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241444" y="3738562"/>
            <a:ext cx="11961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sulfolanish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reaksiyasiga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kirishadi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276976" y="5052255"/>
                <a:ext cx="989074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600" b="1" i="1" smtClean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uz-Latn-UZ" sz="3600" b="1" i="1">
                                  <a:solidFill>
                                    <a:srgbClr val="2365C7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0">
                                  <a:solidFill>
                                    <a:srgbClr val="2365C7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𝐂</m:t>
                              </m:r>
                            </m:e>
                            <m:sub>
                              <m:r>
                                <a:rPr lang="en-US" sz="3600" b="1" i="0" smtClean="0">
                                  <a:solidFill>
                                    <a:srgbClr val="2365C7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n-US" sz="3600" b="1" i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𝟖</m:t>
                          </m:r>
                        </m:sub>
                      </m:sSub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en-US" sz="3600" b="1" i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𝐒𝐎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3600" b="1" i="0">
                          <a:solidFill>
                            <a:srgbClr val="2365C7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𝐂𝐇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𝐂𝐇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𝐂𝐇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𝐂𝐇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𝐎𝐒𝐎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𝐇</m:t>
                      </m:r>
                    </m:oMath>
                  </m:oMathPara>
                </a14:m>
                <a:endParaRPr lang="uz-Latn-UZ" sz="3600" b="1" dirty="0">
                  <a:solidFill>
                    <a:srgbClr val="2365C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976" y="5052255"/>
                <a:ext cx="9890747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Loved by The Potterâ¦â¦. | Freedomborn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441" y="2918982"/>
            <a:ext cx="3028774" cy="78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78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ishlatilishi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879" y="1245792"/>
            <a:ext cx="119618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Siklogeksanning xlorli birikmasi geksaxlorsiklogeksan -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qishloq xo‘jaligida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insektitsid (zararkunandalarga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qarshi) vosita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sifatida ishlatiladi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025" y="3281362"/>
            <a:ext cx="3886200" cy="34107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6225" y="3094739"/>
            <a:ext cx="42672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3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ishlatilishi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5521" y="1437919"/>
            <a:ext cx="119618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Siklopropan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giyohvandlik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siriga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ega, jarrohlikda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583" y="2976562"/>
            <a:ext cx="3617631" cy="23993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425" y="2976562"/>
            <a:ext cx="3657600" cy="2399386"/>
          </a:xfrm>
          <a:prstGeom prst="rect">
            <a:avLst/>
          </a:prstGeom>
        </p:spPr>
      </p:pic>
      <p:pic>
        <p:nvPicPr>
          <p:cNvPr id="3074" name="Picture 2" descr="Циклопропан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4370"/>
            <a:ext cx="4645025" cy="348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33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ishlatilishi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5521" y="1437919"/>
            <a:ext cx="119618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Siklopentan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motor </a:t>
            </a:r>
            <a:r>
              <a:rPr lang="en-GB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yoqilg‘isi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sifatini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yaxshilashda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825" y="2798851"/>
            <a:ext cx="3200400" cy="30733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422" y="2794905"/>
            <a:ext cx="4659228" cy="3077258"/>
          </a:xfrm>
          <a:prstGeom prst="rect">
            <a:avLst/>
          </a:prstGeom>
        </p:spPr>
      </p:pic>
      <p:pic>
        <p:nvPicPr>
          <p:cNvPr id="4098" name="Picture 2" descr="Циклопентан - Wikiwa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9" y="2786603"/>
            <a:ext cx="3008547" cy="284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53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5521" y="1437919"/>
            <a:ext cx="119618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5,6 g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siklobutan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yonishidan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CO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massasini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348922" y="2723924"/>
            <a:ext cx="7032625" cy="1458942"/>
            <a:chOff x="2348923" y="2954757"/>
            <a:chExt cx="7032625" cy="14589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Прямоугольник 6"/>
                <p:cNvSpPr/>
                <p:nvPr/>
              </p:nvSpPr>
              <p:spPr>
                <a:xfrm>
                  <a:off x="2348923" y="3305703"/>
                  <a:ext cx="7032625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uz-Latn-UZ" sz="3600" b="1" i="1" smtClean="0">
                                <a:solidFill>
                                  <a:srgbClr val="2365C7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uz-Latn-UZ" sz="3600" b="1" i="1" smtClean="0">
                                    <a:solidFill>
                                      <a:srgbClr val="2365C7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0">
                                    <a:solidFill>
                                      <a:srgbClr val="2365C7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𝐂</m:t>
                                </m:r>
                              </m:e>
                              <m:sub>
                                <m:r>
                                  <a:rPr lang="en-US" sz="3600" b="1" i="0" smtClean="0">
                                    <a:solidFill>
                                      <a:srgbClr val="2365C7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𝟒</m:t>
                                </m:r>
                              </m:sub>
                            </m:sSub>
                            <m:r>
                              <a:rPr lang="en-US" sz="3600" b="1" i="0">
                                <a:solidFill>
                                  <a:srgbClr val="2365C7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sz="3600" b="1" i="0" smtClean="0">
                                <a:solidFill>
                                  <a:srgbClr val="2365C7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𝟖</m:t>
                            </m:r>
                          </m:sub>
                        </m:sSub>
                        <m:r>
                          <a:rPr lang="en-US" sz="3600" b="1" i="0">
                            <a:solidFill>
                              <a:srgbClr val="2365C7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600" b="1" i="0" smtClean="0">
                            <a:solidFill>
                              <a:srgbClr val="2365C7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  <m:sSub>
                          <m:sSubPr>
                            <m:ctrlPr>
                              <a:rPr lang="en-US" sz="3600" b="1" i="1">
                                <a:solidFill>
                                  <a:srgbClr val="2365C7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0">
                                <a:solidFill>
                                  <a:srgbClr val="2365C7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en-US" sz="3600" b="1" i="0">
                                <a:solidFill>
                                  <a:srgbClr val="2365C7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3600" b="1" i="0">
                            <a:solidFill>
                              <a:srgbClr val="2365C7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→</m:t>
                        </m:r>
                        <m:r>
                          <a:rPr lang="en-US" sz="3600" b="1" i="0" smtClean="0">
                            <a:solidFill>
                              <a:srgbClr val="2365C7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𝟒</m:t>
                        </m:r>
                        <m:sSub>
                          <m:sSubPr>
                            <m:ctrlPr>
                              <a:rPr lang="en-US" sz="3600" b="1" i="1" smtClean="0">
                                <a:solidFill>
                                  <a:srgbClr val="2365C7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0">
                                <a:solidFill>
                                  <a:srgbClr val="2365C7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𝐂𝐎</m:t>
                            </m:r>
                          </m:e>
                          <m:sub>
                            <m:r>
                              <a:rPr lang="en-US" sz="3600" b="1" i="0">
                                <a:solidFill>
                                  <a:srgbClr val="2365C7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3600" b="1" i="0">
                            <a:solidFill>
                              <a:srgbClr val="2365C7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600" b="1" i="0" smtClean="0">
                            <a:solidFill>
                              <a:srgbClr val="2365C7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𝟒</m:t>
                        </m:r>
                        <m:sSub>
                          <m:sSubPr>
                            <m:ctrlPr>
                              <a:rPr lang="en-US" sz="3600" b="1" i="1">
                                <a:solidFill>
                                  <a:srgbClr val="2365C7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0">
                                <a:solidFill>
                                  <a:srgbClr val="2365C7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sz="3600" b="1" i="0">
                                <a:solidFill>
                                  <a:srgbClr val="2365C7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3600" b="1" i="0">
                            <a:solidFill>
                              <a:srgbClr val="2365C7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𝐎</m:t>
                        </m:r>
                      </m:oMath>
                    </m:oMathPara>
                  </a14:m>
                  <a:endParaRPr lang="uz-Latn-UZ" sz="3600" b="1" dirty="0">
                    <a:solidFill>
                      <a:srgbClr val="2365C7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" name="Прямоугольник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48923" y="3305703"/>
                  <a:ext cx="7032625" cy="64633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Box 5"/>
            <p:cNvSpPr txBox="1"/>
            <p:nvPr/>
          </p:nvSpPr>
          <p:spPr>
            <a:xfrm>
              <a:off x="3082596" y="2954757"/>
              <a:ext cx="6126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5,6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36093" y="3912770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56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21425" y="2954757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x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176427" y="3952034"/>
              <a:ext cx="6992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176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16996" y="4555218"/>
                <a:ext cx="3063852" cy="12656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5,6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56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  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/>
                        </a:rPr>
                        <m:t>176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996" y="4555218"/>
                <a:ext cx="3063852" cy="126560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04394" y="4464092"/>
                <a:ext cx="4550285" cy="1205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5,6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∙176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56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=17,6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394" y="4464092"/>
                <a:ext cx="4550285" cy="12059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012212" y="5820821"/>
            <a:ext cx="4517583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17,6 gr CO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26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2285" y="1757362"/>
            <a:ext cx="11049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/>
            <a:r>
              <a:rPr lang="en-US" sz="3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Sikloalkanlarning fizik va kimyoviy xossalari”</a:t>
            </a:r>
            <a:r>
              <a:rPr lang="en-US" sz="3600" b="1" dirty="0" smtClean="0">
                <a:ln w="0">
                  <a:solidFill>
                    <a:sysClr val="windowText" lastClr="000000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avzusini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o‘qib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o‘rganish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2. 41-sahifadagi  7-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,8-,9-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mashqlarni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687" y="4271962"/>
            <a:ext cx="3790197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884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8186" y="1452562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TimesNewRomanPSMT"/>
              </a:rPr>
              <a:t>Tarkibida</a:t>
            </a:r>
            <a:r>
              <a:rPr lang="en-US" sz="4000" dirty="0">
                <a:latin typeface="TimesNewRomanPSMT"/>
              </a:rPr>
              <a:t> 6 </a:t>
            </a:r>
            <a:r>
              <a:rPr lang="en-US" sz="4000" dirty="0" smtClean="0">
                <a:latin typeface="TimesNewRomanPSMT"/>
              </a:rPr>
              <a:t>gr </a:t>
            </a:r>
            <a:r>
              <a:rPr lang="en-US" sz="4000" dirty="0" err="1">
                <a:latin typeface="TimesNewRomanPSMT"/>
              </a:rPr>
              <a:t>vodorod</a:t>
            </a:r>
            <a:r>
              <a:rPr lang="en-US" sz="4000" dirty="0">
                <a:latin typeface="TimesNewRomanPSMT"/>
              </a:rPr>
              <a:t> </a:t>
            </a:r>
            <a:r>
              <a:rPr lang="en-US" sz="4000" dirty="0" err="1">
                <a:latin typeface="TimesNewRomanPSMT"/>
              </a:rPr>
              <a:t>bo‘lgan</a:t>
            </a:r>
            <a:r>
              <a:rPr lang="en-US" sz="4000" dirty="0">
                <a:latin typeface="TimesNewRomanPSMT"/>
              </a:rPr>
              <a:t> </a:t>
            </a:r>
            <a:r>
              <a:rPr lang="en-US" sz="4000" dirty="0" err="1">
                <a:latin typeface="TimesNewRomanPSMT"/>
              </a:rPr>
              <a:t>siklobutan</a:t>
            </a:r>
            <a:r>
              <a:rPr lang="en-US" sz="4000" dirty="0">
                <a:latin typeface="TimesNewRomanPSMT"/>
              </a:rPr>
              <a:t> </a:t>
            </a:r>
            <a:r>
              <a:rPr lang="en-US" sz="4000" dirty="0" err="1">
                <a:latin typeface="TimesNewRomanPSMT"/>
              </a:rPr>
              <a:t>qanday</a:t>
            </a:r>
            <a:r>
              <a:rPr lang="en-US" sz="4000" dirty="0">
                <a:latin typeface="TimesNewRomanPSMT"/>
              </a:rPr>
              <a:t> </a:t>
            </a:r>
            <a:r>
              <a:rPr lang="en-US" sz="4000" dirty="0" err="1">
                <a:latin typeface="TimesNewRomanPSMT"/>
              </a:rPr>
              <a:t>hajmni</a:t>
            </a:r>
            <a:r>
              <a:rPr lang="en-US" sz="4000" dirty="0">
                <a:latin typeface="TimesNewRomanPSMT"/>
              </a:rPr>
              <a:t> </a:t>
            </a:r>
            <a:r>
              <a:rPr lang="en-US" sz="4000" dirty="0" smtClean="0">
                <a:latin typeface="TimesNewRomanPSMT"/>
              </a:rPr>
              <a:t>(n.sh</a:t>
            </a:r>
            <a:r>
              <a:rPr lang="en-US" sz="4000" dirty="0">
                <a:latin typeface="TimesNewRomanPSMT"/>
              </a:rPr>
              <a:t>.) </a:t>
            </a:r>
            <a:r>
              <a:rPr lang="en-US" sz="4000" dirty="0" err="1">
                <a:latin typeface="TimesNewRomanPSMT"/>
              </a:rPr>
              <a:t>egallaydi</a:t>
            </a:r>
            <a:r>
              <a:rPr lang="en-US" sz="4000" dirty="0">
                <a:latin typeface="TimesNewRomanPSMT"/>
              </a:rPr>
              <a:t>?</a:t>
            </a:r>
            <a:endParaRPr lang="ru-RU" dirty="0"/>
          </a:p>
        </p:txBody>
      </p:sp>
      <p:pic>
        <p:nvPicPr>
          <p:cNvPr id="3074" name="Picture 2" descr="Ð¦Ð¸ÐºÐ»Ð¾Ð±ÑÑÐ°Ð½ - ÑÑÐ¾... Ð§ÑÐ¾ ÑÐ°ÐºÐ¾Ðµ Ð¦Ð¸ÐºÐ»Ð¾Ð±ÑÑÐ°Ð½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25" y="2776001"/>
            <a:ext cx="3635381" cy="396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¦Ð¸ÐºÐ»Ð¾Ð±ÑÑÐ°Ð½ â ÐÐ¸ÐºÐ¸Ð¿ÐµÐ´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5" y="3050596"/>
            <a:ext cx="3336920" cy="353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4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9348" y="1452562"/>
                <a:ext cx="4387539" cy="3025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8</m:t>
                          </m:r>
                        </m:sub>
                      </m:sSub>
                      <m:r>
                        <a:rPr lang="ru-RU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48</m:t>
                      </m:r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𝑀𝑟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 (</m:t>
                          </m:r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8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=56</m:t>
                      </m:r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56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               </m:t>
                          </m:r>
                        </m:e>
                      </m:groupChr>
                      <m:r>
                        <a:rPr lang="en-US" b="0" i="0" smtClean="0">
                          <a:latin typeface="Cambria Math"/>
                        </a:rPr>
                        <m:t>8 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gr</m:t>
                      </m:r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i="1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               </m:t>
                          </m:r>
                        </m:e>
                      </m:groupChr>
                      <m:r>
                        <a:rPr lang="en-US" b="0" i="0" smtClean="0">
                          <a:latin typeface="Cambria Math"/>
                        </a:rPr>
                        <m:t> 6</m:t>
                      </m:r>
                      <m:r>
                        <a:rPr lang="en-US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gr</m:t>
                      </m:r>
                    </m:oMath>
                  </m:oMathPara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48" y="1452562"/>
                <a:ext cx="4387539" cy="302550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6425" y="4420907"/>
                <a:ext cx="4260462" cy="2307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56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∙6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=42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42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56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=0,75 </m:t>
                      </m:r>
                      <m:r>
                        <a:rPr lang="en-US" b="0" i="1" smtClean="0">
                          <a:latin typeface="Cambria Math"/>
                        </a:rPr>
                        <m:t>𝑚𝑜𝑙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" y="4420907"/>
                <a:ext cx="4260462" cy="23075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6086786" y="1277316"/>
            <a:ext cx="0" cy="574260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97625" y="1833562"/>
                <a:ext cx="5522987" cy="678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=0,75∙22,4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=16,8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625" y="1833562"/>
                <a:ext cx="5522987" cy="6789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388225" y="5574684"/>
            <a:ext cx="3615092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16,8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litr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yclobutane molecule c4h8 modeled 3D - TurboSquid 154007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087" y="2545001"/>
            <a:ext cx="3443029" cy="258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74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7" y="1604962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Sikloalkanlarning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Sikloalkanlarning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Sikloalkanlarning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Cyclopropa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3596444"/>
            <a:ext cx="3352800" cy="325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3. Ð¦Ð¸ÐºÐ»Ð¾Ð°Ð»ÐºÐ°Ð½Ñ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086" y="3764033"/>
            <a:ext cx="5638800" cy="309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8" y="1300221"/>
            <a:ext cx="11812588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Sikloalkanlar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amalda suvda erimaydi. Ularning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xossalari alkanlar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xossasiga o‘xshash bo‘lib, dastlabki ikki vakili gaz, qolganlari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suyuqlik va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yuqori molekulyar birikmalari qattiq moddalardir. Molekulyar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ortishi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bilan qaynash harorati va zichligi oshib boradi.</a:t>
            </a:r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3D Ð¼Ð¾Ð´ÐµÐ»Ñ Ð¦Ð¸ÐºÐ»Ð¾Ð¿ÑÐ¾Ð¿Ð°Ð½ - TurboSquid 10198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5" y="4302326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¦Ð¸ÐºÐ»Ð¾Ð±ÑÑÐ°Ð½ - ÑÑÐ¾... Ð§ÑÐ¾ ÑÐ°ÐºÐ¾Ðµ Ð¦Ð¸ÐºÐ»Ð¾Ð±ÑÑÐ°Ð½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4099327"/>
            <a:ext cx="2676330" cy="292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¢ÐµÐ¼Ð° â2. &quot;ÐÐ°Ð²Ð»ÐµÐ½Ð¸Ðµ Ð½Ð° Ð´Ð½Ðµ Ð¼Ð¾ÑÐµÐ¹ Ð¸ Ð¾ÐºÐµÐ°Ð½Ð¾Ð². ÐÑÑÐ»ÐµÐ´Ð¾Ð²Ð°Ð½Ð¸Ðµ Ð¼Ð¾ÑÑÐºÐ¸Ñ Ð³Ð»ÑÐ±Ð¸Ð½.&quot; -  physicskvest12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132" y="424304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36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8" y="1452562"/>
            <a:ext cx="11660188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Sikloalkanlarda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ham xuddi alkanlarga o‘xshab,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bog‘lari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to‘yingan, lekin ular birikish reaksiyasiga kirishish xususiyati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bilan alkanlardan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farq qiladi. Bu halqadagi uglerod atomlari o‘rtasidagi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bog‘ning uzilishi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bilan tushuntiriladi.</a:t>
            </a:r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Циклоалка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5" y="3738562"/>
            <a:ext cx="2684531" cy="293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69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7" y="1300221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Bog‘ning uzilishi natijasida uglerod atomlarida bo‘sh valentliklar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paydo bo‘ladi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va vodorodni va galogenlarni biriktirib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birikish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reaksiyalariga kirishadi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3.2. Ð¡Ð²Ð¾Ð¹ÑÑÐ²Ð° ÑÐ¸ÐºÐ»Ð¾Ð°Ð»ÐºÐ°Ð½Ð¾Ð²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77" y="3382059"/>
            <a:ext cx="7911156" cy="361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82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8" y="1300221"/>
            <a:ext cx="11583988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Kichik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halqali (siklopropan va siklobutan) birikmalar,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ularning katta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halqali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gomologlari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siklopentan va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siklogeksan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)ga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nisbatan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birikish reaksiyasiga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oson kirishadi. Sababi kichik xalqalarni katta xalqalarga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nisbatan beqarorligidadir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Циклопропан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425" y="4097370"/>
            <a:ext cx="3249748" cy="315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Циклобутан - Wikiwa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04" y="4296541"/>
            <a:ext cx="2895485" cy="290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Циклопентан - Wikiwa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135" y="3662362"/>
            <a:ext cx="3649216" cy="345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48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7" y="1300221"/>
            <a:ext cx="11961813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Masalan, gidrogenlash (vodorod biriktirish) reaksiyasi har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xil sikloalkanlarda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turlicha temperaturada boradi:</a:t>
            </a:r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625" y="2590181"/>
            <a:ext cx="7990369" cy="1891629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425" y="4752505"/>
            <a:ext cx="6864809" cy="226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70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3033</TotalTime>
  <Words>547</Words>
  <Application>Microsoft Office PowerPoint</Application>
  <PresentationFormat>Произвольный</PresentationFormat>
  <Paragraphs>71</Paragraphs>
  <Slides>17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Admin</cp:lastModifiedBy>
  <cp:revision>304</cp:revision>
  <dcterms:created xsi:type="dcterms:W3CDTF">2020-04-09T07:32:19Z</dcterms:created>
  <dcterms:modified xsi:type="dcterms:W3CDTF">2020-10-23T01:21:43Z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