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2"/>
  </p:notesMasterIdLst>
  <p:sldIdLst>
    <p:sldId id="1377" r:id="rId5"/>
    <p:sldId id="270" r:id="rId6"/>
    <p:sldId id="1401" r:id="rId7"/>
    <p:sldId id="288" r:id="rId8"/>
    <p:sldId id="1391" r:id="rId9"/>
    <p:sldId id="1392" r:id="rId10"/>
    <p:sldId id="1393" r:id="rId11"/>
    <p:sldId id="1394" r:id="rId12"/>
    <p:sldId id="1395" r:id="rId13"/>
    <p:sldId id="1396" r:id="rId14"/>
    <p:sldId id="1397" r:id="rId15"/>
    <p:sldId id="1402" r:id="rId16"/>
    <p:sldId id="1398" r:id="rId17"/>
    <p:sldId id="1399" r:id="rId18"/>
    <p:sldId id="1400" r:id="rId19"/>
    <p:sldId id="1403" r:id="rId20"/>
    <p:sldId id="1404" r:id="rId21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CEE1F2"/>
    <a:srgbClr val="0097CC"/>
    <a:srgbClr val="00603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0" autoAdjust="0"/>
    <p:restoredTop sz="94660"/>
  </p:normalViewPr>
  <p:slideViewPr>
    <p:cSldViewPr>
      <p:cViewPr>
        <p:scale>
          <a:sx n="60" d="100"/>
          <a:sy n="60" d="100"/>
        </p:scale>
        <p:origin x="-738" y="-16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5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9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4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8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8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gif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7" y="0"/>
            <a:ext cx="12169107" cy="224276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24713" y="2747962"/>
            <a:ext cx="9216312" cy="1384018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sv-SE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SIKLOALKANLARNING </a:t>
            </a:r>
            <a:r>
              <a:rPr lang="sv-SE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VA KIMYOVIY XOSSALARI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00784" y="2595563"/>
            <a:ext cx="727115" cy="15682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00784" y="4470544"/>
            <a:ext cx="727115" cy="17826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68108" y="680049"/>
            <a:ext cx="2235385" cy="10171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68108" y="680501"/>
            <a:ext cx="2235385" cy="101669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68108" y="815908"/>
            <a:ext cx="2286000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883025" y="558898"/>
            <a:ext cx="2861680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4264025" y="4271962"/>
            <a:ext cx="3325812" cy="24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6" y="1277632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halqali birikmalar uchun asosan o‘rin olish reaksiyasi xarakterli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hisoblanadi. Bu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jihati bilan ular alkanlarga o‘xshash. Masalan, siklogeksanga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xlor ta’sir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ettirilsa, quyidagicha reaksiya boradi: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85" y="3540735"/>
            <a:ext cx="8991600" cy="33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79" y="1245792"/>
            <a:ext cx="11961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N.D.Zelinskiy siklogeksanni degidrogenlab undan benzol olgan.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" y="2824162"/>
            <a:ext cx="7485092" cy="3768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25" y="2211380"/>
            <a:ext cx="333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444" y="1277316"/>
            <a:ext cx="11961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Sikloalkanlarning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70473" y="2011297"/>
                <a:ext cx="70326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sz="3600" b="1" i="1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3600" b="1" i="0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𝐧</m:t>
                              </m:r>
                            </m:sub>
                          </m:s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𝟐𝐧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𝐎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𝐧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𝐂𝐎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𝐧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𝐎</m:t>
                      </m:r>
                    </m:oMath>
                  </m:oMathPara>
                </a14:m>
                <a:endParaRPr lang="uz-Latn-UZ" sz="3600" b="1" dirty="0">
                  <a:solidFill>
                    <a:srgbClr val="2365C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73" y="2011297"/>
                <a:ext cx="703262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41444" y="3738562"/>
            <a:ext cx="11961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sulfolanish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276976" y="5052255"/>
                <a:ext cx="98907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sz="3600" b="1" i="1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2365C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𝐒𝐎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3600" b="1" i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𝐎𝐒𝐎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𝐇</m:t>
                      </m:r>
                    </m:oMath>
                  </m:oMathPara>
                </a14:m>
                <a:endParaRPr lang="uz-Latn-UZ" sz="3600" b="1" dirty="0">
                  <a:solidFill>
                    <a:srgbClr val="2365C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76" y="5052255"/>
                <a:ext cx="989074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Loved by The Potterâ¦â¦. | Freedombor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41" y="2918982"/>
            <a:ext cx="3028774" cy="7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ishlatilishi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79" y="1245792"/>
            <a:ext cx="119618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Siklogeksanning xlorli birikmasi geksaxlorsiklogeksan -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qishloq xo‘jaligida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insektitsid (zararkunandalarga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qarshi) vosita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sifatida ishlatiladi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25" y="3281362"/>
            <a:ext cx="3886200" cy="3410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25" y="3094739"/>
            <a:ext cx="4267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ishlatilishi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521" y="1437919"/>
            <a:ext cx="11961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Siklopropan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giyohvandlik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siriga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ega, jarrohlikda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83" y="2976562"/>
            <a:ext cx="3617631" cy="2399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25" y="2976562"/>
            <a:ext cx="3657600" cy="2399386"/>
          </a:xfrm>
          <a:prstGeom prst="rect">
            <a:avLst/>
          </a:prstGeom>
        </p:spPr>
      </p:pic>
      <p:pic>
        <p:nvPicPr>
          <p:cNvPr id="3074" name="Picture 2" descr="Циклопропа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370"/>
            <a:ext cx="4645025" cy="3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ishlatilishi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521" y="1437919"/>
            <a:ext cx="11961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Siklopentan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yoqilg‘isi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sifatini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yaxshilashda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25" y="2798851"/>
            <a:ext cx="3200400" cy="3073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422" y="2794905"/>
            <a:ext cx="4659228" cy="3077258"/>
          </a:xfrm>
          <a:prstGeom prst="rect">
            <a:avLst/>
          </a:prstGeom>
        </p:spPr>
      </p:pic>
      <p:pic>
        <p:nvPicPr>
          <p:cNvPr id="4098" name="Picture 2" descr="Циклопентан - Wikiw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9" y="2786603"/>
            <a:ext cx="3008547" cy="28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521" y="1437919"/>
            <a:ext cx="11961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5,6 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siklobutan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yonishidan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massasini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48922" y="2723924"/>
            <a:ext cx="7032625" cy="1458942"/>
            <a:chOff x="2348923" y="2954757"/>
            <a:chExt cx="7032625" cy="1458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2348923" y="3305703"/>
                  <a:ext cx="703262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z-Latn-UZ" sz="3600" b="1" i="1" smtClean="0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uz-Latn-UZ" sz="3600" b="1" i="1" smtClean="0">
                                    <a:solidFill>
                                      <a:srgbClr val="2365C7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solidFill>
                                      <a:srgbClr val="2365C7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sz="3600" b="1" i="0" smtClean="0">
                                    <a:solidFill>
                                      <a:srgbClr val="2365C7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3600" b="1" i="0" smtClean="0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sz="3600" b="1" i="0">
                            <a:solidFill>
                              <a:srgbClr val="2365C7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rgbClr val="2365C7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600" b="1" i="0">
                            <a:solidFill>
                              <a:srgbClr val="2365C7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n-US" sz="3600" b="1" i="0" smtClean="0">
                            <a:solidFill>
                              <a:srgbClr val="2365C7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600" b="1" i="0">
                            <a:solidFill>
                              <a:srgbClr val="2365C7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rgbClr val="2365C7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3600" b="1" i="0">
                                <a:solidFill>
                                  <a:srgbClr val="2365C7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600" b="1" i="0">
                            <a:solidFill>
                              <a:srgbClr val="2365C7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𝐎</m:t>
                        </m:r>
                      </m:oMath>
                    </m:oMathPara>
                  </a14:m>
                  <a:endParaRPr lang="uz-Latn-UZ" sz="3600" b="1" dirty="0">
                    <a:solidFill>
                      <a:srgbClr val="2365C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8923" y="3305703"/>
                  <a:ext cx="703262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82596" y="2954757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5,6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6093" y="391277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56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1425" y="295475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6427" y="395203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176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6996" y="4555218"/>
                <a:ext cx="3063852" cy="126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5,6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56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176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6" y="4555218"/>
                <a:ext cx="3063852" cy="12656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4394" y="4464092"/>
                <a:ext cx="4550285" cy="1205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5,6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∙176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=17,6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94" y="4464092"/>
                <a:ext cx="4550285" cy="12059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12212" y="5820821"/>
            <a:ext cx="4517583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17,6 gr CO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2285" y="1757362"/>
            <a:ext cx="1104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/>
            <a:r>
              <a:rPr lang="en-US" sz="3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Sikloalkanlarning fizik va kimyoviy xossalari”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avzusini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o‘qib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o‘rganish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2. 41-sahifadagi  7-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,8-,9-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mashqlarni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7" y="4271962"/>
            <a:ext cx="379019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186" y="1452562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NewRomanPSMT"/>
              </a:rPr>
              <a:t>Tarkibida</a:t>
            </a:r>
            <a:r>
              <a:rPr lang="en-US" sz="4000" dirty="0">
                <a:latin typeface="TimesNewRomanPSMT"/>
              </a:rPr>
              <a:t> 6 </a:t>
            </a:r>
            <a:r>
              <a:rPr lang="en-US" sz="4000" dirty="0" smtClean="0">
                <a:latin typeface="TimesNewRomanPSMT"/>
              </a:rPr>
              <a:t>gr </a:t>
            </a:r>
            <a:r>
              <a:rPr lang="en-US" sz="4000" dirty="0" err="1">
                <a:latin typeface="TimesNewRomanPSMT"/>
              </a:rPr>
              <a:t>vodorod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bo‘lgan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siklobutan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qanday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hajmni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smtClean="0">
                <a:latin typeface="TimesNewRomanPSMT"/>
              </a:rPr>
              <a:t>(n.sh</a:t>
            </a:r>
            <a:r>
              <a:rPr lang="en-US" sz="4000" dirty="0">
                <a:latin typeface="TimesNewRomanPSMT"/>
              </a:rPr>
              <a:t>.) </a:t>
            </a:r>
            <a:r>
              <a:rPr lang="en-US" sz="4000" dirty="0" err="1">
                <a:latin typeface="TimesNewRomanPSMT"/>
              </a:rPr>
              <a:t>egallaydi</a:t>
            </a:r>
            <a:r>
              <a:rPr lang="en-US" sz="4000" dirty="0">
                <a:latin typeface="TimesNewRomanPSMT"/>
              </a:rPr>
              <a:t>?</a:t>
            </a:r>
            <a:endParaRPr lang="ru-RU" dirty="0"/>
          </a:p>
        </p:txBody>
      </p:sp>
      <p:pic>
        <p:nvPicPr>
          <p:cNvPr id="3074" name="Picture 2" descr="Ð¦Ð¸ÐºÐ»Ð¾Ð±ÑÑÐ°Ð½ - ÑÑÐ¾... Ð§ÑÐ¾ ÑÐ°ÐºÐ¾Ðµ Ð¦Ð¸ÐºÐ»Ð¾Ð±ÑÑÐ°Ð½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776001"/>
            <a:ext cx="3635381" cy="3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¦Ð¸ÐºÐ»Ð¾Ð±ÑÑÐ°Ð½ â ÐÐ¸ÐºÐ¸Ð¿ÐµÐ´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050596"/>
            <a:ext cx="3336920" cy="35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9348" y="1452562"/>
                <a:ext cx="4387539" cy="3025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48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=56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56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 </m:t>
                          </m:r>
                        </m:e>
                      </m:groupChr>
                      <m:r>
                        <a:rPr lang="en-US" b="0" i="0" smtClean="0">
                          <a:latin typeface="Cambria Math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gr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               </m:t>
                          </m:r>
                        </m:e>
                      </m:groupChr>
                      <m:r>
                        <a:rPr lang="en-US" b="0" i="0" smtClean="0">
                          <a:latin typeface="Cambria Math"/>
                        </a:rPr>
                        <m:t> 6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gr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48" y="1452562"/>
                <a:ext cx="4387539" cy="3025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425" y="4420907"/>
                <a:ext cx="4260462" cy="2307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56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=0,75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4420907"/>
                <a:ext cx="4260462" cy="23075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6086786" y="1277316"/>
            <a:ext cx="0" cy="57426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7625" y="1833562"/>
                <a:ext cx="5522987" cy="678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=0,75∙22,4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=16,8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25" y="1833562"/>
                <a:ext cx="5522987" cy="678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88225" y="5574684"/>
            <a:ext cx="3615092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16,8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litr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yclobutane molecule c4h8 modeled 3D - TurboSquid 15400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87" y="2545001"/>
            <a:ext cx="3443029" cy="25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604962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ycloprop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596444"/>
            <a:ext cx="3352800" cy="3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. Ð¦Ð¸ÐºÐ»Ð¾Ð°Ð»ÐºÐ°Ð½Ñ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86" y="3764033"/>
            <a:ext cx="5638800" cy="30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8" y="1300221"/>
            <a:ext cx="11812588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amalda suvda erimaydi. Ularning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xossalari alkanlar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xossasiga o‘xshash bo‘lib, dastlabki ikki vakili gaz, qolganlari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suyuqlik va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yuqori molekulyar birikmalari qattiq moddalardir. Molekulyar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ortishi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bilan qaynash harorati va zichligi oshib boradi.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D Ð¼Ð¾Ð´ÐµÐ»Ñ Ð¦Ð¸ÐºÐ»Ð¾Ð¿ÑÐ¾Ð¿Ð°Ð½ - TurboSquid 1019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302326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¦Ð¸ÐºÐ»Ð¾Ð±ÑÑÐ°Ð½ - ÑÑÐ¾... Ð§ÑÐ¾ ÑÐ°ÐºÐ¾Ðµ Ð¦Ð¸ÐºÐ»Ð¾Ð±ÑÑÐ°Ð½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099327"/>
            <a:ext cx="2676330" cy="29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¢ÐµÐ¼Ð° â2. &quot;ÐÐ°Ð²Ð»ÐµÐ½Ð¸Ðµ Ð½Ð° Ð´Ð½Ðµ Ð¼Ð¾ÑÐµÐ¹ Ð¸ Ð¾ÐºÐµÐ°Ð½Ð¾Ð². ÐÑÑÐ»ÐµÐ´Ð¾Ð²Ð°Ð½Ð¸Ðµ Ð¼Ð¾ÑÑÐºÐ¸Ñ Ð³Ð»ÑÐ±Ð¸Ð½.&quot; -  physicskvest1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32" y="42430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8" y="1452562"/>
            <a:ext cx="11660188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ham xuddi alkanlarga o‘xshab,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bog‘lari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to‘yingan, lekin ular birikish reaksiyasiga kirishish xususiyati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bilan alkanlardan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farq qiladi. Bu halqadagi uglerod atomlari o‘rtasidagi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bog‘ning uzilishi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bilan tushuntiriladi.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Циклоалк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3738562"/>
            <a:ext cx="2684531" cy="29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300221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Bog‘ning uzilishi natijasida uglerod atomlarida bo‘sh valentliklar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paydo bo‘ladi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va vodorodni va galogenlarni biriktirib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birikish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reaksiyalariga kirishadi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.2. Ð¡Ð²Ð¾Ð¹ÑÑÐ²Ð° ÑÐ¸ÐºÐ»Ð¾Ð°Ð»ÐºÐ°Ð½Ð¾Ð²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77" y="3382059"/>
            <a:ext cx="7911156" cy="36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8" y="1300221"/>
            <a:ext cx="11583988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Kichik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halqali (siklopropan va siklobutan) birikmalar,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ularning katta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halqali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gomologlari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siklopentan va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siklogeksan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)ga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nisbatan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birikish reaksiyasiga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oson kirishadi. Sababi kichik xalqalarni katta xalqalarga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nisbatan beqarorligidadir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иклопропа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4097370"/>
            <a:ext cx="3249748" cy="31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иклобутан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4" y="4296541"/>
            <a:ext cx="2895485" cy="29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иклопентан - Wikiw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35" y="3662362"/>
            <a:ext cx="3649216" cy="34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300221"/>
            <a:ext cx="11961813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Masalan, gidrogenlash (vodorod biriktirish) reaksiyasi har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xil sikloalkanlarda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turlicha temperaturada boradi: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2590181"/>
            <a:ext cx="7990369" cy="1891629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4752505"/>
            <a:ext cx="6864809" cy="22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547</Words>
  <Application>Microsoft Office PowerPoint</Application>
  <PresentationFormat>Произвольный</PresentationFormat>
  <Paragraphs>71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Admin</cp:lastModifiedBy>
  <cp:revision>304</cp:revision>
  <dcterms:created xsi:type="dcterms:W3CDTF">2020-04-09T07:32:19Z</dcterms:created>
  <dcterms:modified xsi:type="dcterms:W3CDTF">2020-10-23T01:21:43Z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