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  <p:sldMasterId id="2147483697" r:id="rId2"/>
    <p:sldMasterId id="2147483742" r:id="rId3"/>
    <p:sldMasterId id="2147483790" r:id="rId4"/>
    <p:sldMasterId id="2147483820" r:id="rId5"/>
  </p:sldMasterIdLst>
  <p:notesMasterIdLst>
    <p:notesMasterId r:id="rId24"/>
  </p:notesMasterIdLst>
  <p:sldIdLst>
    <p:sldId id="1377" r:id="rId6"/>
    <p:sldId id="270" r:id="rId7"/>
    <p:sldId id="1401" r:id="rId8"/>
    <p:sldId id="1402" r:id="rId9"/>
    <p:sldId id="1403" r:id="rId10"/>
    <p:sldId id="288" r:id="rId11"/>
    <p:sldId id="1391" r:id="rId12"/>
    <p:sldId id="1392" r:id="rId13"/>
    <p:sldId id="1393" r:id="rId14"/>
    <p:sldId id="1394" r:id="rId15"/>
    <p:sldId id="1396" r:id="rId16"/>
    <p:sldId id="1395" r:id="rId17"/>
    <p:sldId id="1397" r:id="rId18"/>
    <p:sldId id="1398" r:id="rId19"/>
    <p:sldId id="1399" r:id="rId20"/>
    <p:sldId id="1400" r:id="rId21"/>
    <p:sldId id="1404" r:id="rId22"/>
    <p:sldId id="1390" r:id="rId23"/>
  </p:sldIdLst>
  <p:sldSz cx="12185650" cy="7019925"/>
  <p:notesSz cx="5765800" cy="3244850"/>
  <p:defaultTextStyle>
    <a:defPPr>
      <a:defRPr lang="ru-RU"/>
    </a:defPPr>
    <a:lvl1pPr marL="0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38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7"/>
    <a:srgbClr val="CEE1F2"/>
    <a:srgbClr val="0097CC"/>
    <a:srgbClr val="006032"/>
    <a:srgbClr val="00A859"/>
    <a:srgbClr val="FF99FF"/>
    <a:srgbClr val="F7F7F7"/>
    <a:srgbClr val="FFFFCC"/>
    <a:srgbClr val="FAFAFA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4" autoAdjust="0"/>
    <p:restoredTop sz="94660"/>
  </p:normalViewPr>
  <p:slideViewPr>
    <p:cSldViewPr>
      <p:cViewPr varScale="1">
        <p:scale>
          <a:sx n="65" d="100"/>
          <a:sy n="65" d="100"/>
        </p:scale>
        <p:origin x="450" y="90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A39DF-9567-4CDA-A4A4-E359C8BAF477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33575" y="406400"/>
            <a:ext cx="189865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5C840-5611-4C0C-86CE-4F43C3DD34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121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242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363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484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605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726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847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968" algn="l" defTabSz="1936242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04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0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5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51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51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0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1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682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2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19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99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5C840-5611-4C0C-86CE-4F43C3DD34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5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7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8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38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03919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74" y="-84323"/>
            <a:ext cx="12332024" cy="7104248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0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830" y="1256419"/>
            <a:ext cx="8365285" cy="326331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398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830" y="133512"/>
            <a:ext cx="2454521" cy="409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943"/>
            <a:r>
              <a:rPr lang="en-US" sz="1999" b="1">
                <a:solidFill>
                  <a:prstClr val="black"/>
                </a:solidFill>
              </a:rPr>
              <a:t>Temurbeklar maktabi</a:t>
            </a:r>
            <a:endParaRPr lang="ru-RU" sz="1999" b="1">
              <a:solidFill>
                <a:prstClr val="black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0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74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3"/>
            <a:ext cx="10510123" cy="2647755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312" y="1829730"/>
            <a:ext cx="9872281" cy="2167200"/>
          </a:xfrm>
        </p:spPr>
        <p:txBody>
          <a:bodyPr/>
          <a:lstStyle>
            <a:lvl1pPr marL="0" marR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6971" indent="0">
              <a:buNone/>
              <a:defRPr/>
            </a:lvl2pPr>
            <a:lvl3pPr marL="913943" indent="0">
              <a:buNone/>
              <a:defRPr/>
            </a:lvl3pPr>
            <a:lvl4pPr marL="1370914" indent="0">
              <a:buNone/>
              <a:defRPr/>
            </a:lvl4pPr>
            <a:lvl5pPr marL="1827886" indent="0">
              <a:buNone/>
              <a:defRPr/>
            </a:lvl5pPr>
          </a:lstStyle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3943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4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7"/>
            <a:ext cx="10510123" cy="1051320"/>
          </a:xfrm>
        </p:spPr>
        <p:txBody>
          <a:bodyPr>
            <a:normAutofit/>
          </a:bodyPr>
          <a:lstStyle>
            <a:lvl1pPr algn="l">
              <a:defRPr sz="59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8379" y="1763063"/>
            <a:ext cx="9608893" cy="46539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444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115" y="196668"/>
            <a:ext cx="10779772" cy="730889"/>
          </a:xfrm>
        </p:spPr>
        <p:txBody>
          <a:bodyPr>
            <a:normAutofit/>
          </a:bodyPr>
          <a:lstStyle>
            <a:lvl1pPr>
              <a:defRPr sz="359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029" y="1062739"/>
            <a:ext cx="10779858" cy="53039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04015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2538677" y="4792074"/>
            <a:ext cx="2625416" cy="18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80841"/>
            <a:ext cx="3985723" cy="33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211955"/>
            <a:ext cx="12185650" cy="28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12185650" cy="3275965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01547" y="6629929"/>
            <a:ext cx="3858789" cy="311997"/>
          </a:xfrm>
        </p:spPr>
        <p:txBody>
          <a:bodyPr/>
          <a:lstStyle>
            <a:lvl1pPr algn="l">
              <a:defRPr sz="1740">
                <a:solidFill>
                  <a:srgbClr val="000000"/>
                </a:solidFill>
              </a:defRPr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1659" y="3665961"/>
            <a:ext cx="9342332" cy="3899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47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8428408" y="6629930"/>
            <a:ext cx="2843318" cy="250247"/>
          </a:xfrm>
        </p:spPr>
        <p:txBody>
          <a:bodyPr/>
          <a:lstStyle>
            <a:lvl1pPr algn="ctr">
              <a:defRPr sz="1433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3273" y="6629930"/>
            <a:ext cx="609283" cy="250247"/>
          </a:xfrm>
        </p:spPr>
        <p:txBody>
          <a:bodyPr/>
          <a:lstStyle>
            <a:lvl1pPr algn="ctr">
              <a:defRPr sz="1433">
                <a:latin typeface="Arial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1659" y="2573972"/>
            <a:ext cx="9342332" cy="701993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606">
                <a:latin typeface="Arial" charset="0"/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72" y="935990"/>
            <a:ext cx="1155098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" name="Picture 1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00" y="5500084"/>
            <a:ext cx="2932172" cy="92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0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450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71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582" y="4510952"/>
            <a:ext cx="10357803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582" y="2975344"/>
            <a:ext cx="10357803" cy="1535608"/>
          </a:xfrm>
        </p:spPr>
        <p:txBody>
          <a:bodyPr anchor="b"/>
          <a:lstStyle>
            <a:lvl1pPr marL="0" indent="0">
              <a:buNone/>
              <a:defRPr sz="2047"/>
            </a:lvl1pPr>
            <a:lvl2pPr marL="467990" indent="0">
              <a:buNone/>
              <a:defRPr sz="1842"/>
            </a:lvl2pPr>
            <a:lvl3pPr marL="935980" indent="0">
              <a:buNone/>
              <a:defRPr sz="1638"/>
            </a:lvl3pPr>
            <a:lvl4pPr marL="1403970" indent="0">
              <a:buNone/>
              <a:defRPr sz="1433"/>
            </a:lvl4pPr>
            <a:lvl5pPr marL="1871960" indent="0">
              <a:buNone/>
              <a:defRPr sz="1433"/>
            </a:lvl5pPr>
            <a:lvl6pPr marL="2339950" indent="0">
              <a:buNone/>
              <a:defRPr sz="1433"/>
            </a:lvl6pPr>
            <a:lvl7pPr marL="2807940" indent="0">
              <a:buNone/>
              <a:defRPr sz="1433"/>
            </a:lvl7pPr>
            <a:lvl8pPr marL="3275929" indent="0">
              <a:buNone/>
              <a:defRPr sz="1433"/>
            </a:lvl8pPr>
            <a:lvl9pPr marL="3743919" indent="0">
              <a:buNone/>
              <a:defRPr sz="14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637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188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5" y="1247987"/>
            <a:ext cx="5483543" cy="5225944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72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81122"/>
            <a:ext cx="10967085" cy="11699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82" y="1571359"/>
            <a:ext cx="5384112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82" y="2226226"/>
            <a:ext cx="5384112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0141" y="1571359"/>
            <a:ext cx="5386227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0141" y="2226226"/>
            <a:ext cx="5386227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5664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677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3509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83" y="279497"/>
            <a:ext cx="4008995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4251" y="279497"/>
            <a:ext cx="6812117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83" y="1468985"/>
            <a:ext cx="4008995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4063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473" y="4913948"/>
            <a:ext cx="7311390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473" y="627243"/>
            <a:ext cx="7311390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473" y="5494067"/>
            <a:ext cx="7311390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55909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26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83823" y="359122"/>
            <a:ext cx="2792545" cy="61148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188" y="359122"/>
            <a:ext cx="8174540" cy="61148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2540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143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29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018" y="359122"/>
            <a:ext cx="9646973" cy="57686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06188" y="1247987"/>
            <a:ext cx="11170179" cy="5225944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83543" y="6691679"/>
            <a:ext cx="2843318" cy="250247"/>
          </a:xfrm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23.10.2020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06188" y="6691679"/>
            <a:ext cx="710830" cy="250247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9E8E5C">
                    <a:lumMod val="60000"/>
                    <a:lumOff val="40000"/>
                  </a:srgbClr>
                </a:solidFill>
                <a:latin typeface="Constantia" panose="02030602050306030303" pitchFamily="18" charset="0"/>
              </a:rPr>
              <a:pPr/>
              <a:t>‹#›</a:t>
            </a:fld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218565" y="6691679"/>
            <a:ext cx="3858789" cy="250247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9E8E5C">
                  <a:lumMod val="60000"/>
                  <a:lumOff val="40000"/>
                </a:srgb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1835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5"/>
            <a:ext cx="495888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2601" y="2339975"/>
            <a:ext cx="8236007" cy="1504734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0449" y="4133956"/>
            <a:ext cx="6360056" cy="1013989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47" b="0">
                <a:solidFill>
                  <a:schemeClr val="tx1"/>
                </a:solidFill>
                <a:latin typeface="Georgia" pitchFamily="18" charset="0"/>
              </a:defRPr>
            </a:lvl1pPr>
            <a:lvl2pPr marL="46799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139238" y="5225944"/>
            <a:ext cx="2437130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2047" baseline="0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1516761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2" y="0"/>
            <a:ext cx="12128529" cy="704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155" y="0"/>
            <a:ext cx="12223730" cy="288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825" y="3119967"/>
            <a:ext cx="5788184" cy="1394235"/>
          </a:xfrm>
        </p:spPr>
        <p:txBody>
          <a:bodyPr anchor="b"/>
          <a:lstStyle>
            <a:lvl1pPr algn="l" eaLnBrk="1" latinLnBrk="0" hangingPunct="1">
              <a:defRPr kumimoji="0" lang="ru-RU" sz="4094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37691" y="5459942"/>
            <a:ext cx="2843318" cy="1013989"/>
          </a:xfrm>
        </p:spPr>
        <p:txBody>
          <a:bodyPr rtlCol="0">
            <a:normAutofit/>
          </a:bodyPr>
          <a:lstStyle>
            <a:lvl1pPr marL="0" indent="0" algn="ctr" eaLnBrk="1" latinLnBrk="0" hangingPunct="1">
              <a:buNone/>
              <a:defRPr kumimoji="0" lang="ru-RU" sz="1842"/>
            </a:lvl1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9226A24-D611-48AE-94A8-102D7FD6C319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6A7A7E6-BAC7-4BEC-83A1-1994E99614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2370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364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0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56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99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041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293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59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440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22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7764" y="373747"/>
            <a:ext cx="10510123" cy="96699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7764" y="1593712"/>
            <a:ext cx="10510123" cy="482330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312" y="1829731"/>
            <a:ext cx="9872281" cy="4402078"/>
          </a:xfrm>
        </p:spPr>
        <p:txBody>
          <a:bodyPr/>
          <a:lstStyle>
            <a:lvl1pPr marL="514093" indent="-514093">
              <a:buFont typeface="+mj-lt"/>
              <a:buAutoNum type="arabicPeriod"/>
              <a:defRPr/>
            </a:lvl1pPr>
            <a:lvl2pPr marL="913943" indent="-456971">
              <a:buFont typeface="+mj-lt"/>
              <a:buAutoNum type="arabicPeriod"/>
              <a:defRPr/>
            </a:lvl2pPr>
            <a:lvl3pPr marL="1370914" indent="-456971">
              <a:buFont typeface="+mj-lt"/>
              <a:buAutoNum type="arabicPeriod"/>
              <a:defRPr/>
            </a:lvl3pPr>
            <a:lvl4pPr marL="1713643" indent="-342729">
              <a:buFont typeface="+mj-lt"/>
              <a:buAutoNum type="arabicPeriod"/>
              <a:defRPr/>
            </a:lvl4pPr>
            <a:lvl5pPr marL="2170614" indent="-342729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5728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263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27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613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218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317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35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80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88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54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99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27" y="286572"/>
            <a:ext cx="10357804" cy="8368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2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84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3" y="1429986"/>
            <a:ext cx="3326683" cy="348789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2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84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3" y="5098165"/>
            <a:ext cx="3326683" cy="98149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21" indent="-152321">
              <a:buFont typeface="Arial" panose="020B0604020202020204" pitchFamily="34" charset="0"/>
              <a:buChar char="•"/>
              <a:defRPr sz="1399"/>
            </a:lvl2pPr>
            <a:lvl3pPr marL="304641" indent="-152321">
              <a:defRPr sz="1399"/>
            </a:lvl3pPr>
            <a:lvl4pPr marL="533122" indent="-228481">
              <a:defRPr sz="1399"/>
            </a:lvl4pPr>
            <a:lvl5pPr marL="761603" indent="-22848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3927" y="955493"/>
            <a:ext cx="10357804" cy="41599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8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433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206" y="1148863"/>
            <a:ext cx="9139238" cy="2443974"/>
          </a:xfrm>
        </p:spPr>
        <p:txBody>
          <a:bodyPr anchor="b"/>
          <a:lstStyle>
            <a:lvl1pPr algn="ctr"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206" y="3687086"/>
            <a:ext cx="9139238" cy="1694856"/>
          </a:xfrm>
        </p:spPr>
        <p:txBody>
          <a:bodyPr/>
          <a:lstStyle>
            <a:lvl1pPr marL="0" indent="0" algn="ctr">
              <a:buNone/>
              <a:defRPr sz="1842"/>
            </a:lvl1pPr>
            <a:lvl2pPr marL="350992" indent="0" algn="ctr">
              <a:buNone/>
              <a:defRPr sz="1535"/>
            </a:lvl2pPr>
            <a:lvl3pPr marL="701985" indent="0" algn="ctr">
              <a:buNone/>
              <a:defRPr sz="1382"/>
            </a:lvl3pPr>
            <a:lvl4pPr marL="1052977" indent="0" algn="ctr">
              <a:buNone/>
              <a:defRPr sz="1228"/>
            </a:lvl4pPr>
            <a:lvl5pPr marL="1403970" indent="0" algn="ctr">
              <a:buNone/>
              <a:defRPr sz="1228"/>
            </a:lvl5pPr>
            <a:lvl6pPr marL="1754962" indent="0" algn="ctr">
              <a:buNone/>
              <a:defRPr sz="1228"/>
            </a:lvl6pPr>
            <a:lvl7pPr marL="2105955" indent="0" algn="ctr">
              <a:buNone/>
              <a:defRPr sz="1228"/>
            </a:lvl7pPr>
            <a:lvl8pPr marL="2456947" indent="0" algn="ctr">
              <a:buNone/>
              <a:defRPr sz="1228"/>
            </a:lvl8pPr>
            <a:lvl9pPr marL="2807940" indent="0" algn="ctr">
              <a:buNone/>
              <a:defRPr sz="122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17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417" y="1750108"/>
            <a:ext cx="10510123" cy="2920093"/>
          </a:xfrm>
        </p:spPr>
        <p:txBody>
          <a:bodyPr anchor="b"/>
          <a:lstStyle>
            <a:lvl1pPr>
              <a:defRPr sz="460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417" y="4697827"/>
            <a:ext cx="10510123" cy="1535608"/>
          </a:xfrm>
        </p:spPr>
        <p:txBody>
          <a:bodyPr/>
          <a:lstStyle>
            <a:lvl1pPr marL="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1pPr>
            <a:lvl2pPr marL="350992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2pPr>
            <a:lvl3pPr marL="701985" indent="0">
              <a:buNone/>
              <a:defRPr sz="1382">
                <a:solidFill>
                  <a:schemeClr val="tx1">
                    <a:tint val="75000"/>
                  </a:schemeClr>
                </a:solidFill>
              </a:defRPr>
            </a:lvl3pPr>
            <a:lvl4pPr marL="105297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4pPr>
            <a:lvl5pPr marL="140397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5pPr>
            <a:lvl6pPr marL="1754962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6pPr>
            <a:lvl7pPr marL="2105955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7pPr>
            <a:lvl8pPr marL="245694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8pPr>
            <a:lvl9pPr marL="2807940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17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764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8985" y="1868730"/>
            <a:ext cx="5178901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29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373748"/>
            <a:ext cx="10510123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352" y="1720857"/>
            <a:ext cx="5155100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352" y="2564223"/>
            <a:ext cx="5155100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8986" y="1720857"/>
            <a:ext cx="5180488" cy="843365"/>
          </a:xfrm>
        </p:spPr>
        <p:txBody>
          <a:bodyPr anchor="b"/>
          <a:lstStyle>
            <a:lvl1pPr marL="0" indent="0">
              <a:buNone/>
              <a:defRPr sz="1842" b="1"/>
            </a:lvl1pPr>
            <a:lvl2pPr marL="350992" indent="0">
              <a:buNone/>
              <a:defRPr sz="1535" b="1"/>
            </a:lvl2pPr>
            <a:lvl3pPr marL="701985" indent="0">
              <a:buNone/>
              <a:defRPr sz="1382" b="1"/>
            </a:lvl3pPr>
            <a:lvl4pPr marL="1052977" indent="0">
              <a:buNone/>
              <a:defRPr sz="1228" b="1"/>
            </a:lvl4pPr>
            <a:lvl5pPr marL="1403970" indent="0">
              <a:buNone/>
              <a:defRPr sz="1228" b="1"/>
            </a:lvl5pPr>
            <a:lvl6pPr marL="1754962" indent="0">
              <a:buNone/>
              <a:defRPr sz="1228" b="1"/>
            </a:lvl6pPr>
            <a:lvl7pPr marL="2105955" indent="0">
              <a:buNone/>
              <a:defRPr sz="1228" b="1"/>
            </a:lvl7pPr>
            <a:lvl8pPr marL="2456947" indent="0">
              <a:buNone/>
              <a:defRPr sz="1228" b="1"/>
            </a:lvl8pPr>
            <a:lvl9pPr marL="2807940" indent="0">
              <a:buNone/>
              <a:defRPr sz="122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8986" y="2564223"/>
            <a:ext cx="5180488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34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31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47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507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967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32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0356" y="373746"/>
            <a:ext cx="2627531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764" y="373746"/>
            <a:ext cx="7730272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78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4" y="1159948"/>
            <a:ext cx="11942744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5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1" y="153946"/>
            <a:ext cx="11942744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98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368" y="1559303"/>
            <a:ext cx="3855658" cy="4195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1" y="1614582"/>
            <a:ext cx="5300759" cy="297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2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>
              <a:defRPr sz="2457"/>
            </a:lvl1pPr>
            <a:lvl2pPr>
              <a:defRPr sz="2150"/>
            </a:lvl2pPr>
            <a:lvl3pPr>
              <a:defRPr sz="1842"/>
            </a:lvl3pPr>
            <a:lvl4pPr>
              <a:defRPr sz="1535"/>
            </a:lvl4pPr>
            <a:lvl5pPr>
              <a:defRPr sz="1535"/>
            </a:lvl5pPr>
            <a:lvl6pPr>
              <a:defRPr sz="1535"/>
            </a:lvl6pPr>
            <a:lvl7pPr>
              <a:defRPr sz="1535"/>
            </a:lvl7pPr>
            <a:lvl8pPr>
              <a:defRPr sz="1535"/>
            </a:lvl8pPr>
            <a:lvl9pPr>
              <a:defRPr sz="153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0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351" y="467995"/>
            <a:ext cx="3930189" cy="1637983"/>
          </a:xfrm>
        </p:spPr>
        <p:txBody>
          <a:bodyPr anchor="b"/>
          <a:lstStyle>
            <a:lvl1pPr>
              <a:defRPr sz="245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0489" y="1010741"/>
            <a:ext cx="6168985" cy="4988697"/>
          </a:xfrm>
        </p:spPr>
        <p:txBody>
          <a:bodyPr/>
          <a:lstStyle>
            <a:lvl1pPr marL="0" indent="0">
              <a:buNone/>
              <a:defRPr sz="2457"/>
            </a:lvl1pPr>
            <a:lvl2pPr marL="350992" indent="0">
              <a:buNone/>
              <a:defRPr sz="2150"/>
            </a:lvl2pPr>
            <a:lvl3pPr marL="701985" indent="0">
              <a:buNone/>
              <a:defRPr sz="1842"/>
            </a:lvl3pPr>
            <a:lvl4pPr marL="1052977" indent="0">
              <a:buNone/>
              <a:defRPr sz="1535"/>
            </a:lvl4pPr>
            <a:lvl5pPr marL="1403970" indent="0">
              <a:buNone/>
              <a:defRPr sz="1535"/>
            </a:lvl5pPr>
            <a:lvl6pPr marL="1754962" indent="0">
              <a:buNone/>
              <a:defRPr sz="1535"/>
            </a:lvl6pPr>
            <a:lvl7pPr marL="2105955" indent="0">
              <a:buNone/>
              <a:defRPr sz="1535"/>
            </a:lvl7pPr>
            <a:lvl8pPr marL="2456947" indent="0">
              <a:buNone/>
              <a:defRPr sz="1535"/>
            </a:lvl8pPr>
            <a:lvl9pPr marL="2807940" indent="0">
              <a:buNone/>
              <a:defRPr sz="1535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351" y="2105977"/>
            <a:ext cx="3930189" cy="3901584"/>
          </a:xfrm>
        </p:spPr>
        <p:txBody>
          <a:bodyPr/>
          <a:lstStyle>
            <a:lvl1pPr marL="0" indent="0">
              <a:buNone/>
              <a:defRPr sz="1228"/>
            </a:lvl1pPr>
            <a:lvl2pPr marL="350992" indent="0">
              <a:buNone/>
              <a:defRPr sz="1075"/>
            </a:lvl2pPr>
            <a:lvl3pPr marL="701985" indent="0">
              <a:buNone/>
              <a:defRPr sz="921"/>
            </a:lvl3pPr>
            <a:lvl4pPr marL="1052977" indent="0">
              <a:buNone/>
              <a:defRPr sz="768"/>
            </a:lvl4pPr>
            <a:lvl5pPr marL="1403970" indent="0">
              <a:buNone/>
              <a:defRPr sz="768"/>
            </a:lvl5pPr>
            <a:lvl6pPr marL="1754962" indent="0">
              <a:buNone/>
              <a:defRPr sz="768"/>
            </a:lvl6pPr>
            <a:lvl7pPr marL="2105955" indent="0">
              <a:buNone/>
              <a:defRPr sz="768"/>
            </a:lvl7pPr>
            <a:lvl8pPr marL="2456947" indent="0">
              <a:buNone/>
              <a:defRPr sz="768"/>
            </a:lvl8pPr>
            <a:lvl9pPr marL="2807940" indent="0">
              <a:buNone/>
              <a:defRPr sz="76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1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5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7" r:id="rId13"/>
    <p:sldLayoutId id="2147483668" r:id="rId14"/>
    <p:sldLayoutId id="2147483669" r:id="rId15"/>
    <p:sldLayoutId id="2147483672" r:id="rId16"/>
    <p:sldLayoutId id="2147483673" r:id="rId17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12185650" cy="1372425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707928"/>
            <a:ext cx="12185650" cy="31199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3902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3543" y="6691679"/>
            <a:ext cx="2843318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24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40037" y="1225009"/>
            <a:ext cx="11170179" cy="52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188" y="6691679"/>
            <a:ext cx="710830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24">
                <a:solidFill>
                  <a:schemeClr val="bg1"/>
                </a:solidFill>
                <a:latin typeface="+mn-lt"/>
              </a:defRPr>
            </a:lvl1pPr>
          </a:lstStyle>
          <a:p>
            <a:fld id="{B4A437C8-04E5-47CB-A96C-AD64ECAA19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12693" y="6108310"/>
            <a:ext cx="854688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3902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117018" y="359122"/>
            <a:ext cx="9646973" cy="576868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218565" y="6691679"/>
            <a:ext cx="3858789" cy="25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33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5pPr>
      <a:lvl6pPr marL="46799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6pPr>
      <a:lvl7pPr marL="93598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7pPr>
      <a:lvl8pPr marL="140397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8pPr>
      <a:lvl9pPr marL="1871960" algn="l" rtl="0" eaLnBrk="1" fontAlgn="base" hangingPunct="1">
        <a:spcBef>
          <a:spcPct val="0"/>
        </a:spcBef>
        <a:spcAft>
          <a:spcPct val="0"/>
        </a:spcAft>
        <a:defRPr sz="3276" b="1">
          <a:solidFill>
            <a:srgbClr val="000000"/>
          </a:solidFill>
          <a:latin typeface="Verdana" pitchFamily="34" charset="0"/>
        </a:defRPr>
      </a:lvl9pPr>
    </p:titleStyle>
    <p:bodyStyle>
      <a:lvl1pPr marL="350992" indent="-35099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66" b="1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66">
          <a:solidFill>
            <a:schemeClr val="tx1"/>
          </a:solidFill>
          <a:latin typeface="Arial" charset="0"/>
        </a:defRPr>
      </a:lvl2pPr>
      <a:lvl3pPr marL="1169975" indent="-233995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57">
          <a:solidFill>
            <a:schemeClr val="tx1"/>
          </a:solidFill>
          <a:latin typeface="Arial" charset="0"/>
        </a:defRPr>
      </a:lvl3pPr>
      <a:lvl4pPr marL="1637965" indent="-233995" algn="l" rtl="0" eaLnBrk="1" fontAlgn="base" hangingPunct="1">
        <a:spcBef>
          <a:spcPct val="20000"/>
        </a:spcBef>
        <a:spcAft>
          <a:spcPct val="0"/>
        </a:spcAft>
        <a:buChar char="–"/>
        <a:defRPr sz="2047">
          <a:solidFill>
            <a:schemeClr val="tx1"/>
          </a:solidFill>
          <a:latin typeface="Arial" charset="0"/>
        </a:defRPr>
      </a:lvl4pPr>
      <a:lvl5pPr marL="210595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5pPr>
      <a:lvl6pPr marL="2573945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6pPr>
      <a:lvl7pPr marL="304193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7pPr>
      <a:lvl8pPr marL="350992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8pPr>
      <a:lvl9pPr marL="3977914" indent="-233995" algn="l" rtl="0" eaLnBrk="1" fontAlgn="base" hangingPunct="1">
        <a:spcBef>
          <a:spcPct val="20000"/>
        </a:spcBef>
        <a:spcAft>
          <a:spcPct val="0"/>
        </a:spcAft>
        <a:buChar char="»"/>
        <a:defRPr sz="2047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115270" cy="7019925"/>
          </a:xfrm>
          <a:prstGeom prst="rect">
            <a:avLst/>
          </a:prstGeom>
          <a:solidFill>
            <a:srgbClr val="6B0848"/>
          </a:solidFill>
          <a:ln>
            <a:solidFill>
              <a:srgbClr val="6B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3"/>
            <a:endParaRPr lang="ru-RU" sz="1799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accent1">
                <a:lumMod val="45000"/>
                <a:lumOff val="55000"/>
              </a:schemeClr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2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19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1000">
              <a:srgbClr val="CEE1F2">
                <a:alpha val="0"/>
                <a:lumMod val="0"/>
                <a:lumOff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64" y="373748"/>
            <a:ext cx="10510123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764" y="1868730"/>
            <a:ext cx="10510123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764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6497" y="6506432"/>
            <a:ext cx="411265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6115" y="6506432"/>
            <a:ext cx="274177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7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xStyles>
    <p:titleStyle>
      <a:lvl1pPr algn="l" defTabSz="701985" rtl="0" eaLnBrk="1" latinLnBrk="0" hangingPunct="1">
        <a:lnSpc>
          <a:spcPct val="90000"/>
        </a:lnSpc>
        <a:spcBef>
          <a:spcPct val="0"/>
        </a:spcBef>
        <a:buNone/>
        <a:defRPr sz="33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496" indent="-175496" algn="l" defTabSz="701985" rtl="0" eaLnBrk="1" latinLnBrk="0" hangingPunct="1">
        <a:lnSpc>
          <a:spcPct val="90000"/>
        </a:lnSpc>
        <a:spcBef>
          <a:spcPts val="768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26489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87748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3pPr>
      <a:lvl4pPr marL="1228474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57946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930458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281451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632443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983436" indent="-175496" algn="l" defTabSz="701985" rtl="0" eaLnBrk="1" latinLnBrk="0" hangingPunct="1">
        <a:lnSpc>
          <a:spcPct val="90000"/>
        </a:lnSpc>
        <a:spcBef>
          <a:spcPts val="384"/>
        </a:spcBef>
        <a:buFont typeface="Arial" panose="020B0604020202020204" pitchFamily="34" charset="0"/>
        <a:buChar char="•"/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1pPr>
      <a:lvl2pPr marL="35099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2pPr>
      <a:lvl3pPr marL="70198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3pPr>
      <a:lvl4pPr marL="105297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5pPr>
      <a:lvl6pPr marL="1754962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6pPr>
      <a:lvl7pPr marL="2105955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7pPr>
      <a:lvl8pPr marL="2456947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8pPr>
      <a:lvl9pPr marL="2807940" algn="l" defTabSz="701985" rtl="0" eaLnBrk="1" latinLnBrk="0" hangingPunct="1">
        <a:defRPr sz="13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6.wdp"/><Relationship Id="rId5" Type="http://schemas.openxmlformats.org/officeDocument/2006/relationships/image" Target="../media/image38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24742"/>
            <a:ext cx="12169107" cy="215719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283634" y="3040932"/>
            <a:ext cx="6582538" cy="2245792"/>
          </a:xfrm>
          <a:prstGeom prst="rect">
            <a:avLst/>
          </a:prstGeom>
        </p:spPr>
        <p:txBody>
          <a:bodyPr vert="horz" wrap="square" lIns="0" tIns="29513" rIns="0" bIns="0" rtlCol="0">
            <a:spAutoFit/>
          </a:bodyPr>
          <a:lstStyle/>
          <a:p>
            <a:pPr marL="38860">
              <a:spcBef>
                <a:spcPts val="232"/>
              </a:spcBef>
            </a:pPr>
            <a:r>
              <a:rPr lang="en-US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sv-SE" sz="4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sv-SE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Nomenklaturasi. Izomeriyasi. Olinishi</a:t>
            </a:r>
            <a:endParaRPr lang="uz-Latn-UZ" sz="4800" b="1" dirty="0">
              <a:ln w="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90523" y="2776538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390522" y="4831561"/>
            <a:ext cx="727115" cy="143813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064625" y="564237"/>
            <a:ext cx="2147139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064625" y="564237"/>
            <a:ext cx="2147139" cy="12758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9076629" y="736045"/>
            <a:ext cx="2051982" cy="1542613"/>
          </a:xfrm>
          <a:prstGeom prst="rect">
            <a:avLst/>
          </a:prstGeom>
        </p:spPr>
        <p:txBody>
          <a:bodyPr vert="horz" wrap="square" lIns="0" tIns="33539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en-US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r>
              <a:rPr lang="ru-RU" sz="4754" b="1" spc="21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48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latin typeface="Arial"/>
              <a:cs typeface="Arial"/>
            </a:endParaRPr>
          </a:p>
          <a:p>
            <a:pPr>
              <a:spcBef>
                <a:spcPts val="264"/>
              </a:spcBef>
            </a:pPr>
            <a:endParaRPr sz="4754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4653713" y="582729"/>
            <a:ext cx="2861680" cy="1138299"/>
          </a:xfrm>
          <a:prstGeom prst="rect">
            <a:avLst/>
          </a:prstGeom>
        </p:spPr>
        <p:txBody>
          <a:bodyPr vert="horz" wrap="square" lIns="0" tIns="3089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71" defTabSz="1934688">
              <a:spcBef>
                <a:spcPts val="241"/>
              </a:spcBef>
              <a:defRPr/>
            </a:pPr>
            <a:r>
              <a:rPr lang="en-US" sz="7194" kern="0" spc="21" dirty="0" err="1">
                <a:solidFill>
                  <a:sysClr val="window" lastClr="FFFFFF"/>
                </a:solidFill>
              </a:rPr>
              <a:t>Kimyo</a:t>
            </a:r>
            <a:endParaRPr lang="en-US" sz="7194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xmlns="" id="{90DAED2F-83E2-4C44-BDD6-F1DBC8F3CEB6}"/>
              </a:ext>
            </a:extLst>
          </p:cNvPr>
          <p:cNvSpPr/>
          <p:nvPr/>
        </p:nvSpPr>
        <p:spPr>
          <a:xfrm>
            <a:off x="1041886" y="666639"/>
            <a:ext cx="241747" cy="49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xmlns="" id="{80300DCF-7A93-40E2-97DB-984BC4BBEAC1}"/>
              </a:ext>
            </a:extLst>
          </p:cNvPr>
          <p:cNvSpPr/>
          <p:nvPr/>
        </p:nvSpPr>
        <p:spPr>
          <a:xfrm>
            <a:off x="1164226" y="979040"/>
            <a:ext cx="451420" cy="601893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>
                <a16:creationId xmlns:a16="http://schemas.microsoft.com/office/drawing/2014/main" xmlns="" id="{C9D09B9B-7971-418F-BD45-BCFC001C44D2}"/>
              </a:ext>
            </a:extLst>
          </p:cNvPr>
          <p:cNvSpPr/>
          <p:nvPr/>
        </p:nvSpPr>
        <p:spPr>
          <a:xfrm>
            <a:off x="1219211" y="1337226"/>
            <a:ext cx="340209" cy="18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>
                <a16:creationId xmlns:a16="http://schemas.microsoft.com/office/drawing/2014/main" xmlns="" id="{85548016-DFDF-4F6E-ACB7-1A21AE0B3331}"/>
              </a:ext>
            </a:extLst>
          </p:cNvPr>
          <p:cNvSpPr/>
          <p:nvPr/>
        </p:nvSpPr>
        <p:spPr>
          <a:xfrm>
            <a:off x="700420" y="978148"/>
            <a:ext cx="474257" cy="603237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>
                <a16:creationId xmlns:a16="http://schemas.microsoft.com/office/drawing/2014/main" xmlns="" id="{8DD8CEAB-A5DC-4427-A511-668247ED131A}"/>
              </a:ext>
            </a:extLst>
          </p:cNvPr>
          <p:cNvSpPr/>
          <p:nvPr/>
        </p:nvSpPr>
        <p:spPr>
          <a:xfrm>
            <a:off x="754081" y="1261097"/>
            <a:ext cx="365839" cy="26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4688"/>
            <a:endParaRPr sz="380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E95C17E-E9B8-4A32-8081-954CFE17D5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/>
          <a:srcRect l="9756" r="9756"/>
          <a:stretch>
            <a:fillRect/>
          </a:stretch>
        </p:blipFill>
        <p:spPr>
          <a:xfrm>
            <a:off x="8439714" y="2624788"/>
            <a:ext cx="3325812" cy="31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64995"/>
              </p:ext>
            </p:extLst>
          </p:nvPr>
        </p:nvGraphicFramePr>
        <p:xfrm>
          <a:off x="380716" y="1452562"/>
          <a:ext cx="11792856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214"/>
                <a:gridCol w="2948214"/>
                <a:gridCol w="2948214"/>
                <a:gridCol w="2948214"/>
              </a:tblGrid>
              <a:tr h="1228344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Alkan formulasi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Alkan nomi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Sikloalkan nomi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Sikloalkan formulasi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164">
                <a:tc>
                  <a:txBody>
                    <a:bodyPr/>
                    <a:lstStyle/>
                    <a:p>
                      <a:pPr algn="ctr"/>
                      <a:r>
                        <a:rPr lang="uz-Latn-UZ" sz="3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uz-Latn-UZ" sz="32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Propan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Siklopropan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164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Butan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Siklobutan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164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Pentan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Siklopentan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164"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Geksan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klogeksan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uz-Latn-UZ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uz-Latn-UZ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1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9244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nomenklaturasi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277316"/>
            <a:ext cx="1165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Sistematik nomenklatura bo‘yicha sikloalkanlarni nomlashda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qoidalarga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amal qilinadi:</a:t>
            </a:r>
          </a:p>
          <a:p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1. Asosiy zanjir sifatida halqa olinadi.</a:t>
            </a:r>
          </a:p>
          <a:p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2. Halqadagi uglerod atomlari raqamlanadi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¢Ð¸Ð¿Ñ ÑÐ²ÑÐ·ÐµÐ¹ Ð² Ð¼Ð¾Ð»ÐµÐºÑÐ»Ðµ ÑÐ¸ÐºÐ»Ð¾Ð¿ÑÐ¾Ð¿Ð°Ð½Ð° - PDF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362533"/>
            <a:ext cx="4724400" cy="258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¦Ð¸ÐºÐ»Ð¾Ð¿ÑÐ¾Ð¿Ð°Ð½ â ÐÐ¸ÐºÐ¸Ð¿ÐµÐ´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4291982"/>
            <a:ext cx="2743200" cy="266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9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nomenklaturasi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277316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. Yonaki zanjirdagi radikallar joylashgan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o‘rni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raqam bilan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rsatiladi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4. Avval halqadagi nechinchi uglerod bilan bog‘langanligi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ko‘rsatilgan holda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radikallar nomi aytiladi va asosiy zanjir (uglevodorod halqasi) 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nomini  aytish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bilan modda nomlanadi.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825" y="1277316"/>
            <a:ext cx="2667000" cy="2697833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99" y="3988876"/>
            <a:ext cx="3279851" cy="284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071" y="1277316"/>
            <a:ext cx="111034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Izomeriyasi – halqadagi uglerod soni va radikallar joylashgan o‘rniga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ko‘ra hosil bo‘ladi. Sikloalkanlarda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izomeriya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siklobutandan boshlanadi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25" y="3926181"/>
            <a:ext cx="2819400" cy="2688603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78" y="3550526"/>
            <a:ext cx="3054039" cy="31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072" y="1277316"/>
            <a:ext cx="105107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Sikloalkanlar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laboratoriyada to‘yingan uglevodorodlarning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digalogenli  hosilalariga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metallar ta’sir ettirib olinadi.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3719735"/>
            <a:ext cx="12024347" cy="158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069" y="1655719"/>
            <a:ext cx="111034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Benzol va uning gomologlarini gidrogenlab siklogeksan va uning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gomologlar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88" y="3357562"/>
            <a:ext cx="9621593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065" y="1147762"/>
            <a:ext cx="11103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741" y="1845736"/>
            <a:ext cx="11532090" cy="5632311"/>
          </a:xfrm>
          <a:prstGeom prst="rect">
            <a:avLst/>
          </a:prstGeom>
          <a:noFill/>
          <a:ln w="76200">
            <a:solidFill>
              <a:srgbClr val="2365C7"/>
            </a:solidFill>
          </a:ln>
        </p:spPr>
        <p:txBody>
          <a:bodyPr wrap="square">
            <a:spAutoFit/>
          </a:bodyPr>
          <a:lstStyle/>
          <a:p>
            <a:pPr marL="742950" lvl="0" indent="-742950"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Sikloalkanlarning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Sikloalkanlarning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vakili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0" indent="-742950">
              <a:buFontTx/>
              <a:buAutoNum type="arabicPeriod"/>
            </a:pP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Sikloalkanlarni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nomlashda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Tx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laboratoriyada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Siklogeksanning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buFontTx/>
              <a:buAutoNum type="arabicPeriod"/>
            </a:pP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8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065" y="1147762"/>
            <a:ext cx="11103429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Javoblar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741" y="1845736"/>
            <a:ext cx="11532090" cy="3785652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pPr marL="742950" lvl="0" indent="-742950"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</a:p>
          <a:p>
            <a:pPr marL="742950" lvl="0" indent="-742950">
              <a:buFontTx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Siklopropan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iklo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qo‘shimchasi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buFontTx/>
              <a:buAutoNum type="arabicPeriod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uglevodorodlarning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digalogenli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hosilalaridan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>
              <a:buFontTx/>
              <a:buAutoNum type="arabicPeriod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 marL="742950" lvl="0" indent="-742950">
              <a:buFontTx/>
              <a:buAutoNum type="arabicPeriod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8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12078" y="0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6" descr="Propane Formula - Check Chemical and Structural Formula of Propa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68643" y="1471760"/>
            <a:ext cx="101094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z-Cyrl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sv-SE" sz="4000" b="1" dirty="0">
                <a:latin typeface="Arial" panose="020B0604020202020204" pitchFamily="34" charset="0"/>
                <a:cs typeface="Arial" panose="020B0604020202020204" pitchFamily="34" charset="0"/>
              </a:rPr>
              <a:t>. Nomenklaturasi. 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Izomeriyasi.</a:t>
            </a:r>
            <a:r>
              <a:rPr lang="uz-Cyrl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uz-Cyrl-U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TimesNewRomanPSMT"/>
              </a:rPr>
              <a:t>m</a:t>
            </a:r>
            <a:r>
              <a:rPr lang="uz-Latn-UZ" sz="4000" dirty="0" smtClean="0">
                <a:latin typeface="TimesNewRomanPSMT"/>
              </a:rPr>
              <a:t>avzuni </a:t>
            </a:r>
            <a:r>
              <a:rPr lang="uz-Latn-UZ" sz="4000" dirty="0" smtClean="0">
                <a:latin typeface="TimesNewRomanPSMT"/>
              </a:rPr>
              <a:t>o‘qib </a:t>
            </a:r>
            <a:r>
              <a:rPr lang="uz-Latn-UZ" sz="4000" dirty="0" smtClean="0">
                <a:latin typeface="TimesNewRomanPSMT"/>
              </a:rPr>
              <a:t>o‘rganish</a:t>
            </a:r>
            <a:r>
              <a:rPr lang="en-US" sz="4000" dirty="0" smtClean="0">
                <a:latin typeface="TimesNewRomanPSMT"/>
              </a:rPr>
              <a:t>.</a:t>
            </a:r>
            <a:r>
              <a:rPr lang="en-US" sz="4000" dirty="0">
                <a:latin typeface="TimesNewRomanPSMT"/>
              </a:rPr>
              <a:t> </a:t>
            </a:r>
            <a:endParaRPr lang="en-US" sz="4000" dirty="0" smtClean="0">
              <a:latin typeface="TimesNewRomanPSMT"/>
            </a:endParaRPr>
          </a:p>
          <a:p>
            <a:pPr marL="742950" indent="-742950"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-sahifadagi mavzuga oid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-,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uz-Cyrl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-mashqlarni bajarish.</a:t>
            </a: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Лот №7933255 Книга | 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4641860"/>
            <a:ext cx="4747447" cy="249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8664" y="295034"/>
            <a:ext cx="1082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uz-Latn-U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4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16265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0739" y="1142015"/>
            <a:ext cx="1165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13,2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g propanni to‘la yonishi natijasida hosil bo‘lgan karbonat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angid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252 gr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li kaliy ishqor eritmasiga shimdirilishi natijasida hosil bo‘lgan eritmaning foiz konsentratsiyasini (%)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aniqlang.</a:t>
            </a:r>
            <a:endParaRPr lang="ru-RU" dirty="0"/>
          </a:p>
        </p:txBody>
      </p:sp>
      <p:pic>
        <p:nvPicPr>
          <p:cNvPr id="2050" name="Picture 2" descr="ÐÑÐ¾Ð¿Ð°Ð½ â ÐÐ¸ÐºÐ¸Ð¿ÐµÐ´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4275623"/>
            <a:ext cx="4560017" cy="274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ÑÐ¾Ð¿Ð°Ð½ â ÐÐ¸ÐºÐ¸Ð¿ÐµÐ´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3967162"/>
            <a:ext cx="4349439" cy="276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8025" y="209239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Latn-UZ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uz-Latn-U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25" y="1457142"/>
            <a:ext cx="11491958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 propanni yonish reaksiyasini yozamiz va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 </a:t>
            </a:r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propandan necha  gr  gaz hosil bo‘lishini topamiz: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35025" y="3330575"/>
                <a:ext cx="9753600" cy="678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</m:t>
                          </m:r>
                        </m:e>
                        <m:sub>
                          <m:r>
                            <a:rPr lang="uz-Latn-UZ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sSub>
                        <m:sSubPr>
                          <m:ctrlPr>
                            <a:rPr lang="uz-Latn-UZ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sub>
                      </m:sSub>
                      <m:r>
                        <a:rPr lang="uz-Latn-UZ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uz-Latn-UZ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sSub>
                        <m:sSubPr>
                          <m:ctrlPr>
                            <a:rPr lang="uz-Latn-UZ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𝐎</m:t>
                          </m:r>
                        </m:e>
                        <m:sub>
                          <m:r>
                            <a:rPr lang="uz-Latn-UZ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uz-Latn-UZ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uz-Latn-UZ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           </m:t>
                          </m:r>
                        </m:e>
                      </m:groupChr>
                      <m:r>
                        <a:rPr lang="uz-Latn-UZ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sSub>
                        <m:sSubPr>
                          <m:ctrlPr>
                            <a:rPr lang="uz-Latn-UZ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𝐂𝐎</m:t>
                          </m:r>
                        </m:e>
                        <m:sub>
                          <m:r>
                            <a:rPr lang="uz-Latn-UZ" b="1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uz-Latn-UZ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uz-Latn-UZ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sSub>
                        <m:sSubPr>
                          <m:ctrlPr>
                            <a:rPr lang="uz-Latn-UZ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𝐇</m:t>
                          </m:r>
                        </m:e>
                        <m:sub>
                          <m:r>
                            <a:rPr lang="uz-Latn-UZ" b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uz-Latn-UZ" b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𝐎</m:t>
                      </m:r>
                    </m:oMath>
                  </m:oMathPara>
                </a14:m>
                <a:endParaRPr lang="uz-Latn-UZ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25" y="3330575"/>
                <a:ext cx="9753600" cy="6789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528379" y="400954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5496" y="3040874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5869" y="38464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132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07" y="303204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92234" y="4698264"/>
                <a:ext cx="4891852" cy="2286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uz-Latn-UZ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uz-Latn-UZ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uz-Latn-UZ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uz-Latn-UZ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44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e>
                      </m:groupChr>
                      <m:r>
                        <a:rPr lang="uz-Latn-UZ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132</m:t>
                      </m:r>
                    </m:oMath>
                  </m:oMathPara>
                </a14:m>
                <a:endParaRPr lang="uz-Latn-UZ" dirty="0" smtClean="0">
                  <a:solidFill>
                    <a:prstClr val="black"/>
                  </a:solidFill>
                </a:endParaRPr>
              </a:p>
              <a:p>
                <a:r>
                  <a:rPr lang="uz-Latn-UZ" dirty="0" smtClean="0">
                    <a:solidFill>
                      <a:prstClr val="black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uz-Latn-UZ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uz-Latn-UZ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3,2</m:t>
                    </m:r>
                    <m:groupChr>
                      <m:groupChrPr>
                        <m:chr m:val="→"/>
                        <m:vertJc m:val="bot"/>
                        <m:ctrlPr>
                          <a:rPr lang="uz-Latn-UZ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uz-Latn-UZ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uz-Latn-UZ" i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</m:e>
                    </m:groupChr>
                    <m:r>
                      <a:rPr lang="uz-Latn-UZ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uz-Latn-UZ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endParaRPr lang="uz-Latn-UZ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uz-Latn-UZ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13,2</m:t>
                          </m:r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uz-Latn-UZ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132</m:t>
                          </m:r>
                        </m:num>
                        <m:den>
                          <m:r>
                            <a:rPr lang="uz-Latn-UZ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uz-Latn-UZ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39,</m:t>
                      </m:r>
                      <m:r>
                        <a:rPr lang="uz-Latn-UZ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234" y="4698264"/>
                <a:ext cx="4891852" cy="228684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8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54" y="1528762"/>
            <a:ext cx="11884025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Kaliy ishqor eritmasi tarkibidagi KOH moddasini massasini topamiz:</a:t>
            </a: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393" y="2900362"/>
                <a:ext cx="4716676" cy="23097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252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e>
                      </m:groupCh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100%</m:t>
                      </m:r>
                      <m:r>
                        <a:rPr lang="uz-Latn-UZ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uz-Latn-UZ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uz-Latn-UZ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</m:t>
                          </m:r>
                        </m:e>
                      </m:groupChr>
                      <m:r>
                        <a:rPr lang="uz-Latn-UZ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uz-Latn-UZ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uz-Latn-UZ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252</m:t>
                          </m:r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100%</m:t>
                          </m:r>
                        </m:den>
                      </m:f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50,4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93" y="2900362"/>
                <a:ext cx="4716676" cy="23097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3441" y="3465477"/>
                <a:ext cx="1427250" cy="100014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z-Latn-UZ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uz-Latn-UZ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uz-Latn-UZ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uz-Latn-UZ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441" y="3465477"/>
                <a:ext cx="1427250" cy="10001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5026025" y="2676525"/>
            <a:ext cx="0" cy="43434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6733" y="2613386"/>
                <a:ext cx="4921797" cy="1113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z-Latn-UZ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z-Latn-UZ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uz-Latn-UZ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OH</m:t>
                          </m:r>
                        </m:sub>
                      </m:sSub>
                      <m:r>
                        <a:rPr lang="uz-Latn-UZ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50,4</m:t>
                          </m:r>
                        </m:num>
                        <m:den>
                          <m:r>
                            <a:rPr lang="uz-Latn-UZ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</m:den>
                      </m:f>
                      <m:r>
                        <a:rPr lang="uz-Latn-UZ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uz-Latn-UZ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uz-Latn-UZ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uz-Latn-UZ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733" y="2613386"/>
                <a:ext cx="4921797" cy="11135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388184" y="3916723"/>
                <a:ext cx="4825745" cy="1097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ru-RU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z-Latn-U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uz-Latn-UZ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39,6</m:t>
                          </m:r>
                        </m:num>
                        <m:den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44</m:t>
                          </m:r>
                        </m:den>
                      </m:f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uz-Latn-UZ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184" y="3916723"/>
                <a:ext cx="4825745" cy="10978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96733" y="5550247"/>
                <a:ext cx="1661288" cy="116365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733" y="5550247"/>
                <a:ext cx="1661288" cy="116365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5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42" y="35242"/>
            <a:ext cx="12185650" cy="1356861"/>
          </a:xfrm>
          <a:solidFill>
            <a:srgbClr val="0070C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uz-Latn-UZ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054" y="1528762"/>
            <a:ext cx="11884025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 moddalar 1:1 nisbatda bo‘lsa reaksiya quyidagicha boradi:</a:t>
            </a:r>
          </a:p>
          <a:p>
            <a:endParaRPr lang="uz-Latn-U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0626" y="2828893"/>
            <a:ext cx="4862357" cy="1367105"/>
            <a:chOff x="1804476" y="2737577"/>
            <a:chExt cx="4862357" cy="136710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804476" y="2800939"/>
              <a:ext cx="4862357" cy="1303743"/>
              <a:chOff x="1804476" y="2800939"/>
              <a:chExt cx="4862357" cy="13037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Прямоугольник 3"/>
                  <p:cNvSpPr/>
                  <p:nvPr/>
                </p:nvSpPr>
                <p:spPr>
                  <a:xfrm>
                    <a:off x="1804476" y="3101096"/>
                    <a:ext cx="4862357" cy="6789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uz-Latn-UZ" b="1" dirty="0" smtClean="0">
                        <a:solidFill>
                          <a:srgbClr val="0070C0"/>
                        </a:solidFill>
                        <a:cs typeface="Arial" panose="020B0604020202020204" pitchFamily="34" charset="0"/>
                      </a:rPr>
                      <a:t>K</a:t>
                    </a:r>
                    <a14:m>
                      <m:oMath xmlns:m="http://schemas.openxmlformats.org/officeDocument/2006/math">
                        <m:r>
                          <a:rPr lang="uz-Latn-UZ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𝐎𝐇</m:t>
                        </m:r>
                        <m:r>
                          <a:rPr lang="uz-Latn-UZ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uz-Latn-UZ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𝐂𝐎</m:t>
                            </m:r>
                          </m:e>
                          <m:sub>
                            <m:r>
                              <a:rPr lang="uz-Latn-UZ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uz-Latn-UZ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r>
                          <a:rPr lang="uz-Latn-UZ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𝐊</m:t>
                        </m:r>
                        <m:sSub>
                          <m:sSubPr>
                            <m:ctrlPr>
                              <a:rPr lang="uz-Latn-UZ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𝐇𝐂𝐎</m:t>
                            </m:r>
                          </m:e>
                          <m:sub>
                            <m:r>
                              <a:rPr lang="uz-Latn-UZ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Прямоугольник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04476" y="3101096"/>
                    <a:ext cx="4862357" cy="67896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141" t="-14414" b="-3603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TextBox 4"/>
              <p:cNvSpPr txBox="1"/>
              <p:nvPr/>
            </p:nvSpPr>
            <p:spPr>
              <a:xfrm>
                <a:off x="2016842" y="2800939"/>
                <a:ext cx="1194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0,9 mol</a:t>
                </a:r>
                <a:endPara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16842" y="3643017"/>
                <a:ext cx="9380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mol</a:t>
                </a:r>
                <a:endPara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579356" y="364301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</a:t>
                </a:r>
                <a:endParaRPr lang="ru-RU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628487" y="2737577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Latn-UZ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21799" y="2893624"/>
                <a:ext cx="6065571" cy="1097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</m:t>
                          </m:r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z-Latn-UZ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uz-Latn-UZ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799" y="2893624"/>
                <a:ext cx="6065571" cy="1097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87564" y="4362588"/>
                <a:ext cx="11884025" cy="3602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z-Latn-UZ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Eritma massasi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uz-Latn-UZ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uz-Latn-UZ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eritma</m:t>
                        </m:r>
                      </m:sub>
                    </m:sSub>
                    <m:r>
                      <a:rPr lang="uz-Latn-UZ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252</m:t>
                    </m:r>
                    <m:r>
                      <a:rPr lang="uz-Latn-UZ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uz-Latn-UZ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39</m:t>
                    </m:r>
                    <m:r>
                      <a:rPr lang="uz-Latn-UZ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,6=</m:t>
                    </m:r>
                    <m:r>
                      <a:rPr lang="uz-Latn-UZ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291,6</m:t>
                    </m:r>
                  </m:oMath>
                </a14:m>
                <a:endParaRPr lang="uz-Latn-UZ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Tuzning massa ulushini topamiz:</a:t>
                </a:r>
                <a:endParaRPr lang="uz-Latn-UZ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𝜔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%=</m:t>
                      </m:r>
                      <m:f>
                        <m:fPr>
                          <m:ctrlP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90</m:t>
                          </m:r>
                        </m:num>
                        <m:den>
                          <m:r>
                            <a:rPr lang="uz-Latn-UZ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291</m:t>
                          </m:r>
                          <m:r>
                            <a:rPr lang="uz-Latn-UZ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,6</m:t>
                          </m:r>
                        </m:den>
                      </m:f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∙100=</m:t>
                      </m:r>
                      <m:r>
                        <a:rPr lang="uz-Latn-UZ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30,86</m:t>
                      </m:r>
                      <m:r>
                        <a:rPr lang="uz-Latn-UZ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%</m:t>
                      </m:r>
                    </m:oMath>
                  </m:oMathPara>
                </a14:m>
                <a:endParaRPr lang="uz-Latn-UZ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64" y="4362588"/>
                <a:ext cx="11884025" cy="3602525"/>
              </a:xfrm>
              <a:prstGeom prst="rect">
                <a:avLst/>
              </a:prstGeom>
              <a:blipFill rotWithShape="0">
                <a:blip r:embed="rId4"/>
                <a:stretch>
                  <a:fillRect l="-1692" t="-28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540625" y="6024562"/>
            <a:ext cx="3695242" cy="678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Javob: 30,86 %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9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Bugungi darsda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1604962"/>
            <a:ext cx="11961813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Sikloalkanlarning nomenklaturasi.</a:t>
            </a:r>
          </a:p>
          <a:p>
            <a:pPr marL="742950" indent="-742950">
              <a:buAutoNum type="arabicPeriod"/>
            </a:pP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Sikloalkanlarning izomeriyasi.</a:t>
            </a:r>
          </a:p>
          <a:p>
            <a:pPr marL="742950" indent="-742950">
              <a:buAutoNum type="arabicPeriod"/>
            </a:pPr>
            <a:r>
              <a:rPr lang="uz-Latn-UZ" smtClean="0">
                <a:latin typeface="Arial" panose="020B0604020202020204" pitchFamily="34" charset="0"/>
                <a:cs typeface="Arial" panose="020B0604020202020204" pitchFamily="34" charset="0"/>
              </a:rPr>
              <a:t>Sikloalkanlarning olinishi.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Ð¡ÑÑÐ¾ÐµÐ½Ð¸Ðµ, Ð¿Ð¾Ð»ÑÑÐµÐ½Ð¸Ðµ Ð¸ ÑÐ²Ð¾Ð¹ÑÑÐ²Ð° ÑÐ¸ÐºÐ»Ð¾Ð°Ð»ÐºÐ°Ð½Ð¾Ð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69" y="3498101"/>
            <a:ext cx="6147176" cy="30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¦Ð¸ÐºÐ»Ð¾Ð¿ÐµÐ½ÑÐ°Ð½ â ÐÐ¸ÐºÐ¸Ð¿ÐµÐ´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8" y="3753774"/>
            <a:ext cx="3437567" cy="324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 nomenklaturasi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8" y="1300221"/>
            <a:ext cx="11812588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Biz ko‘rib o‘tgan atomlari ochiq zanjir hosil qiladigan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to‘yingan uglevodorodlar-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alkanlardan tashqari yopiq zanjirli, siklik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tuzilishga ega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bo‘lgan uglevodorodlar ham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ular </a:t>
            </a:r>
            <a:r>
              <a:rPr lang="uz-Latn-UZ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</a:t>
            </a:r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ataladi.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7919" y="4186560"/>
            <a:ext cx="5352711" cy="1400241"/>
          </a:xfrm>
          <a:prstGeom prst="round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Sikloalkanlar quyidagi umumiy formulaga ega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7616825" y="4043362"/>
            <a:ext cx="3809580" cy="1686639"/>
          </a:xfrm>
          <a:prstGeom prst="cloud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uz-Latn-UZ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uz-Latn-UZ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</a:t>
            </a:r>
            <a:endParaRPr lang="ru-RU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6204743" y="4500562"/>
            <a:ext cx="762000" cy="914400"/>
          </a:xfrm>
          <a:prstGeom prst="downArrow">
            <a:avLst/>
          </a:prstGeom>
          <a:solidFill>
            <a:srgbClr val="CEE1F2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3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 nomenklaturasi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062" y="1277316"/>
            <a:ext cx="11961813" cy="3025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Sikloalkanlar tegishli alkanlardan molekulasi tarkibida 2 ta vodorod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atomi kamligi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bilan farq qiladi. Mana shu atomlarning ajralib chiqishi 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hisobiga uglerod </a:t>
            </a:r>
            <a:r>
              <a:rPr lang="uz-Latn-UZ" dirty="0">
                <a:latin typeface="Arial" panose="020B0604020202020204" pitchFamily="34" charset="0"/>
                <a:cs typeface="Arial" panose="020B0604020202020204" pitchFamily="34" charset="0"/>
              </a:rPr>
              <a:t>halqasi yopiladi, buni sxematik tarzda quyidagicha ko‘rsatish mumkin:</a:t>
            </a:r>
            <a:endParaRPr lang="uz-Latn-U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6" y="4231741"/>
            <a:ext cx="11430000" cy="27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20638"/>
            <a:ext cx="12173572" cy="12979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uz-Latn-U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Sikloalkanlar nomenklaturasi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1625" y="1277316"/>
            <a:ext cx="1165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Sikloalkanlarning nomi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sistematik nomenklatura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bo‘yicha tegishli to‘yingan uglevodorodlarning nomi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oldiga </a:t>
            </a:r>
            <a:r>
              <a:rPr lang="en-US" sz="4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Latn-UZ" sz="4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siklo</a:t>
            </a:r>
            <a:r>
              <a:rPr lang="en-US" sz="4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Latn-UZ" sz="4000" b="1" dirty="0" smtClean="0">
                <a:solidFill>
                  <a:srgbClr val="2365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so‘zini qo‘shib o‘qishdan hosil bo‘ladi.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ikloalkanlar — Tele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86" y="3647403"/>
            <a:ext cx="8610600" cy="29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2.xml><?xml version="1.0" encoding="utf-8"?>
<a:theme xmlns:a="http://schemas.openxmlformats.org/drawingml/2006/main" name="Тема7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7" id="{D065F3FC-3E9C-4AFC-AFB2-AD99FFD6EC12}" vid="{24D79D30-FFA8-4D6D-B82F-E600FF13E2CA}"/>
    </a:ext>
  </a:extLst>
</a:theme>
</file>

<file path=ppt/theme/theme3.xml><?xml version="1.0" encoding="utf-8"?>
<a:theme xmlns:a="http://schemas.openxmlformats.org/drawingml/2006/main" name="2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4.xml><?xml version="1.0" encoding="utf-8"?>
<a:theme xmlns:a="http://schemas.openxmlformats.org/drawingml/2006/main" name="3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5.xml><?xml version="1.0" encoding="utf-8"?>
<a:theme xmlns:a="http://schemas.openxmlformats.org/drawingml/2006/main" name="4_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0" id="{785310B2-D978-4E49-BBFE-AE080AFD3908}" vid="{EF789822-9A55-49AA-BF39-F5952A494B2E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3022</TotalTime>
  <Words>463</Words>
  <Application>Microsoft Office PowerPoint</Application>
  <PresentationFormat>Произвольный</PresentationFormat>
  <Paragraphs>112</Paragraphs>
  <Slides>18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18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Constantia</vt:lpstr>
      <vt:lpstr>Georgia</vt:lpstr>
      <vt:lpstr>TimesNewRomanPSMT</vt:lpstr>
      <vt:lpstr>Verdana</vt:lpstr>
      <vt:lpstr>Wingdings</vt:lpstr>
      <vt:lpstr>Тема10</vt:lpstr>
      <vt:lpstr>Тема7</vt:lpstr>
      <vt:lpstr>2_Тема10</vt:lpstr>
      <vt:lpstr>3_Тема10</vt:lpstr>
      <vt:lpstr>4_Тема10</vt:lpstr>
      <vt:lpstr>Презентация PowerPoint</vt:lpstr>
      <vt:lpstr>Презентация PowerPoint</vt:lpstr>
      <vt:lpstr>Masalaning yechimi:</vt:lpstr>
      <vt:lpstr>Masalaning yechimi:</vt:lpstr>
      <vt:lpstr>Masalaning yechimi: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289</cp:revision>
  <dcterms:created xsi:type="dcterms:W3CDTF">2020-04-09T07:32:19Z</dcterms:created>
  <dcterms:modified xsi:type="dcterms:W3CDTF">2020-10-23T04:06:49Z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