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  <p:sldMasterId id="2147483820" r:id="rId5"/>
  </p:sldMasterIdLst>
  <p:notesMasterIdLst>
    <p:notesMasterId r:id="rId24"/>
  </p:notesMasterIdLst>
  <p:sldIdLst>
    <p:sldId id="1377" r:id="rId6"/>
    <p:sldId id="270" r:id="rId7"/>
    <p:sldId id="1401" r:id="rId8"/>
    <p:sldId id="1402" r:id="rId9"/>
    <p:sldId id="1403" r:id="rId10"/>
    <p:sldId id="288" r:id="rId11"/>
    <p:sldId id="1391" r:id="rId12"/>
    <p:sldId id="1392" r:id="rId13"/>
    <p:sldId id="1393" r:id="rId14"/>
    <p:sldId id="1394" r:id="rId15"/>
    <p:sldId id="1396" r:id="rId16"/>
    <p:sldId id="1395" r:id="rId17"/>
    <p:sldId id="1397" r:id="rId18"/>
    <p:sldId id="1398" r:id="rId19"/>
    <p:sldId id="1399" r:id="rId20"/>
    <p:sldId id="1400" r:id="rId21"/>
    <p:sldId id="1404" r:id="rId22"/>
    <p:sldId id="1390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CEE1F2"/>
    <a:srgbClr val="0097CC"/>
    <a:srgbClr val="00603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74" autoAdjust="0"/>
    <p:restoredTop sz="94660"/>
  </p:normalViewPr>
  <p:slideViewPr>
    <p:cSldViewPr>
      <p:cViewPr varScale="1">
        <p:scale>
          <a:sx n="65" d="100"/>
          <a:sy n="65" d="100"/>
        </p:scale>
        <p:origin x="450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05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51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51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1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707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2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12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682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822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19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899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35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23.10.2020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017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1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290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342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6319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479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507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967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324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782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3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7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6.wdp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24742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83634" y="3040932"/>
            <a:ext cx="6582538" cy="2245792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</a:pP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sv-SE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sv-SE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Nomenklaturasi. Izomeriyasi. Olinishi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0523" y="2776538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90522" y="4831561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4625" y="564237"/>
            <a:ext cx="21471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4625" y="564237"/>
            <a:ext cx="21471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076629" y="736045"/>
            <a:ext cx="2051982" cy="1542613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8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  <a:p>
            <a:pPr>
              <a:spcBef>
                <a:spcPts val="264"/>
              </a:spcBef>
            </a:pP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4653713" y="582729"/>
            <a:ext cx="2861680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8439714" y="2624788"/>
            <a:ext cx="3325812" cy="31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64995"/>
              </p:ext>
            </p:extLst>
          </p:nvPr>
        </p:nvGraphicFramePr>
        <p:xfrm>
          <a:off x="380716" y="1452562"/>
          <a:ext cx="11792856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8214"/>
                <a:gridCol w="2948214"/>
                <a:gridCol w="2948214"/>
                <a:gridCol w="2948214"/>
              </a:tblGrid>
              <a:tr h="1228344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Alkan formulasi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Alkan nomi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Sikloalkan nomi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Sikloalkan formulasi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64">
                <a:tc>
                  <a:txBody>
                    <a:bodyPr/>
                    <a:lstStyle/>
                    <a:p>
                      <a:pPr algn="ctr"/>
                      <a:r>
                        <a:rPr lang="uz-Latn-UZ" sz="3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uz-Latn-UZ" sz="32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Siklopropan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64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Siklobutan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64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Siklopentan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164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Geksan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klogeksan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1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9244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7316"/>
            <a:ext cx="1165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Sistematik nomenklatura bo‘yicha sikloalkanlarni nomlashda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qoidalarga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amal qilinadi:</a:t>
            </a:r>
          </a:p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1. Asosiy zanjir sifatida halqa olinadi.</a:t>
            </a:r>
          </a:p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2. Halqadagi uglerod atomlari raqamlanadi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Ð¢Ð¸Ð¿Ñ ÑÐ²ÑÐ·ÐµÐ¹ Ð² Ð¼Ð¾Ð»ÐµÐºÑÐ»Ðµ ÑÐ¸ÐºÐ»Ð¾Ð¿ÑÐ¾Ð¿Ð°Ð½Ð°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50" y="4362533"/>
            <a:ext cx="4724400" cy="258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¦Ð¸ÐºÐ»Ð¾Ð¿ÑÐ¾Ð¿Ð°Ð½ â ÐÐ¸ÐºÐ¸Ð¿ÐµÐ´Ð¸Ñ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4291982"/>
            <a:ext cx="2743200" cy="266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9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7316"/>
            <a:ext cx="7696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 Yonaki zanjirdagi radikallar joylashgan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o‘rni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raqam bilan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rsatiladi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4. Avval halqadagi nechinchi uglerod bilan bog‘langanligi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ko‘rsatilgan holda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radikallar nomi aytiladi va asosiy zanjir (uglevodorod halqasi)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nomini  aytish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bilan modda nomlanadi.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5" y="1277316"/>
            <a:ext cx="2667000" cy="2697833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799" y="3988876"/>
            <a:ext cx="3279851" cy="284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5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izomeriyasi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071" y="1277316"/>
            <a:ext cx="111034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Izomeriyasi – halqadagi uglerod soni va radikallar joylashgan o‘rniga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ko‘ra hosil bo‘ladi. Sikloalkanlarda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izomeriya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siklobutandan boshlanadi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425" y="3926181"/>
            <a:ext cx="2819400" cy="2688603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978" y="3550526"/>
            <a:ext cx="3054039" cy="315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072" y="1277316"/>
            <a:ext cx="105107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laboratoriyada to‘yingan uglevodorodlarning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digalogenli  hosilalariga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metallar ta’sir ettirib olinadi.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" y="3719735"/>
            <a:ext cx="12024347" cy="158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5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069" y="1655719"/>
            <a:ext cx="111034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Benzol va uning gomologlarini gidrogenlab siklogeksan va uning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gomologlar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88" y="3357562"/>
            <a:ext cx="9621593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3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065" y="1147762"/>
            <a:ext cx="111034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741" y="1845736"/>
            <a:ext cx="11532090" cy="5632311"/>
          </a:xfrm>
          <a:prstGeom prst="rect">
            <a:avLst/>
          </a:prstGeom>
          <a:noFill/>
          <a:ln w="76200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FontTx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Sikloalkanlarning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lvl="0" indent="-742950">
              <a:buFontTx/>
              <a:buAutoNum type="arabicPeriod"/>
            </a:pP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Sikloalkanlarni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nomlashda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Tx/>
              <a:buAutoNum type="arabicPeriod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FontTx/>
              <a:buAutoNum type="arabicPeriod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Siklogeksanning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FontTx/>
              <a:buAutoNum type="arabicPeriod"/>
            </a:pP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8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065" y="1147762"/>
            <a:ext cx="11103429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741" y="1845736"/>
            <a:ext cx="11532090" cy="3785652"/>
          </a:xfrm>
          <a:prstGeom prst="rect">
            <a:avLst/>
          </a:prstGeom>
          <a:noFill/>
          <a:ln w="76200">
            <a:noFill/>
          </a:ln>
        </p:spPr>
        <p:txBody>
          <a:bodyPr wrap="square">
            <a:spAutoFit/>
          </a:bodyPr>
          <a:lstStyle/>
          <a:p>
            <a:pPr marL="742950" lvl="0" indent="-742950">
              <a:buFontTx/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</a:p>
          <a:p>
            <a:pPr marL="742950" lvl="0" indent="-742950">
              <a:buFontTx/>
              <a:buAutoNum type="arabicPeriod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Siklopropan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iklo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digalogenli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hosilalaridan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0" indent="-742950">
              <a:buFontTx/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  <a:p>
            <a:pPr marL="742950" lvl="0" indent="-742950">
              <a:buFontTx/>
              <a:buAutoNum type="arabicPeriod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8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 descr="Propane Formula - Check Chemical and Structural Formula of Propa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8643" y="1471760"/>
            <a:ext cx="1010940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. Nomenklaturasi.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Izomeriyasi.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uz-Cyrl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TimesNewRomanPSMT"/>
              </a:rPr>
              <a:t>m</a:t>
            </a:r>
            <a:r>
              <a:rPr lang="uz-Latn-UZ" sz="4000" dirty="0" smtClean="0">
                <a:latin typeface="TimesNewRomanPSMT"/>
              </a:rPr>
              <a:t>avzuni </a:t>
            </a:r>
            <a:r>
              <a:rPr lang="uz-Latn-UZ" sz="4000" dirty="0" smtClean="0">
                <a:latin typeface="TimesNewRomanPSMT"/>
              </a:rPr>
              <a:t>o‘qib </a:t>
            </a:r>
            <a:r>
              <a:rPr lang="uz-Latn-UZ" sz="4000" dirty="0" smtClean="0">
                <a:latin typeface="TimesNewRomanPSMT"/>
              </a:rPr>
              <a:t>o‘rganish</a:t>
            </a:r>
            <a:r>
              <a:rPr lang="en-US" sz="4000" dirty="0" smtClean="0">
                <a:latin typeface="TimesNewRomanPSMT"/>
              </a:rPr>
              <a:t>.</a:t>
            </a:r>
            <a:r>
              <a:rPr lang="en-US" sz="4000" dirty="0">
                <a:latin typeface="TimesNewRomanPSMT"/>
              </a:rPr>
              <a:t> </a:t>
            </a:r>
            <a:endParaRPr lang="en-US" sz="4000" dirty="0" smtClean="0">
              <a:latin typeface="TimesNewRomanPSMT"/>
            </a:endParaRPr>
          </a:p>
          <a:p>
            <a:pPr marL="742950" indent="-742950"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-sahifadagi mavzuga oid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uz-Cyrl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-mashqlarni bajarish.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Лот №7933255 Книга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5" y="4641860"/>
            <a:ext cx="4747447" cy="249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8664" y="295034"/>
            <a:ext cx="1082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4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1626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0739" y="1142015"/>
            <a:ext cx="11658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13,2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 propanni to‘la yonishi natijasida hosil bo‘lgan karbonat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angid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252 gr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20%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li kaliy ishqor eritmasiga shimdirilishi natijasida hosil bo‘lgan eritmaning foiz konsentratsiyasini (%)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aniqlang.</a:t>
            </a:r>
            <a:endParaRPr lang="ru-RU" dirty="0"/>
          </a:p>
        </p:txBody>
      </p:sp>
      <p:pic>
        <p:nvPicPr>
          <p:cNvPr id="2050" name="Picture 2" descr="ÐÑÐ¾Ð¿Ð°Ð½ â ÐÐ¸ÐºÐ¸Ð¿ÐµÐ´Ð¸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4275623"/>
            <a:ext cx="4560017" cy="274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ÑÐ¾Ð¿Ð°Ð½ â ÐÐ¸ÐºÐ¸Ð¿ÐµÐ´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3967162"/>
            <a:ext cx="4349439" cy="276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8025" y="209239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uz-Latn-UZ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4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457142"/>
            <a:ext cx="11491958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 propanni yonish reaksiyasini yozamiz va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propandan necha  gr  gaz hosil bo‘lishini topamiz:</a:t>
            </a: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35025" y="3330575"/>
                <a:ext cx="9753600" cy="678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uz-Latn-UZ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sub>
                      </m:sSub>
                      <m:r>
                        <a:rPr lang="uz-Latn-UZ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uz-Latn-UZ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sSub>
                        <m:sSubPr>
                          <m:ctrlPr>
                            <a:rPr lang="uz-Latn-UZ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𝐎</m:t>
                          </m:r>
                        </m:e>
                        <m:sub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</m:t>
                          </m:r>
                        </m:e>
                      </m:groupChr>
                      <m:r>
                        <a:rPr lang="uz-Latn-UZ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𝐂𝐎</m:t>
                          </m:r>
                        </m:e>
                        <m:sub>
                          <m:r>
                            <a:rPr lang="uz-Latn-UZ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uz-Latn-UZ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uz-Latn-UZ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uz-Latn-UZ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uz-Latn-UZ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𝐎</m:t>
                      </m:r>
                    </m:oMath>
                  </m:oMathPara>
                </a14:m>
                <a:endParaRPr lang="uz-Latn-UZ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5" y="3330575"/>
                <a:ext cx="9753600" cy="6789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528379" y="4009543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5496" y="3040874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5869" y="384641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07" y="30320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92234" y="4698264"/>
                <a:ext cx="4891852" cy="2286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uz-Latn-UZ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                      </m:t>
                          </m:r>
                        </m:e>
                      </m:groupChr>
                      <m: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132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</a:endParaRPr>
              </a:p>
              <a:p>
                <a:r>
                  <a:rPr lang="uz-Latn-UZ" dirty="0" smtClean="0">
                    <a:solidFill>
                      <a:prstClr val="black"/>
                    </a:solidFill>
                  </a:rPr>
                  <a:t>               </a:t>
                </a:r>
                <a14:m>
                  <m:oMath xmlns:m="http://schemas.openxmlformats.org/officeDocument/2006/math">
                    <m:r>
                      <a:rPr lang="uz-Latn-UZ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uz-Latn-UZ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3,2</m:t>
                    </m:r>
                    <m:groupChr>
                      <m:groupChrPr>
                        <m:chr m:val="→"/>
                        <m:vertJc m:val="bot"/>
                        <m:ctrlPr>
                          <a:rPr lang="uz-Latn-UZ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uz-Latn-UZ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i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                       </m:t>
                        </m:r>
                      </m:e>
                    </m:groupChr>
                    <m:r>
                      <a:rPr lang="uz-Latn-UZ" i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uz-Latn-UZ" dirty="0" smtClean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13,2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132</m:t>
                          </m:r>
                        </m:num>
                        <m:den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39,</m:t>
                      </m:r>
                      <m:r>
                        <a:rPr lang="uz-Latn-UZ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234" y="4698264"/>
                <a:ext cx="4891852" cy="22868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85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54" y="1528762"/>
            <a:ext cx="11884025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 ishqor eritmasi tarkibidagi KOH moddasini massasini topamiz:</a:t>
            </a: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6393" y="2900362"/>
                <a:ext cx="4716676" cy="2309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252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                      </m:t>
                          </m:r>
                        </m:e>
                      </m:groupCh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100%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                      </m:t>
                          </m:r>
                        </m:e>
                      </m:groupChr>
                      <m:r>
                        <a:rPr lang="uz-Latn-UZ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252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%</m:t>
                          </m:r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50,4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93" y="2900362"/>
                <a:ext cx="4716676" cy="23097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3441" y="3465477"/>
                <a:ext cx="1427250" cy="100014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441" y="3465477"/>
                <a:ext cx="1427250" cy="100014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5026025" y="2676525"/>
            <a:ext cx="0" cy="4343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96733" y="2613386"/>
                <a:ext cx="4921797" cy="1113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m:rPr>
                              <m:sty m:val="p"/>
                            </m:rPr>
                            <a:rPr lang="uz-Latn-UZ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OH</m:t>
                          </m:r>
                        </m:sub>
                      </m:sSub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50,4</m:t>
                          </m:r>
                        </m:num>
                        <m:den>
                          <m:r>
                            <a:rPr lang="uz-Latn-UZ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56</m:t>
                          </m:r>
                        </m:den>
                      </m:f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uz-Latn-UZ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mol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733" y="2613386"/>
                <a:ext cx="4921797" cy="11135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88184" y="3916723"/>
                <a:ext cx="4825745" cy="10978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sSub>
                            <m:sSubPr>
                              <m:ctrlPr>
                                <a:rPr lang="ru-RU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𝐶𝑂</m:t>
                              </m:r>
                            </m:e>
                            <m:sub>
                              <m:r>
                                <a:rPr lang="uz-Latn-UZ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39,6</m:t>
                          </m:r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𝑚𝑜𝑙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8184" y="3916723"/>
                <a:ext cx="4825745" cy="109780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196733" y="5550247"/>
                <a:ext cx="1661288" cy="116365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733" y="5550247"/>
                <a:ext cx="1661288" cy="11636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58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2" y="35242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54" y="1528762"/>
            <a:ext cx="11884025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 moddalar 1:1 nisbatda bo‘lsa reaksiya quyidagicha boradi:</a:t>
            </a:r>
          </a:p>
          <a:p>
            <a:endParaRPr lang="uz-Latn-UZ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50626" y="2828893"/>
            <a:ext cx="4862357" cy="1367105"/>
            <a:chOff x="1804476" y="2737577"/>
            <a:chExt cx="4862357" cy="1367105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804476" y="2800939"/>
              <a:ext cx="4862357" cy="1303743"/>
              <a:chOff x="1804476" y="2800939"/>
              <a:chExt cx="4862357" cy="130374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Прямоугольник 3"/>
                  <p:cNvSpPr/>
                  <p:nvPr/>
                </p:nvSpPr>
                <p:spPr>
                  <a:xfrm>
                    <a:off x="1804476" y="3101096"/>
                    <a:ext cx="4862357" cy="67896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uz-Latn-UZ" b="1" dirty="0" smtClean="0">
                        <a:solidFill>
                          <a:srgbClr val="0070C0"/>
                        </a:solidFill>
                        <a:cs typeface="Arial" panose="020B0604020202020204" pitchFamily="34" charset="0"/>
                      </a:rPr>
                      <a:t>K</a:t>
                    </a:r>
                    <a14:m>
                      <m:oMath xmlns:m="http://schemas.openxmlformats.org/officeDocument/2006/math">
                        <m:r>
                          <a:rPr lang="uz-Latn-UZ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𝐎𝐇</m:t>
                        </m:r>
                        <m:r>
                          <a:rPr lang="uz-Latn-UZ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uz-Latn-UZ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r>
                          <a:rPr lang="uz-Latn-UZ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r>
                          <a:rPr lang="uz-Latn-UZ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𝐊</m:t>
                        </m:r>
                        <m:sSub>
                          <m:sSubPr>
                            <m:ctrlPr>
                              <a:rPr lang="uz-Latn-UZ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𝐇𝐂𝐎</m:t>
                            </m:r>
                          </m:e>
                          <m:sub>
                            <m:r>
                              <a:rPr lang="uz-Latn-UZ" b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oMath>
                    </a14:m>
                    <a:endParaRPr lang="ru-RU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" name="Прямоугольник 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04476" y="3101096"/>
                    <a:ext cx="4862357" cy="678968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l="-4141" t="-14414" b="-36036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" name="TextBox 4"/>
              <p:cNvSpPr txBox="1"/>
              <p:nvPr/>
            </p:nvSpPr>
            <p:spPr>
              <a:xfrm>
                <a:off x="2016842" y="2800939"/>
                <a:ext cx="11945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2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0,9 mol</a:t>
                </a:r>
                <a:endParaRPr lang="ru-RU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016842" y="3643017"/>
                <a:ext cx="9380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2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mol</a:t>
                </a:r>
                <a:endParaRPr lang="ru-RU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579356" y="3643017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2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endParaRPr lang="ru-RU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5628487" y="273757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721799" y="2893624"/>
                <a:ext cx="6065571" cy="10978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</m:t>
                          </m:r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90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𝐾</m:t>
                      </m:r>
                      <m:sSub>
                        <m:sSub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𝐻𝐶𝑂</m:t>
                          </m:r>
                        </m:e>
                        <m:sub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799" y="2893624"/>
                <a:ext cx="6065571" cy="109780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87564" y="4362588"/>
                <a:ext cx="11884025" cy="3602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Eritma massasi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uz-Latn-UZ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eritma</m:t>
                        </m:r>
                      </m:sub>
                    </m:sSub>
                    <m:r>
                      <a:rPr lang="uz-Latn-UZ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252</m:t>
                    </m:r>
                    <m:r>
                      <a:rPr lang="uz-Latn-UZ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39</m:t>
                    </m:r>
                    <m:r>
                      <a:rPr lang="uz-Latn-UZ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,6=</m:t>
                    </m:r>
                    <m:r>
                      <a:rPr lang="uz-Latn-UZ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291,6</m:t>
                    </m:r>
                  </m:oMath>
                </a14:m>
                <a:endParaRPr lang="uz-Latn-UZ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Tuzning massa ulushini topamiz:</a:t>
                </a:r>
                <a:endParaRPr lang="uz-Latn-UZ" dirty="0" smtClean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%=</m:t>
                      </m:r>
                      <m:f>
                        <m:fPr>
                          <m:ctrlP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90</m:t>
                          </m:r>
                        </m:num>
                        <m:den>
                          <m:r>
                            <a:rPr lang="uz-Latn-UZ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291</m:t>
                          </m:r>
                          <m:r>
                            <a:rPr lang="uz-Latn-UZ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,6</m:t>
                          </m:r>
                        </m:den>
                      </m:f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∙100=</m:t>
                      </m:r>
                      <m:r>
                        <a:rPr lang="uz-Latn-UZ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30,86</m:t>
                      </m:r>
                      <m:r>
                        <a:rPr lang="uz-Latn-UZ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%</m:t>
                      </m:r>
                    </m:oMath>
                  </m:oMathPara>
                </a14:m>
                <a:endParaRPr lang="uz-Latn-UZ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64" y="4362588"/>
                <a:ext cx="11884025" cy="3602525"/>
              </a:xfrm>
              <a:prstGeom prst="rect">
                <a:avLst/>
              </a:prstGeom>
              <a:blipFill rotWithShape="0">
                <a:blip r:embed="rId4"/>
                <a:stretch>
                  <a:fillRect l="-1692" t="-2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540625" y="6024562"/>
            <a:ext cx="369524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30,86 %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9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7" y="1604962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Sikloalkanlarning nomenklaturasi.</a:t>
            </a:r>
          </a:p>
          <a:p>
            <a:pPr marL="742950" indent="-742950">
              <a:buAutoNum type="arabicPeriod"/>
            </a:pP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Sikloalkanlarning izomeriyasi.</a:t>
            </a:r>
          </a:p>
          <a:p>
            <a:pPr marL="742950" indent="-742950">
              <a:buAutoNum type="arabicPeriod"/>
            </a:pPr>
            <a:r>
              <a:rPr lang="uz-Latn-UZ" smtClean="0">
                <a:latin typeface="Arial" panose="020B0604020202020204" pitchFamily="34" charset="0"/>
                <a:cs typeface="Arial" panose="020B0604020202020204" pitchFamily="34" charset="0"/>
              </a:rPr>
              <a:t>Sikloalkanlarning olinishi.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Ð¡ÑÑÐ¾ÐµÐ½Ð¸Ðµ, Ð¿Ð¾Ð»ÑÑÐµÐ½Ð¸Ðµ Ð¸ ÑÐ²Ð¾Ð¹ÑÑÐ²Ð° ÑÐ¸ÐºÐ»Ð¾Ð°Ð»ÐºÐ°Ð½Ð¾Ð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9" y="3498101"/>
            <a:ext cx="6147176" cy="307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¦Ð¸ÐºÐ»Ð¾Ð¿ÐµÐ½ÑÐ°Ð½ â ÐÐ¸ÐºÐ¸Ð¿ÐµÐ´Ð¸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38" y="3753774"/>
            <a:ext cx="3437567" cy="324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838" y="1300221"/>
            <a:ext cx="11812588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Biz ko‘rib o‘tgan atomlari ochiq zanjir hosil qiladigan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to‘yingan uglevodorodlar-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alkanlardan tashqari yopiq zanjirli, siklik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tuzilishga ega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bo‘lgan uglevodorodlar ham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ular </a:t>
            </a:r>
            <a:r>
              <a:rPr lang="uz-Latn-UZ" b="1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</a:t>
            </a:r>
            <a:r>
              <a:rPr lang="uz-Latn-U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ataladi. 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7919" y="4186560"/>
            <a:ext cx="5352711" cy="1400241"/>
          </a:xfrm>
          <a:prstGeom prst="round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Sikloalkanlar quyidagi umumiy formulaga ega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7616825" y="4043362"/>
            <a:ext cx="3809580" cy="1686639"/>
          </a:xfrm>
          <a:prstGeom prst="cloud">
            <a:avLst/>
          </a:prstGeom>
          <a:ln w="57150">
            <a:solidFill>
              <a:srgbClr val="00B0F0"/>
            </a:solidFill>
          </a:ln>
        </p:spPr>
        <p:txBody>
          <a:bodyPr wrap="none">
            <a:spAutoFit/>
          </a:bodyPr>
          <a:lstStyle/>
          <a:p>
            <a:r>
              <a:rPr lang="uz-Latn-UZ" sz="6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6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6204743" y="4500562"/>
            <a:ext cx="762000" cy="914400"/>
          </a:xfrm>
          <a:prstGeom prst="downArrow">
            <a:avLst/>
          </a:prstGeom>
          <a:solidFill>
            <a:srgbClr val="CEE1F2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6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6062" y="1277316"/>
            <a:ext cx="11961813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Sikloalkanlar tegishli alkanlardan molekulasi tarkibida 2 ta vodorod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atomi kamligi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bilan farq qiladi. Mana shu atomlarning ajralib chiqishi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hisobiga uglerod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halqasi yopiladi, buni sxematik tarzda quyidagicha ko‘rsatish mumkin:</a:t>
            </a:r>
            <a:endParaRPr lang="uz-Latn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86" y="4231741"/>
            <a:ext cx="11430000" cy="27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9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Sikloalkanlar nomenklaturasi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7316"/>
            <a:ext cx="1165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Sikloalkanlarning nomi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sistematik nomenklatura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bo‘yicha tegishli to‘yingan uglevodorodlarning nomi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oldiga </a:t>
            </a:r>
            <a:r>
              <a:rPr lang="en-US" sz="4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4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siklo</a:t>
            </a:r>
            <a:r>
              <a:rPr lang="en-US" sz="4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4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so‘zini qo‘shib o‘qishdan hosil bo‘ladi.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ikloalkanlar — Telety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486" y="3647403"/>
            <a:ext cx="8610600" cy="296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41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4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3022</TotalTime>
  <Words>463</Words>
  <Application>Microsoft Office PowerPoint</Application>
  <PresentationFormat>Произвольный</PresentationFormat>
  <Paragraphs>112</Paragraphs>
  <Slides>18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Constantia</vt:lpstr>
      <vt:lpstr>Georgia</vt:lpstr>
      <vt:lpstr>TimesNewRomanPSMT</vt:lpstr>
      <vt:lpstr>Verdana</vt:lpstr>
      <vt:lpstr>Wingdings</vt:lpstr>
      <vt:lpstr>Тема10</vt:lpstr>
      <vt:lpstr>Тема7</vt:lpstr>
      <vt:lpstr>2_Тема10</vt:lpstr>
      <vt:lpstr>3_Тема10</vt:lpstr>
      <vt:lpstr>4_Тема10</vt:lpstr>
      <vt:lpstr>Презентация PowerPoint</vt:lpstr>
      <vt:lpstr>Презентация PowerPoint</vt:lpstr>
      <vt:lpstr>Masalaning yechimi:</vt:lpstr>
      <vt:lpstr>Masalaning yechimi:</vt:lpstr>
      <vt:lpstr>Masalaning yechimi: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289</cp:revision>
  <dcterms:created xsi:type="dcterms:W3CDTF">2020-04-09T07:32:19Z</dcterms:created>
  <dcterms:modified xsi:type="dcterms:W3CDTF">2020-10-23T04:06:49Z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