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42" r:id="rId3"/>
    <p:sldMasterId id="2147483790" r:id="rId4"/>
    <p:sldMasterId id="2147483820" r:id="rId5"/>
  </p:sldMasterIdLst>
  <p:notesMasterIdLst>
    <p:notesMasterId r:id="rId24"/>
  </p:notesMasterIdLst>
  <p:sldIdLst>
    <p:sldId id="1377" r:id="rId6"/>
    <p:sldId id="1402" r:id="rId7"/>
    <p:sldId id="1400" r:id="rId8"/>
    <p:sldId id="1401" r:id="rId9"/>
    <p:sldId id="288" r:id="rId10"/>
    <p:sldId id="1391" r:id="rId11"/>
    <p:sldId id="1392" r:id="rId12"/>
    <p:sldId id="1393" r:id="rId13"/>
    <p:sldId id="1394" r:id="rId14"/>
    <p:sldId id="1395" r:id="rId15"/>
    <p:sldId id="1396" r:id="rId16"/>
    <p:sldId id="1403" r:id="rId17"/>
    <p:sldId id="1397" r:id="rId18"/>
    <p:sldId id="1398" r:id="rId19"/>
    <p:sldId id="1399" r:id="rId20"/>
    <p:sldId id="1404" r:id="rId21"/>
    <p:sldId id="1405" r:id="rId22"/>
    <p:sldId id="1390" r:id="rId23"/>
  </p:sldIdLst>
  <p:sldSz cx="12185650" cy="7019925"/>
  <p:notesSz cx="5765800" cy="3244850"/>
  <p:defaultTextStyle>
    <a:defPPr>
      <a:defRPr lang="ru-RU"/>
    </a:defPPr>
    <a:lvl1pPr marL="0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0097CC"/>
    <a:srgbClr val="006032"/>
    <a:srgbClr val="00A859"/>
    <a:srgbClr val="CEE1F2"/>
    <a:srgbClr val="FF99FF"/>
    <a:srgbClr val="F7F7F7"/>
    <a:srgbClr val="FFFFCC"/>
    <a:srgbClr val="FAFAFA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0" autoAdjust="0"/>
    <p:restoredTop sz="94660"/>
  </p:normalViewPr>
  <p:slideViewPr>
    <p:cSldViewPr>
      <p:cViewPr varScale="1">
        <p:scale>
          <a:sx n="65" d="100"/>
          <a:sy n="65" d="100"/>
        </p:scale>
        <p:origin x="102" y="90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39DF-9567-4CDA-A4A4-E359C8BAF47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3575" y="406400"/>
            <a:ext cx="189865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C840-5611-4C0C-86CE-4F43C3DD3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0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7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5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8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0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51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3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99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9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83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95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97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31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8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9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0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391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74" y="-84323"/>
            <a:ext cx="12332024" cy="710424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0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830" y="1256419"/>
            <a:ext cx="8365285" cy="326331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398" baseline="0"/>
            </a:lvl1pPr>
          </a:lstStyle>
          <a:p>
            <a:r>
              <a:rPr lang="en-US"/>
              <a:t>Fan nomi</a:t>
            </a:r>
            <a:br>
              <a:rPr lang="en-US"/>
            </a:br>
            <a:r>
              <a:rPr lang="uz-Cyrl-UZ"/>
              <a:t>№(</a:t>
            </a:r>
            <a:r>
              <a:rPr lang="en-US"/>
              <a:t>Mavzu raqami)</a:t>
            </a:r>
            <a:br>
              <a:rPr lang="en-US"/>
            </a:br>
            <a:r>
              <a:rPr lang="en-US"/>
              <a:t>Mavzu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830" y="133512"/>
            <a:ext cx="2454521" cy="40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43"/>
            <a:r>
              <a:rPr lang="en-US" sz="1999" b="1">
                <a:solidFill>
                  <a:prstClr val="black"/>
                </a:solidFill>
              </a:rPr>
              <a:t>Temurbeklar maktabi</a:t>
            </a:r>
            <a:endParaRPr lang="ru-RU" sz="1999" b="1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4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3"/>
            <a:ext cx="10510123" cy="2647755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312" y="1829730"/>
            <a:ext cx="9872281" cy="2167200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6971" indent="0">
              <a:buNone/>
              <a:defRPr/>
            </a:lvl2pPr>
            <a:lvl3pPr marL="913943" indent="0">
              <a:buNone/>
              <a:defRPr/>
            </a:lvl3pPr>
            <a:lvl4pPr marL="1370914" indent="0">
              <a:buNone/>
              <a:defRPr/>
            </a:lvl4pPr>
            <a:lvl5pPr marL="1827886" indent="0">
              <a:buNone/>
              <a:defRPr/>
            </a:lvl5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So’zlar, So’zlar, So’zlar, So’zlar,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7"/>
            <a:ext cx="10510123" cy="1051320"/>
          </a:xfrm>
        </p:spPr>
        <p:txBody>
          <a:bodyPr>
            <a:normAutofit/>
          </a:bodyPr>
          <a:lstStyle>
            <a:lvl1pPr algn="l">
              <a:defRPr sz="599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8379" y="1763063"/>
            <a:ext cx="9608893" cy="46539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4447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15" y="196668"/>
            <a:ext cx="10779772" cy="730889"/>
          </a:xfrm>
        </p:spPr>
        <p:txBody>
          <a:bodyPr>
            <a:normAutofit/>
          </a:bodyPr>
          <a:lstStyle>
            <a:lvl1pPr>
              <a:defRPr sz="359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029" y="1062739"/>
            <a:ext cx="10779858" cy="53039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04015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50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7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637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072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66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677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350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06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590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6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54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143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20.10.2020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835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151676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3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4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01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6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9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4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9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59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4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8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0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7283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2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1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21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1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35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0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8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54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9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27" y="286572"/>
            <a:ext cx="10357804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24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84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3" y="1429986"/>
            <a:ext cx="3326683" cy="348789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24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84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3" y="5098165"/>
            <a:ext cx="3326683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21" indent="-152321">
              <a:buFont typeface="Arial" panose="020B0604020202020204" pitchFamily="34" charset="0"/>
              <a:buChar char="•"/>
              <a:defRPr sz="1399"/>
            </a:lvl2pPr>
            <a:lvl3pPr marL="304641" indent="-152321">
              <a:defRPr sz="1399"/>
            </a:lvl3pPr>
            <a:lvl4pPr marL="533122" indent="-228481">
              <a:defRPr sz="1399"/>
            </a:lvl4pPr>
            <a:lvl5pPr marL="761603" indent="-22848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3927" y="955493"/>
            <a:ext cx="10357804" cy="41599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8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4333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8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6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63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32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17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82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23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14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866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0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4" y="1159948"/>
            <a:ext cx="11942744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5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281" y="153946"/>
            <a:ext cx="11942744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98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368" y="1559303"/>
            <a:ext cx="3855658" cy="419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1" y="1614582"/>
            <a:ext cx="5300759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0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19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37" y="1"/>
            <a:ext cx="12169107" cy="18400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20100" y="2644928"/>
            <a:ext cx="5772926" cy="2245792"/>
          </a:xfrm>
          <a:prstGeom prst="rect">
            <a:avLst/>
          </a:prstGeom>
        </p:spPr>
        <p:txBody>
          <a:bodyPr vert="horz" wrap="square" lIns="0" tIns="29513" rIns="0" bIns="0" rtlCol="0">
            <a:spAutoFit/>
          </a:bodyPr>
          <a:lstStyle/>
          <a:p>
            <a:pPr marL="38860" algn="ctr">
              <a:spcBef>
                <a:spcPts val="232"/>
              </a:spcBef>
            </a:pPr>
            <a:r>
              <a:rPr lang="fi-FI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Alkanlar. Kimyoviy xossalari va ishlatilishi</a:t>
            </a:r>
            <a:endParaRPr lang="uz-Latn-UZ" sz="4800" b="1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7136" y="2506681"/>
            <a:ext cx="517489" cy="165714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15576" y="4542596"/>
            <a:ext cx="529050" cy="143813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69425" y="385763"/>
            <a:ext cx="2057400" cy="114080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69425" y="385764"/>
            <a:ext cx="2057400" cy="114080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521825" y="558899"/>
            <a:ext cx="2133600" cy="587864"/>
          </a:xfrm>
          <a:prstGeom prst="rect">
            <a:avLst/>
          </a:prstGeom>
        </p:spPr>
        <p:txBody>
          <a:bodyPr vert="horz" wrap="square" lIns="0" tIns="33539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en-US" sz="3600" b="1" spc="21" dirty="0" smtClean="0">
                <a:solidFill>
                  <a:srgbClr val="FEFEFE"/>
                </a:solidFill>
                <a:latin typeface="Arial"/>
                <a:cs typeface="Arial"/>
              </a:rPr>
              <a:t>10- </a:t>
            </a:r>
            <a:r>
              <a:rPr lang="en-US" sz="36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="" xmlns:a16="http://schemas.microsoft.com/office/drawing/2014/main" id="{50CC696B-C45C-4477-8EB6-9C8A17C566AC}"/>
              </a:ext>
            </a:extLst>
          </p:cNvPr>
          <p:cNvSpPr txBox="1">
            <a:spLocks/>
          </p:cNvSpPr>
          <p:nvPr/>
        </p:nvSpPr>
        <p:spPr>
          <a:xfrm>
            <a:off x="3502025" y="233362"/>
            <a:ext cx="4477248" cy="1262307"/>
          </a:xfrm>
          <a:prstGeom prst="rect">
            <a:avLst/>
          </a:prstGeom>
        </p:spPr>
        <p:txBody>
          <a:bodyPr vert="horz" wrap="square" lIns="0" tIns="3089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71" defTabSz="1934688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Kimyo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="" xmlns:a16="http://schemas.microsoft.com/office/drawing/2014/main" id="{90DAED2F-83E2-4C44-BDD6-F1DBC8F3CEB6}"/>
              </a:ext>
            </a:extLst>
          </p:cNvPr>
          <p:cNvSpPr/>
          <p:nvPr/>
        </p:nvSpPr>
        <p:spPr>
          <a:xfrm>
            <a:off x="1041886" y="666639"/>
            <a:ext cx="241747" cy="49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="" xmlns:a16="http://schemas.microsoft.com/office/drawing/2014/main" id="{80300DCF-7A93-40E2-97DB-984BC4BBEAC1}"/>
              </a:ext>
            </a:extLst>
          </p:cNvPr>
          <p:cNvSpPr/>
          <p:nvPr/>
        </p:nvSpPr>
        <p:spPr>
          <a:xfrm>
            <a:off x="1164226" y="979040"/>
            <a:ext cx="451420" cy="601893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="" xmlns:a16="http://schemas.microsoft.com/office/drawing/2014/main" id="{C9D09B9B-7971-418F-BD45-BCFC001C44D2}"/>
              </a:ext>
            </a:extLst>
          </p:cNvPr>
          <p:cNvSpPr/>
          <p:nvPr/>
        </p:nvSpPr>
        <p:spPr>
          <a:xfrm>
            <a:off x="1219211" y="1337226"/>
            <a:ext cx="340209" cy="18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="" xmlns:a16="http://schemas.microsoft.com/office/drawing/2014/main" id="{85548016-DFDF-4F6E-ACB7-1A21AE0B3331}"/>
              </a:ext>
            </a:extLst>
          </p:cNvPr>
          <p:cNvSpPr/>
          <p:nvPr/>
        </p:nvSpPr>
        <p:spPr>
          <a:xfrm>
            <a:off x="700420" y="978148"/>
            <a:ext cx="474257" cy="603237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="" xmlns:a16="http://schemas.microsoft.com/office/drawing/2014/main" id="{8DD8CEAB-A5DC-4427-A511-668247ED131A}"/>
              </a:ext>
            </a:extLst>
          </p:cNvPr>
          <p:cNvSpPr/>
          <p:nvPr/>
        </p:nvSpPr>
        <p:spPr>
          <a:xfrm>
            <a:off x="754081" y="1261097"/>
            <a:ext cx="365839" cy="265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4688"/>
            <a:endParaRPr sz="380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E95C17E-E9B8-4A32-8081-954CFE17D5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9756" r="9756"/>
          <a:stretch>
            <a:fillRect/>
          </a:stretch>
        </p:blipFill>
        <p:spPr>
          <a:xfrm>
            <a:off x="7945438" y="2776538"/>
            <a:ext cx="3325812" cy="31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077" y="1528762"/>
            <a:ext cx="11995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 smtClean="0">
                <a:latin typeface="TimesNewRomanPSMT"/>
              </a:rPr>
              <a:t> Agarda </a:t>
            </a:r>
            <a:r>
              <a:rPr lang="sv-SE" sz="4000" dirty="0">
                <a:latin typeface="TimesNewRomanPSMT"/>
              </a:rPr>
              <a:t>kreking katalizatorlar ishtirokida olib borilsa, </a:t>
            </a:r>
            <a:r>
              <a:rPr lang="sv-SE" sz="4000" b="1" dirty="0">
                <a:latin typeface="TimesNewRomanPS-BoldMT"/>
              </a:rPr>
              <a:t>katalitik </a:t>
            </a:r>
            <a:r>
              <a:rPr lang="sv-SE" sz="4000" b="1" dirty="0" smtClean="0">
                <a:latin typeface="TimesNewRomanPS-BoldMT"/>
              </a:rPr>
              <a:t>kreking</a:t>
            </a:r>
            <a:r>
              <a:rPr lang="uz-Latn-UZ" sz="4000" b="1" dirty="0" smtClean="0">
                <a:latin typeface="TimesNewRomanPS-BoldMT"/>
              </a:rPr>
              <a:t> </a:t>
            </a:r>
            <a:r>
              <a:rPr lang="uz-Latn-UZ" sz="4000" dirty="0" smtClean="0">
                <a:latin typeface="TimesNewRomanPSMT"/>
              </a:rPr>
              <a:t>deyiladi</a:t>
            </a:r>
            <a:r>
              <a:rPr lang="uz-Latn-UZ" sz="4000" dirty="0">
                <a:latin typeface="TimesNewRomanPSMT"/>
              </a:rPr>
              <a:t>. Bu usul yordamida </a:t>
            </a:r>
            <a:r>
              <a:rPr lang="uz-Latn-UZ" sz="4000" dirty="0" smtClean="0">
                <a:latin typeface="TimesNewRomanPSMT"/>
              </a:rPr>
              <a:t>uglevodorodlarning tarmoqlangan hosilalari olinadi</a:t>
            </a:r>
            <a:r>
              <a:rPr lang="uz-Latn-UZ" sz="4000" dirty="0">
                <a:latin typeface="TimesNewRomanPSMT"/>
              </a:rPr>
              <a:t>.</a:t>
            </a:r>
            <a:endParaRPr lang="ru-RU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3543808"/>
            <a:ext cx="9296400" cy="32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Galogenlash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077" y="1528762"/>
            <a:ext cx="11995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>
                <a:latin typeface="TimesNewRomanPSMT"/>
              </a:rPr>
              <a:t>Metan bilan xlor yorug‘lik ta’sirida reaksiyaga </a:t>
            </a:r>
            <a:r>
              <a:rPr lang="sv-SE" sz="4000" dirty="0" smtClean="0">
                <a:latin typeface="TimesNewRomanPSMT"/>
              </a:rPr>
              <a:t>kirishib,</a:t>
            </a:r>
            <a:r>
              <a:rPr lang="uz-Latn-UZ" sz="4000" dirty="0" smtClean="0">
                <a:latin typeface="TimesNewRomanPSMT"/>
              </a:rPr>
              <a:t> </a:t>
            </a:r>
            <a:r>
              <a:rPr lang="sv-SE" sz="4000" dirty="0" smtClean="0">
                <a:latin typeface="TimesNewRomanPSMT"/>
              </a:rPr>
              <a:t>metandagi </a:t>
            </a:r>
            <a:r>
              <a:rPr lang="sv-SE" sz="4000" dirty="0">
                <a:latin typeface="TimesNewRomanPSMT"/>
              </a:rPr>
              <a:t>vodorod atomlari birin-ketin xlor atomlari bilan o‘rin almashadi.</a:t>
            </a:r>
            <a:endParaRPr lang="ru-RU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" y="3698562"/>
            <a:ext cx="10652747" cy="30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Galogenlash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078" y="1528762"/>
            <a:ext cx="74819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NewRomanPSMT"/>
              </a:rPr>
              <a:t>  </a:t>
            </a:r>
            <a:r>
              <a:rPr lang="uz-Latn-UZ" sz="4000" dirty="0" smtClean="0">
                <a:latin typeface="TimesNewRomanPSMT"/>
              </a:rPr>
              <a:t>Ketma-ket </a:t>
            </a:r>
            <a:r>
              <a:rPr lang="uz-Latn-UZ" sz="4000" dirty="0" smtClean="0">
                <a:latin typeface="TimesNewRomanPSMT"/>
              </a:rPr>
              <a:t>zanjirli o‘zgarishlar sodir bo‘ladigan reaksiyalar zanjirli reaksiyalar deyiladi. Zanjirli reaksiyalar nazariyasini ishlab chiqishda Nobel mukofoti laureati, akademik                            N. N. Semyonovning ishlari katta ahamiyatga ega.</a:t>
            </a:r>
            <a:endParaRPr lang="ru-RU" dirty="0"/>
          </a:p>
        </p:txBody>
      </p:sp>
      <p:pic>
        <p:nvPicPr>
          <p:cNvPr id="3074" name="Picture 2" descr="Файл:Semyonov NN.jpg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1861033"/>
            <a:ext cx="3167714" cy="43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Galogenlash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25" y="1262611"/>
            <a:ext cx="119954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>
                <a:latin typeface="TimesNewRomanPSMT"/>
              </a:rPr>
              <a:t>Tarmoqlangan uglevodorodlarni galogenlashda, asosan, uchlamchi </a:t>
            </a:r>
            <a:r>
              <a:rPr lang="sv-SE" sz="4000" dirty="0" smtClean="0">
                <a:latin typeface="TimesNewRomanPSMT"/>
              </a:rPr>
              <a:t>uglerod</a:t>
            </a:r>
            <a:r>
              <a:rPr lang="uz-Latn-UZ" sz="4000" dirty="0" smtClean="0">
                <a:latin typeface="TimesNewRomanPSMT"/>
              </a:rPr>
              <a:t> </a:t>
            </a:r>
            <a:r>
              <a:rPr lang="sv-SE" sz="4000" dirty="0" smtClean="0">
                <a:latin typeface="TimesNewRomanPSMT"/>
              </a:rPr>
              <a:t>atomlaridagi</a:t>
            </a:r>
            <a:r>
              <a:rPr lang="sv-SE" sz="4000" dirty="0">
                <a:latin typeface="TimesNewRomanPSMT"/>
              </a:rPr>
              <a:t>, keyin ikkilamchi uglerod atomlaridagi va oxiri birlamchi </a:t>
            </a:r>
            <a:r>
              <a:rPr lang="sv-SE" sz="4000" dirty="0" smtClean="0">
                <a:latin typeface="TimesNewRomanPSMT"/>
              </a:rPr>
              <a:t>uglerod</a:t>
            </a:r>
            <a:r>
              <a:rPr lang="uz-Latn-UZ" sz="4000" dirty="0" smtClean="0">
                <a:latin typeface="TimesNewRomanPSMT"/>
              </a:rPr>
              <a:t> </a:t>
            </a:r>
            <a:r>
              <a:rPr lang="sv-SE" sz="4000" dirty="0" smtClean="0">
                <a:latin typeface="TimesNewRomanPSMT"/>
              </a:rPr>
              <a:t>atomlaridagi </a:t>
            </a:r>
            <a:r>
              <a:rPr lang="sv-SE" sz="4000" dirty="0">
                <a:latin typeface="TimesNewRomanPSMT"/>
              </a:rPr>
              <a:t>vodorod o‘z o‘rnini galogenga beradi.</a:t>
            </a:r>
            <a:endParaRPr lang="ru-RU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6" y="3814762"/>
            <a:ext cx="7391400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Degidrogenlash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25" y="1262611"/>
            <a:ext cx="11995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 smtClean="0">
                <a:latin typeface="TimesNewRomanPSMT"/>
              </a:rPr>
              <a:t>     Bu </a:t>
            </a:r>
            <a:r>
              <a:rPr lang="sv-SE" sz="4000" dirty="0">
                <a:latin typeface="TimesNewRomanPSMT"/>
              </a:rPr>
              <a:t>reaksiya yordamida alkanlardan tegishli </a:t>
            </a:r>
            <a:r>
              <a:rPr lang="sv-SE" sz="4000" dirty="0" smtClean="0">
                <a:latin typeface="TimesNewRomanPSMT"/>
              </a:rPr>
              <a:t>to‘yinmagan</a:t>
            </a:r>
            <a:r>
              <a:rPr lang="uz-Latn-UZ" sz="4000" dirty="0" smtClean="0">
                <a:latin typeface="TimesNewRomanPSMT"/>
              </a:rPr>
              <a:t> </a:t>
            </a:r>
            <a:r>
              <a:rPr lang="sv-SE" sz="4000" dirty="0" smtClean="0">
                <a:latin typeface="TimesNewRomanPSMT"/>
              </a:rPr>
              <a:t>uglevodorodlar </a:t>
            </a:r>
            <a:r>
              <a:rPr lang="sv-SE" sz="4000" dirty="0">
                <a:latin typeface="TimesNewRomanPSMT"/>
              </a:rPr>
              <a:t>hosil qilinadi. </a:t>
            </a:r>
            <a:endParaRPr lang="uz-Latn-UZ" sz="4000" dirty="0" smtClean="0">
              <a:latin typeface="TimesNewRomanPSMT"/>
            </a:endParaRPr>
          </a:p>
          <a:p>
            <a:r>
              <a:rPr lang="sv-SE" sz="4000" dirty="0" smtClean="0">
                <a:latin typeface="TimesNewRomanPSMT"/>
              </a:rPr>
              <a:t>Masalan</a:t>
            </a:r>
            <a:r>
              <a:rPr lang="uz-Latn-UZ" sz="4000" dirty="0" smtClean="0">
                <a:latin typeface="TimesNewRomanPSMT"/>
              </a:rPr>
              <a:t>:</a:t>
            </a:r>
            <a:endParaRPr lang="ru-RU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3218397"/>
            <a:ext cx="9372600" cy="1932001"/>
          </a:xfrm>
          <a:prstGeom prst="rect">
            <a:avLst/>
          </a:prstGeom>
        </p:spPr>
      </p:pic>
      <p:pic>
        <p:nvPicPr>
          <p:cNvPr id="4098" name="Picture 2" descr="Этан - Хим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881562"/>
            <a:ext cx="261110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рмула Этилена структурная химическ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4729162"/>
            <a:ext cx="25146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25" y="1578101"/>
            <a:ext cx="1545616" cy="6789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Metan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839496" y="1421021"/>
            <a:ext cx="3239182" cy="2685186"/>
            <a:chOff x="3051227" y="1724524"/>
            <a:chExt cx="3239182" cy="268518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227" y="1724524"/>
              <a:ext cx="3239182" cy="21605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51227" y="3824935"/>
              <a:ext cx="323918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uz-Latn-UZ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Yoqilg‘i</a:t>
              </a:r>
              <a:endParaRPr lang="ru-RU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078678" y="1421022"/>
            <a:ext cx="2877915" cy="2684815"/>
            <a:chOff x="4953225" y="1386598"/>
            <a:chExt cx="2877915" cy="268481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225" y="1386598"/>
              <a:ext cx="2877915" cy="21219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53225" y="3486638"/>
              <a:ext cx="2877915" cy="58477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uz-Latn-UZ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Metil spirti</a:t>
              </a:r>
              <a:endParaRPr lang="ru-RU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956593" y="1519304"/>
            <a:ext cx="3049941" cy="2606361"/>
            <a:chOff x="7631481" y="1428899"/>
            <a:chExt cx="3049941" cy="2606361"/>
          </a:xfrm>
        </p:grpSpPr>
        <p:sp>
          <p:nvSpPr>
            <p:cNvPr id="12" name="TextBox 11"/>
            <p:cNvSpPr txBox="1"/>
            <p:nvPr/>
          </p:nvSpPr>
          <p:spPr>
            <a:xfrm>
              <a:off x="7631481" y="3444311"/>
              <a:ext cx="3049941" cy="59094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uz-Latn-UZ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Sirka kislotasi</a:t>
              </a:r>
              <a:endParaRPr lang="ru-RU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3285" y="1428899"/>
              <a:ext cx="752724" cy="2015412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094" y="4105837"/>
            <a:ext cx="3252583" cy="28663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6593" y="4125665"/>
            <a:ext cx="3049941" cy="24603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678" y="4113244"/>
            <a:ext cx="2877915" cy="24727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7434" y="6426794"/>
            <a:ext cx="323174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Sintetik kauchuk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4963" y="6435150"/>
            <a:ext cx="2945343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Mochevina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5492" y="6398647"/>
            <a:ext cx="3289471" cy="5990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Etil spirti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Природный газ - моторное топлив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0" y="3266099"/>
            <a:ext cx="2095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Sintez-gaz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418" y="1443615"/>
            <a:ext cx="11580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latin typeface="TimesNewRomanPSMT"/>
              </a:rPr>
              <a:t>Metandan sanoatda sintez-gaz olishda foydalaniladi. Odatda bu gazning hajmiy (molyar) tarkibi 1 hajm uglerod (II) oksid va 2 hajm vodoroddan iborat.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35425" y="4348162"/>
            <a:ext cx="3631122" cy="12003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CO+2H</a:t>
            </a:r>
            <a:r>
              <a:rPr lang="uz-Latn-U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457" y="1297954"/>
            <a:ext cx="115808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Trixlormetan CHCl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(xloroform)-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tibbiyotda narkoz sifatida ishlatilgan.</a:t>
            </a:r>
          </a:p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Triyodmetan CHJ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(yodoform)-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tibbiyotda jarohatlarni bitishini tezlatish uchun ishlatiladi.</a:t>
            </a:r>
          </a:p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Tetraxlormetan CCl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yong‘inni o‘chirishda ishlatiladi.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56" y="4165038"/>
            <a:ext cx="3842345" cy="2626692"/>
          </a:xfrm>
          <a:prstGeom prst="rect">
            <a:avLst/>
          </a:prstGeom>
        </p:spPr>
      </p:pic>
      <p:pic>
        <p:nvPicPr>
          <p:cNvPr id="8194" name="Picture 2" descr="Йодоформ - Dent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802" y="4263085"/>
            <a:ext cx="2866138" cy="27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 Бегомле загорелась пустая квартира в пятиэтажке | Витебский Курье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40" y="4160276"/>
            <a:ext cx="4205209" cy="25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6" descr="Propane Formula - Check Chemical and Structural Formula of Prop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1757362"/>
            <a:ext cx="11528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4000" dirty="0" smtClean="0">
                <a:latin typeface="TimesNewRomanPSMT"/>
              </a:rPr>
              <a:t>Mavzuni  o‘qib o‘rganish va 35-36-sahifadagi                        3-, 4-, 6-, </a:t>
            </a:r>
            <a:r>
              <a:rPr lang="uz-Latn-UZ" sz="4000" dirty="0" smtClean="0">
                <a:latin typeface="TimesNewRomanPSMT"/>
              </a:rPr>
              <a:t>7-</a:t>
            </a:r>
            <a:r>
              <a:rPr lang="en-US" sz="4000" dirty="0" smtClean="0">
                <a:latin typeface="TimesNewRomanPSMT"/>
              </a:rPr>
              <a:t> </a:t>
            </a:r>
            <a:r>
              <a:rPr lang="uz-Latn-UZ" sz="4000" dirty="0" smtClean="0">
                <a:latin typeface="TimesNewRomanPSMT"/>
              </a:rPr>
              <a:t>masalalarni </a:t>
            </a:r>
            <a:r>
              <a:rPr lang="uz-Latn-UZ" sz="4000" dirty="0" smtClean="0">
                <a:latin typeface="TimesNewRomanPSMT"/>
              </a:rPr>
              <a:t>ishlash. </a:t>
            </a:r>
            <a:endParaRPr lang="uz-Latn-UZ" sz="4000" dirty="0">
              <a:latin typeface="TimesNewRomanPSMT"/>
            </a:endParaRPr>
          </a:p>
        </p:txBody>
      </p:sp>
      <p:pic>
        <p:nvPicPr>
          <p:cNvPr id="2050" name="Picture 2" descr="Лот №7933255 Книга | 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357562"/>
            <a:ext cx="4747447" cy="30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2" y="35242"/>
            <a:ext cx="12185650" cy="1356861"/>
          </a:xfrm>
          <a:solidFill>
            <a:srgbClr val="0070C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625" y="1392103"/>
            <a:ext cx="11884025" cy="2438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67,2 litr etan va 44,8 litr (n.sh) uglerod (II) oksiddan iborat aralashmaning o‘rtacha molyar massasini aniqlang.</a:t>
            </a:r>
          </a:p>
          <a:p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Этан - Хим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67" y="3052762"/>
            <a:ext cx="4802902" cy="370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2" y="35242"/>
            <a:ext cx="12185650" cy="1356861"/>
          </a:xfrm>
          <a:solidFill>
            <a:srgbClr val="0070C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625" y="1392103"/>
            <a:ext cx="11884025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Dastlab, aralashmadagi gazlarning hajmlaridan foydalanib, ularning modda miqdorini topamiz:</a:t>
            </a:r>
          </a:p>
          <a:p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797425" y="2812632"/>
                <a:ext cx="1772537" cy="1289135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z-Latn-UZ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uz-Latn-UZ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uz-Latn-UZ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uz-Latn-UZ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uz-Latn-UZ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uz-Latn-UZ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25" y="2812632"/>
                <a:ext cx="1772537" cy="128913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4025" y="4580564"/>
                <a:ext cx="5270930" cy="1175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z-Latn-UZ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z-Latn-UZ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67,2 </m:t>
                          </m:r>
                          <m:r>
                            <m:rPr>
                              <m:sty m:val="p"/>
                            </m:rP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22,4 </m:t>
                          </m:r>
                          <m:r>
                            <m:rPr>
                              <m:sty m:val="p"/>
                            </m:rP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den>
                      </m:f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z-Latn-UZ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uz-Latn-UZ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uz-Latn-UZ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uz-Latn-UZ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uz-Latn-UZ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5" y="4580564"/>
                <a:ext cx="5270930" cy="11755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43637" y="4559926"/>
                <a:ext cx="4691541" cy="1175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z-Latn-UZ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z-Latn-UZ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44,8</m:t>
                          </m:r>
                          <m: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22,4 </m:t>
                          </m:r>
                          <m:r>
                            <m:rPr>
                              <m:sty m:val="p"/>
                            </m:rPr>
                            <a:rPr lang="uz-Latn-UZ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den>
                      </m:f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z-Latn-UZ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uz-Latn-UZ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uz-Latn-UZ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uz-Latn-UZ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</m:t>
                      </m:r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37" y="4559926"/>
                <a:ext cx="4691541" cy="1175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5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2" y="35242"/>
            <a:ext cx="12185650" cy="1356861"/>
          </a:xfrm>
          <a:solidFill>
            <a:srgbClr val="0070C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69581"/>
            <a:ext cx="11884025" cy="2438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 </a:t>
            </a:r>
            <a:r>
              <a:rPr lang="uz-Latn-U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  ushbu aralashmaning o‘rtacha   molyar massasini aniqlaymiz:</a:t>
            </a:r>
          </a:p>
          <a:p>
            <a:endParaRPr lang="uz-Latn-UZ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148" y="2900362"/>
                <a:ext cx="12454252" cy="10057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acc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uz-Latn-UZ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uz-Latn-UZ" sz="3200" b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uz-Latn-UZ" sz="3200" b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z-Latn-UZ" sz="3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𝟏𝟒𝟔</m:t>
                          </m:r>
                        </m:num>
                        <m:den>
                          <m:r>
                            <a:rPr lang="uz-Latn-UZ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z-Latn-UZ" sz="3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uz-Latn-UZ" sz="3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uz-Latn-UZ" sz="3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𝐠</m:t>
                      </m:r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uz-Latn-UZ" sz="3200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𝐦𝐨𝐥</m:t>
                      </m:r>
                    </m:oMath>
                  </m:oMathPara>
                </a14:m>
                <a:endParaRPr lang="ru-RU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48" y="2900362"/>
                <a:ext cx="12454252" cy="100572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806825" y="4919595"/>
            <a:ext cx="4106894" cy="586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uz-Latn-UZ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Javob: 29,2 g/mol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173572" cy="11477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 </a:t>
            </a:r>
            <a:r>
              <a:rPr lang="uz-Latn-UZ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darsda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837" y="1604962"/>
            <a:ext cx="11961813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Alkanlarning kimyoviy xossalari.</a:t>
            </a:r>
          </a:p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Alkanlarning zanjirli reaksiyalari.</a:t>
            </a:r>
          </a:p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Alkanlarning ishaltilishi.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025" y="1604962"/>
            <a:ext cx="3507256" cy="2924175"/>
          </a:xfrm>
          <a:prstGeom prst="rect">
            <a:avLst/>
          </a:prstGeom>
        </p:spPr>
      </p:pic>
      <p:pic>
        <p:nvPicPr>
          <p:cNvPr id="5122" name="Picture 2" descr="Пропан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3778722"/>
            <a:ext cx="407999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Что такое природный га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351428"/>
            <a:ext cx="3200400" cy="32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xossalari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837" y="1277316"/>
            <a:ext cx="11961813" cy="302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Alkanlar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boshqa uglevodorodlarga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qaraganda kimyoviy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faolligi nisbatan pastroq bo‘lib, ular oddiy sharoitda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reaksiyalarga kirishmaydi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Katalizator ishtirokida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, temperatura va yorug‘lik ta’sirida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o‘rin olish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reaksiyalariga kirishadi.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Алканы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3738562"/>
            <a:ext cx="2783682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Yonishi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1759" y="1452562"/>
            <a:ext cx="11961813" cy="2438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Uglevodorodlar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yuqori haroratda yonib, CO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 va H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O hosil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qiladi.  Alkanlarning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umumiy yonish formulasi quyidagicha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8425" y="3537492"/>
            <a:ext cx="88216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z-Latn-UZ" sz="3600" b="1" dirty="0">
                <a:latin typeface="TimesNewRomanPSMT"/>
              </a:rPr>
              <a:t>C</a:t>
            </a:r>
            <a:r>
              <a:rPr lang="uz-Latn-UZ" sz="2000" b="1" dirty="0">
                <a:latin typeface="TimesNewRomanPSMT"/>
              </a:rPr>
              <a:t>n</a:t>
            </a:r>
            <a:r>
              <a:rPr lang="uz-Latn-UZ" sz="3600" b="1" dirty="0">
                <a:latin typeface="TimesNewRomanPSMT"/>
              </a:rPr>
              <a:t>H</a:t>
            </a:r>
            <a:r>
              <a:rPr lang="uz-Latn-UZ" sz="2000" b="1" dirty="0">
                <a:latin typeface="TimesNewRomanPSMT"/>
              </a:rPr>
              <a:t>2n+2 </a:t>
            </a:r>
            <a:r>
              <a:rPr lang="uz-Latn-UZ" sz="3600" b="1" dirty="0">
                <a:latin typeface="TimesNewRomanPSMT"/>
              </a:rPr>
              <a:t>+ (1,5n+0,5)O</a:t>
            </a:r>
            <a:r>
              <a:rPr lang="uz-Latn-UZ" sz="2000" b="1" dirty="0">
                <a:latin typeface="TimesNewRomanPSMT"/>
              </a:rPr>
              <a:t>2 </a:t>
            </a:r>
            <a:r>
              <a:rPr lang="uz-Latn-UZ" sz="4000" b="1" dirty="0" smtClean="0">
                <a:latin typeface="Gulim" panose="020B0600000101010101" pitchFamily="34" charset="-127"/>
                <a:ea typeface="Gulim" panose="020B0600000101010101" pitchFamily="34" charset="-127"/>
              </a:rPr>
              <a:t>→</a:t>
            </a:r>
            <a:r>
              <a:rPr lang="uz-Latn-UZ" sz="3600" b="1" dirty="0" smtClean="0">
                <a:latin typeface="TimesNewRomanPSMT"/>
              </a:rPr>
              <a:t>nCO</a:t>
            </a:r>
            <a:r>
              <a:rPr lang="uz-Latn-UZ" sz="2000" b="1" dirty="0" smtClean="0">
                <a:latin typeface="TimesNewRomanPSMT"/>
              </a:rPr>
              <a:t>2 </a:t>
            </a:r>
            <a:r>
              <a:rPr lang="uz-Latn-UZ" sz="3600" b="1" dirty="0">
                <a:latin typeface="TimesNewRomanPSMT"/>
              </a:rPr>
              <a:t>+ (n+1)H</a:t>
            </a:r>
            <a:r>
              <a:rPr lang="uz-Latn-UZ" sz="2000" b="1" dirty="0">
                <a:latin typeface="TimesNewRomanPSMT"/>
              </a:rPr>
              <a:t>2</a:t>
            </a:r>
            <a:r>
              <a:rPr lang="uz-Latn-UZ" sz="3600" b="1" dirty="0">
                <a:latin typeface="TimesNewRomanPSMT"/>
              </a:rPr>
              <a:t>O</a:t>
            </a:r>
            <a:endParaRPr lang="ru-RU" sz="8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8025" y="4957763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2O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000" dirty="0" smtClean="0"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→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5O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000" dirty="0" smtClean="0"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→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3CO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+ 4H</a:t>
            </a:r>
            <a:r>
              <a:rPr lang="uz-Latn-UZ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Library of transparent background fire clip art gif png files ▻▻▻ Clipart  Art 20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076" y="3819525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223837" y="1452562"/>
                <a:ext cx="11961813" cy="2065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Metan </a:t>
                </a:r>
                <a:r>
                  <a:rPr lang="uz-Latn-UZ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yuqori temperaturada (1500</a:t>
                </a:r>
                <a:r>
                  <a:rPr lang="uz-Latn-U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º</a:t>
                </a:r>
                <a:r>
                  <a:rPr lang="uz-Latn-UZ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uz-Latn-UZ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qizdirilsa,  </a:t>
                </a: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asetilen va vodorod </a:t>
                </a:r>
                <a:r>
                  <a:rPr lang="uz-Latn-UZ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gazlari hosil bo‘ladi:</a:t>
                </a:r>
              </a:p>
              <a:p>
                <a:pPr algn="ctr"/>
                <a:r>
                  <a:rPr lang="uz-Latn-UZ" sz="4000" b="1" dirty="0" smtClean="0">
                    <a:solidFill>
                      <a:srgbClr val="0070C0"/>
                    </a:solidFill>
                    <a:latin typeface="TimesNewRomanPSMT"/>
                  </a:rPr>
                  <a:t>2CH</a:t>
                </a:r>
                <a:r>
                  <a:rPr lang="uz-Latn-UZ" sz="2400" b="1" dirty="0" smtClean="0">
                    <a:solidFill>
                      <a:srgbClr val="0070C0"/>
                    </a:solidFill>
                    <a:latin typeface="TimesNewRomanPSMT"/>
                  </a:rPr>
                  <a:t>4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uz-Latn-UZ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uz-Latn-UZ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uz-Latn-UZ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𝟓𝟎𝟎</m:t>
                        </m:r>
                        <m:r>
                          <a:rPr lang="uz-Latn-UZ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℃</m:t>
                        </m:r>
                      </m:e>
                    </m:groupChr>
                  </m:oMath>
                </a14:m>
                <a:r>
                  <a:rPr lang="uz-Latn-UZ" sz="4000" b="1" dirty="0" smtClean="0">
                    <a:solidFill>
                      <a:srgbClr val="0070C0"/>
                    </a:solidFill>
                    <a:latin typeface="TimesNewRomanPSMT"/>
                  </a:rPr>
                  <a:t>C</a:t>
                </a:r>
                <a:r>
                  <a:rPr lang="uz-Latn-UZ" sz="2400" b="1" dirty="0" smtClean="0">
                    <a:solidFill>
                      <a:srgbClr val="0070C0"/>
                    </a:solidFill>
                    <a:latin typeface="TimesNewRomanPSMT"/>
                  </a:rPr>
                  <a:t>2</a:t>
                </a:r>
                <a:r>
                  <a:rPr lang="uz-Latn-UZ" sz="4000" b="1" dirty="0" smtClean="0">
                    <a:solidFill>
                      <a:srgbClr val="0070C0"/>
                    </a:solidFill>
                    <a:latin typeface="TimesNewRomanPSMT"/>
                  </a:rPr>
                  <a:t>H</a:t>
                </a:r>
                <a:r>
                  <a:rPr lang="uz-Latn-UZ" sz="2400" b="1" dirty="0" smtClean="0">
                    <a:solidFill>
                      <a:srgbClr val="0070C0"/>
                    </a:solidFill>
                    <a:latin typeface="TimesNewRomanPSMT"/>
                  </a:rPr>
                  <a:t>2 </a:t>
                </a:r>
                <a:r>
                  <a:rPr lang="uz-Latn-UZ" sz="4000" b="1" dirty="0">
                    <a:solidFill>
                      <a:srgbClr val="0070C0"/>
                    </a:solidFill>
                    <a:latin typeface="TimesNewRomanPSMT"/>
                  </a:rPr>
                  <a:t>+ 3H</a:t>
                </a:r>
                <a:r>
                  <a:rPr lang="uz-Latn-UZ" sz="2400" b="1" dirty="0">
                    <a:solidFill>
                      <a:srgbClr val="0070C0"/>
                    </a:solidFill>
                    <a:latin typeface="TimesNewRomanPSMT"/>
                  </a:rPr>
                  <a:t>2</a:t>
                </a:r>
                <a:endParaRPr lang="ru-RU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" y="1452562"/>
                <a:ext cx="11961813" cy="2065822"/>
              </a:xfrm>
              <a:prstGeom prst="rect">
                <a:avLst/>
              </a:prstGeom>
              <a:blipFill rotWithShape="0">
                <a:blip r:embed="rId3"/>
                <a:stretch>
                  <a:fillRect l="-1682" t="-4720" b="-12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Метан - это... Что такое Метан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178016"/>
            <a:ext cx="2362200" cy="27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ETILEN - определение и синонимы слова asetilen в словаре турецкий язы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35" y="3915551"/>
            <a:ext cx="2895600" cy="19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425" y="3727889"/>
            <a:ext cx="2516557" cy="24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2078" y="0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225" y="1604962"/>
            <a:ext cx="60959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Yuqori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temperaturada 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to‘yingan uglevodorodlarning uglerod uglerod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bog‘lari uzilib, radikallar hosil qiladi va natijada, uglerod atomi 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kam bo‘lgan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alkan va alkenlar aralashmasi hosil bo‘ladi. Bu </a:t>
            </a:r>
            <a:r>
              <a:rPr lang="uz-Latn-UZ" sz="3600" b="1" dirty="0">
                <a:latin typeface="Arial" panose="020B0604020202020204" pitchFamily="34" charset="0"/>
                <a:cs typeface="Arial" panose="020B0604020202020204" pitchFamily="34" charset="0"/>
              </a:rPr>
              <a:t>jarayon termik </a:t>
            </a:r>
            <a:r>
              <a:rPr lang="uz-Latn-U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kreking 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ataladi.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25" y="1604962"/>
            <a:ext cx="5868197" cy="47536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8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2.xml><?xml version="1.0" encoding="utf-8"?>
<a:theme xmlns:a="http://schemas.openxmlformats.org/drawingml/2006/main" name="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3.xml><?xml version="1.0" encoding="utf-8"?>
<a:theme xmlns:a="http://schemas.openxmlformats.org/drawingml/2006/main" name="2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4.xml><?xml version="1.0" encoding="utf-8"?>
<a:theme xmlns:a="http://schemas.openxmlformats.org/drawingml/2006/main" name="3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5.xml><?xml version="1.0" encoding="utf-8"?>
<a:theme xmlns:a="http://schemas.openxmlformats.org/drawingml/2006/main" name="4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3256</TotalTime>
  <Words>428</Words>
  <Application>Microsoft Office PowerPoint</Application>
  <PresentationFormat>Произвольный</PresentationFormat>
  <Paragraphs>72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Constantia</vt:lpstr>
      <vt:lpstr>Georgia</vt:lpstr>
      <vt:lpstr>Gulim</vt:lpstr>
      <vt:lpstr>Times New Roman</vt:lpstr>
      <vt:lpstr>TimesNewRomanPS-BoldMT</vt:lpstr>
      <vt:lpstr>TimesNewRomanPSMT</vt:lpstr>
      <vt:lpstr>Verdana</vt:lpstr>
      <vt:lpstr>Wingdings</vt:lpstr>
      <vt:lpstr>Тема10</vt:lpstr>
      <vt:lpstr>Тема7</vt:lpstr>
      <vt:lpstr>2_Тема10</vt:lpstr>
      <vt:lpstr>3_Тема10</vt:lpstr>
      <vt:lpstr>4_Тема10</vt:lpstr>
      <vt:lpstr>Презентация PowerPoint</vt:lpstr>
      <vt:lpstr>MUSTAHKAMLASH</vt:lpstr>
      <vt:lpstr>MUSTAHKAMLASH</vt:lpstr>
      <vt:lpstr>MUSTAHKAMLASH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Учетная запись Майкрософт</cp:lastModifiedBy>
  <cp:revision>296</cp:revision>
  <dcterms:created xsi:type="dcterms:W3CDTF">2020-04-09T07:32:19Z</dcterms:created>
  <dcterms:modified xsi:type="dcterms:W3CDTF">2020-10-20T06:37:53Z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