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6"/>
  </p:notesMasterIdLst>
  <p:sldIdLst>
    <p:sldId id="1377" r:id="rId5"/>
    <p:sldId id="270" r:id="rId6"/>
    <p:sldId id="1394" r:id="rId7"/>
    <p:sldId id="288" r:id="rId8"/>
    <p:sldId id="1378" r:id="rId9"/>
    <p:sldId id="1379" r:id="rId10"/>
    <p:sldId id="1380" r:id="rId11"/>
    <p:sldId id="1381" r:id="rId12"/>
    <p:sldId id="1382" r:id="rId13"/>
    <p:sldId id="1384" r:id="rId14"/>
    <p:sldId id="1385" r:id="rId15"/>
    <p:sldId id="1386" r:id="rId16"/>
    <p:sldId id="1387" r:id="rId17"/>
    <p:sldId id="1389" r:id="rId18"/>
    <p:sldId id="1388" r:id="rId19"/>
    <p:sldId id="1391" r:id="rId20"/>
    <p:sldId id="1392" r:id="rId21"/>
    <p:sldId id="1393" r:id="rId22"/>
    <p:sldId id="1395" r:id="rId23"/>
    <p:sldId id="1396" r:id="rId24"/>
    <p:sldId id="1397" r:id="rId25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2365C7"/>
    <a:srgbClr val="0097CC"/>
    <a:srgbClr val="CEE1F2"/>
    <a:srgbClr val="006032"/>
    <a:srgbClr val="00A859"/>
    <a:srgbClr val="FF99FF"/>
    <a:srgbClr val="F7F7F7"/>
    <a:srgbClr val="FFFFCC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0" autoAdjust="0"/>
    <p:restoredTop sz="94660"/>
  </p:normalViewPr>
  <p:slideViewPr>
    <p:cSldViewPr>
      <p:cViewPr varScale="1">
        <p:scale>
          <a:sx n="65" d="100"/>
          <a:sy n="65" d="100"/>
        </p:scale>
        <p:origin x="576" y="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446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737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233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507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582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88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6658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997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733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897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58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091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550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27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707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997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930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7" Type="http://schemas.openxmlformats.org/officeDocument/2006/relationships/image" Target="../media/image3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3.png"/><Relationship Id="rId5" Type="http://schemas.openxmlformats.org/officeDocument/2006/relationships/image" Target="../media/image32.tmp"/><Relationship Id="rId4" Type="http://schemas.openxmlformats.org/officeDocument/2006/relationships/image" Target="../media/image31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microsoft.com/office/2007/relationships/hdphoto" Target="../media/hdphoto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8.png"/><Relationship Id="rId5" Type="http://schemas.openxmlformats.org/officeDocument/2006/relationships/image" Target="../media/image37.tmp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2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8.tmp"/><Relationship Id="rId4" Type="http://schemas.openxmlformats.org/officeDocument/2006/relationships/image" Target="../media/image47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29113"/>
            <a:ext cx="12169107" cy="21571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12548" y="2794710"/>
            <a:ext cx="6059175" cy="2738235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</a:pPr>
            <a:r>
              <a:rPr lang="uz-Latn-UZ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Alkanlarning xalqaro nomenklatura bo‘yicha nomlanishi. Izomeriyasi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7136" y="272569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27136" y="451866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35959" y="564237"/>
            <a:ext cx="1275805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35959" y="564237"/>
            <a:ext cx="1275805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207625" y="608427"/>
            <a:ext cx="90077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291522" y="1227280"/>
            <a:ext cx="568813" cy="448289"/>
          </a:xfrm>
          <a:prstGeom prst="rect">
            <a:avLst/>
          </a:prstGeom>
        </p:spPr>
        <p:txBody>
          <a:bodyPr vert="horz" wrap="square" lIns="0" tIns="2548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6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4344962" y="461181"/>
            <a:ext cx="2861680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7945438" y="2776538"/>
            <a:ext cx="3325812" cy="317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396" y="1422117"/>
            <a:ext cx="11878780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4. Asosiy zanjirga har xil radikallar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langan bo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, radikallarni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rni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va nomi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radikallarning bosh harfini e’tiborga olib alifbo tartibida aytib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tiladi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va oxirida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asosiy zanjirni nomi aytiladi.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825" y="4348162"/>
            <a:ext cx="7239000" cy="197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4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425" y="1814126"/>
            <a:ext cx="4248743" cy="1790950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257" y="3751071"/>
            <a:ext cx="3277057" cy="2305372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5" y="1814126"/>
            <a:ext cx="5306165" cy="1400370"/>
          </a:xfrm>
          <a:prstGeom prst="rect">
            <a:avLst/>
          </a:prstGeom>
        </p:spPr>
      </p:pic>
      <p:pic>
        <p:nvPicPr>
          <p:cNvPr id="14338" name="Picture 2" descr="n-PENTANE 2.0 L50 | Air Liquide U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8190"/>
            <a:ext cx="4228732" cy="20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lum contrast="20000"/>
          </a:blip>
          <a:stretch>
            <a:fillRect/>
          </a:stretch>
        </p:blipFill>
        <p:spPr>
          <a:xfrm>
            <a:off x="8759825" y="3967162"/>
            <a:ext cx="2835540" cy="235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7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6001" y="1327020"/>
            <a:ext cx="11471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TimesNewRomanPSMT"/>
              </a:rPr>
              <a:t>   </a:t>
            </a:r>
            <a:r>
              <a:rPr lang="uz-Latn-UZ" sz="4000" dirty="0" smtClean="0">
                <a:latin typeface="TimesNewRomanPSMT"/>
              </a:rPr>
              <a:t>Agar </a:t>
            </a:r>
            <a:r>
              <a:rPr lang="uz-Latn-UZ" sz="4000" dirty="0">
                <a:latin typeface="TimesNewRomanPSMT"/>
              </a:rPr>
              <a:t>radikallar asosiy zanjirning ikki uchidan baravar uzoqlikda </a:t>
            </a:r>
            <a:r>
              <a:rPr lang="uz-Latn-UZ" sz="4000" dirty="0" smtClean="0">
                <a:latin typeface="TimesNewRomanPSMT"/>
              </a:rPr>
              <a:t>joylashgan bo‘lsa</a:t>
            </a:r>
            <a:r>
              <a:rPr lang="uz-Latn-UZ" sz="4000" dirty="0">
                <a:latin typeface="TimesNewRomanPSMT"/>
              </a:rPr>
              <a:t>, raqamlash uglerod soni kam radikallar joylashgan tomondan boshlanadi:</a:t>
            </a:r>
            <a:endParaRPr lang="ru-RU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225" y="4007107"/>
            <a:ext cx="8345065" cy="25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3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501545"/>
              </p:ext>
            </p:extLst>
          </p:nvPr>
        </p:nvGraphicFramePr>
        <p:xfrm>
          <a:off x="225425" y="1528762"/>
          <a:ext cx="11658600" cy="5494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4548"/>
                <a:gridCol w="4877852"/>
                <a:gridCol w="3886200"/>
              </a:tblGrid>
              <a:tr h="1009650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Birlamchi uglerod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Uglerod atomi bevosita bitta uglerod atomi bilan  birikkan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algn="ctr"/>
                      <a:r>
                        <a:rPr lang="uz-Latn-UZ" sz="2800" b="1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Ikkilamchi</a:t>
                      </a:r>
                    </a:p>
                    <a:p>
                      <a:pPr algn="ctr"/>
                      <a:r>
                        <a:rPr lang="uz-Latn-UZ" sz="2800" b="1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uglerod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Uglerod atomi bevosita ikkita uglerod atomi bilan  birikkan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algn="ctr"/>
                      <a:r>
                        <a:rPr lang="uz-Latn-UZ" sz="2800" b="1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Uchlamchi</a:t>
                      </a:r>
                    </a:p>
                    <a:p>
                      <a:pPr algn="ctr"/>
                      <a:r>
                        <a:rPr lang="uz-Latn-UZ" sz="2800" b="1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uglerod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Uglerod atomi bevosita uchta uglerod atomi bilan  birikkan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uz-Latn-UZ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uz-Latn-UZ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uz-Latn-UZ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uz-Latn-UZ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algn="ctr"/>
                      <a:r>
                        <a:rPr lang="uz-Latn-UZ" sz="2800" b="1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To‘rtlamchi</a:t>
                      </a:r>
                    </a:p>
                    <a:p>
                      <a:pPr algn="ctr"/>
                      <a:r>
                        <a:rPr lang="uz-Latn-UZ" sz="2800" b="1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uglerod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Uglerod atomi bevosita  to‘rtta uglerod atomi bilan   birikkan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uz-Latn-UZ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uz-Latn-UZ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uz-Latn-UZ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uz-Latn-UZ" sz="2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225" y="1604962"/>
            <a:ext cx="3048000" cy="842441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199" y="2678882"/>
            <a:ext cx="2892051" cy="820398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264" y="3695897"/>
            <a:ext cx="2621919" cy="1373386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423" y="5251017"/>
            <a:ext cx="2133600" cy="177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4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Alkanlarni galogenli hosilalarini nomlash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225" y="1452562"/>
            <a:ext cx="11506200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Xalqaro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(sistematik) nomenklaturaga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ko‘ra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alkanlarni galogenli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hosilalarini  nomlashda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quyidagi qoida va ketma-ketlikka amal qilinadi:</a:t>
            </a:r>
          </a:p>
          <a:p>
            <a:pPr algn="just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1. Galogen asosiy uglerod zanjirida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lishi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kerak.</a:t>
            </a:r>
          </a:p>
          <a:p>
            <a:pPr algn="just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2. Asosiy zanjirdagi uglerod atomlarini galogen yaqin tomondan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raqamlab chiqiladi.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5" y="5044067"/>
            <a:ext cx="5410200" cy="192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3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Alkanlarni galogenli hosilalarini nomlash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453818"/>
            <a:ext cx="11506200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. Yonaki zanjirdagi radikallar yoki galogenlarni nomi ularni asosiy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zanjirdagi  ular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langan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uglerodni tartib raqami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rsatilgan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holda alifbo tartibida</a:t>
            </a:r>
          </a:p>
          <a:p>
            <a:pPr algn="just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aytib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tiladi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oxirida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asosiy zanjirni nomi aytiladi.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50025" y="4500562"/>
            <a:ext cx="47500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>
                <a:latin typeface="TimesNewRomanPSMT"/>
              </a:rPr>
              <a:t>2-metil-3-xlorpentan</a:t>
            </a:r>
            <a:endParaRPr lang="ru-RU" dirty="0"/>
          </a:p>
        </p:txBody>
      </p:sp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3892691"/>
            <a:ext cx="5410200" cy="192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9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3686" y="1547416"/>
            <a:ext cx="115062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Umumiy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formulasi bir xil bo‘lib, tuzilishi (fizik va</a:t>
            </a:r>
          </a:p>
          <a:p>
            <a:pPr algn="just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kimyoviy xossalari) har xil bo‘lgan moddalar </a:t>
            </a:r>
            <a:r>
              <a:rPr lang="uz-Latn-UZ" b="1" dirty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izomerlar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deyiladi.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54" y="3721695"/>
            <a:ext cx="5330825" cy="1411626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225" y="3732553"/>
            <a:ext cx="4114800" cy="182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4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225" y="1392624"/>
            <a:ext cx="7848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Uglerod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atomlari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o‘zaro                     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birikkanda tarmoqlanmagan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tuzilishdagi uglevodorodlarni                          </a:t>
            </a:r>
            <a:r>
              <a:rPr lang="uz-Latn-UZ" sz="360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uz-Latn-UZ" sz="3600" b="1" dirty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(n) </a:t>
            </a:r>
            <a:r>
              <a:rPr lang="uz-Latn-UZ" sz="360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                    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deyiladi. </a:t>
            </a:r>
            <a:r>
              <a:rPr lang="uz-Latn-UZ" sz="3600" b="1" dirty="0" smtClean="0">
                <a:solidFill>
                  <a:srgbClr val="0097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Tarmoqlangan                        zanjirli uglevodorod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deb                                 normal tuzilishdagi uglevodoroddagi              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vodorod atomlari 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o‘rnini uglevodorod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radikallari egallagan moddalarga aytiladi.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AFAFA">
                <a:tint val="45000"/>
                <a:satMod val="400000"/>
              </a:srgbClr>
            </a:duotone>
            <a:lum contrast="40000"/>
          </a:blip>
          <a:stretch>
            <a:fillRect/>
          </a:stretch>
        </p:blipFill>
        <p:spPr>
          <a:xfrm>
            <a:off x="8378825" y="1392624"/>
            <a:ext cx="3276600" cy="12287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AFAFA">
                <a:tint val="45000"/>
                <a:satMod val="400000"/>
              </a:srgbClr>
            </a:duotone>
            <a:lum contrast="40000"/>
          </a:blip>
          <a:stretch>
            <a:fillRect/>
          </a:stretch>
        </p:blipFill>
        <p:spPr>
          <a:xfrm>
            <a:off x="9217025" y="2736690"/>
            <a:ext cx="2013149" cy="20976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AFAFA">
                <a:tint val="45000"/>
                <a:satMod val="400000"/>
              </a:srgbClr>
            </a:duotone>
            <a:lum contrast="40000"/>
          </a:blip>
          <a:stretch>
            <a:fillRect/>
          </a:stretch>
        </p:blipFill>
        <p:spPr>
          <a:xfrm>
            <a:off x="9140274" y="4969182"/>
            <a:ext cx="2515151" cy="16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3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3686" y="1497707"/>
            <a:ext cx="115062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Uglerod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atomining soni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oshgan sari, izomerlar soni ham ortib boradi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Pentanda 3 ta izomer bor: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615" y="3237745"/>
            <a:ext cx="6482782" cy="1447208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7" y="4568144"/>
            <a:ext cx="4669677" cy="2310030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225" y="3814762"/>
            <a:ext cx="3886200" cy="306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1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277316"/>
            <a:ext cx="115062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2,2-dimetilpentanning struktura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formulasini yozing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689" y="2970556"/>
            <a:ext cx="5760718" cy="685800"/>
          </a:xfrm>
          <a:prstGeom prst="rect">
            <a:avLst/>
          </a:prstGeom>
        </p:spPr>
      </p:pic>
      <p:grpSp>
        <p:nvGrpSpPr>
          <p:cNvPr id="26" name="Группа 25"/>
          <p:cNvGrpSpPr/>
          <p:nvPr/>
        </p:nvGrpSpPr>
        <p:grpSpPr>
          <a:xfrm>
            <a:off x="2480506" y="4427508"/>
            <a:ext cx="6288901" cy="2452471"/>
            <a:chOff x="740158" y="3791924"/>
            <a:chExt cx="6288901" cy="2452471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740158" y="3791924"/>
              <a:ext cx="6288901" cy="2452471"/>
              <a:chOff x="740158" y="3791924"/>
              <a:chExt cx="6288901" cy="2452471"/>
            </a:xfrm>
          </p:grpSpPr>
          <p:grpSp>
            <p:nvGrpSpPr>
              <p:cNvPr id="17" name="Группа 16"/>
              <p:cNvGrpSpPr/>
              <p:nvPr/>
            </p:nvGrpSpPr>
            <p:grpSpPr>
              <a:xfrm>
                <a:off x="740158" y="4324732"/>
                <a:ext cx="6288901" cy="1333028"/>
                <a:chOff x="740158" y="4324732"/>
                <a:chExt cx="6288901" cy="1333028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TextBox 12"/>
                    <p:cNvSpPr txBox="1"/>
                    <p:nvPr/>
                  </p:nvSpPr>
                  <p:spPr>
                    <a:xfrm>
                      <a:off x="740158" y="4724842"/>
                      <a:ext cx="6288901" cy="586635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b="0" i="0" smtClean="0">
                                    <a:latin typeface="Cambria Math" panose="02040503050406030204" pitchFamily="18" charset="0"/>
                                  </a:rPr>
                                  <m:t>CH</m:t>
                                </m:r>
                              </m:e>
                              <m:sub>
                                <m:r>
                                  <a:rPr lang="uz-Latn-UZ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uz-Latn-UZ" b="0" i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uz-Latn-UZ" b="0" i="0" smtClean="0">
                                <a:latin typeface="Cambria Math" panose="02040503050406030204" pitchFamily="18" charset="0"/>
                              </a:rPr>
                              <m:t>C</m:t>
                            </m:r>
                            <m:r>
                              <a:rPr lang="uz-Latn-UZ" b="0" i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b="0" i="0" smtClean="0">
                                    <a:latin typeface="Cambria Math" panose="02040503050406030204" pitchFamily="18" charset="0"/>
                                  </a:rPr>
                                  <m:t>CH</m:t>
                                </m:r>
                              </m:e>
                              <m:sub>
                                <m:r>
                                  <a:rPr lang="uz-Latn-UZ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b="0" i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b="0" i="0" smtClean="0">
                                    <a:latin typeface="Cambria Math" panose="02040503050406030204" pitchFamily="18" charset="0"/>
                                  </a:rPr>
                                  <m:t>CH</m:t>
                                </m:r>
                              </m:e>
                              <m:sub>
                                <m:r>
                                  <a:rPr lang="uz-Latn-UZ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b="0" i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z-Latn-UZ" b="0" i="0" smtClean="0">
                                    <a:latin typeface="Cambria Math" panose="02040503050406030204" pitchFamily="18" charset="0"/>
                                  </a:rPr>
                                  <m:t>CH</m:t>
                                </m:r>
                              </m:e>
                              <m:sub>
                                <m:r>
                                  <a:rPr lang="uz-Latn-UZ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ru-RU" dirty="0"/>
                    </a:p>
                  </p:txBody>
                </p:sp>
              </mc:Choice>
              <mc:Fallback xmlns="">
                <p:sp>
                  <p:nvSpPr>
                    <p:cNvPr id="13" name="TextBox 1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0158" y="4724842"/>
                      <a:ext cx="6288901" cy="586635"/>
                    </a:xfrm>
                    <a:prstGeom prst="rect">
                      <a:avLst/>
                    </a:prstGeom>
                    <a:blipFill rotWithShape="0"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ru-RU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5" name="TextBox 14"/>
                <p:cNvSpPr txBox="1"/>
                <p:nvPr/>
              </p:nvSpPr>
              <p:spPr>
                <a:xfrm>
                  <a:off x="2359025" y="5257650"/>
                  <a:ext cx="26321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000" b="1" dirty="0" smtClean="0">
                      <a:latin typeface="Malgun Gothic" panose="020B0503020000020004" pitchFamily="34" charset="-127"/>
                      <a:ea typeface="Malgun Gothic" panose="020B0503020000020004" pitchFamily="34" charset="-127"/>
                    </a:rPr>
                    <a:t>|</a:t>
                  </a:r>
                  <a:endParaRPr lang="ru-RU" sz="2000" b="1" dirty="0"/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2359025" y="4324732"/>
                  <a:ext cx="26321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000" b="1" dirty="0" smtClean="0">
                      <a:latin typeface="Malgun Gothic" panose="020B0503020000020004" pitchFamily="34" charset="-127"/>
                      <a:ea typeface="Malgun Gothic" panose="020B0503020000020004" pitchFamily="34" charset="-127"/>
                    </a:rPr>
                    <a:t>|</a:t>
                  </a:r>
                  <a:endParaRPr lang="ru-RU" sz="2000" b="1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Прямоугольник 17"/>
                  <p:cNvSpPr/>
                  <p:nvPr/>
                </p:nvSpPr>
                <p:spPr>
                  <a:xfrm>
                    <a:off x="2055705" y="3791924"/>
                    <a:ext cx="1133067" cy="67896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>
                                  <a:latin typeface="Cambria Math" panose="02040503050406030204" pitchFamily="18" charset="0"/>
                                </a:rPr>
                                <m:t>CH</m:t>
                              </m:r>
                            </m:e>
                            <m:sub>
                              <m:r>
                                <a:rPr lang="uz-Latn-UZ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ru-RU" dirty="0"/>
                  </a:p>
                </p:txBody>
              </p:sp>
            </mc:Choice>
            <mc:Fallback xmlns="">
              <p:sp>
                <p:nvSpPr>
                  <p:cNvPr id="18" name="Прямоугольник 1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55705" y="3791924"/>
                    <a:ext cx="1133067" cy="678968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2057527" y="5565427"/>
                    <a:ext cx="1133067" cy="67896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>
                                  <a:latin typeface="Cambria Math" panose="02040503050406030204" pitchFamily="18" charset="0"/>
                                </a:rPr>
                                <m:t>CH</m:t>
                              </m:r>
                            </m:e>
                            <m:sub>
                              <m:r>
                                <a:rPr lang="uz-Latn-UZ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ru-RU" dirty="0"/>
                  </a:p>
                </p:txBody>
              </p:sp>
            </mc:Choice>
            <mc:Fallback xmlns="">
              <p:sp>
                <p:nvSpPr>
                  <p:cNvPr id="19" name="Прямоугольник 1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57527" y="5565427"/>
                    <a:ext cx="1133067" cy="678968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1" name="TextBox 20"/>
            <p:cNvSpPr txBox="1"/>
            <p:nvPr/>
          </p:nvSpPr>
          <p:spPr>
            <a:xfrm>
              <a:off x="766963" y="448233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46810" y="4451707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144704" y="4451707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499064" y="4455654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917099" y="4477395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514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darsda: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486" y="1503092"/>
            <a:ext cx="11658600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Quyidagi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alkanlarni ratsional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nomenklatura bo‘yicha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nomlang: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5" y="2976561"/>
            <a:ext cx="4089707" cy="19799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559425" y="3627046"/>
            <a:ext cx="6092825" cy="67896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Trimetiletilmetan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48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301625" y="1277316"/>
                <a:ext cx="11506200" cy="12656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sv-S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0,25 mol alkan tarkibida </a:t>
                </a:r>
                <a14:m>
                  <m:oMath xmlns:m="http://schemas.openxmlformats.org/officeDocument/2006/math">
                    <m:r>
                      <a:rPr lang="uz-Latn-UZ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12,04</m:t>
                    </m:r>
                    <m:r>
                      <a:rPr lang="uz-Latn-UZ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sv-SE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  <m:r>
                      <a:rPr lang="uz-Latn-UZ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sv-S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sv-SE" dirty="0">
                    <a:latin typeface="Arial" panose="020B0604020202020204" pitchFamily="34" charset="0"/>
                    <a:cs typeface="Arial" panose="020B0604020202020204" pitchFamily="34" charset="0"/>
                  </a:rPr>
                  <a:t>vodorod atomi bo‘lsa, ushbu </a:t>
                </a:r>
                <a:r>
                  <a:rPr lang="sv-S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alkanning</a:t>
                </a:r>
                <a:r>
                  <a:rPr lang="uz-Latn-UZ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sv-S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nomini </a:t>
                </a:r>
                <a:r>
                  <a:rPr lang="sv-S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toping.</a:t>
                </a:r>
                <a:endParaRPr lang="uz-Latn-UZ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277316"/>
                <a:ext cx="11506200" cy="1265603"/>
              </a:xfrm>
              <a:prstGeom prst="rect">
                <a:avLst/>
              </a:prstGeom>
              <a:blipFill rotWithShape="0">
                <a:blip r:embed="rId3"/>
                <a:stretch>
                  <a:fillRect l="-1748" t="-8213" b="-188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0" y="2671100"/>
                <a:ext cx="6444939" cy="12656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0,25 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</m:t>
                          </m:r>
                        </m:e>
                      </m:groupChr>
                      <m:r>
                        <a:rPr lang="uz-Latn-UZ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12,04</m:t>
                      </m:r>
                      <m:r>
                        <a:rPr lang="uz-Latn-UZ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sv-SE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uz-Latn-UZ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23</m:t>
                          </m:r>
                        </m:sup>
                      </m:sSup>
                    </m:oMath>
                  </m:oMathPara>
                </a14:m>
                <a:endParaRPr lang="uz-Latn-UZ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uz-Latn-UZ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</m:t>
                          </m:r>
                        </m:e>
                      </m:groupChr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uz-Latn-UZ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71100"/>
                <a:ext cx="6444939" cy="12656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39007" y="4064884"/>
                <a:ext cx="7848599" cy="1331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uz-Latn-UZ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12,04</m:t>
                          </m:r>
                          <m:r>
                            <a:rPr lang="uz-Latn-U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uz-Latn-UZ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uz-Latn-UZ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  <m:r>
                            <a:rPr lang="uz-Latn-U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∙1</m:t>
                          </m:r>
                        </m:num>
                        <m:den>
                          <m: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0,25</m:t>
                          </m:r>
                        </m:den>
                      </m:f>
                      <m:r>
                        <a:rPr lang="uz-Latn-UZ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=48,16</m:t>
                      </m:r>
                      <m:r>
                        <a:rPr lang="uz-Latn-UZ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uz-Latn-U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uz-Latn-U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23</m:t>
                          </m:r>
                        </m:sup>
                      </m:sSup>
                    </m:oMath>
                  </m:oMathPara>
                </a14:m>
                <a:endParaRPr lang="uz-Latn-UZ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007" y="4064884"/>
                <a:ext cx="7848599" cy="133100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-35832" y="5524070"/>
                <a:ext cx="6444939" cy="1366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48,16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</m:num>
                        <m:den>
                          <m: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6,02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</m:den>
                      </m:f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=8 (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uz-Latn-UZ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5832" y="5524070"/>
                <a:ext cx="6444939" cy="136678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879372" y="2707624"/>
                <a:ext cx="2204578" cy="18466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sz="4000" b="1" i="0" smtClean="0">
                              <a:latin typeface="Cambria Math" panose="02040503050406030204" pitchFamily="18" charset="0"/>
                            </a:rPr>
                            <m:t>𝐧</m:t>
                          </m:r>
                        </m:sub>
                      </m:sSub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1" i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4000" b="1" i="0" smtClean="0">
                              <a:latin typeface="Cambria Math" panose="02040503050406030204" pitchFamily="18" charset="0"/>
                            </a:rPr>
                            <m:t>𝟐𝐧</m:t>
                          </m:r>
                          <m:r>
                            <a:rPr lang="uz-Latn-UZ" sz="40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uz-Latn-UZ" sz="40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uz-Latn-UZ" sz="4000" b="1" dirty="0" smtClean="0"/>
              </a:p>
              <a:p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n=3</a:t>
                </a:r>
              </a:p>
              <a:p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9372" y="2707624"/>
                <a:ext cx="2204578" cy="1846659"/>
              </a:xfrm>
              <a:prstGeom prst="rect">
                <a:avLst/>
              </a:prstGeom>
              <a:blipFill rotWithShape="0">
                <a:blip r:embed="rId7"/>
                <a:stretch>
                  <a:fillRect l="-14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7956633" y="2507944"/>
            <a:ext cx="35832" cy="444488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011924" y="4231117"/>
                <a:ext cx="160043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1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sz="4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1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4400" b="1">
                              <a:latin typeface="Cambria Math" panose="02040503050406030204" pitchFamily="18" charset="0"/>
                            </a:rPr>
                            <m:t>𝟖</m:t>
                          </m:r>
                        </m:sub>
                      </m:sSub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1924" y="4231117"/>
                <a:ext cx="1600438" cy="76944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9750425" y="4255348"/>
            <a:ext cx="780068" cy="7694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387979" y="5561131"/>
            <a:ext cx="3159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Javob: Propan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12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994" y="1700292"/>
            <a:ext cx="11506200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Mavzuni o‘qish, 3-, 5-, 7-,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11-mashqlarni na’munalar asosida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1280" y="3327765"/>
            <a:ext cx="5047628" cy="327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darsda: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7503" y="1302065"/>
            <a:ext cx="119481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latin typeface="TimesNewRomanPSMT"/>
              </a:rPr>
              <a:t>5. </a:t>
            </a:r>
            <a:r>
              <a:rPr lang="uz-Latn-UZ" sz="4000" dirty="0">
                <a:latin typeface="TimesNewRomanPSMT"/>
              </a:rPr>
              <a:t>Propanni tarkibidagi uglerodning massa ulushini (%) </a:t>
            </a:r>
            <a:r>
              <a:rPr lang="uz-Latn-UZ" sz="4000" dirty="0" smtClean="0">
                <a:latin typeface="TimesNewRomanPSMT"/>
              </a:rPr>
              <a:t>aniqlang.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611" y="2979447"/>
            <a:ext cx="6218825" cy="15504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60026" y="3277878"/>
                <a:ext cx="129541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sz="3600" b="0" i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uz-Latn-UZ" sz="36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sz="3600" b="0" i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z-Latn-UZ" sz="3600" b="0" i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26" y="3277878"/>
                <a:ext cx="1295418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97334" y="3915460"/>
                <a:ext cx="6092826" cy="112947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sz="3600" b="0" i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lang="uz-Latn-UZ" sz="3600" b="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uz-Latn-UZ" sz="3600" b="0" i="0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a:rPr lang="uz-Latn-UZ" sz="3600" b="0" i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uz-Latn-UZ" sz="3600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600" b="0" i="0"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uz-Latn-UZ" sz="3600" b="0" i="0">
                              <a:latin typeface="Cambria Math" panose="02040503050406030204" pitchFamily="18" charset="0"/>
                            </a:rPr>
                            <m:t>44</m:t>
                          </m:r>
                        </m:den>
                      </m:f>
                      <m:r>
                        <a:rPr lang="uz-Latn-UZ" sz="3600" b="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∙100=81,81%</m:t>
                      </m:r>
                    </m:oMath>
                  </m:oMathPara>
                </a14:m>
                <a:endParaRPr lang="uz-Latn-UZ" sz="3600" dirty="0">
                  <a:latin typeface="TimesNewRomanPSMT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7334" y="3915460"/>
                <a:ext cx="6092826" cy="112947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825625" y="3216323"/>
                <a:ext cx="377449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z="4000" b="0" i="0">
                          <a:latin typeface="Cambria Math" panose="02040503050406030204" pitchFamily="18" charset="0"/>
                        </a:rPr>
                        <m:t>Mr</m:t>
                      </m:r>
                      <m:d>
                        <m:dPr>
                          <m:ctrlPr>
                            <a:rPr lang="uz-Latn-UZ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sz="4000" b="0" i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uz-Latn-UZ" sz="4000" b="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sz="4000" b="0" i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uz-Latn-UZ" sz="4000" b="0" i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e>
                      </m:d>
                      <m:r>
                        <a:rPr lang="uz-Latn-UZ" sz="4000" b="0" i="0">
                          <a:latin typeface="Cambria Math" panose="02040503050406030204" pitchFamily="18" charset="0"/>
                        </a:rPr>
                        <m:t>=44</m:t>
                      </m:r>
                    </m:oMath>
                  </m:oMathPara>
                </a14:m>
                <a:endParaRPr lang="uz-Latn-UZ" sz="4000" dirty="0">
                  <a:latin typeface="TimesNewRomanPSMT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625" y="3216323"/>
                <a:ext cx="3774495" cy="7078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260026" y="2625504"/>
            <a:ext cx="21044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>
                <a:latin typeface="TimesNewRomanPSMT"/>
              </a:rPr>
              <a:t>Yechish:</a:t>
            </a:r>
          </a:p>
        </p:txBody>
      </p:sp>
    </p:spTree>
    <p:extLst>
      <p:ext uri="{BB962C8B-B14F-4D97-AF65-F5344CB8AC3E}">
        <p14:creationId xmlns:p14="http://schemas.microsoft.com/office/powerpoint/2010/main" val="84934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7" y="1604962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sistematik nomenklaturasi.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galogenli hosilalarining nomlanishi.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izomeriyasi haqida ma’lumot.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Алканы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3916332"/>
            <a:ext cx="1981200" cy="215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лкан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3916332"/>
            <a:ext cx="3352800" cy="258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4792" y="1277316"/>
            <a:ext cx="11583988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1892-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yil Jenevada Xalqaro kimyogarlar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kongressida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yangi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nomenklatura qabul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qilindi.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Jeneva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nomenklaturasi bo‘yicha  moddalardagi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asosiy zanjir nomerlanib, radikal nomining oldiga ushbu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radikalning  asosiy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zanjirdagi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qaysi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uglerod atomiga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birikkanligini ko‘rsatuvchi raqam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825" y="4889459"/>
            <a:ext cx="4009559" cy="2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01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617" y="2575270"/>
            <a:ext cx="3362808" cy="2627586"/>
          </a:xfrm>
          <a:prstGeom prst="rect">
            <a:avLst/>
          </a:prstGeom>
        </p:spPr>
      </p:pic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4792" y="1277316"/>
            <a:ext cx="8084033" cy="595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1960- </a:t>
            </a:r>
            <a:r>
              <a:rPr lang="uz-Latn-UZ" sz="3700" dirty="0">
                <a:latin typeface="Arial" panose="020B0604020202020204" pitchFamily="34" charset="0"/>
                <a:cs typeface="Arial" panose="020B0604020202020204" pitchFamily="34" charset="0"/>
              </a:rPr>
              <a:t>yilda Nazariy va Amaliy kimyo Xalqaro Ittifoqi (</a:t>
            </a:r>
            <a:r>
              <a:rPr lang="uz-Latn-UZ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IUPAC- International Union </a:t>
            </a:r>
            <a:r>
              <a:rPr lang="uz-Latn-UZ" sz="3700" dirty="0">
                <a:latin typeface="Arial" panose="020B0604020202020204" pitchFamily="34" charset="0"/>
                <a:cs typeface="Arial" panose="020B0604020202020204" pitchFamily="34" charset="0"/>
              </a:rPr>
              <a:t>of Pure Applied Chemistry) komissiyasi tomonidan ishlab </a:t>
            </a:r>
            <a:r>
              <a:rPr lang="uz-Latn-UZ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chiqilgan yangi </a:t>
            </a:r>
            <a:r>
              <a:rPr lang="uz-Latn-UZ" sz="3700" dirty="0">
                <a:latin typeface="Arial" panose="020B0604020202020204" pitchFamily="34" charset="0"/>
                <a:cs typeface="Arial" panose="020B0604020202020204" pitchFamily="34" charset="0"/>
              </a:rPr>
              <a:t>nomenklatura e’lon qilindi. Bu nomenklaturada </a:t>
            </a:r>
            <a:r>
              <a:rPr lang="uz-Latn-UZ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Jeneva nomenklaturasi </a:t>
            </a:r>
            <a:r>
              <a:rPr lang="uz-Latn-UZ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takomillashtirilgan</a:t>
            </a:r>
            <a:r>
              <a:rPr lang="uz-Latn-UZ" sz="3700" dirty="0">
                <a:latin typeface="Arial" panose="020B0604020202020204" pitchFamily="34" charset="0"/>
                <a:cs typeface="Arial" panose="020B0604020202020204" pitchFamily="34" charset="0"/>
              </a:rPr>
              <a:t>, ya’ni u tartibga solingan va unga ayrim tuzatish </a:t>
            </a:r>
            <a:r>
              <a:rPr lang="uz-Latn-UZ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hamda  qo‘shimchalar </a:t>
            </a:r>
            <a:r>
              <a:rPr lang="uz-Latn-UZ" sz="3700" dirty="0">
                <a:latin typeface="Arial" panose="020B0604020202020204" pitchFamily="34" charset="0"/>
                <a:cs typeface="Arial" panose="020B0604020202020204" pitchFamily="34" charset="0"/>
              </a:rPr>
              <a:t>kiritilgan.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0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396" y="1377455"/>
            <a:ext cx="11878780" cy="3602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Uglevodorodlarni sistematik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nomenklaturada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nomlash </a:t>
            </a:r>
            <a:r>
              <a:rPr lang="uz-Latn-UZ" sz="3800" dirty="0">
                <a:latin typeface="Arial" panose="020B0604020202020204" pitchFamily="34" charset="0"/>
                <a:cs typeface="Arial" panose="020B0604020202020204" pitchFamily="34" charset="0"/>
              </a:rPr>
              <a:t>uchun 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quyidagi tartib </a:t>
            </a:r>
            <a:r>
              <a:rPr lang="uz-Latn-UZ" sz="3800" dirty="0">
                <a:latin typeface="Arial" panose="020B0604020202020204" pitchFamily="34" charset="0"/>
                <a:cs typeface="Arial" panose="020B0604020202020204" pitchFamily="34" charset="0"/>
              </a:rPr>
              <a:t>va qoidalarga amal qilinadi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uz-Latn-UZ" sz="3800" dirty="0">
                <a:latin typeface="Arial" panose="020B0604020202020204" pitchFamily="34" charset="0"/>
                <a:cs typeface="Arial" panose="020B0604020202020204" pitchFamily="34" charset="0"/>
              </a:rPr>
              <a:t>1. Uglevodorod molekulasidagi eng 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tarmoqlangan </a:t>
            </a:r>
            <a:r>
              <a:rPr lang="uz-Latn-UZ" sz="3800" dirty="0">
                <a:latin typeface="Arial" panose="020B0604020202020204" pitchFamily="34" charset="0"/>
                <a:cs typeface="Arial" panose="020B0604020202020204" pitchFamily="34" charset="0"/>
              </a:rPr>
              <a:t>va eng uzun 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zanjirni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asosiy </a:t>
            </a:r>
            <a:r>
              <a:rPr lang="uz-Latn-UZ" sz="3800" dirty="0">
                <a:latin typeface="Arial" panose="020B0604020202020204" pitchFamily="34" charset="0"/>
                <a:cs typeface="Arial" panose="020B0604020202020204" pitchFamily="34" charset="0"/>
              </a:rPr>
              <a:t>zanjir sifatida tanlab olinadi.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5" y="4500562"/>
            <a:ext cx="821068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396" y="1422117"/>
            <a:ext cx="1187878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2. Asosiy zanjirdagi uglerod atomlarini zanjirga birikkan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radikallar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qaysi tomonga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yaqin joylashgan bo‘lsa o‘sha tomondan raqamlanadi.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82" y="3824969"/>
            <a:ext cx="8210680" cy="2362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33492" y="4119562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4440" y="411956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67761" y="4119561"/>
            <a:ext cx="380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78625" y="4119562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43724" y="4124899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56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 nomenklatura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5171" y="1528762"/>
            <a:ext cx="11203229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3. Radikal bilan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bog‘langan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uglerod raqami va unga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langan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radikal nomi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Masalan: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2-metil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). Agar bitta uglerodga ikkita radikal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langan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, raqam ikki marta takrorlanadi va radikal nomini aytishdan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oldin  </a:t>
            </a:r>
            <a:r>
              <a:rPr lang="uz-Latn-UZ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“di</a:t>
            </a:r>
            <a:r>
              <a:rPr lang="uz-Latn-UZ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qo‘shimchasi qo‘shiladi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. (Masalan: 2,2-dimetil).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83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3205</TotalTime>
  <Words>591</Words>
  <Application>Microsoft Office PowerPoint</Application>
  <PresentationFormat>Произвольный</PresentationFormat>
  <Paragraphs>114</Paragraphs>
  <Slides>21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35" baseType="lpstr">
      <vt:lpstr>Malgun Gothic</vt:lpstr>
      <vt:lpstr>Arial</vt:lpstr>
      <vt:lpstr>Calibri</vt:lpstr>
      <vt:lpstr>Calibri Light</vt:lpstr>
      <vt:lpstr>Cambria Math</vt:lpstr>
      <vt:lpstr>Constantia</vt:lpstr>
      <vt:lpstr>Georgia</vt:lpstr>
      <vt:lpstr>TimesNewRomanPSMT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303</cp:revision>
  <dcterms:created xsi:type="dcterms:W3CDTF">2020-04-09T07:32:19Z</dcterms:created>
  <dcterms:modified xsi:type="dcterms:W3CDTF">2020-10-13T04:29:48Z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