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</p:sldMasterIdLst>
  <p:notesMasterIdLst>
    <p:notesMasterId r:id="rId23"/>
  </p:notesMasterIdLst>
  <p:sldIdLst>
    <p:sldId id="1377" r:id="rId5"/>
    <p:sldId id="270" r:id="rId6"/>
    <p:sldId id="287" r:id="rId7"/>
    <p:sldId id="288" r:id="rId8"/>
    <p:sldId id="1378" r:id="rId9"/>
    <p:sldId id="1379" r:id="rId10"/>
    <p:sldId id="1380" r:id="rId11"/>
    <p:sldId id="1381" r:id="rId12"/>
    <p:sldId id="1382" r:id="rId13"/>
    <p:sldId id="1383" r:id="rId14"/>
    <p:sldId id="1384" r:id="rId15"/>
    <p:sldId id="1385" r:id="rId16"/>
    <p:sldId id="1386" r:id="rId17"/>
    <p:sldId id="1387" r:id="rId18"/>
    <p:sldId id="1388" r:id="rId19"/>
    <p:sldId id="1389" r:id="rId20"/>
    <p:sldId id="1391" r:id="rId21"/>
    <p:sldId id="1390" r:id="rId22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65C7"/>
    <a:srgbClr val="0097CC"/>
    <a:srgbClr val="006032"/>
    <a:srgbClr val="00A859"/>
    <a:srgbClr val="CEE1F2"/>
    <a:srgbClr val="FF99FF"/>
    <a:srgbClr val="F7F7F7"/>
    <a:srgbClr val="FFFFCC"/>
    <a:srgbClr val="FAFAFA"/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0" autoAdjust="0"/>
    <p:restoredTop sz="94660"/>
  </p:normalViewPr>
  <p:slideViewPr>
    <p:cSldViewPr>
      <p:cViewPr varScale="1">
        <p:scale>
          <a:sx n="82" d="100"/>
          <a:sy n="82" d="100"/>
        </p:scale>
        <p:origin x="-156" y="-90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DB4D2-6E2B-44FB-9EF0-80BA95E35B3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0DEB08-1A18-4F8B-9DF0-E86098FE6332}">
      <dgm:prSet phldrT="[Текст]"/>
      <dgm:spPr>
        <a:ln>
          <a:solidFill>
            <a:srgbClr val="2365C7"/>
          </a:solidFill>
        </a:ln>
      </dgm:spPr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Nomenklatura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FD355A-BE08-475A-9732-178998A6EBA8}" type="parTrans" cxnId="{DE272B57-A908-41B3-A33C-98E6BEF88C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FF52A-6985-46DB-9019-7E8B16990E6B}" type="sibTrans" cxnId="{DE272B57-A908-41B3-A33C-98E6BEF88C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1E845F-2945-4017-B26D-CC369237E261}">
      <dgm:prSet phldrT="[Текст]"/>
      <dgm:spPr>
        <a:ln>
          <a:solidFill>
            <a:srgbClr val="2365C7"/>
          </a:solidFill>
        </a:ln>
      </dgm:spPr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Trivial (tarixiy, empirik, tasodifiy)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78929-6D7C-4BF3-AD52-A10246FDE329}" type="parTrans" cxnId="{5F8F75B8-7830-4023-ACCE-A14DC5F52CA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1502B6-4D04-41AE-A78D-0960CD050DD7}" type="sibTrans" cxnId="{5F8F75B8-7830-4023-ACCE-A14DC5F52CA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F75020-E6A6-431F-9776-094FD6F81978}">
      <dgm:prSet phldrT="[Текст]"/>
      <dgm:spPr>
        <a:ln>
          <a:solidFill>
            <a:srgbClr val="2365C7"/>
          </a:solidFill>
        </a:ln>
      </dgm:spPr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Ratsional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4E56-308C-4CDC-B6DF-0A26AC9885E4}" type="parTrans" cxnId="{35217CA3-CF9C-4F5E-B824-D1D4B85A254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C4FFDA-01B5-48C7-A0C7-212E1B4928E8}" type="sibTrans" cxnId="{35217CA3-CF9C-4F5E-B824-D1D4B85A254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244056-19F9-42D6-9DA6-EEDC875DDD9D}">
      <dgm:prSet/>
      <dgm:spPr>
        <a:ln>
          <a:solidFill>
            <a:srgbClr val="2365C7"/>
          </a:solidFill>
        </a:ln>
      </dgm:spPr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Sistematik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66E7B2-7675-4595-A15E-0BF7FA3E37F0}" type="parTrans" cxnId="{3C83F09F-92E3-425E-B93B-CBAFADC52F3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C6699B-FF13-401E-BBB3-529FF644C5F8}" type="sibTrans" cxnId="{3C83F09F-92E3-425E-B93B-CBAFADC52F3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DBC6F-03D7-4918-84E6-22AC1A014925}" type="pres">
      <dgm:prSet presAssocID="{8A2DB4D2-6E2B-44FB-9EF0-80BA95E35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84761C-0227-4863-BECD-942FFDEAE65E}" type="pres">
      <dgm:prSet presAssocID="{B40DEB08-1A18-4F8B-9DF0-E86098FE6332}" presName="hierRoot1" presStyleCnt="0"/>
      <dgm:spPr/>
    </dgm:pt>
    <dgm:pt modelId="{B185F5DB-640E-4DC8-A9A0-8B916A57B854}" type="pres">
      <dgm:prSet presAssocID="{B40DEB08-1A18-4F8B-9DF0-E86098FE6332}" presName="composite" presStyleCnt="0"/>
      <dgm:spPr/>
    </dgm:pt>
    <dgm:pt modelId="{5789D07F-B1D3-48CA-BD8C-F1A6A3F9F117}" type="pres">
      <dgm:prSet presAssocID="{B40DEB08-1A18-4F8B-9DF0-E86098FE6332}" presName="background" presStyleLbl="node0" presStyleIdx="0" presStyleCnt="1"/>
      <dgm:spPr>
        <a:ln w="28575">
          <a:solidFill>
            <a:srgbClr val="2365C7"/>
          </a:solidFill>
        </a:ln>
      </dgm:spPr>
    </dgm:pt>
    <dgm:pt modelId="{4D7763DD-44EF-43AD-98DB-5F99E91B7D7F}" type="pres">
      <dgm:prSet presAssocID="{B40DEB08-1A18-4F8B-9DF0-E86098FE633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087E4B-747C-425A-A47B-E8E24A35C9E6}" type="pres">
      <dgm:prSet presAssocID="{B40DEB08-1A18-4F8B-9DF0-E86098FE6332}" presName="hierChild2" presStyleCnt="0"/>
      <dgm:spPr/>
    </dgm:pt>
    <dgm:pt modelId="{FD43EFAD-DD62-48B7-B61C-1F8C6DA7CF12}" type="pres">
      <dgm:prSet presAssocID="{BF978929-6D7C-4BF3-AD52-A10246FDE329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636B139-ACF1-4150-B77E-0E2F612673DF}" type="pres">
      <dgm:prSet presAssocID="{891E845F-2945-4017-B26D-CC369237E261}" presName="hierRoot2" presStyleCnt="0"/>
      <dgm:spPr/>
    </dgm:pt>
    <dgm:pt modelId="{13B1C072-F8C5-48B8-86E3-E080F96D3DDE}" type="pres">
      <dgm:prSet presAssocID="{891E845F-2945-4017-B26D-CC369237E261}" presName="composite2" presStyleCnt="0"/>
      <dgm:spPr/>
    </dgm:pt>
    <dgm:pt modelId="{D1B858D0-21AE-4E0E-98F3-93E3D5AE88CE}" type="pres">
      <dgm:prSet presAssocID="{891E845F-2945-4017-B26D-CC369237E261}" presName="background2" presStyleLbl="node2" presStyleIdx="0" presStyleCnt="3"/>
      <dgm:spPr>
        <a:ln>
          <a:solidFill>
            <a:srgbClr val="2365C7"/>
          </a:solidFill>
        </a:ln>
      </dgm:spPr>
    </dgm:pt>
    <dgm:pt modelId="{4B23297A-0DA1-4307-8999-12BE84283E60}" type="pres">
      <dgm:prSet presAssocID="{891E845F-2945-4017-B26D-CC369237E26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37A6B0-893D-44F2-AEEE-BB2CC9A684D1}" type="pres">
      <dgm:prSet presAssocID="{891E845F-2945-4017-B26D-CC369237E261}" presName="hierChild3" presStyleCnt="0"/>
      <dgm:spPr/>
    </dgm:pt>
    <dgm:pt modelId="{3E2FF81A-4102-4415-B427-BFBEC21432F3}" type="pres">
      <dgm:prSet presAssocID="{37B24E56-308C-4CDC-B6DF-0A26AC9885E4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00CED07-A6D2-47C3-8A1E-40D6328EACD5}" type="pres">
      <dgm:prSet presAssocID="{D5F75020-E6A6-431F-9776-094FD6F81978}" presName="hierRoot2" presStyleCnt="0"/>
      <dgm:spPr/>
    </dgm:pt>
    <dgm:pt modelId="{6B8F1DFD-D1A1-4DF7-8A23-64E4E40BD551}" type="pres">
      <dgm:prSet presAssocID="{D5F75020-E6A6-431F-9776-094FD6F81978}" presName="composite2" presStyleCnt="0"/>
      <dgm:spPr/>
    </dgm:pt>
    <dgm:pt modelId="{089E3BDF-BE68-4701-AC84-086A8034E1E0}" type="pres">
      <dgm:prSet presAssocID="{D5F75020-E6A6-431F-9776-094FD6F81978}" presName="background2" presStyleLbl="node2" presStyleIdx="1" presStyleCnt="3"/>
      <dgm:spPr>
        <a:ln>
          <a:solidFill>
            <a:srgbClr val="2365C7"/>
          </a:solidFill>
        </a:ln>
      </dgm:spPr>
    </dgm:pt>
    <dgm:pt modelId="{8B4119DB-4392-428D-8A0D-35CA93BEC2F2}" type="pres">
      <dgm:prSet presAssocID="{D5F75020-E6A6-431F-9776-094FD6F81978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E0C48A-8A42-40B8-A58B-771D7F795618}" type="pres">
      <dgm:prSet presAssocID="{D5F75020-E6A6-431F-9776-094FD6F81978}" presName="hierChild3" presStyleCnt="0"/>
      <dgm:spPr/>
    </dgm:pt>
    <dgm:pt modelId="{63D97881-A503-43A6-BCF2-5770B0427011}" type="pres">
      <dgm:prSet presAssocID="{FF66E7B2-7675-4595-A15E-0BF7FA3E37F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C14FA68-6DFA-40BE-A737-487A445D9EF2}" type="pres">
      <dgm:prSet presAssocID="{6F244056-19F9-42D6-9DA6-EEDC875DDD9D}" presName="hierRoot2" presStyleCnt="0"/>
      <dgm:spPr/>
    </dgm:pt>
    <dgm:pt modelId="{AE09DC46-FBA9-43EE-9E0F-99FC8AF8E30C}" type="pres">
      <dgm:prSet presAssocID="{6F244056-19F9-42D6-9DA6-EEDC875DDD9D}" presName="composite2" presStyleCnt="0"/>
      <dgm:spPr/>
    </dgm:pt>
    <dgm:pt modelId="{709F1757-D21E-487C-9912-75239A266A34}" type="pres">
      <dgm:prSet presAssocID="{6F244056-19F9-42D6-9DA6-EEDC875DDD9D}" presName="background2" presStyleLbl="node2" presStyleIdx="2" presStyleCnt="3"/>
      <dgm:spPr>
        <a:ln>
          <a:solidFill>
            <a:srgbClr val="2365C7"/>
          </a:solidFill>
        </a:ln>
      </dgm:spPr>
    </dgm:pt>
    <dgm:pt modelId="{C7705BE6-6F74-426F-9380-B97D9AF040E4}" type="pres">
      <dgm:prSet presAssocID="{6F244056-19F9-42D6-9DA6-EEDC875DDD9D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AFABA1-9BB8-4445-9DF7-9920B6227F4D}" type="pres">
      <dgm:prSet presAssocID="{6F244056-19F9-42D6-9DA6-EEDC875DDD9D}" presName="hierChild3" presStyleCnt="0"/>
      <dgm:spPr/>
    </dgm:pt>
  </dgm:ptLst>
  <dgm:cxnLst>
    <dgm:cxn modelId="{CCDECF3E-DB5F-48F3-9177-6039FC8AA294}" type="presOf" srcId="{B40DEB08-1A18-4F8B-9DF0-E86098FE6332}" destId="{4D7763DD-44EF-43AD-98DB-5F99E91B7D7F}" srcOrd="0" destOrd="0" presId="urn:microsoft.com/office/officeart/2005/8/layout/hierarchy1"/>
    <dgm:cxn modelId="{3C83F09F-92E3-425E-B93B-CBAFADC52F34}" srcId="{B40DEB08-1A18-4F8B-9DF0-E86098FE6332}" destId="{6F244056-19F9-42D6-9DA6-EEDC875DDD9D}" srcOrd="2" destOrd="0" parTransId="{FF66E7B2-7675-4595-A15E-0BF7FA3E37F0}" sibTransId="{31C6699B-FF13-401E-BBB3-529FF644C5F8}"/>
    <dgm:cxn modelId="{DE272B57-A908-41B3-A33C-98E6BEF88C09}" srcId="{8A2DB4D2-6E2B-44FB-9EF0-80BA95E35B32}" destId="{B40DEB08-1A18-4F8B-9DF0-E86098FE6332}" srcOrd="0" destOrd="0" parTransId="{71FD355A-BE08-475A-9732-178998A6EBA8}" sibTransId="{352FF52A-6985-46DB-9019-7E8B16990E6B}"/>
    <dgm:cxn modelId="{35217CA3-CF9C-4F5E-B824-D1D4B85A254D}" srcId="{B40DEB08-1A18-4F8B-9DF0-E86098FE6332}" destId="{D5F75020-E6A6-431F-9776-094FD6F81978}" srcOrd="1" destOrd="0" parTransId="{37B24E56-308C-4CDC-B6DF-0A26AC9885E4}" sibTransId="{5EC4FFDA-01B5-48C7-A0C7-212E1B4928E8}"/>
    <dgm:cxn modelId="{C38D8B45-4DFA-41FD-8B4F-E03BE725A3E6}" type="presOf" srcId="{8A2DB4D2-6E2B-44FB-9EF0-80BA95E35B32}" destId="{FF5DBC6F-03D7-4918-84E6-22AC1A014925}" srcOrd="0" destOrd="0" presId="urn:microsoft.com/office/officeart/2005/8/layout/hierarchy1"/>
    <dgm:cxn modelId="{5B0D912C-A3E1-46C2-BCF7-E35D3C6B8210}" type="presOf" srcId="{6F244056-19F9-42D6-9DA6-EEDC875DDD9D}" destId="{C7705BE6-6F74-426F-9380-B97D9AF040E4}" srcOrd="0" destOrd="0" presId="urn:microsoft.com/office/officeart/2005/8/layout/hierarchy1"/>
    <dgm:cxn modelId="{0BE0DD08-5145-4F1B-A2B6-59131F430DB5}" type="presOf" srcId="{37B24E56-308C-4CDC-B6DF-0A26AC9885E4}" destId="{3E2FF81A-4102-4415-B427-BFBEC21432F3}" srcOrd="0" destOrd="0" presId="urn:microsoft.com/office/officeart/2005/8/layout/hierarchy1"/>
    <dgm:cxn modelId="{C79870FC-1BD6-4943-97CA-BD2237BF9564}" type="presOf" srcId="{891E845F-2945-4017-B26D-CC369237E261}" destId="{4B23297A-0DA1-4307-8999-12BE84283E60}" srcOrd="0" destOrd="0" presId="urn:microsoft.com/office/officeart/2005/8/layout/hierarchy1"/>
    <dgm:cxn modelId="{5F8F75B8-7830-4023-ACCE-A14DC5F52CA0}" srcId="{B40DEB08-1A18-4F8B-9DF0-E86098FE6332}" destId="{891E845F-2945-4017-B26D-CC369237E261}" srcOrd="0" destOrd="0" parTransId="{BF978929-6D7C-4BF3-AD52-A10246FDE329}" sibTransId="{281502B6-4D04-41AE-A78D-0960CD050DD7}"/>
    <dgm:cxn modelId="{FAAADA3F-7E7A-4675-8E0C-BAC9483CF876}" type="presOf" srcId="{FF66E7B2-7675-4595-A15E-0BF7FA3E37F0}" destId="{63D97881-A503-43A6-BCF2-5770B0427011}" srcOrd="0" destOrd="0" presId="urn:microsoft.com/office/officeart/2005/8/layout/hierarchy1"/>
    <dgm:cxn modelId="{50301AAF-82AB-40D2-A0C9-951A53444784}" type="presOf" srcId="{BF978929-6D7C-4BF3-AD52-A10246FDE329}" destId="{FD43EFAD-DD62-48B7-B61C-1F8C6DA7CF12}" srcOrd="0" destOrd="0" presId="urn:microsoft.com/office/officeart/2005/8/layout/hierarchy1"/>
    <dgm:cxn modelId="{42D345C1-46A9-4181-8B43-FBD4AC264B33}" type="presOf" srcId="{D5F75020-E6A6-431F-9776-094FD6F81978}" destId="{8B4119DB-4392-428D-8A0D-35CA93BEC2F2}" srcOrd="0" destOrd="0" presId="urn:microsoft.com/office/officeart/2005/8/layout/hierarchy1"/>
    <dgm:cxn modelId="{E8F2B200-33F9-45BA-8EF1-8AE90C1013B0}" type="presParOf" srcId="{FF5DBC6F-03D7-4918-84E6-22AC1A014925}" destId="{FE84761C-0227-4863-BECD-942FFDEAE65E}" srcOrd="0" destOrd="0" presId="urn:microsoft.com/office/officeart/2005/8/layout/hierarchy1"/>
    <dgm:cxn modelId="{9F41740E-4ECF-40EE-BB5C-08221EED55DB}" type="presParOf" srcId="{FE84761C-0227-4863-BECD-942FFDEAE65E}" destId="{B185F5DB-640E-4DC8-A9A0-8B916A57B854}" srcOrd="0" destOrd="0" presId="urn:microsoft.com/office/officeart/2005/8/layout/hierarchy1"/>
    <dgm:cxn modelId="{2E4B3951-E15C-460C-B43F-256835D9EE5E}" type="presParOf" srcId="{B185F5DB-640E-4DC8-A9A0-8B916A57B854}" destId="{5789D07F-B1D3-48CA-BD8C-F1A6A3F9F117}" srcOrd="0" destOrd="0" presId="urn:microsoft.com/office/officeart/2005/8/layout/hierarchy1"/>
    <dgm:cxn modelId="{3DAC1933-4CE5-463D-A54D-83574669FD78}" type="presParOf" srcId="{B185F5DB-640E-4DC8-A9A0-8B916A57B854}" destId="{4D7763DD-44EF-43AD-98DB-5F99E91B7D7F}" srcOrd="1" destOrd="0" presId="urn:microsoft.com/office/officeart/2005/8/layout/hierarchy1"/>
    <dgm:cxn modelId="{E60F2205-3E45-420C-A1F7-E7D3B767B443}" type="presParOf" srcId="{FE84761C-0227-4863-BECD-942FFDEAE65E}" destId="{ED087E4B-747C-425A-A47B-E8E24A35C9E6}" srcOrd="1" destOrd="0" presId="urn:microsoft.com/office/officeart/2005/8/layout/hierarchy1"/>
    <dgm:cxn modelId="{3CFD1CCA-CA04-4A67-BA06-B5725995F1A1}" type="presParOf" srcId="{ED087E4B-747C-425A-A47B-E8E24A35C9E6}" destId="{FD43EFAD-DD62-48B7-B61C-1F8C6DA7CF12}" srcOrd="0" destOrd="0" presId="urn:microsoft.com/office/officeart/2005/8/layout/hierarchy1"/>
    <dgm:cxn modelId="{5C47E418-C5CF-41F4-BE89-3718D5930BE0}" type="presParOf" srcId="{ED087E4B-747C-425A-A47B-E8E24A35C9E6}" destId="{9636B139-ACF1-4150-B77E-0E2F612673DF}" srcOrd="1" destOrd="0" presId="urn:microsoft.com/office/officeart/2005/8/layout/hierarchy1"/>
    <dgm:cxn modelId="{7B9920FB-CD37-4E6B-8CE4-4DFABE1DB8E0}" type="presParOf" srcId="{9636B139-ACF1-4150-B77E-0E2F612673DF}" destId="{13B1C072-F8C5-48B8-86E3-E080F96D3DDE}" srcOrd="0" destOrd="0" presId="urn:microsoft.com/office/officeart/2005/8/layout/hierarchy1"/>
    <dgm:cxn modelId="{98714478-27E1-4A9B-88C3-90A02CA94A5B}" type="presParOf" srcId="{13B1C072-F8C5-48B8-86E3-E080F96D3DDE}" destId="{D1B858D0-21AE-4E0E-98F3-93E3D5AE88CE}" srcOrd="0" destOrd="0" presId="urn:microsoft.com/office/officeart/2005/8/layout/hierarchy1"/>
    <dgm:cxn modelId="{815AE9B8-BAD6-4EAF-ABCD-EF017199125E}" type="presParOf" srcId="{13B1C072-F8C5-48B8-86E3-E080F96D3DDE}" destId="{4B23297A-0DA1-4307-8999-12BE84283E60}" srcOrd="1" destOrd="0" presId="urn:microsoft.com/office/officeart/2005/8/layout/hierarchy1"/>
    <dgm:cxn modelId="{A347DE3D-E91C-4F8E-9749-70CAE70C16F5}" type="presParOf" srcId="{9636B139-ACF1-4150-B77E-0E2F612673DF}" destId="{EE37A6B0-893D-44F2-AEEE-BB2CC9A684D1}" srcOrd="1" destOrd="0" presId="urn:microsoft.com/office/officeart/2005/8/layout/hierarchy1"/>
    <dgm:cxn modelId="{903C0BA6-F898-488B-BA9F-14E33807DF86}" type="presParOf" srcId="{ED087E4B-747C-425A-A47B-E8E24A35C9E6}" destId="{3E2FF81A-4102-4415-B427-BFBEC21432F3}" srcOrd="2" destOrd="0" presId="urn:microsoft.com/office/officeart/2005/8/layout/hierarchy1"/>
    <dgm:cxn modelId="{66BB0534-2DE8-44D5-9484-BA368E0D5D56}" type="presParOf" srcId="{ED087E4B-747C-425A-A47B-E8E24A35C9E6}" destId="{200CED07-A6D2-47C3-8A1E-40D6328EACD5}" srcOrd="3" destOrd="0" presId="urn:microsoft.com/office/officeart/2005/8/layout/hierarchy1"/>
    <dgm:cxn modelId="{E5B12212-A20C-41AF-9AA9-CED7FEE81E62}" type="presParOf" srcId="{200CED07-A6D2-47C3-8A1E-40D6328EACD5}" destId="{6B8F1DFD-D1A1-4DF7-8A23-64E4E40BD551}" srcOrd="0" destOrd="0" presId="urn:microsoft.com/office/officeart/2005/8/layout/hierarchy1"/>
    <dgm:cxn modelId="{439BCD69-7B50-4F9D-AECD-C6DF0BCF67FD}" type="presParOf" srcId="{6B8F1DFD-D1A1-4DF7-8A23-64E4E40BD551}" destId="{089E3BDF-BE68-4701-AC84-086A8034E1E0}" srcOrd="0" destOrd="0" presId="urn:microsoft.com/office/officeart/2005/8/layout/hierarchy1"/>
    <dgm:cxn modelId="{C605A384-5ECE-4095-951F-65CD5602B33F}" type="presParOf" srcId="{6B8F1DFD-D1A1-4DF7-8A23-64E4E40BD551}" destId="{8B4119DB-4392-428D-8A0D-35CA93BEC2F2}" srcOrd="1" destOrd="0" presId="urn:microsoft.com/office/officeart/2005/8/layout/hierarchy1"/>
    <dgm:cxn modelId="{08755B14-32F8-4C88-8F49-58044339D30C}" type="presParOf" srcId="{200CED07-A6D2-47C3-8A1E-40D6328EACD5}" destId="{26E0C48A-8A42-40B8-A58B-771D7F795618}" srcOrd="1" destOrd="0" presId="urn:microsoft.com/office/officeart/2005/8/layout/hierarchy1"/>
    <dgm:cxn modelId="{34615E1A-FAB1-418B-9C0D-DB666E08ABBD}" type="presParOf" srcId="{ED087E4B-747C-425A-A47B-E8E24A35C9E6}" destId="{63D97881-A503-43A6-BCF2-5770B0427011}" srcOrd="4" destOrd="0" presId="urn:microsoft.com/office/officeart/2005/8/layout/hierarchy1"/>
    <dgm:cxn modelId="{251C2BD9-EE45-426F-8B18-7ABAC68E51F8}" type="presParOf" srcId="{ED087E4B-747C-425A-A47B-E8E24A35C9E6}" destId="{8C14FA68-6DFA-40BE-A737-487A445D9EF2}" srcOrd="5" destOrd="0" presId="urn:microsoft.com/office/officeart/2005/8/layout/hierarchy1"/>
    <dgm:cxn modelId="{942F6BC1-899A-4F44-80E3-FA3CD9431CBC}" type="presParOf" srcId="{8C14FA68-6DFA-40BE-A737-487A445D9EF2}" destId="{AE09DC46-FBA9-43EE-9E0F-99FC8AF8E30C}" srcOrd="0" destOrd="0" presId="urn:microsoft.com/office/officeart/2005/8/layout/hierarchy1"/>
    <dgm:cxn modelId="{6226F6B3-06FC-438A-90A3-B772F17A41A0}" type="presParOf" srcId="{AE09DC46-FBA9-43EE-9E0F-99FC8AF8E30C}" destId="{709F1757-D21E-487C-9912-75239A266A34}" srcOrd="0" destOrd="0" presId="urn:microsoft.com/office/officeart/2005/8/layout/hierarchy1"/>
    <dgm:cxn modelId="{A0232747-3281-43C2-9308-3B19D599C68D}" type="presParOf" srcId="{AE09DC46-FBA9-43EE-9E0F-99FC8AF8E30C}" destId="{C7705BE6-6F74-426F-9380-B97D9AF040E4}" srcOrd="1" destOrd="0" presId="urn:microsoft.com/office/officeart/2005/8/layout/hierarchy1"/>
    <dgm:cxn modelId="{340A0DCC-4094-4044-AF51-6A2A9C66B717}" type="presParOf" srcId="{8C14FA68-6DFA-40BE-A737-487A445D9EF2}" destId="{F1AFABA1-9BB8-4445-9DF7-9920B6227F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137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774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770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996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790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257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370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51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20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9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959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78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2907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464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369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07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6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68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389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20391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90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374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64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21444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104015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6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1450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671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44637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2072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7566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2677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53509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5406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5590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1626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1254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1143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829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835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1151676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823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4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364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101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256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599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204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56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129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859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244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722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38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057283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5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826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0127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861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0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221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8317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635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280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988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654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899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743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16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04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50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81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7" y="0"/>
            <a:ext cx="12169107" cy="224276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78025" y="2595562"/>
            <a:ext cx="6705600" cy="1691795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>
              <a:spcBef>
                <a:spcPts val="232"/>
              </a:spcBef>
            </a:pPr>
            <a:r>
              <a:rPr lang="sv-SE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Alkanlar. Alkanlarning umumiy formulasi. Gomologik qatori. Ratsional nomenklatura</a:t>
            </a:r>
            <a:endParaRPr lang="uz-Latn-UZ" sz="3600" b="1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7136" y="2725697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11225" y="4729162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35959" y="564237"/>
            <a:ext cx="1275805" cy="127580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35959" y="564237"/>
            <a:ext cx="1275805" cy="127580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07625" y="608427"/>
            <a:ext cx="900774" cy="765477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4754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91522" y="1227280"/>
            <a:ext cx="568813" cy="448289"/>
          </a:xfrm>
          <a:prstGeom prst="rect">
            <a:avLst/>
          </a:prstGeom>
        </p:spPr>
        <p:txBody>
          <a:bodyPr vert="horz" wrap="square" lIns="0" tIns="2548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6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4035425" y="538162"/>
            <a:ext cx="2861680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defTabSz="1934688">
              <a:spcBef>
                <a:spcPts val="241"/>
              </a:spcBef>
              <a:defRPr/>
            </a:pPr>
            <a:r>
              <a:rPr lang="en-US" sz="7194" kern="0" spc="21" dirty="0" err="1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=""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=""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=""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=""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=""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E95C17E-E9B8-4A32-8081-954CFE17D5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rcRect l="9756" r="9756"/>
          <a:stretch>
            <a:fillRect/>
          </a:stretch>
        </p:blipFill>
        <p:spPr>
          <a:xfrm>
            <a:off x="8836025" y="3357562"/>
            <a:ext cx="2716212" cy="2596932"/>
          </a:xfrm>
          <a:prstGeom prst="rect">
            <a:avLst/>
          </a:prstGeom>
        </p:spPr>
      </p:pic>
      <p:sp>
        <p:nvSpPr>
          <p:cNvPr id="19" name="TextBox 13"/>
          <p:cNvSpPr txBox="1"/>
          <p:nvPr/>
        </p:nvSpPr>
        <p:spPr>
          <a:xfrm>
            <a:off x="2054225" y="4576762"/>
            <a:ext cx="43312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21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242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363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484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605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726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6847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4968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Toshkent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shahar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tumani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288-maktabning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kimyo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Turdiyeva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Dilfuza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Qodirovna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Alkanlar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 descr="Propane Formula - Check Chemical and Structural Formula of Prop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25864923"/>
              </p:ext>
            </p:extLst>
          </p:nvPr>
        </p:nvGraphicFramePr>
        <p:xfrm>
          <a:off x="460375" y="1297954"/>
          <a:ext cx="11198225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68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 nomenklatura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 descr="Propane Formula - Check Chemical and Structural Formula of Prop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89261" y="1442417"/>
            <a:ext cx="111950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4000" dirty="0">
                <a:latin typeface="TimesNewRomanPSMT"/>
              </a:rPr>
              <a:t>Organik birikmalarning ko‘plab kashf etilishi </a:t>
            </a:r>
            <a:r>
              <a:rPr lang="uz-Latn-UZ" sz="4000" dirty="0" smtClean="0">
                <a:latin typeface="TimesNewRomanPSMT"/>
              </a:rPr>
              <a:t>natijasida ko‘pchilik </a:t>
            </a:r>
            <a:r>
              <a:rPr lang="uz-Latn-UZ" sz="4000" dirty="0">
                <a:latin typeface="TimesNewRomanPSMT"/>
              </a:rPr>
              <a:t>organik moddalarga </a:t>
            </a:r>
            <a:r>
              <a:rPr lang="uz-Latn-UZ" sz="4000" b="1" dirty="0" smtClean="0">
                <a:solidFill>
                  <a:srgbClr val="0070C0"/>
                </a:solidFill>
                <a:latin typeface="TimesNewRomanPSMT"/>
              </a:rPr>
              <a:t>trivial (</a:t>
            </a:r>
            <a:r>
              <a:rPr lang="uz-Latn-UZ" sz="4000" b="1" dirty="0">
                <a:solidFill>
                  <a:srgbClr val="0070C0"/>
                </a:solidFill>
                <a:latin typeface="TimesNewRomanPSMT"/>
              </a:rPr>
              <a:t>empirik, tarixiy, </a:t>
            </a:r>
            <a:r>
              <a:rPr lang="uz-Latn-UZ" sz="4000" b="1" dirty="0" smtClean="0">
                <a:solidFill>
                  <a:srgbClr val="0070C0"/>
                </a:solidFill>
                <a:latin typeface="TimesNewRomanPSMT"/>
              </a:rPr>
              <a:t>tasodifiy)</a:t>
            </a:r>
            <a:r>
              <a:rPr lang="uz-Latn-UZ" sz="4000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uz-Latn-UZ" sz="4000" dirty="0" smtClean="0">
                <a:latin typeface="TimesNewRomanPSMT"/>
              </a:rPr>
              <a:t>nomlar  berilgan</a:t>
            </a:r>
            <a:r>
              <a:rPr lang="uz-Latn-UZ" sz="4000" dirty="0">
                <a:latin typeface="TimesNewRomanPSMT"/>
              </a:rPr>
              <a:t>. Masalan, to‘yingan uglevodorodlarning birinchi to‘rtta </a:t>
            </a:r>
            <a:r>
              <a:rPr lang="uz-Latn-UZ" sz="4000" dirty="0" smtClean="0">
                <a:latin typeface="TimesNewRomanPSMT"/>
              </a:rPr>
              <a:t>vakiliga  </a:t>
            </a:r>
            <a:r>
              <a:rPr lang="uz-Latn-UZ" sz="4000" b="1" dirty="0" smtClean="0">
                <a:solidFill>
                  <a:srgbClr val="2365C7"/>
                </a:solidFill>
                <a:latin typeface="TimesNewRomanPSMT"/>
              </a:rPr>
              <a:t>metan</a:t>
            </a:r>
            <a:r>
              <a:rPr lang="uz-Latn-UZ" sz="4000" b="1" dirty="0">
                <a:solidFill>
                  <a:srgbClr val="2365C7"/>
                </a:solidFill>
                <a:latin typeface="TimesNewRomanPSMT"/>
              </a:rPr>
              <a:t>, etan, propan</a:t>
            </a:r>
            <a:r>
              <a:rPr lang="uz-Latn-UZ" sz="4000" dirty="0">
                <a:latin typeface="TimesNewRomanPSMT"/>
              </a:rPr>
              <a:t> va </a:t>
            </a:r>
            <a:r>
              <a:rPr lang="uz-Latn-UZ" sz="4000" b="1" dirty="0">
                <a:solidFill>
                  <a:srgbClr val="2365C7"/>
                </a:solidFill>
                <a:latin typeface="TimesNewRomanPSMT"/>
              </a:rPr>
              <a:t>butan</a:t>
            </a:r>
            <a:r>
              <a:rPr lang="uz-Latn-UZ" sz="4000" dirty="0">
                <a:latin typeface="TimesNewRomanPSMT"/>
              </a:rPr>
              <a:t> deb, tasodifiy nom </a:t>
            </a:r>
            <a:r>
              <a:rPr lang="uz-Latn-UZ" sz="4000" dirty="0" smtClean="0">
                <a:latin typeface="TimesNewRomanPSMT"/>
              </a:rPr>
              <a:t>berilgan</a:t>
            </a:r>
            <a:endParaRPr lang="uz-Latn-UZ" sz="4000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6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 nomenklatura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 descr="Propane Formula - Check Chemical and Structural Formula of Prop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5575" y="1580908"/>
            <a:ext cx="115287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4000" dirty="0">
                <a:latin typeface="TimesNewRomanPSMT"/>
              </a:rPr>
              <a:t>Pentandan </a:t>
            </a:r>
            <a:r>
              <a:rPr lang="uz-Latn-UZ" sz="4000" dirty="0" smtClean="0">
                <a:latin typeface="TimesNewRomanPSMT"/>
              </a:rPr>
              <a:t>boshlab alkanlarning </a:t>
            </a:r>
            <a:r>
              <a:rPr lang="uz-Latn-UZ" sz="4000" dirty="0">
                <a:latin typeface="TimesNewRomanPSMT"/>
              </a:rPr>
              <a:t>nomiga molekula tarkibidagi uglerod atomi sonining </a:t>
            </a:r>
            <a:r>
              <a:rPr lang="uz-Latn-UZ" sz="4000" dirty="0" smtClean="0">
                <a:latin typeface="TimesNewRomanPSMT"/>
              </a:rPr>
              <a:t>grekcha </a:t>
            </a:r>
            <a:r>
              <a:rPr lang="it-IT" sz="4000" dirty="0" smtClean="0">
                <a:latin typeface="TimesNewRomanPSMT"/>
              </a:rPr>
              <a:t>nomiga </a:t>
            </a:r>
            <a:r>
              <a:rPr lang="it-IT" sz="4000" dirty="0">
                <a:latin typeface="TimesNewRomanPSMT"/>
              </a:rPr>
              <a:t>(“penta”- 5, “geksa”- 6, “gepta”- 7, “okta”- 8, “nona”- 9, “deka”- 10</a:t>
            </a:r>
            <a:r>
              <a:rPr lang="it-IT" sz="4000" dirty="0" smtClean="0">
                <a:latin typeface="TimesNewRomanPSMT"/>
              </a:rPr>
              <a:t>)</a:t>
            </a:r>
            <a:r>
              <a:rPr lang="uz-Latn-UZ" sz="4000" dirty="0" smtClean="0">
                <a:latin typeface="TimesNewRomanPSMT"/>
              </a:rPr>
              <a:t>   </a:t>
            </a:r>
            <a:r>
              <a:rPr lang="uz-Latn-UZ" sz="4000" b="1" dirty="0" smtClean="0">
                <a:solidFill>
                  <a:srgbClr val="2365C7"/>
                </a:solidFill>
                <a:latin typeface="TimesNewRomanPSMT"/>
              </a:rPr>
              <a:t>«</a:t>
            </a:r>
            <a:r>
              <a:rPr lang="uz-Latn-UZ" sz="4000" b="1" dirty="0">
                <a:solidFill>
                  <a:srgbClr val="2365C7"/>
                </a:solidFill>
                <a:latin typeface="TimesNewRomanPSMT"/>
              </a:rPr>
              <a:t>an» </a:t>
            </a:r>
            <a:r>
              <a:rPr lang="uz-Latn-UZ" sz="4000" dirty="0">
                <a:latin typeface="TimesNewRomanPSMT"/>
              </a:rPr>
              <a:t>qo‘shimchasini qo‘shib hosil qilinadi.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7586" y="5033961"/>
            <a:ext cx="10058400" cy="646331"/>
          </a:xfrm>
          <a:prstGeom prst="rect">
            <a:avLst/>
          </a:prstGeom>
          <a:solidFill>
            <a:srgbClr val="CEE1F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z-Latn-UZ" sz="3600" dirty="0">
                <a:latin typeface="TimesNewRomanPSMT"/>
              </a:rPr>
              <a:t>Masalan: pent</a:t>
            </a:r>
            <a:r>
              <a:rPr lang="uz-Latn-UZ" sz="3600" b="1" dirty="0">
                <a:solidFill>
                  <a:srgbClr val="006032"/>
                </a:solidFill>
                <a:latin typeface="TimesNewRomanPS-BoldMT"/>
              </a:rPr>
              <a:t>an</a:t>
            </a:r>
            <a:r>
              <a:rPr lang="uz-Latn-UZ" sz="3600" b="1" dirty="0">
                <a:latin typeface="TimesNewRomanPS-BoldMT"/>
              </a:rPr>
              <a:t> </a:t>
            </a:r>
            <a:r>
              <a:rPr lang="uz-Latn-UZ" sz="3600" dirty="0">
                <a:latin typeface="TimesNewRomanPSMT"/>
              </a:rPr>
              <a:t>– C</a:t>
            </a:r>
            <a:r>
              <a:rPr lang="uz-Latn-UZ" sz="1800" dirty="0">
                <a:latin typeface="TimesNewRomanPSMT"/>
              </a:rPr>
              <a:t>5</a:t>
            </a:r>
            <a:r>
              <a:rPr lang="uz-Latn-UZ" sz="3600" dirty="0">
                <a:latin typeface="TimesNewRomanPSMT"/>
              </a:rPr>
              <a:t>H</a:t>
            </a:r>
            <a:r>
              <a:rPr lang="uz-Latn-UZ" sz="1600" dirty="0">
                <a:latin typeface="TimesNewRomanPSMT"/>
              </a:rPr>
              <a:t>12</a:t>
            </a:r>
            <a:r>
              <a:rPr lang="uz-Latn-UZ" sz="3600" dirty="0">
                <a:latin typeface="TimesNewRomanPSMT"/>
              </a:rPr>
              <a:t>, </a:t>
            </a:r>
            <a:r>
              <a:rPr lang="uz-Latn-UZ" sz="3600" dirty="0" smtClean="0">
                <a:latin typeface="TimesNewRomanPSMT"/>
              </a:rPr>
              <a:t>geks</a:t>
            </a:r>
            <a:r>
              <a:rPr lang="uz-Latn-UZ" sz="3600" b="1" dirty="0" smtClean="0">
                <a:solidFill>
                  <a:srgbClr val="00A859"/>
                </a:solidFill>
                <a:latin typeface="TimesNewRomanPS-BoldMT"/>
              </a:rPr>
              <a:t>an</a:t>
            </a:r>
            <a:r>
              <a:rPr lang="uz-Latn-UZ" sz="3600" b="1" dirty="0" smtClean="0">
                <a:latin typeface="TimesNewRomanPS-BoldMT"/>
              </a:rPr>
              <a:t> </a:t>
            </a:r>
            <a:r>
              <a:rPr lang="uz-Latn-UZ" sz="3600" dirty="0" smtClean="0">
                <a:latin typeface="TimesNewRomanPSMT"/>
              </a:rPr>
              <a:t>– </a:t>
            </a:r>
            <a:r>
              <a:rPr lang="uz-Latn-UZ" sz="3600" dirty="0">
                <a:latin typeface="TimesNewRomanPSMT"/>
              </a:rPr>
              <a:t>C</a:t>
            </a:r>
            <a:r>
              <a:rPr lang="uz-Latn-UZ" sz="1600" dirty="0">
                <a:latin typeface="TimesNewRomanPSMT"/>
              </a:rPr>
              <a:t>6</a:t>
            </a:r>
            <a:r>
              <a:rPr lang="uz-Latn-UZ" sz="3600" dirty="0">
                <a:latin typeface="TimesNewRomanPSMT"/>
              </a:rPr>
              <a:t>H</a:t>
            </a:r>
            <a:r>
              <a:rPr lang="uz-Latn-UZ" sz="1600" dirty="0">
                <a:latin typeface="TimesNewRomanPSMT"/>
              </a:rPr>
              <a:t>14</a:t>
            </a:r>
            <a:r>
              <a:rPr lang="uz-Latn-UZ" sz="3600" dirty="0">
                <a:latin typeface="TimesNewRomanPSMT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xmlns="" val="23483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Ratsional nomenklatura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 descr="Propane Formula - Check Chemical and Structural Formula of Prop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4496" y="1442417"/>
            <a:ext cx="11528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4000" dirty="0">
                <a:latin typeface="TimesNewRomanPSMT"/>
              </a:rPr>
              <a:t>XIX asrdan boshlab organik moddalarni </a:t>
            </a:r>
            <a:r>
              <a:rPr lang="uz-Latn-UZ" sz="4000" dirty="0" smtClean="0">
                <a:latin typeface="TimesNewRomanPSMT"/>
              </a:rPr>
              <a:t>nomlashda ratsional </a:t>
            </a:r>
            <a:r>
              <a:rPr lang="uz-Latn-UZ" sz="4000" b="1" dirty="0">
                <a:solidFill>
                  <a:srgbClr val="0070C0"/>
                </a:solidFill>
                <a:latin typeface="TimesNewRomanPSMT"/>
              </a:rPr>
              <a:t>(lotincha «ratio» fikrlash, idrok demakdir) </a:t>
            </a:r>
            <a:r>
              <a:rPr lang="uz-Latn-UZ" sz="4000" dirty="0" smtClean="0">
                <a:latin typeface="TimesNewRomanPSMT"/>
              </a:rPr>
              <a:t>nomenklatura qo‘llanildi</a:t>
            </a:r>
            <a:r>
              <a:rPr lang="uz-Latn-UZ" sz="4000" dirty="0">
                <a:latin typeface="TimesNewRomanPSMT"/>
              </a:rPr>
              <a:t>. Ushbu nomenklaturaga asosan barcha </a:t>
            </a:r>
            <a:r>
              <a:rPr lang="uz-Latn-UZ" sz="4000" dirty="0" smtClean="0">
                <a:latin typeface="TimesNewRomanPSMT"/>
              </a:rPr>
              <a:t>alkanlar metanning hosilasi deb </a:t>
            </a:r>
            <a:r>
              <a:rPr lang="uz-Latn-UZ" sz="4000" dirty="0">
                <a:latin typeface="TimesNewRomanPSMT"/>
              </a:rPr>
              <a:t>qaraladi. Metan tarkibidagi vodorodlar o‘rniga radikallarning almashinishidan</a:t>
            </a:r>
          </a:p>
          <a:p>
            <a:r>
              <a:rPr lang="uz-Latn-UZ" sz="4000" dirty="0">
                <a:latin typeface="TimesNewRomanPSMT"/>
              </a:rPr>
              <a:t>alkanlar hosil bo‘ladi</a:t>
            </a:r>
          </a:p>
        </p:txBody>
      </p:sp>
    </p:spTree>
    <p:extLst>
      <p:ext uri="{BB962C8B-B14F-4D97-AF65-F5344CB8AC3E}">
        <p14:creationId xmlns:p14="http://schemas.microsoft.com/office/powerpoint/2010/main" xmlns="" val="36453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Ratsional nomenklatura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 descr="Propane Formula - Check Chemical and Structural Formula of Prop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4496" y="1324052"/>
            <a:ext cx="115287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4000" dirty="0">
                <a:latin typeface="TimesNewRomanPSMT"/>
              </a:rPr>
              <a:t>Ratsional nomenklatura bo‘yicha alkanlarni</a:t>
            </a:r>
          </a:p>
          <a:p>
            <a:r>
              <a:rPr lang="uz-Latn-UZ" sz="4000" dirty="0">
                <a:latin typeface="TimesNewRomanPSMT"/>
              </a:rPr>
              <a:t>nomlashda eng ko‘p tarmoqlangan uglerodni metan markazi sifatida </a:t>
            </a:r>
            <a:r>
              <a:rPr lang="uz-Latn-UZ" sz="4000" dirty="0" smtClean="0">
                <a:latin typeface="TimesNewRomanPSMT"/>
              </a:rPr>
              <a:t>qaraladi va </a:t>
            </a:r>
            <a:r>
              <a:rPr lang="uz-Latn-UZ" sz="4000" dirty="0">
                <a:latin typeface="TimesNewRomanPSMT"/>
              </a:rPr>
              <a:t>shu uglerodga bog‘langan radikallarning nomi va oxirida metan </a:t>
            </a:r>
            <a:r>
              <a:rPr lang="uz-Latn-UZ" sz="4000" dirty="0" smtClean="0">
                <a:latin typeface="TimesNewRomanPSMT"/>
              </a:rPr>
              <a:t>so‘zini aytish </a:t>
            </a:r>
            <a:r>
              <a:rPr lang="uz-Latn-UZ" sz="4000" dirty="0">
                <a:latin typeface="TimesNewRomanPSMT"/>
              </a:rPr>
              <a:t>bilan modda nomi tugallanadi.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4425" y="4424362"/>
            <a:ext cx="13313778" cy="3079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4000" b="1" dirty="0" smtClean="0">
                <a:latin typeface="TimesNewRomanPSMT"/>
              </a:rPr>
              <a:t>CH</a:t>
            </a:r>
            <a:r>
              <a:rPr lang="uz-Latn-UZ" sz="2400" b="1" dirty="0" smtClean="0">
                <a:latin typeface="TimesNewRomanPSMT"/>
              </a:rPr>
              <a:t>3</a:t>
            </a:r>
            <a:r>
              <a:rPr lang="uz-Latn-UZ" sz="4000" b="1" dirty="0" smtClean="0">
                <a:latin typeface="TimesNewRomanPSMT"/>
              </a:rPr>
              <a:t>-</a:t>
            </a:r>
            <a:r>
              <a:rPr lang="uz-Latn-UZ" sz="4000" b="1" dirty="0" smtClean="0">
                <a:solidFill>
                  <a:srgbClr val="00B050"/>
                </a:solidFill>
                <a:latin typeface="TimesNewRomanPSMT"/>
              </a:rPr>
              <a:t>CH</a:t>
            </a:r>
            <a:r>
              <a:rPr lang="uz-Latn-UZ" sz="2400" b="1" dirty="0" smtClean="0">
                <a:solidFill>
                  <a:srgbClr val="00B050"/>
                </a:solidFill>
                <a:latin typeface="TimesNewRomanPSMT"/>
              </a:rPr>
              <a:t>2</a:t>
            </a:r>
            <a:r>
              <a:rPr lang="uz-Latn-UZ" sz="4000" b="1" dirty="0" smtClean="0">
                <a:latin typeface="TimesNewRomanPSMT"/>
              </a:rPr>
              <a:t>-CH</a:t>
            </a:r>
            <a:r>
              <a:rPr lang="uz-Latn-UZ" sz="2400" b="1" dirty="0" smtClean="0">
                <a:latin typeface="TimesNewRomanPSMT"/>
              </a:rPr>
              <a:t>2</a:t>
            </a:r>
            <a:r>
              <a:rPr lang="uz-Latn-UZ" sz="4000" b="1" dirty="0" smtClean="0">
                <a:latin typeface="TimesNewRomanPSMT"/>
              </a:rPr>
              <a:t>-CH</a:t>
            </a:r>
            <a:r>
              <a:rPr lang="uz-Latn-UZ" sz="2400" b="1" dirty="0" smtClean="0">
                <a:latin typeface="TimesNewRomanPSMT"/>
              </a:rPr>
              <a:t>3</a:t>
            </a:r>
            <a:endParaRPr lang="uz-Latn-UZ" sz="2400" b="1" dirty="0">
              <a:latin typeface="TimesNewRomanPSMT"/>
            </a:endParaRPr>
          </a:p>
          <a:p>
            <a:r>
              <a:rPr lang="uz-Latn-UZ" sz="4000" dirty="0" smtClean="0">
                <a:solidFill>
                  <a:srgbClr val="1141FF"/>
                </a:solidFill>
                <a:latin typeface="TimesNewRomanPSMT"/>
              </a:rPr>
              <a:t>metiletilmetan</a:t>
            </a:r>
          </a:p>
          <a:p>
            <a:r>
              <a:rPr lang="pl-PL" sz="4000" b="1" dirty="0" smtClean="0">
                <a:latin typeface="TimesNewRomanPSMT"/>
              </a:rPr>
              <a:t>CH</a:t>
            </a:r>
            <a:r>
              <a:rPr lang="pl-PL" sz="2400" b="1" dirty="0" smtClean="0">
                <a:latin typeface="TimesNewRomanPSMT"/>
              </a:rPr>
              <a:t>3</a:t>
            </a:r>
            <a:r>
              <a:rPr lang="uz-Latn-UZ" sz="4000" b="1" dirty="0" smtClean="0">
                <a:latin typeface="TimesNewRomanPSMT"/>
              </a:rPr>
              <a:t>-</a:t>
            </a:r>
            <a:r>
              <a:rPr lang="pl-PL" sz="4000" b="1" dirty="0" smtClean="0">
                <a:solidFill>
                  <a:srgbClr val="00A859"/>
                </a:solidFill>
                <a:latin typeface="TimesNewRomanPSMT"/>
              </a:rPr>
              <a:t>CH</a:t>
            </a:r>
            <a:r>
              <a:rPr lang="pl-PL" sz="2400" b="1" dirty="0" smtClean="0">
                <a:solidFill>
                  <a:srgbClr val="00A859"/>
                </a:solidFill>
                <a:latin typeface="TimesNewRomanPSMT"/>
              </a:rPr>
              <a:t>2</a:t>
            </a:r>
            <a:r>
              <a:rPr lang="uz-Latn-UZ" sz="4000" b="1" dirty="0" smtClean="0">
                <a:latin typeface="TimesNewRomanPSMT"/>
              </a:rPr>
              <a:t>-</a:t>
            </a:r>
            <a:r>
              <a:rPr lang="pl-PL" sz="4000" b="1" dirty="0" smtClean="0">
                <a:latin typeface="TimesNewRomanPSMT"/>
              </a:rPr>
              <a:t>CH</a:t>
            </a:r>
            <a:r>
              <a:rPr lang="pl-PL" sz="2400" b="1" dirty="0" smtClean="0">
                <a:latin typeface="TimesNewRomanPSMT"/>
              </a:rPr>
              <a:t>2</a:t>
            </a:r>
            <a:r>
              <a:rPr lang="uz-Latn-UZ" sz="4000" b="1" dirty="0" smtClean="0">
                <a:latin typeface="TimesNewRomanPSMT"/>
              </a:rPr>
              <a:t>-</a:t>
            </a:r>
            <a:r>
              <a:rPr lang="pl-PL" sz="4000" b="1" dirty="0" smtClean="0">
                <a:latin typeface="TimesNewRomanPSMT"/>
              </a:rPr>
              <a:t>CH</a:t>
            </a:r>
            <a:r>
              <a:rPr lang="pl-PL" sz="2400" b="1" dirty="0" smtClean="0">
                <a:latin typeface="TimesNewRomanPSMT"/>
              </a:rPr>
              <a:t>2</a:t>
            </a:r>
            <a:r>
              <a:rPr lang="uz-Latn-UZ" sz="4000" b="1" dirty="0" smtClean="0">
                <a:latin typeface="TimesNewRomanPSMT"/>
              </a:rPr>
              <a:t>-</a:t>
            </a:r>
            <a:r>
              <a:rPr lang="pl-PL" sz="4000" b="1" dirty="0" smtClean="0">
                <a:latin typeface="TimesNewRomanPSMT"/>
              </a:rPr>
              <a:t>CH</a:t>
            </a:r>
            <a:r>
              <a:rPr lang="pl-PL" sz="2400" b="1" dirty="0" smtClean="0">
                <a:latin typeface="TimesNewRomanPSMT"/>
              </a:rPr>
              <a:t>3</a:t>
            </a:r>
            <a:endParaRPr lang="uz-Latn-UZ" sz="2400" b="1" dirty="0" smtClean="0">
              <a:latin typeface="TimesNewRomanPSMT"/>
            </a:endParaRPr>
          </a:p>
          <a:p>
            <a:r>
              <a:rPr lang="uz-Latn-UZ" sz="3600" dirty="0" smtClean="0">
                <a:solidFill>
                  <a:srgbClr val="1141FF"/>
                </a:solidFill>
                <a:latin typeface="TimesNewRomanPSMT"/>
              </a:rPr>
              <a:t>metilpropilmetan</a:t>
            </a:r>
            <a:endParaRPr lang="uz-Latn-UZ" sz="3600" dirty="0">
              <a:solidFill>
                <a:srgbClr val="1141FF"/>
              </a:solidFill>
              <a:latin typeface="TimesNewRomanPSM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2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Ratsional nomenklatura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 descr="Propane Formula - Check Chemical and Structural Formula of Prop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4496" y="1324052"/>
            <a:ext cx="11528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4000" dirty="0" smtClean="0">
                <a:latin typeface="TimesNewRomanPSMT"/>
              </a:rPr>
              <a:t>Agar </a:t>
            </a:r>
            <a:r>
              <a:rPr lang="uz-Latn-UZ" sz="4000" dirty="0">
                <a:latin typeface="TimesNewRomanPSMT"/>
              </a:rPr>
              <a:t>ikkita bir xil radikallar modda tarkibida bo‘lsa, radikal </a:t>
            </a:r>
            <a:r>
              <a:rPr lang="uz-Latn-UZ" sz="4000" dirty="0" smtClean="0">
                <a:latin typeface="TimesNewRomanPSMT"/>
              </a:rPr>
              <a:t>nomidan oldin </a:t>
            </a:r>
            <a:r>
              <a:rPr lang="uz-Latn-UZ" sz="4000" dirty="0">
                <a:latin typeface="TimesNewRomanPSMT"/>
              </a:rPr>
              <a:t>“di”, uchta bir xil radikal bo‘lsa “tri”, to‘rtta bir xil radikal bo‘lsa “tetra”</a:t>
            </a:r>
          </a:p>
          <a:p>
            <a:r>
              <a:rPr lang="uz-Latn-UZ" sz="4000" dirty="0">
                <a:latin typeface="TimesNewRomanPSMT"/>
              </a:rPr>
              <a:t>qo‘shimchasi qo‘shiladi.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3303" y="4119562"/>
            <a:ext cx="109399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4000" dirty="0" smtClean="0">
                <a:solidFill>
                  <a:srgbClr val="000000"/>
                </a:solidFill>
                <a:latin typeface="TimesNewRomanPSMT"/>
              </a:rPr>
              <a:t>CH</a:t>
            </a:r>
            <a:r>
              <a:rPr lang="uz-Latn-UZ" sz="2400" dirty="0" smtClean="0">
                <a:solidFill>
                  <a:srgbClr val="000000"/>
                </a:solidFill>
                <a:latin typeface="TimesNewRomanPSMT"/>
              </a:rPr>
              <a:t>3</a:t>
            </a:r>
            <a:r>
              <a:rPr lang="uz-Latn-UZ" sz="4000" dirty="0" smtClean="0">
                <a:solidFill>
                  <a:srgbClr val="000000"/>
                </a:solidFill>
                <a:latin typeface="TimesNewRomanPSMT"/>
              </a:rPr>
              <a:t>-</a:t>
            </a:r>
            <a:r>
              <a:rPr lang="uz-Latn-UZ" sz="4000" dirty="0" smtClean="0">
                <a:solidFill>
                  <a:srgbClr val="006032"/>
                </a:solidFill>
                <a:latin typeface="TimesNewRomanPSMT"/>
              </a:rPr>
              <a:t>CH</a:t>
            </a:r>
            <a:r>
              <a:rPr lang="uz-Latn-UZ" sz="2400" dirty="0" smtClean="0">
                <a:solidFill>
                  <a:srgbClr val="006032"/>
                </a:solidFill>
                <a:latin typeface="TimesNewRomanPSMT"/>
              </a:rPr>
              <a:t>2</a:t>
            </a:r>
            <a:r>
              <a:rPr lang="uz-Latn-UZ" sz="4000" dirty="0" smtClean="0">
                <a:solidFill>
                  <a:srgbClr val="006032"/>
                </a:solidFill>
                <a:latin typeface="TimesNewRomanPSMT"/>
              </a:rPr>
              <a:t>-</a:t>
            </a:r>
            <a:r>
              <a:rPr lang="uz-Latn-UZ" sz="4000" dirty="0" smtClean="0">
                <a:solidFill>
                  <a:srgbClr val="000000"/>
                </a:solidFill>
                <a:latin typeface="TimesNewRomanPSMT"/>
              </a:rPr>
              <a:t>CH</a:t>
            </a:r>
            <a:r>
              <a:rPr lang="uz-Latn-UZ" sz="2400" dirty="0" smtClean="0">
                <a:solidFill>
                  <a:srgbClr val="000000"/>
                </a:solidFill>
                <a:latin typeface="TimesNewRomanPSMT"/>
              </a:rPr>
              <a:t>3                             </a:t>
            </a:r>
            <a:r>
              <a:rPr lang="pl-PL" sz="4000" dirty="0" smtClean="0">
                <a:solidFill>
                  <a:srgbClr val="000000"/>
                </a:solidFill>
                <a:latin typeface="TimesNewRomanPSMT"/>
              </a:rPr>
              <a:t>CH</a:t>
            </a:r>
            <a:r>
              <a:rPr lang="pl-PL" sz="2400" dirty="0" smtClean="0">
                <a:solidFill>
                  <a:srgbClr val="000000"/>
                </a:solidFill>
                <a:latin typeface="TimesNewRomanPSMT"/>
              </a:rPr>
              <a:t>3</a:t>
            </a:r>
            <a:r>
              <a:rPr lang="uz-Latn-UZ" sz="4000" dirty="0" smtClean="0">
                <a:solidFill>
                  <a:srgbClr val="000000"/>
                </a:solidFill>
                <a:latin typeface="TimesNewRomanPSMT"/>
              </a:rPr>
              <a:t>-</a:t>
            </a:r>
            <a:r>
              <a:rPr lang="pl-PL" sz="4000" dirty="0" smtClean="0">
                <a:solidFill>
                  <a:srgbClr val="000000"/>
                </a:solidFill>
                <a:latin typeface="TimesNewRomanPSMT"/>
              </a:rPr>
              <a:t>CH</a:t>
            </a:r>
            <a:r>
              <a:rPr lang="pl-PL" sz="2400" dirty="0" smtClean="0">
                <a:solidFill>
                  <a:srgbClr val="000000"/>
                </a:solidFill>
                <a:latin typeface="TimesNewRomanPSMT"/>
              </a:rPr>
              <a:t>2</a:t>
            </a:r>
            <a:r>
              <a:rPr lang="uz-Latn-UZ" sz="4000" dirty="0" smtClean="0">
                <a:solidFill>
                  <a:srgbClr val="000000"/>
                </a:solidFill>
                <a:latin typeface="TimesNewRomanPSMT"/>
              </a:rPr>
              <a:t>-</a:t>
            </a:r>
            <a:r>
              <a:rPr lang="pl-PL" sz="4000" dirty="0" smtClean="0">
                <a:solidFill>
                  <a:srgbClr val="006032"/>
                </a:solidFill>
                <a:latin typeface="TimesNewRomanPSMT"/>
              </a:rPr>
              <a:t>CH</a:t>
            </a:r>
            <a:r>
              <a:rPr lang="pl-PL" sz="2400" dirty="0" smtClean="0">
                <a:solidFill>
                  <a:srgbClr val="006032"/>
                </a:solidFill>
                <a:latin typeface="TimesNewRomanPSMT"/>
              </a:rPr>
              <a:t>2</a:t>
            </a:r>
            <a:r>
              <a:rPr lang="uz-Latn-UZ" sz="4000" dirty="0" smtClean="0">
                <a:solidFill>
                  <a:srgbClr val="006032"/>
                </a:solidFill>
                <a:latin typeface="TimesNewRomanPSMT"/>
              </a:rPr>
              <a:t>-</a:t>
            </a:r>
            <a:r>
              <a:rPr lang="pl-PL" sz="4000" dirty="0" smtClean="0">
                <a:solidFill>
                  <a:srgbClr val="000000"/>
                </a:solidFill>
                <a:latin typeface="TimesNewRomanPSMT"/>
              </a:rPr>
              <a:t>CH</a:t>
            </a:r>
            <a:r>
              <a:rPr lang="pl-PL" sz="2400" dirty="0" smtClean="0">
                <a:solidFill>
                  <a:srgbClr val="000000"/>
                </a:solidFill>
                <a:latin typeface="TimesNewRomanPSMT"/>
              </a:rPr>
              <a:t>2</a:t>
            </a:r>
            <a:r>
              <a:rPr lang="uz-Latn-UZ" sz="4000" dirty="0" smtClean="0">
                <a:solidFill>
                  <a:srgbClr val="000000"/>
                </a:solidFill>
                <a:latin typeface="TimesNewRomanPSMT"/>
              </a:rPr>
              <a:t>-</a:t>
            </a:r>
            <a:r>
              <a:rPr lang="pl-PL" sz="4000" dirty="0" smtClean="0">
                <a:solidFill>
                  <a:srgbClr val="000000"/>
                </a:solidFill>
                <a:latin typeface="TimesNewRomanPSMT"/>
              </a:rPr>
              <a:t>CH</a:t>
            </a:r>
            <a:r>
              <a:rPr lang="pl-PL" sz="2400" dirty="0" smtClean="0">
                <a:solidFill>
                  <a:srgbClr val="000000"/>
                </a:solidFill>
                <a:latin typeface="TimesNewRomanPSMT"/>
              </a:rPr>
              <a:t>3</a:t>
            </a:r>
          </a:p>
          <a:p>
            <a:r>
              <a:rPr lang="uz-Latn-UZ" sz="4000" dirty="0" smtClean="0">
                <a:solidFill>
                  <a:srgbClr val="1141FF"/>
                </a:solidFill>
                <a:latin typeface="TimesNewRomanPSMT"/>
              </a:rPr>
              <a:t>  dimetilmetan                         dietilmetan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30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 descr="Propane Formula - Check Chemical and Structural Formula of Prop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64025" y="1387530"/>
            <a:ext cx="3233578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Blits savollar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" y="2182172"/>
            <a:ext cx="11118850" cy="361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z-Latn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Alkanlarning umumiy formulasi 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z-Latn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Gomologlar nima?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z-Latn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Ratsional so‘zining ma’nosi nima?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z-Latn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Metanning formulasi qanday ifodalanadi?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z-Latn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Radikallarning umumiy formulasi qanday ifodalanadi?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9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 descr="Propane Formula - Check Chemical and Structural Formula of Prop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64025" y="1387530"/>
            <a:ext cx="3219728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To‘g‘ri javob: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439" y="2066498"/>
            <a:ext cx="11118850" cy="4198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z-Latn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z-Latn-UZ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2n+2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z-Latn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sinfga kiruvchi xossalari o‘xshash bo‘lgan, tarkibi bir-biridan –CH2– guruh bilan farq qiladigan birikmalar gomologlar deyiladi. </a:t>
            </a:r>
            <a:endParaRPr lang="uz-Latn-U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z-Latn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lotincha </a:t>
            </a:r>
            <a:r>
              <a:rPr lang="uz-Latn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«ratio» fikrlash, idrok </a:t>
            </a:r>
            <a:r>
              <a:rPr lang="uz-Latn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demakdir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z-Latn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uz-Latn-UZ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z-Latn-UZ" sz="38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z-Latn-U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38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2n+1</a:t>
            </a:r>
          </a:p>
        </p:txBody>
      </p:sp>
    </p:spTree>
    <p:extLst>
      <p:ext uri="{BB962C8B-B14F-4D97-AF65-F5344CB8AC3E}">
        <p14:creationId xmlns:p14="http://schemas.microsoft.com/office/powerpoint/2010/main" xmlns="" val="22865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 descr="Propane Formula - Check Chemical and Structural Formula of Prop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1757362"/>
            <a:ext cx="11528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4000" dirty="0" smtClean="0">
                <a:latin typeface="TimesNewRomanPSMT"/>
              </a:rPr>
              <a:t>Mavzuni o‘qib o‘rganish va 25-sahifadagi mavzuga oid 3-,4- ba 5-mashqlarni bajarish.</a:t>
            </a:r>
            <a:endParaRPr lang="uz-Latn-UZ" sz="4000" dirty="0">
              <a:latin typeface="TimesNewRomanPSMT"/>
            </a:endParaRPr>
          </a:p>
        </p:txBody>
      </p:sp>
      <p:pic>
        <p:nvPicPr>
          <p:cNvPr id="2050" name="Picture 2" descr="Лот №7933255 Книга | Sh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3425" y="3357562"/>
            <a:ext cx="4747447" cy="309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14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 darsda: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450" y="1452562"/>
            <a:ext cx="1188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10 litr etilenga suv ta’sir etishi natijasida necha gramm etil spirti hosil bo‘ldi. Ushbu reaksiya qaysi organik reaksiya turiga mansub?</a:t>
            </a:r>
          </a:p>
        </p:txBody>
      </p:sp>
      <p:pic>
        <p:nvPicPr>
          <p:cNvPr id="1026" name="Picture 2" descr="Этиловый спирт — Цикло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025" y="3814762"/>
            <a:ext cx="3271286" cy="218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chier:H2O molecular formula.svg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5425" y="4208406"/>
            <a:ext cx="2057400" cy="139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64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 darsda: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50" y="1452562"/>
            <a:ext cx="1188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Yechish:</a:t>
            </a:r>
          </a:p>
          <a:p>
            <a:endParaRPr lang="uz-Latn-UZ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530225" y="2776001"/>
                <a:ext cx="8990013" cy="67896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CH</m:t>
                          </m:r>
                        </m:e>
                        <m:sub>
                          <m:r>
                            <a:rPr lang="uz-Latn-UZ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b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uz-Latn-UZ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CH</m:t>
                          </m:r>
                        </m:e>
                        <m:sub>
                          <m:r>
                            <a:rPr lang="uz-Latn-UZ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b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uz-Latn-UZ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HOH</m:t>
                      </m:r>
                      <m:r>
                        <a:rPr lang="uz-Latn-UZ" b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uz-Latn-U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CH</m:t>
                          </m:r>
                        </m:e>
                        <m:sub>
                          <m:r>
                            <a:rPr lang="uz-Latn-U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uz-Latn-UZ" b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uz-Latn-U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CH</m:t>
                          </m:r>
                        </m:e>
                        <m:sub>
                          <m:r>
                            <a:rPr lang="uz-Latn-U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uz-Latn-UZ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OH</m:t>
                      </m:r>
                    </m:oMath>
                  </m:oMathPara>
                </a14:m>
                <a:endParaRPr lang="uz-Latn-U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25" y="2776001"/>
                <a:ext cx="8990013" cy="67896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1143907" y="2252781"/>
            <a:ext cx="11588297" cy="1846659"/>
            <a:chOff x="1143907" y="2252781"/>
            <a:chExt cx="11588297" cy="1846659"/>
          </a:xfrm>
        </p:grpSpPr>
        <p:sp>
          <p:nvSpPr>
            <p:cNvPr id="2" name="TextBox 1"/>
            <p:cNvSpPr txBox="1"/>
            <p:nvPr/>
          </p:nvSpPr>
          <p:spPr>
            <a:xfrm>
              <a:off x="7474404" y="3458036"/>
              <a:ext cx="525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Latn-UZ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46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907" y="3576220"/>
              <a:ext cx="525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Latn-UZ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22,4 litr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74404" y="2252781"/>
              <a:ext cx="525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Latn-UZ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 gr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48469" y="2252781"/>
              <a:ext cx="525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Latn-UZ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litr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5746752" y="4269674"/>
                <a:ext cx="4389663" cy="1163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lang="uz-Latn-U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∙46</m:t>
                          </m:r>
                        </m:num>
                        <m:den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22,4</m:t>
                          </m:r>
                        </m:den>
                      </m:f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=20,53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2" y="4269674"/>
                <a:ext cx="4389663" cy="116365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298450" y="4274657"/>
                <a:ext cx="4149854" cy="1173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𝑙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uz-Latn-UZ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z-Latn-UZ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</m:t>
                          </m:r>
                        </m:e>
                      </m:groupChr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uz-Latn-UZ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22,4</m:t>
                      </m:r>
                      <m:r>
                        <a:rPr lang="uz-Latn-UZ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uz-Latn-UZ" i="1">
                          <a:latin typeface="Cambria Math" panose="02040503050406030204" pitchFamily="18" charset="0"/>
                        </a:rPr>
                        <m:t>𝑙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uz-Latn-UZ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z-Latn-UZ" i="1">
                              <a:latin typeface="Cambria Math" panose="02040503050406030204" pitchFamily="18" charset="0"/>
                            </a:rPr>
                            <m:t>                           </m:t>
                          </m:r>
                        </m:e>
                      </m:groupChr>
                      <m:r>
                        <a:rPr lang="uz-Latn-UZ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uz-Latn-UZ" b="0" i="1" smtClean="0"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50" y="4274657"/>
                <a:ext cx="4149854" cy="1173270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884812" y="5721744"/>
            <a:ext cx="11033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Javob: 20,53 gramm, reaksiya turi: birikish reaksiyasi </a:t>
            </a:r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78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Bugungi darsda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7" y="1604962"/>
            <a:ext cx="11961813" cy="361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Alkanlarning umumiy formulasi va gomologik qatori.</a:t>
            </a:r>
          </a:p>
          <a:p>
            <a:pPr marL="742950" indent="-742950">
              <a:buAutoNum type="arabicPeriod"/>
            </a:pP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Alkanlarning trivial nomenklaturasi haqida ma’lumot.</a:t>
            </a:r>
          </a:p>
          <a:p>
            <a:pPr marL="742950" indent="-742950">
              <a:buAutoNum type="arabicPeriod"/>
            </a:pP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Alkanlarning ratsional nomenklaturasi haqida ma’lumot.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Alkanlarning umumiy formulasi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3490" y="1545279"/>
            <a:ext cx="10886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Alkanlar </a:t>
            </a:r>
            <a:r>
              <a:rPr lang="uz-Latn-UZ" sz="4000" b="1" dirty="0" smtClean="0">
                <a:solidFill>
                  <a:srgbClr val="0097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z-Latn-UZ" sz="2400" b="1" dirty="0" smtClean="0">
                <a:solidFill>
                  <a:srgbClr val="0097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4000" b="1" dirty="0" smtClean="0">
                <a:solidFill>
                  <a:srgbClr val="0097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400" b="1" dirty="0" smtClean="0">
                <a:solidFill>
                  <a:srgbClr val="0097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2n+2 </a:t>
            </a:r>
            <a:r>
              <a:rPr lang="uz-Latn-UZ" sz="900" b="1" dirty="0" smtClean="0">
                <a:solidFill>
                  <a:srgbClr val="0097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umumiy formulaga ega bo‘lib, ularni tarkibidagi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barcha uglerod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atomlari faqat 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σ (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sigma) bog‘ orqaligina bog‘langan bo‘ladi.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hat is the structural formula for methane? | Socra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825" y="3731596"/>
            <a:ext cx="1711325" cy="177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thane Formula - Structural and Chemical Formula of Etha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1225" y="3693255"/>
            <a:ext cx="2362200" cy="178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Propane Formula - Check Chemical and Structural Formula of Prop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6425" y="3651313"/>
            <a:ext cx="3090818" cy="18544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3489" y="5948362"/>
            <a:ext cx="10554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4000" dirty="0" smtClean="0">
                <a:solidFill>
                  <a:srgbClr val="0097CC"/>
                </a:solidFill>
                <a:latin typeface="TimesNewRomanPSMT"/>
              </a:rPr>
              <a:t>    metan                    etan                  propan</a:t>
            </a:r>
            <a:endParaRPr lang="ru-RU" dirty="0">
              <a:solidFill>
                <a:srgbClr val="0097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1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Alkanlarning gomologik qatori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800" y="1442417"/>
            <a:ext cx="7439025" cy="4196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810" dirty="0">
                <a:latin typeface="Arial" panose="020B0604020202020204" pitchFamily="34" charset="0"/>
                <a:cs typeface="Arial" panose="020B0604020202020204" pitchFamily="34" charset="0"/>
              </a:rPr>
              <a:t>Bir sinfga kiruvchi xossalari o‘xshash bo‘lgan, tarkibi bir-biridan </a:t>
            </a:r>
            <a:r>
              <a:rPr lang="uz-Latn-UZ" sz="3810" b="1" dirty="0" smtClean="0">
                <a:solidFill>
                  <a:srgbClr val="0097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–CH</a:t>
            </a:r>
            <a:r>
              <a:rPr lang="uz-Latn-UZ" sz="2800" b="1" dirty="0" smtClean="0">
                <a:solidFill>
                  <a:srgbClr val="0097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Latn-UZ" sz="3810" b="1" dirty="0">
                <a:solidFill>
                  <a:srgbClr val="0097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Latn-UZ" sz="3810" dirty="0">
                <a:latin typeface="Arial" panose="020B0604020202020204" pitchFamily="34" charset="0"/>
                <a:cs typeface="Arial" panose="020B0604020202020204" pitchFamily="34" charset="0"/>
              </a:rPr>
              <a:t>guruh bilan farq qiladigan birikmalar </a:t>
            </a:r>
            <a:r>
              <a:rPr lang="uz-Latn-UZ" sz="381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gomologlar</a:t>
            </a:r>
            <a:r>
              <a:rPr lang="uz-Latn-UZ" sz="3810" dirty="0">
                <a:latin typeface="Arial" panose="020B0604020202020204" pitchFamily="34" charset="0"/>
                <a:cs typeface="Arial" panose="020B0604020202020204" pitchFamily="34" charset="0"/>
              </a:rPr>
              <a:t> deyiladi. </a:t>
            </a:r>
            <a:r>
              <a:rPr lang="uz-Latn-UZ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Gomologlar keltirilgan </a:t>
            </a:r>
            <a:r>
              <a:rPr lang="uz-Latn-UZ" sz="3810" dirty="0">
                <a:latin typeface="Arial" panose="020B0604020202020204" pitchFamily="34" charset="0"/>
                <a:cs typeface="Arial" panose="020B0604020202020204" pitchFamily="34" charset="0"/>
              </a:rPr>
              <a:t>qatorni </a:t>
            </a:r>
            <a:r>
              <a:rPr lang="uz-Latn-UZ" sz="3810" b="1" dirty="0">
                <a:solidFill>
                  <a:srgbClr val="0097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gomologik qator</a:t>
            </a:r>
            <a:r>
              <a:rPr lang="uz-Latn-UZ" sz="3810" dirty="0">
                <a:solidFill>
                  <a:srgbClr val="0097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810" dirty="0">
                <a:latin typeface="Arial" panose="020B0604020202020204" pitchFamily="34" charset="0"/>
                <a:cs typeface="Arial" panose="020B0604020202020204" pitchFamily="34" charset="0"/>
              </a:rPr>
              <a:t>deyiladi.</a:t>
            </a:r>
            <a:endParaRPr lang="ru-RU" sz="38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 descr="Propane Formula - Check Chemical and Structural Formula of Prop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Alkane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225" y="1993899"/>
            <a:ext cx="4120492" cy="364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35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Alkanlarning gomologik qatori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 descr="Propane Formula - Check Chemical and Structural Formula of Prop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8525355"/>
              </p:ext>
            </p:extLst>
          </p:nvPr>
        </p:nvGraphicFramePr>
        <p:xfrm>
          <a:off x="155575" y="1681162"/>
          <a:ext cx="540385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925"/>
                <a:gridCol w="2701925"/>
              </a:tblGrid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Formulasi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uz-Latn-U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uz-Latn-U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uz-Latn-U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uz-Latn-U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uz-Latn-U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Propan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uz-Latn-U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uz-Latn-U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Butan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uz-Latn-U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uz-Latn-U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Pentan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2908416"/>
              </p:ext>
            </p:extLst>
          </p:nvPr>
        </p:nvGraphicFramePr>
        <p:xfrm>
          <a:off x="6016625" y="1681162"/>
          <a:ext cx="540385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925"/>
                <a:gridCol w="2701925"/>
              </a:tblGrid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Formulasi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uz-Latn-U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uz-Latn-U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Geksan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uz-Latn-U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uz-Latn-U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Geptan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uz-Latn-U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uz-Latn-U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Oktan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uz-Latn-U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uz-Latn-U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Nonan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uz-Latn-U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uz-Latn-UZ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Dekan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38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Radikallar formulasi va nomi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 descr="Propane Formula - Check Chemical and Structural Formula of Prop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04" y="1284428"/>
            <a:ext cx="5410200" cy="55048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2825" y="2138362"/>
            <a:ext cx="6092825" cy="30239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z-Latn-UZ" sz="3810" dirty="0">
                <a:latin typeface="Arial" panose="020B0604020202020204" pitchFamily="34" charset="0"/>
                <a:cs typeface="Arial" panose="020B0604020202020204" pitchFamily="34" charset="0"/>
              </a:rPr>
              <a:t>To‘yingan uglevodorodlar molekulasidan bitta vodorod atomi tortib olinsa</a:t>
            </a:r>
            <a:r>
              <a:rPr lang="uz-Latn-UZ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, tegishli </a:t>
            </a:r>
            <a:r>
              <a:rPr lang="uz-Latn-UZ" sz="3810" dirty="0">
                <a:latin typeface="Arial" panose="020B0604020202020204" pitchFamily="34" charset="0"/>
                <a:cs typeface="Arial" panose="020B0604020202020204" pitchFamily="34" charset="0"/>
              </a:rPr>
              <a:t>uglevodordlarning radikallari hosil bo‘ladi.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42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Radikallar formulasi va nomi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 descr="Propane Formula - Check Chemical and Structural Formula of Prop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1902" y="1442417"/>
            <a:ext cx="12188938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Radikallarning umumiy formulasi </a:t>
            </a:r>
            <a:r>
              <a:rPr lang="uz-Latn-UZ" sz="381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381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2n+1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810" dirty="0">
                <a:latin typeface="Arial" panose="020B0604020202020204" pitchFamily="34" charset="0"/>
                <a:cs typeface="Arial" panose="020B0604020202020204" pitchFamily="34" charset="0"/>
              </a:rPr>
              <a:t>bo‘lib, radikal nomi to‘yingan uglevodorod nomidagi «</a:t>
            </a:r>
            <a:r>
              <a:rPr lang="uz-Latn-UZ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an» qo‘shimchasi </a:t>
            </a:r>
            <a:r>
              <a:rPr lang="uz-Latn-UZ" sz="3810" dirty="0">
                <a:latin typeface="Arial" panose="020B0604020202020204" pitchFamily="34" charset="0"/>
                <a:cs typeface="Arial" panose="020B0604020202020204" pitchFamily="34" charset="0"/>
              </a:rPr>
              <a:t>o‘rniga «il» qo‘shimchasi qo‘shish bilan hosil bo‘ladi.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92671" y="4576762"/>
            <a:ext cx="5867400" cy="1464231"/>
          </a:xfrm>
          <a:prstGeom prst="roundRect">
            <a:avLst/>
          </a:prstGeom>
          <a:solidFill>
            <a:srgbClr val="CEE1F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v-SE" sz="4000" dirty="0">
                <a:solidFill>
                  <a:srgbClr val="000000"/>
                </a:solidFill>
                <a:latin typeface="TimesNewRomanPSMT"/>
              </a:rPr>
              <a:t>CH</a:t>
            </a:r>
            <a:r>
              <a:rPr lang="sv-SE" sz="2400" dirty="0">
                <a:solidFill>
                  <a:srgbClr val="000000"/>
                </a:solidFill>
                <a:latin typeface="TimesNewRomanPSMT"/>
              </a:rPr>
              <a:t>4</a:t>
            </a:r>
            <a:r>
              <a:rPr lang="sv-SE" sz="4000" dirty="0">
                <a:solidFill>
                  <a:srgbClr val="000000"/>
                </a:solidFill>
                <a:latin typeface="TimesNewRomanPSMT"/>
              </a:rPr>
              <a:t>-met</a:t>
            </a:r>
            <a:r>
              <a:rPr lang="sv-SE" sz="4000" dirty="0">
                <a:solidFill>
                  <a:srgbClr val="7030A0"/>
                </a:solidFill>
                <a:latin typeface="TimesNewRomanPSMT"/>
              </a:rPr>
              <a:t>an</a:t>
            </a:r>
            <a:r>
              <a:rPr lang="sv-SE" sz="4000" dirty="0">
                <a:solidFill>
                  <a:srgbClr val="FF0E16"/>
                </a:solidFill>
                <a:latin typeface="TimesNewRomanPSMT"/>
              </a:rPr>
              <a:t> </a:t>
            </a:r>
            <a:r>
              <a:rPr lang="sv-SE" sz="4000" dirty="0">
                <a:solidFill>
                  <a:srgbClr val="000000"/>
                </a:solidFill>
                <a:latin typeface="TimesNewRomanPSMT"/>
              </a:rPr>
              <a:t>CH</a:t>
            </a:r>
            <a:r>
              <a:rPr lang="sv-SE" sz="2400" dirty="0">
                <a:solidFill>
                  <a:srgbClr val="000000"/>
                </a:solidFill>
                <a:latin typeface="TimesNewRomanPSMT"/>
              </a:rPr>
              <a:t>3</a:t>
            </a:r>
            <a:r>
              <a:rPr lang="sv-SE" sz="4000" dirty="0">
                <a:solidFill>
                  <a:srgbClr val="000000"/>
                </a:solidFill>
                <a:latin typeface="TimesNewRomanPSMT"/>
              </a:rPr>
              <a:t>- met</a:t>
            </a:r>
            <a:r>
              <a:rPr lang="sv-SE" sz="4000" dirty="0">
                <a:solidFill>
                  <a:srgbClr val="7030A0"/>
                </a:solidFill>
                <a:latin typeface="TimesNewRomanPSMT"/>
              </a:rPr>
              <a:t>il</a:t>
            </a:r>
            <a:r>
              <a:rPr lang="sv-SE" sz="4000" dirty="0">
                <a:solidFill>
                  <a:srgbClr val="FF0E16"/>
                </a:solidFill>
                <a:latin typeface="TimesNewRomanPSMT"/>
              </a:rPr>
              <a:t> </a:t>
            </a:r>
            <a:endParaRPr lang="uz-Latn-UZ" sz="4000" dirty="0" smtClean="0">
              <a:solidFill>
                <a:srgbClr val="FF0E16"/>
              </a:solidFill>
              <a:latin typeface="TimesNewRomanPSMT"/>
            </a:endParaRPr>
          </a:p>
          <a:p>
            <a:r>
              <a:rPr lang="sv-SE" sz="4000" dirty="0" smtClean="0">
                <a:solidFill>
                  <a:srgbClr val="000000"/>
                </a:solidFill>
                <a:latin typeface="TimesNewRomanPSMT"/>
              </a:rPr>
              <a:t>C</a:t>
            </a:r>
            <a:r>
              <a:rPr lang="sv-SE" sz="2000" dirty="0" smtClean="0">
                <a:solidFill>
                  <a:srgbClr val="000000"/>
                </a:solidFill>
                <a:latin typeface="TimesNewRomanPSMT"/>
              </a:rPr>
              <a:t>2</a:t>
            </a:r>
            <a:r>
              <a:rPr lang="sv-SE" sz="4000" dirty="0" smtClean="0">
                <a:solidFill>
                  <a:srgbClr val="000000"/>
                </a:solidFill>
                <a:latin typeface="TimesNewRomanPSMT"/>
              </a:rPr>
              <a:t>H</a:t>
            </a:r>
            <a:r>
              <a:rPr lang="sv-SE" sz="2400" dirty="0" smtClean="0">
                <a:solidFill>
                  <a:srgbClr val="000000"/>
                </a:solidFill>
                <a:latin typeface="TimesNewRomanPSMT"/>
              </a:rPr>
              <a:t>6</a:t>
            </a:r>
            <a:r>
              <a:rPr lang="sv-SE" sz="4000" dirty="0" smtClean="0">
                <a:solidFill>
                  <a:srgbClr val="000000"/>
                </a:solidFill>
                <a:latin typeface="TimesNewRomanPSMT"/>
              </a:rPr>
              <a:t>-et</a:t>
            </a:r>
            <a:r>
              <a:rPr lang="sv-SE" sz="4000" dirty="0" smtClean="0">
                <a:solidFill>
                  <a:srgbClr val="7030A0"/>
                </a:solidFill>
                <a:latin typeface="TimesNewRomanPSMT"/>
              </a:rPr>
              <a:t>an</a:t>
            </a:r>
            <a:r>
              <a:rPr lang="sv-SE" sz="4000" dirty="0" smtClean="0">
                <a:solidFill>
                  <a:srgbClr val="FF0E16"/>
                </a:solidFill>
                <a:latin typeface="TimesNewRomanPSMT"/>
              </a:rPr>
              <a:t> </a:t>
            </a:r>
            <a:r>
              <a:rPr lang="sv-SE" sz="4000" dirty="0">
                <a:solidFill>
                  <a:srgbClr val="000000"/>
                </a:solidFill>
                <a:latin typeface="TimesNewRomanPSMT"/>
              </a:rPr>
              <a:t>C</a:t>
            </a:r>
            <a:r>
              <a:rPr lang="sv-SE" sz="2400" dirty="0">
                <a:solidFill>
                  <a:srgbClr val="000000"/>
                </a:solidFill>
                <a:latin typeface="TimesNewRomanPSMT"/>
              </a:rPr>
              <a:t>2</a:t>
            </a:r>
            <a:r>
              <a:rPr lang="sv-SE" sz="4000" dirty="0">
                <a:solidFill>
                  <a:srgbClr val="000000"/>
                </a:solidFill>
                <a:latin typeface="TimesNewRomanPSMT"/>
              </a:rPr>
              <a:t>H</a:t>
            </a:r>
            <a:r>
              <a:rPr lang="sv-SE" sz="2400" dirty="0">
                <a:solidFill>
                  <a:srgbClr val="000000"/>
                </a:solidFill>
                <a:latin typeface="TimesNewRomanPSMT"/>
              </a:rPr>
              <a:t>5</a:t>
            </a:r>
            <a:r>
              <a:rPr lang="sv-SE" sz="4000" dirty="0">
                <a:solidFill>
                  <a:srgbClr val="000000"/>
                </a:solidFill>
                <a:latin typeface="TimesNewRomanPSMT"/>
              </a:rPr>
              <a:t>- et</a:t>
            </a:r>
            <a:r>
              <a:rPr lang="sv-SE" sz="4000" dirty="0">
                <a:solidFill>
                  <a:srgbClr val="7030A0"/>
                </a:solidFill>
                <a:latin typeface="TimesNewRomanPSMT"/>
              </a:rPr>
              <a:t>il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8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2883</TotalTime>
  <Words>576</Words>
  <Application>Microsoft Office PowerPoint</Application>
  <PresentationFormat>Произвольный</PresentationFormat>
  <Paragraphs>118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Тема10</vt:lpstr>
      <vt:lpstr>Тема7</vt:lpstr>
      <vt:lpstr>2_Тема10</vt:lpstr>
      <vt:lpstr>3_Тема10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272</cp:revision>
  <dcterms:created xsi:type="dcterms:W3CDTF">2020-04-09T07:32:19Z</dcterms:created>
  <dcterms:modified xsi:type="dcterms:W3CDTF">2021-02-19T17:22:40Z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