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4"/>
  </p:notesMasterIdLst>
  <p:sldIdLst>
    <p:sldId id="256" r:id="rId9"/>
    <p:sldId id="273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8" r:id="rId20"/>
    <p:sldId id="269" r:id="rId21"/>
    <p:sldId id="271" r:id="rId22"/>
    <p:sldId id="272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D1F6FF"/>
    <a:srgbClr val="DFC9EF"/>
    <a:srgbClr val="FFFFCC"/>
    <a:srgbClr val="FAFAFA"/>
    <a:srgbClr val="993300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 varScale="1">
        <p:scale>
          <a:sx n="65" d="100"/>
          <a:sy n="65" d="100"/>
        </p:scale>
        <p:origin x="576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20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24.09.2020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0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5419" y="486272"/>
            <a:ext cx="6028605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4498" y="2733422"/>
            <a:ext cx="6319527" cy="323581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sz="4400" b="1" dirty="0" err="1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uz-Latn-UZ" sz="4400" b="1" dirty="0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-Latn-UZ" sz="4400" b="1" dirty="0">
              <a:ln w="0">
                <a:solidFill>
                  <a:srgbClr val="2365C7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lang="uz-Latn-UZ" sz="4400" b="1" dirty="0">
                <a:ln w="0">
                  <a:solidFill>
                    <a:srgbClr val="2365C7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Organik birikmalar tarkibidagi</a:t>
            </a:r>
          </a:p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lang="uz-Latn-UZ" sz="4400" b="1" dirty="0">
                <a:ln w="0">
                  <a:solidFill>
                    <a:srgbClr val="2365C7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uglerodning oksidlanish darajasini </a:t>
            </a:r>
            <a:r>
              <a:rPr lang="uz-Latn-UZ" sz="4400" b="1" dirty="0" smtClean="0">
                <a:ln w="0">
                  <a:solidFill>
                    <a:srgbClr val="2365C7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va valentligini topish</a:t>
            </a:r>
            <a:endParaRPr sz="4400" b="1" dirty="0">
              <a:ln w="0">
                <a:solidFill>
                  <a:srgbClr val="2365C7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8825" y="2710647"/>
            <a:ext cx="727381" cy="22140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521825" y="559589"/>
            <a:ext cx="2029678" cy="1346606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74225" y="399015"/>
            <a:ext cx="2009011" cy="1535827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 </a:t>
            </a:r>
            <a:r>
              <a:rPr lang="uz-Latn-UZ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lang="en-US" sz="44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>
              <a:spcBef>
                <a:spcPts val="264"/>
              </a:spcBef>
            </a:pP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uz-Latn-UZ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825" y="2497633"/>
            <a:ext cx="3588224" cy="3828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oksidlanish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39181"/>
            <a:ext cx="10820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Tushunish oson bo‘lishi uchun kimyoviy bog‘lanishlarda elektronni siljishini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ko‘rsatamiz. Strelka yo‘nalishi elektromanfiyligi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katta bo‘lgan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elementga qaragan bo‘ladi. Shartli ravishda har bir chiziq yoki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strelka bitta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begona elektronni atomga yaqinlashgani yoki uzoqlashganini ko‘rsatadi.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614811" y="2051845"/>
            <a:ext cx="1219200" cy="381000"/>
          </a:xfrm>
          <a:prstGeom prst="rightArrow">
            <a:avLst>
              <a:gd name="adj1" fmla="val 42381"/>
              <a:gd name="adj2" fmla="val 50000"/>
            </a:avLst>
          </a:prstGeom>
          <a:solidFill>
            <a:srgbClr val="0070C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1597025" y="4500562"/>
            <a:ext cx="7924800" cy="24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1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oksidlanish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4" y="1472564"/>
            <a:ext cx="11506201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metanol (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OH)da 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metanal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(HCHO)da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; chumoli kislota (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HCOOH)da 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esa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teng.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109613" y="3967162"/>
            <a:ext cx="10926811" cy="2362200"/>
            <a:chOff x="1550270" y="4576762"/>
            <a:chExt cx="9374654" cy="208331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lum bright="-20000" contrast="40000"/>
            </a:blip>
            <a:stretch>
              <a:fillRect/>
            </a:stretch>
          </p:blipFill>
          <p:spPr>
            <a:xfrm>
              <a:off x="1550270" y="4576762"/>
              <a:ext cx="9374654" cy="208331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561197" y="6023507"/>
              <a:ext cx="2768061" cy="4614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z-Latn-UZ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Chumoli kislota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057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oksidlanish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585" y="1475467"/>
            <a:ext cx="1158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Shu sababli, organik kimyoda uglerod atomi oksidlanish darajasi va valentlik tushunchasing qiymati har xil. Uglerod atomining qo‘zg‘algan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holatdagi valentligi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doimo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ga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teng, ya’ni u to‘rtta kovalent bog‘lanishga ega.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11425" y="3751716"/>
            <a:ext cx="76200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73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doir na’munaviy masala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25" y="3273545"/>
            <a:ext cx="7606875" cy="2438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9262" y="1727757"/>
            <a:ext cx="11736388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Masala: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formulada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uglerodning oksidlanish darajalari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yig‘indisini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36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doir na’munaviy masalaning 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262" y="1727757"/>
            <a:ext cx="11736388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960336" y="2403163"/>
            <a:ext cx="7467600" cy="2352042"/>
            <a:chOff x="1825625" y="3273545"/>
            <a:chExt cx="7606875" cy="24384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5625" y="3273545"/>
              <a:ext cx="7606875" cy="24384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241062" y="3761466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</a:t>
              </a:r>
              <a:endPara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64987" y="3761466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  <a:endPara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95762" y="3761467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  <a:endPara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559862" y="3775454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z-Latn-UZ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</a:t>
              </a:r>
              <a:endPara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613337" y="5395459"/>
            <a:ext cx="3954929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+3+(-2)+(-2)+3=2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93225" y="6074427"/>
            <a:ext cx="2170787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84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2453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4946" y="1678100"/>
            <a:ext cx="11736388" cy="1294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Mavzuni o‘qib o‘rganish va 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sahifadagi 5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masalalarni 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bajarish.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TEM 2 STEAM EDUCATI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3198160"/>
            <a:ext cx="5344033" cy="381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6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321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05230"/>
              </p:ext>
            </p:extLst>
          </p:nvPr>
        </p:nvGraphicFramePr>
        <p:xfrm>
          <a:off x="-1" y="1322128"/>
          <a:ext cx="12173572" cy="558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3393"/>
                <a:gridCol w="3043393"/>
                <a:gridCol w="3043393"/>
                <a:gridCol w="3043393"/>
              </a:tblGrid>
              <a:tr h="1308796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Reaktivlar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Sinfi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Agregat holati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Yonishi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618879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 tuzi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Anorganik  modda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Qattiq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Yonmaydi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</a:tr>
              <a:tr h="1512867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   (Saxaroza)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 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Qattiq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00091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 spirti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 </a:t>
                      </a:r>
                      <a:endParaRPr lang="en-US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019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</a:t>
                      </a:r>
                      <a:endParaRPr lang="ru-RU" sz="3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321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0225" y="1528762"/>
            <a:ext cx="11506200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Organik birikmalarda uglerodning valentligi.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birikmalarda uglerod atomining oksidlanish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darajasi.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Mavzuga doir na’munaviy masalalar.</a:t>
            </a:r>
          </a:p>
          <a:p>
            <a:pPr marL="742950" indent="-74295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OPdesk Labs | TOPdesk software &amp; consultanc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4119562"/>
            <a:ext cx="111252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056" y="1708278"/>
            <a:ext cx="75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oksidlanish darajasi u hosil qiladigan bog‘lanishlar soniga doim ham mos kelmaydi, ya’ni shu elementning valentligiga teng emas.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xponentialdesign GIF - Find &amp; Share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856" y="1838324"/>
            <a:ext cx="403406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54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oksidlanish darajasi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112" y="1757362"/>
            <a:ext cx="11643347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birikmalarda uglerod atomi doim IV valentli bo‘ladi. Lekin uglerod atomining oksidlanish darajasi turli qiymatlarga ega bo‘ladi,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ya’ni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-4 dan +4 gacha.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1749425" y="3670219"/>
            <a:ext cx="8077200" cy="33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valentligi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086" y="1567995"/>
            <a:ext cx="11931339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Umumiy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kimyo fanida (8-sinfda) o‘tilgan kimyoviy bog‘lanishlar mavzusidan bizga ma’lumki, ikki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xil atom orasida kimyoviy bog‘ hosil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bo‘lganda bog‘lovchi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elektron jufti elektromanfiyligi kattaroq bo‘lgan element atomi tomon siljigan bo‘ladi.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72" y="4593503"/>
            <a:ext cx="6185354" cy="23467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425" y="4117523"/>
            <a:ext cx="5112372" cy="284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5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valentligi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681162"/>
            <a:ext cx="116586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Masalan, C – H bog‘ida uglerod atomining elektromanfiylik qiymati 2,5 ga, vodorod atominiki esa 2,1 ga teng. Demak, elektron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juft (C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: H) uglerod atomi tomon siljigan bo‘ladi (C: H)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uz-Latn-UZ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←H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lum bright="-20000" contrast="20000"/>
          </a:blip>
          <a:stretch>
            <a:fillRect/>
          </a:stretch>
        </p:blipFill>
        <p:spPr>
          <a:xfrm>
            <a:off x="1978025" y="4163903"/>
            <a:ext cx="7772400" cy="28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94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valentligi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4" y="1681162"/>
            <a:ext cx="11430001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sababli elektromanfiyligi katta bo‘lgan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ement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atomi nisbatan manfiy zaryadlangan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, bog‘lanishda ishtirok etayotgan ikkinchi atom esa nisbatan musbat zaryadlangan bo‘ladi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Выноска-облако 2"/>
              <p:cNvSpPr/>
              <p:nvPr/>
            </p:nvSpPr>
            <p:spPr>
              <a:xfrm>
                <a:off x="2511425" y="4120034"/>
                <a:ext cx="7010400" cy="2448000"/>
              </a:xfrm>
              <a:prstGeom prst="cloudCallout">
                <a:avLst/>
              </a:prstGeom>
              <a:solidFill>
                <a:srgbClr val="D1F6FF"/>
              </a:solidFill>
              <a:ln w="7620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8800" b="1" i="0" smtClean="0">
                          <a:ln w="9525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2365C7"/>
                          </a:solidFill>
                          <a:effectLst>
                            <a:outerShdw blurRad="12700" dist="38100" dir="2700000" algn="tl" rotWithShape="0">
                              <a:schemeClr val="accent5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uz-Latn-UZ" sz="8800" b="1" smtClean="0">
                          <a:ln w="9525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2365C7"/>
                          </a:solidFill>
                          <a:effectLst>
                            <a:outerShdw blurRad="12700" dist="38100" dir="2700000" algn="tl" rotWithShape="0">
                              <a:schemeClr val="accent5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𝐂</m:t>
                      </m:r>
                      <m:r>
                        <a:rPr lang="uz-Latn-UZ" sz="8800" b="1">
                          <a:ln w="9525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rgbClr val="2365C7"/>
                          </a:solidFill>
                          <a:effectLst>
                            <a:outerShdw blurRad="12700" dist="38100" dir="2700000" algn="tl" rotWithShape="0">
                              <a:schemeClr val="accent5">
                                <a:lumMod val="60000"/>
                                <a:lumOff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←</m:t>
                      </m:r>
                      <m:sSup>
                        <m:sSupPr>
                          <m:ctrlPr>
                            <a:rPr lang="uz-Latn-UZ" sz="8800" b="1" i="1">
                              <a:ln w="95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2365C7"/>
                              </a:solidFill>
                              <a:effectLst>
                                <a:outerShdw blurRad="12700" dist="38100" dir="2700000" algn="tl" rotWithShape="0">
                                  <a:schemeClr val="accent5">
                                    <a:lumMod val="60000"/>
                                    <a:lumOff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8800" b="1">
                              <a:ln w="95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2365C7"/>
                              </a:solidFill>
                              <a:effectLst>
                                <a:outerShdw blurRad="12700" dist="38100" dir="2700000" algn="tl" rotWithShape="0">
                                  <a:schemeClr val="accent5">
                                    <a:lumMod val="60000"/>
                                    <a:lumOff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p>
                          <m:r>
                            <a:rPr lang="uz-Latn-UZ" sz="8800" b="1">
                              <a:ln w="95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2365C7"/>
                              </a:solidFill>
                              <a:effectLst>
                                <a:outerShdw blurRad="12700" dist="38100" dir="2700000" algn="tl" rotWithShape="0">
                                  <a:schemeClr val="accent5">
                                    <a:lumMod val="60000"/>
                                    <a:lumOff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ru-RU" sz="8800" b="1" dirty="0">
                  <a:ln w="95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365C7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Выноска-облако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425" y="4120034"/>
                <a:ext cx="7010400" cy="2448000"/>
              </a:xfrm>
              <a:prstGeom prst="cloudCallou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762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408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74" y="1459782"/>
            <a:ext cx="12028798" cy="5208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Uglerod atomlari o‘zaro bog‘ hosil qilganda bog‘lovchi elektron juftlari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mon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siljimaydi. Sababi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 atomlarini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elektromanfiyliklari  qiymati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 xilligidir (2,5 ga teng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sababli, uglerod atomlarining oksidlanish darajasi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 teng bo‘ladi.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/>
          <p:nvPr/>
        </p:nvSpPr>
        <p:spPr>
          <a:xfrm>
            <a:off x="0" y="-21364"/>
            <a:ext cx="12173572" cy="1473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oksidlanish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лако 2"/>
              <p:cNvSpPr/>
              <p:nvPr/>
            </p:nvSpPr>
            <p:spPr>
              <a:xfrm>
                <a:off x="4949825" y="3586162"/>
                <a:ext cx="4572000" cy="1800000"/>
              </a:xfrm>
              <a:prstGeom prst="cloud">
                <a:avLst/>
              </a:prstGeom>
              <a:solidFill>
                <a:srgbClr val="D1F6FF"/>
              </a:solidFill>
              <a:ln w="76200">
                <a:solidFill>
                  <a:srgbClr val="2365C7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uz-Latn-UZ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p>
                        <m:r>
                          <a:rPr lang="uz-Latn-UZ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2,5</m:t>
                        </m:r>
                      </m:sup>
                    </m:sSup>
                    <m:r>
                      <a:rPr lang="uz-Latn-UZ" sz="54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uz-Latn-UZ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uz-Latn-UZ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p>
                        <m:r>
                          <a:rPr lang="uz-Latn-UZ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2,5</m:t>
                        </m:r>
                      </m:sup>
                    </m:sSup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Облако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825" y="3586162"/>
                <a:ext cx="4572000" cy="1800000"/>
              </a:xfrm>
              <a:prstGeom prst="cloud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762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690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2321</TotalTime>
  <Words>439</Words>
  <Application>Microsoft Office PowerPoint</Application>
  <PresentationFormat>Произвольный</PresentationFormat>
  <Paragraphs>69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Constantia</vt:lpstr>
      <vt:lpstr>Georgia</vt:lpstr>
      <vt:lpstr>Times New Roman</vt:lpstr>
      <vt:lpstr>Verdana</vt:lpstr>
      <vt:lpstr>Wingdings</vt:lpstr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   Kimyo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213</cp:revision>
  <dcterms:created xsi:type="dcterms:W3CDTF">2020-04-09T07:32:19Z</dcterms:created>
  <dcterms:modified xsi:type="dcterms:W3CDTF">2020-09-24T06:08:51Z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