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13" r:id="rId3"/>
    <p:sldMasterId id="2147483726" r:id="rId4"/>
    <p:sldMasterId id="2147483742" r:id="rId5"/>
    <p:sldMasterId id="2147483755" r:id="rId6"/>
    <p:sldMasterId id="2147483790" r:id="rId7"/>
    <p:sldMasterId id="2147483803" r:id="rId8"/>
  </p:sldMasterIdLst>
  <p:notesMasterIdLst>
    <p:notesMasterId r:id="rId25"/>
  </p:notesMasterIdLst>
  <p:sldIdLst>
    <p:sldId id="256" r:id="rId9"/>
    <p:sldId id="257" r:id="rId10"/>
    <p:sldId id="262" r:id="rId11"/>
    <p:sldId id="263" r:id="rId12"/>
    <p:sldId id="271" r:id="rId13"/>
    <p:sldId id="272" r:id="rId14"/>
    <p:sldId id="276" r:id="rId15"/>
    <p:sldId id="277" r:id="rId16"/>
    <p:sldId id="273" r:id="rId17"/>
    <p:sldId id="279" r:id="rId18"/>
    <p:sldId id="283" r:id="rId19"/>
    <p:sldId id="278" r:id="rId20"/>
    <p:sldId id="280" r:id="rId21"/>
    <p:sldId id="281" r:id="rId22"/>
    <p:sldId id="282" r:id="rId23"/>
    <p:sldId id="268" r:id="rId24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65C7"/>
    <a:srgbClr val="FFFF66"/>
    <a:srgbClr val="CCFFFF"/>
    <a:srgbClr val="66FFFF"/>
    <a:srgbClr val="FF99CC"/>
    <a:srgbClr val="FFFFCC"/>
    <a:srgbClr val="E5FFFF"/>
    <a:srgbClr val="FFFFFF"/>
    <a:srgbClr val="FAFAFA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30" autoAdjust="0"/>
    <p:restoredTop sz="94484" autoAdjust="0"/>
  </p:normalViewPr>
  <p:slideViewPr>
    <p:cSldViewPr>
      <p:cViewPr>
        <p:scale>
          <a:sx n="73" d="100"/>
          <a:sy n="73" d="100"/>
        </p:scale>
        <p:origin x="-516" y="-46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67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6897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21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47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28087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39074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60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73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4500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00891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13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4552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3898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45640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00281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949602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47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90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 smtClean="0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37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44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01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60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4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4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26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53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16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14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985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586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241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97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711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28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266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32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559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758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311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550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53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83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9380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3471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01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46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3012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44318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96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0361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414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55109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245724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808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1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46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364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101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256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599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204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564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859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244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7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0444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38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283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819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387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72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50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4278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55255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25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95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509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61788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0719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9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5984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06526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5063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3748505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138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55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8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814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0127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8613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08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31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6357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280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9880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6546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8992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207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0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9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89" r:id="rId13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7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21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73572" cy="22423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5425" y="538162"/>
            <a:ext cx="5051408" cy="1249962"/>
          </a:xfrm>
          <a:prstGeom prst="rect">
            <a:avLst/>
          </a:prstGeom>
        </p:spPr>
        <p:txBody>
          <a:bodyPr vert="horz" wrap="square" lIns="0" tIns="30865" rIns="0" bIns="0" rtlCol="0">
            <a:spAutoFit/>
          </a:bodyPr>
          <a:lstStyle/>
          <a:p>
            <a:pPr marL="26841">
              <a:spcBef>
                <a:spcPts val="240"/>
              </a:spcBef>
            </a:pPr>
            <a:r>
              <a:rPr lang="uz-Latn-UZ" sz="8800" b="1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8425" y="2443162"/>
            <a:ext cx="9950532" cy="199958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860" algn="ctr">
              <a:spcBef>
                <a:spcPts val="232"/>
              </a:spcBef>
            </a:pPr>
            <a:r>
              <a:rPr lang="uz-Latn-UZ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1-laboratoriya ishi. Organik </a:t>
            </a:r>
            <a:r>
              <a:rPr lang="uz-Latn-U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birikmalarning namunalari bilan tanishish va qiyoslash. Organik birikmalar tarkibida vodorod, uglerod va xlor borligini aniqlash.	</a:t>
            </a:r>
          </a:p>
        </p:txBody>
      </p:sp>
      <p:sp>
        <p:nvSpPr>
          <p:cNvPr id="5" name="object 5"/>
          <p:cNvSpPr/>
          <p:nvPr/>
        </p:nvSpPr>
        <p:spPr>
          <a:xfrm>
            <a:off x="530225" y="2671762"/>
            <a:ext cx="685800" cy="17526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  <p:grpSp>
        <p:nvGrpSpPr>
          <p:cNvPr id="7" name="object 7"/>
          <p:cNvGrpSpPr/>
          <p:nvPr/>
        </p:nvGrpSpPr>
        <p:grpSpPr>
          <a:xfrm>
            <a:off x="9784610" y="563156"/>
            <a:ext cx="2388963" cy="1276272"/>
            <a:chOff x="4701997" y="228104"/>
            <a:chExt cx="603885" cy="603885"/>
          </a:xfrm>
        </p:grpSpPr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805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805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58038" y="818484"/>
            <a:ext cx="2009011" cy="765616"/>
          </a:xfrm>
          <a:prstGeom prst="rect">
            <a:avLst/>
          </a:prstGeom>
        </p:spPr>
        <p:txBody>
          <a:bodyPr vert="horz" wrap="square" lIns="0" tIns="33550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uz-Latn-UZ" sz="4755" b="1" spc="21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755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8322" y="4670270"/>
            <a:ext cx="2655251" cy="219249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54025" y="4881562"/>
            <a:ext cx="43312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21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242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363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484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605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726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6847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4968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Toshkent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shahar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tumani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288-maktabning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kimyo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Turdiyeva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Dilfuza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Qodirovna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-1100"/>
            <a:ext cx="12185650" cy="1359779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endParaRPr lang="ru-RU" alt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vodorodni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Прямоугольник 2"/>
          <p:cNvSpPr>
            <a:spLocks noChangeArrowheads="1"/>
          </p:cNvSpPr>
          <p:nvPr/>
        </p:nvSpPr>
        <p:spPr bwMode="auto">
          <a:xfrm>
            <a:off x="178500" y="1358679"/>
            <a:ext cx="12007149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probirkaga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(II) 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CuO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va0,5 gr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</a:t>
            </a:r>
            <a:r>
              <a:rPr lang="uz-Latn-UZ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parafin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aralashtirib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solinadi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o‘tkazuvchi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nayli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trubka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biriktirilib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probirkadagi</a:t>
            </a:r>
            <a:endParaRPr lang="ru-RU" altLang="ru-RU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4—5 ml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aralashmasiga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botiriladi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18" r="22948" b="2258"/>
          <a:stretch>
            <a:fillRect/>
          </a:stretch>
        </p:blipFill>
        <p:spPr bwMode="auto">
          <a:xfrm>
            <a:off x="3578225" y="3869980"/>
            <a:ext cx="4343400" cy="317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7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85650" cy="14425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endParaRPr lang="ru-RU" alt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vodorodni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Прямоугольник 2"/>
          <p:cNvSpPr>
            <a:spLocks noChangeArrowheads="1"/>
          </p:cNvSpPr>
          <p:nvPr/>
        </p:nvSpPr>
        <p:spPr bwMode="auto">
          <a:xfrm>
            <a:off x="225425" y="1442527"/>
            <a:ext cx="6781800" cy="83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gorizontal</a:t>
            </a:r>
            <a:r>
              <a:rPr lang="ru-RU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ushlanib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lampasida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qizdiriladi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Qizdirish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uz-Latn-UZ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parafin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ru-RU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 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</a:t>
            </a:r>
            <a:r>
              <a:rPr lang="uz-Latn-UZ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 natijasida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uz-Latn-UZ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boshlaydi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suvini</a:t>
            </a:r>
            <a:r>
              <a:rPr lang="uz-Latn-UZ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loyqalantiradi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parafin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borligini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204970" y="1604962"/>
            <a:ext cx="4782934" cy="44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476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85650" cy="14425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endParaRPr lang="ru-RU" alt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vodorodni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altLang="ru-RU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Прямоугольник 2"/>
          <p:cNvSpPr>
            <a:spLocks noChangeArrowheads="1"/>
          </p:cNvSpPr>
          <p:nvPr/>
        </p:nvSpPr>
        <p:spPr bwMode="auto">
          <a:xfrm>
            <a:off x="301626" y="1604962"/>
            <a:ext cx="11884024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Parafindagi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ru-RU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1-probirka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devorlarida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tomchilari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uz-Latn-UZ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kraxmalda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borligini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111625" y="3205162"/>
            <a:ext cx="3962400" cy="39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228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3"/>
          <p:cNvSpPr>
            <a:spLocks noChangeArrowheads="1"/>
          </p:cNvSpPr>
          <p:nvPr/>
        </p:nvSpPr>
        <p:spPr bwMode="auto">
          <a:xfrm>
            <a:off x="218960" y="1547248"/>
            <a:ext cx="1196668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Galogen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borligini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Beylshteyn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usulidan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to‘rining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alangasida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(II)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oksidning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dog‘i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qoplanib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qolguncha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qizdiriladi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 dirty="0"/>
          </a:p>
        </p:txBody>
      </p:sp>
      <p:sp>
        <p:nvSpPr>
          <p:cNvPr id="6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-36269"/>
            <a:ext cx="12185650" cy="1359779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xlorni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88" name="Рисунок 6" descr="https://fs01.infourok.ru/images/doc/8/10793/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60" t="22926" r="3929" b="10350"/>
          <a:stretch>
            <a:fillRect/>
          </a:stretch>
        </p:blipFill>
        <p:spPr bwMode="auto">
          <a:xfrm>
            <a:off x="3578225" y="3542122"/>
            <a:ext cx="4572000" cy="347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34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3"/>
          <p:cNvSpPr>
            <a:spLocks noChangeArrowheads="1"/>
          </p:cNvSpPr>
          <p:nvPr/>
        </p:nvSpPr>
        <p:spPr bwMode="auto">
          <a:xfrm>
            <a:off x="218961" y="1547248"/>
            <a:ext cx="6331064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sovitiladi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qilinayotgan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moddaga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botiriladi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alangasiga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tutiladi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birikmada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galo</a:t>
            </a:r>
            <a:r>
              <a:rPr lang="uz-Latn-UZ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(xlor)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alanga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r>
              <a:rPr lang="en-US" alt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rangda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alt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 dirty="0"/>
          </a:p>
        </p:txBody>
      </p:sp>
      <p:sp>
        <p:nvSpPr>
          <p:cNvPr id="6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-36269"/>
            <a:ext cx="12185650" cy="1359779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xlorni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89" name="Рисунок 7" descr="https://fs01.infourok.ru/images/doc/8/10793/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2" t="29681" r="13493" b="12141"/>
          <a:stretch>
            <a:fillRect/>
          </a:stretch>
        </p:blipFill>
        <p:spPr bwMode="auto">
          <a:xfrm>
            <a:off x="6587881" y="1351718"/>
            <a:ext cx="3276600" cy="33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Рисунок 8" descr="https://fs01.infourok.ru/images/doc/8/10793/im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6" t="20599" r="57587" b="13605"/>
          <a:stretch>
            <a:fillRect/>
          </a:stretch>
        </p:blipFill>
        <p:spPr bwMode="auto">
          <a:xfrm>
            <a:off x="9217025" y="3932907"/>
            <a:ext cx="2968625" cy="31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76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8" y="1"/>
            <a:ext cx="12173572" cy="11477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815" y="1292227"/>
            <a:ext cx="11506200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Amaliyotda ko‘rgan tajribalarni bajarish tartibida ketma-ket  xulosalab, jadvalni to‘ldiring, organik va anorganik birikmalarning asosiy farqlarini yozing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va quyidagi savollarga javob bering.</a:t>
            </a:r>
            <a:endParaRPr lang="uz-Latn-U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JEE Advanced 2019 Books for Physics, Chemistry &amp; Math |askIITia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825" y="3891435"/>
            <a:ext cx="5347908" cy="3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0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8" y="1"/>
            <a:ext cx="12173572" cy="11477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815" y="1292227"/>
            <a:ext cx="11506200" cy="595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Savollar:</a:t>
            </a:r>
          </a:p>
          <a:p>
            <a:pPr marL="742950" indent="-742950">
              <a:buFont typeface="+mj-lt"/>
              <a:buAutoNum type="arabicPeriod"/>
            </a:pP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Namuna tarkibida vodorod atomi mavjudligini qanday isbotladingiz.</a:t>
            </a:r>
          </a:p>
          <a:p>
            <a:pPr marL="742950" indent="-742950">
              <a:buFont typeface="+mj-lt"/>
              <a:buAutoNum type="arabicPeriod"/>
            </a:pP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Oxakli suvni loyqalanishi qaysi elementning mavjudligidan dalolat beradi? Reaksiya tenglamasini keltiring.</a:t>
            </a:r>
          </a:p>
          <a:p>
            <a:pPr marL="742950" indent="-742950">
              <a:buFont typeface="+mj-lt"/>
              <a:buAutoNum type="arabicPeriod"/>
            </a:pP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Qaysi element hisobiga alanga yashil rangga bo‘yaladi?</a:t>
            </a:r>
          </a:p>
          <a:p>
            <a:pPr marL="742950" indent="-742950">
              <a:buFont typeface="+mj-lt"/>
              <a:buAutoNum type="arabicPeriod"/>
            </a:pP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Tetraxlormetan strukturasini yozing.</a:t>
            </a:r>
          </a:p>
          <a:p>
            <a:pPr algn="ctr"/>
            <a:endParaRPr lang="uz-Latn-U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JEE Advanced 2019 Books for Physics, Chemistry &amp; Math |askIITia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3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8" y="0"/>
            <a:ext cx="12173572" cy="136824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Maqsad: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763" y="1604962"/>
            <a:ext cx="12147861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Organik birikmalar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va anorganik birikmalarni qiyoslab, fizik xossalarni o‘rganish. Organik birikmalar tarkibida uglerod, vodorod va xlor elementlarini borligini amaliy tajribada bajarib, o‘rganish.</a:t>
            </a:r>
          </a:p>
        </p:txBody>
      </p:sp>
      <p:sp>
        <p:nvSpPr>
          <p:cNvPr id="3" name="AutoShape 2" descr="TOPdesk Labs | TOPdesk software &amp; consultan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TOPdesk Labs | TOPdesk software &amp; consultanc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025" y="4280552"/>
            <a:ext cx="8452161" cy="24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81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8" y="0"/>
            <a:ext cx="12173572" cy="136824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Jihozlar: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Шпатели, ложки | Диаэ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301" y="1827552"/>
            <a:ext cx="3810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ухое горючее (уротропин) 504878 - Лабораторные приборы, оборудования и  техника | 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68245"/>
            <a:ext cx="409960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ашка выпарительная №3, фарфоровая (арт. 991043) | Интернет-магазин АО  &quot;ЛенРеактив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7157" y="4213258"/>
            <a:ext cx="4016036" cy="27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Штатив лабораторный химический (раздел «Лабораторная химическая посуда для  кабинета и лаборатории») | Купить учебное оборудование по доступным ценам в  ПО «Зарница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68" y="4241135"/>
            <a:ext cx="3920437" cy="27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мплект шпателей (раздел «Лабораторная химическая посуда для кабинета и  лаборатории») | Купить учебное оборудование по доступным ценам в ПО  «Зарница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6198" y="1396198"/>
            <a:ext cx="3631764" cy="27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63193" y="4184915"/>
            <a:ext cx="4027488" cy="28350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194" y="3645477"/>
            <a:ext cx="408752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Quruq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79340" y="3614258"/>
            <a:ext cx="40224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Kuydirish qoshiqchalari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4709" y="3632871"/>
            <a:ext cx="39209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hpatel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" y="6462796"/>
            <a:ext cx="414715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Laboratoriya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shtativi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4709" y="6505591"/>
            <a:ext cx="39209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Chinni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kosacha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46763" y="6468362"/>
            <a:ext cx="400462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Probirkalar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shtativi bilan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943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8" y="0"/>
            <a:ext cx="12173572" cy="136824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Reaktivlar: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Спирт 638924 - Медикаменты и предметы медицинского назначения | Sh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4" y="1375281"/>
            <a:ext cx="2829063" cy="298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оловый уксус 160мл купить c доставкой - Главная, интернет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6025" y="1344328"/>
            <a:ext cx="2743200" cy="30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8832627" y="4364721"/>
            <a:ext cx="3353023" cy="2655204"/>
            <a:chOff x="8832627" y="4364721"/>
            <a:chExt cx="3353023" cy="265520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2627" y="4364721"/>
              <a:ext cx="3353023" cy="2655204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8863742" y="6488745"/>
              <a:ext cx="328540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Parafin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9100045" y="3873176"/>
            <a:ext cx="292331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Sirka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356" y="3817620"/>
            <a:ext cx="27409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Etil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spirti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078" y="4340840"/>
            <a:ext cx="2893676" cy="2671125"/>
            <a:chOff x="12078" y="4340840"/>
            <a:chExt cx="2893676" cy="2671125"/>
          </a:xfrm>
        </p:grpSpPr>
        <p:pic>
          <p:nvPicPr>
            <p:cNvPr id="1030" name="Picture 6" descr="Ацетат натрия купить в Украине, опт, цена | Система Оптиму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8" y="4340840"/>
              <a:ext cx="2893676" cy="267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59343" y="6473629"/>
              <a:ext cx="2734348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Saxaroza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821037" y="4303293"/>
            <a:ext cx="3063711" cy="2703907"/>
            <a:chOff x="2821037" y="4303293"/>
            <a:chExt cx="3063711" cy="2703907"/>
          </a:xfrm>
        </p:grpSpPr>
        <p:pic>
          <p:nvPicPr>
            <p:cNvPr id="4" name="Picture 2" descr="Формула оксида меди 2 в химии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575" y="4303293"/>
              <a:ext cx="3017173" cy="256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821037" y="6483980"/>
              <a:ext cx="301267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Mis (II) oksid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Чем можно заменить крахмал | Советниц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575" y="1375281"/>
            <a:ext cx="3099680" cy="24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827662" y="3827330"/>
            <a:ext cx="313959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Медный купорос для лечения и защиты растений. Описание. Приготовление и  применение — Ботаничка.r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296" y="1319095"/>
            <a:ext cx="3206750" cy="253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858758" y="3851053"/>
            <a:ext cx="32412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Mis kuporosi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832873" y="4410665"/>
            <a:ext cx="3285407" cy="2573455"/>
            <a:chOff x="5832873" y="4410665"/>
            <a:chExt cx="3285407" cy="257345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62425" y="4410665"/>
              <a:ext cx="3218963" cy="2102627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5832873" y="6460900"/>
              <a:ext cx="328540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Kalsiy gidroksid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72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8" y="0"/>
            <a:ext cx="12173572" cy="136824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 bajarish tartibi:</a:t>
            </a:r>
            <a:endParaRPr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425" y="1405664"/>
            <a:ext cx="12185650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1. Plastik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taglikda berilgan organik birikmalar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na’munalari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bilan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tanishish</a:t>
            </a:r>
          </a:p>
        </p:txBody>
      </p:sp>
      <p:pic>
        <p:nvPicPr>
          <p:cNvPr id="7" name="Picture 8" descr="Спирт этиловый 70%, раствор для наружного применения 70% по 100 мл |  Червона зір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3325"/>
            <a:ext cx="2806234" cy="261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59914" y="5422767"/>
            <a:ext cx="2056798" cy="54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ru-RU" sz="2800" b="1" dirty="0" err="1">
                <a:ea typeface="SimSun" panose="02010600030101010101" pitchFamily="2" charset="-122"/>
                <a:cs typeface="Arial" panose="020B0604020202020204" pitchFamily="34" charset="0"/>
              </a:rPr>
              <a:t>etil</a:t>
            </a:r>
            <a:r>
              <a:rPr lang="en-US" altLang="ru-RU" sz="2800" b="1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ru-RU" sz="2800" b="1" dirty="0" err="1">
                <a:ea typeface="SimSun" panose="02010600030101010101" pitchFamily="2" charset="-122"/>
                <a:cs typeface="Arial" panose="020B0604020202020204" pitchFamily="34" charset="0"/>
              </a:rPr>
              <a:t>spirti</a:t>
            </a:r>
            <a:endParaRPr lang="ru-RU" altLang="ru-RU" sz="28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8" descr="ТАБЛИЦА КОНЦЕНТРАЦИИ УКСУСНОЙ КИСЛОТЫ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58"/>
          <a:stretch/>
        </p:blipFill>
        <p:spPr bwMode="auto">
          <a:xfrm>
            <a:off x="2803059" y="3004257"/>
            <a:ext cx="2809726" cy="229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7"/>
          <p:cNvSpPr>
            <a:spLocks noChangeArrowheads="1"/>
          </p:cNvSpPr>
          <p:nvPr/>
        </p:nvSpPr>
        <p:spPr bwMode="auto">
          <a:xfrm>
            <a:off x="9322707" y="5322465"/>
            <a:ext cx="3468414" cy="54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ru-RU" sz="2800" b="1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uz-Latn-UZ" altLang="ru-RU" sz="2800" b="1" dirty="0" smtClean="0">
                <a:ea typeface="SimSun" panose="02010600030101010101" pitchFamily="2" charset="-122"/>
                <a:cs typeface="Arial" panose="020B0604020202020204" pitchFamily="34" charset="0"/>
              </a:rPr>
              <a:t>saxaroza</a:t>
            </a:r>
            <a:endParaRPr lang="ru-RU" altLang="ru-RU" sz="28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Picture 6" descr="ᐈ Сахар картинка фото, рисунки сахар | скачать на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4625" y="3015638"/>
            <a:ext cx="2842479" cy="232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4225" y="3004256"/>
            <a:ext cx="2971800" cy="2293559"/>
          </a:xfrm>
          <a:prstGeom prst="rect">
            <a:avLst/>
          </a:prstGeom>
        </p:spPr>
      </p:pic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6299835" y="5297816"/>
            <a:ext cx="3468414" cy="54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uz-Latn-UZ" altLang="ru-RU" sz="2800" b="1" dirty="0" smtClean="0">
                <a:ea typeface="SimSun" panose="02010600030101010101" pitchFamily="2" charset="-122"/>
                <a:cs typeface="Arial" panose="020B0604020202020204" pitchFamily="34" charset="0"/>
              </a:rPr>
              <a:t>parafin</a:t>
            </a:r>
            <a:endParaRPr lang="ru-RU" altLang="ru-RU" sz="28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>
            <a:off x="2655578" y="5422768"/>
            <a:ext cx="3468414" cy="54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ru-RU" sz="2800" b="1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ea typeface="SimSun" panose="02010600030101010101" pitchFamily="2" charset="-122"/>
                <a:cs typeface="Arial" panose="020B0604020202020204" pitchFamily="34" charset="0"/>
              </a:rPr>
              <a:t>sirka</a:t>
            </a:r>
            <a:r>
              <a:rPr lang="en-US" altLang="ru-RU" sz="2800" b="1" dirty="0" smtClean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ru-RU" sz="2800" b="1" dirty="0" err="1">
                <a:ea typeface="SimSun" panose="02010600030101010101" pitchFamily="2" charset="-122"/>
                <a:cs typeface="Arial" panose="020B0604020202020204" pitchFamily="34" charset="0"/>
              </a:rPr>
              <a:t>kislota</a:t>
            </a:r>
            <a:endParaRPr lang="ru-RU" altLang="ru-RU" sz="28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048622"/>
          <p:cNvSpPr txBox="1">
            <a:spLocks/>
          </p:cNvSpPr>
          <p:nvPr/>
        </p:nvSpPr>
        <p:spPr bwMode="auto">
          <a:xfrm>
            <a:off x="-27480" y="17272"/>
            <a:ext cx="12195170" cy="1248712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Organik </a:t>
            </a:r>
            <a:r>
              <a:rPr lang="en-US" altLang="ru-RU" sz="3998" b="1" dirty="0" err="1">
                <a:solidFill>
                  <a:schemeClr val="bg1"/>
                </a:solidFill>
                <a:cs typeface="Arial" panose="020B0604020202020204" pitchFamily="34" charset="0"/>
              </a:rPr>
              <a:t>birikmalarni</a:t>
            </a:r>
            <a:r>
              <a:rPr lang="ru-RU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ru-RU" sz="3998" b="1" dirty="0" err="1">
                <a:solidFill>
                  <a:schemeClr val="bg1"/>
                </a:solidFill>
                <a:cs typeface="Arial" panose="020B0604020202020204" pitchFamily="34" charset="0"/>
              </a:rPr>
              <a:t>noorganik</a:t>
            </a:r>
            <a:r>
              <a:rPr lang="en-US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ru-RU" sz="3998" b="1" dirty="0" err="1">
                <a:solidFill>
                  <a:schemeClr val="bg1"/>
                </a:solidFill>
                <a:cs typeface="Arial" panose="020B0604020202020204" pitchFamily="34" charset="0"/>
              </a:rPr>
              <a:t>birikmalar</a:t>
            </a:r>
            <a:r>
              <a:rPr lang="en-US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ru-RU" sz="3998" b="1" dirty="0" err="1">
                <a:solidFill>
                  <a:schemeClr val="bg1"/>
                </a:solidFill>
                <a:cs typeface="Arial" panose="020B0604020202020204" pitchFamily="34" charset="0"/>
              </a:rPr>
              <a:t>bilan</a:t>
            </a:r>
            <a:r>
              <a:rPr lang="en-US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ru-RU" sz="3998" b="1" dirty="0" err="1">
                <a:solidFill>
                  <a:schemeClr val="bg1"/>
                </a:solidFill>
                <a:cs typeface="Arial" panose="020B0604020202020204" pitchFamily="34" charset="0"/>
              </a:rPr>
              <a:t>qiyoslash</a:t>
            </a:r>
            <a:endParaRPr lang="en-US" altLang="en-US" sz="3998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9707523"/>
              </p:ext>
            </p:extLst>
          </p:nvPr>
        </p:nvGraphicFramePr>
        <p:xfrm>
          <a:off x="0" y="1265984"/>
          <a:ext cx="12167690" cy="5589222"/>
        </p:xfrm>
        <a:graphic>
          <a:graphicData uri="http://schemas.openxmlformats.org/drawingml/2006/table">
            <a:tbl>
              <a:tblPr/>
              <a:tblGrid>
                <a:gridCol w="6083845"/>
                <a:gridCol w="6083845"/>
              </a:tblGrid>
              <a:tr h="6198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Organik</a:t>
                      </a:r>
                      <a:r>
                        <a:rPr lang="en-US" sz="32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moddalar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Noorganik</a:t>
                      </a:r>
                      <a:r>
                        <a:rPr lang="en-US" sz="3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moddalar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1066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Murakkab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molekulyar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tuzilishga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Nisbatan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molekulyar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tuzilishga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</a:tr>
              <a:tr h="17755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Suyuqlanish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parchalanish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harorati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nisbatan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past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Juda ko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hollarda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yuqori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uyuqlanish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parchalanish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haroratiga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801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Odatda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yuqori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molekulyar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massaga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Odatda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quyi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molekulyar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massaga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87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048622"/>
          <p:cNvSpPr txBox="1">
            <a:spLocks/>
          </p:cNvSpPr>
          <p:nvPr/>
        </p:nvSpPr>
        <p:spPr bwMode="auto">
          <a:xfrm>
            <a:off x="-27480" y="17272"/>
            <a:ext cx="12195170" cy="1248712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Organik </a:t>
            </a:r>
            <a:r>
              <a:rPr lang="en-US" altLang="ru-RU" sz="3998" b="1" dirty="0" err="1">
                <a:solidFill>
                  <a:schemeClr val="bg1"/>
                </a:solidFill>
                <a:cs typeface="Arial" panose="020B0604020202020204" pitchFamily="34" charset="0"/>
              </a:rPr>
              <a:t>birikmalarni</a:t>
            </a:r>
            <a:r>
              <a:rPr lang="ru-RU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ru-RU" sz="3998" b="1" dirty="0" err="1">
                <a:solidFill>
                  <a:schemeClr val="bg1"/>
                </a:solidFill>
                <a:cs typeface="Arial" panose="020B0604020202020204" pitchFamily="34" charset="0"/>
              </a:rPr>
              <a:t>noorganik</a:t>
            </a:r>
            <a:r>
              <a:rPr lang="en-US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ru-RU" sz="3998" b="1" dirty="0" err="1">
                <a:solidFill>
                  <a:schemeClr val="bg1"/>
                </a:solidFill>
                <a:cs typeface="Arial" panose="020B0604020202020204" pitchFamily="34" charset="0"/>
              </a:rPr>
              <a:t>birikmalar</a:t>
            </a:r>
            <a:r>
              <a:rPr lang="en-US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ru-RU" sz="3998" b="1" dirty="0" err="1">
                <a:solidFill>
                  <a:schemeClr val="bg1"/>
                </a:solidFill>
                <a:cs typeface="Arial" panose="020B0604020202020204" pitchFamily="34" charset="0"/>
              </a:rPr>
              <a:t>bilan</a:t>
            </a:r>
            <a:r>
              <a:rPr lang="en-US" altLang="ru-RU" sz="3998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ru-RU" sz="3998" b="1" dirty="0" err="1">
                <a:solidFill>
                  <a:schemeClr val="bg1"/>
                </a:solidFill>
                <a:cs typeface="Arial" panose="020B0604020202020204" pitchFamily="34" charset="0"/>
              </a:rPr>
              <a:t>qiyoslash</a:t>
            </a:r>
            <a:endParaRPr lang="en-US" altLang="en-US" sz="3998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0736202"/>
              </p:ext>
            </p:extLst>
          </p:nvPr>
        </p:nvGraphicFramePr>
        <p:xfrm>
          <a:off x="454025" y="1757362"/>
          <a:ext cx="11506200" cy="3691746"/>
        </p:xfrm>
        <a:graphic>
          <a:graphicData uri="http://schemas.openxmlformats.org/drawingml/2006/table">
            <a:tbl>
              <a:tblPr/>
              <a:tblGrid>
                <a:gridCol w="5753100"/>
                <a:gridCol w="5753100"/>
              </a:tblGrid>
              <a:tr h="57268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Organik</a:t>
                      </a:r>
                      <a:r>
                        <a:rPr lang="en-US" sz="3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moddalar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Noorganik</a:t>
                      </a:r>
                      <a:r>
                        <a:rPr lang="en-US" sz="3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moddalar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009057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tarkibida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uglerod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vodorod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mavjud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tarkibida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uglerod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vodorod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saqlamasligi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mumkin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28451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Odatda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tabiiy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kelib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chiqishga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doim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ham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tabiiy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kelib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chiqishga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emas</a:t>
                      </a:r>
                      <a:endParaRPr lang="ru-RU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74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048622"/>
          <p:cNvSpPr>
            <a:spLocks noGrp="1"/>
          </p:cNvSpPr>
          <p:nvPr>
            <p:ph type="title"/>
          </p:nvPr>
        </p:nvSpPr>
        <p:spPr>
          <a:xfrm>
            <a:off x="29482" y="0"/>
            <a:ext cx="12185650" cy="1256645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latinLnBrk="1" hangingPunct="1">
              <a:lnSpc>
                <a:spcPct val="90000"/>
              </a:lnSpc>
            </a:pPr>
            <a: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</a:t>
            </a: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noorganik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qiyoslash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</a:b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470055" y="3567082"/>
            <a:ext cx="241174" cy="3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99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99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835784" y="4704728"/>
            <a:ext cx="6347" cy="199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1493860" y="3862203"/>
            <a:ext cx="7934" cy="19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6827700"/>
              </p:ext>
            </p:extLst>
          </p:nvPr>
        </p:nvGraphicFramePr>
        <p:xfrm>
          <a:off x="249236" y="1326973"/>
          <a:ext cx="11746142" cy="4922328"/>
        </p:xfrm>
        <a:graphic>
          <a:graphicData uri="http://schemas.openxmlformats.org/drawingml/2006/table">
            <a:tbl>
              <a:tblPr/>
              <a:tblGrid>
                <a:gridCol w="5873071"/>
                <a:gridCol w="5873071"/>
              </a:tblGrid>
              <a:tr h="5758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Organik</a:t>
                      </a:r>
                      <a:r>
                        <a:rPr lang="en-US" sz="32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moddalar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Noorganik</a:t>
                      </a:r>
                      <a:r>
                        <a:rPr lang="en-US" sz="3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moddalar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5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Qutbsiz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qutbli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kovalent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bog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tabiatiga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Qutbli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kovalent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ion bog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tabiatiga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855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Molekulyar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kristall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panjara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turiga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Kristall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tuzilishga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73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Uglerod-uglerod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bog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qilish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xususiyatiga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atomlar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rtasida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bog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3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lmaydi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2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048622"/>
          <p:cNvSpPr>
            <a:spLocks noGrp="1"/>
          </p:cNvSpPr>
          <p:nvPr>
            <p:ph type="title"/>
          </p:nvPr>
        </p:nvSpPr>
        <p:spPr>
          <a:xfrm>
            <a:off x="29482" y="0"/>
            <a:ext cx="12185650" cy="1256645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latinLnBrk="1" hangingPunct="1">
              <a:lnSpc>
                <a:spcPct val="90000"/>
              </a:lnSpc>
            </a:pPr>
            <a: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</a:t>
            </a: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noorganik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qiyoslash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</a:b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470055" y="3567082"/>
            <a:ext cx="241174" cy="3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99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99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835784" y="4704728"/>
            <a:ext cx="6347" cy="199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1493860" y="3862203"/>
            <a:ext cx="7934" cy="19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1192878"/>
              </p:ext>
            </p:extLst>
          </p:nvPr>
        </p:nvGraphicFramePr>
        <p:xfrm>
          <a:off x="249236" y="1326973"/>
          <a:ext cx="11746142" cy="3691746"/>
        </p:xfrm>
        <a:graphic>
          <a:graphicData uri="http://schemas.openxmlformats.org/drawingml/2006/table">
            <a:tbl>
              <a:tblPr/>
              <a:tblGrid>
                <a:gridCol w="5538789"/>
                <a:gridCol w="6207353"/>
              </a:tblGrid>
              <a:tr h="57580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Organik</a:t>
                      </a:r>
                      <a:r>
                        <a:rPr lang="en-US" sz="3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moddalar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Noorganik</a:t>
                      </a:r>
                      <a:r>
                        <a:rPr lang="en-US" sz="3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moddalar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55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Biosferaning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qismini</a:t>
                      </a:r>
                      <a:r>
                        <a:rPr lang="en-US" sz="3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tashkil</a:t>
                      </a:r>
                      <a:r>
                        <a:rPr lang="en-US" sz="3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etadi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tabiatning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qismini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tashkil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etadi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atmosfera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litosfera</a:t>
                      </a:r>
                      <a:r>
                        <a:rPr lang="en-US" sz="3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gidrosfera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4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turdagi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birikmalari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taqdim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etilgan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turdagi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birikmalari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taqdim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etilgan</a:t>
                      </a:r>
                      <a:endParaRPr lang="ru-RU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3" marR="66643" marT="66651" marB="66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11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1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1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7" id="{D065F3FC-3E9C-4AFC-AFB2-AD99FFD6EC12}" vid="{24D79D30-FFA8-4D6D-B82F-E600FF13E2CA}"/>
    </a:ext>
  </a:extLst>
</a:theme>
</file>

<file path=ppt/theme/theme5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6.xml><?xml version="1.0" encoding="utf-8"?>
<a:theme xmlns:a="http://schemas.openxmlformats.org/drawingml/2006/main" name="2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7" id="{D065F3FC-3E9C-4AFC-AFB2-AD99FFD6EC12}" vid="{24D79D30-FFA8-4D6D-B82F-E600FF13E2CA}"/>
    </a:ext>
  </a:extLst>
</a:theme>
</file>

<file path=ppt/theme/theme7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8.xml><?xml version="1.0" encoding="utf-8"?>
<a:theme xmlns:a="http://schemas.openxmlformats.org/drawingml/2006/main" name="3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7" id="{D065F3FC-3E9C-4AFC-AFB2-AD99FFD6EC12}" vid="{24D79D30-FFA8-4D6D-B82F-E600FF13E2C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</TotalTime>
  <Words>465</Words>
  <Application>Microsoft Office PowerPoint</Application>
  <PresentationFormat>Произвольный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Тема10</vt:lpstr>
      <vt:lpstr>Тема7</vt:lpstr>
      <vt:lpstr>1_Тема10</vt:lpstr>
      <vt:lpstr>1_Тема7</vt:lpstr>
      <vt:lpstr>2_Тема10</vt:lpstr>
      <vt:lpstr>2_Тема7</vt:lpstr>
      <vt:lpstr>3_Тема10</vt:lpstr>
      <vt:lpstr>3_Тема7</vt:lpstr>
      <vt:lpstr>Kimyo</vt:lpstr>
      <vt:lpstr>Слайд 2</vt:lpstr>
      <vt:lpstr>Слайд 3</vt:lpstr>
      <vt:lpstr>Слайд 4</vt:lpstr>
      <vt:lpstr>Слайд 5</vt:lpstr>
      <vt:lpstr>Слайд 6</vt:lpstr>
      <vt:lpstr>Слайд 7</vt:lpstr>
      <vt:lpstr> Organik birikmalarni noorganik birikmalar   bilan qiyoslash </vt:lpstr>
      <vt:lpstr> Organik birikmalarni noorganik birikmalar   bilan qiyoslash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243</cp:revision>
  <dcterms:created xsi:type="dcterms:W3CDTF">2020-04-09T07:32:19Z</dcterms:created>
  <dcterms:modified xsi:type="dcterms:W3CDTF">2021-02-19T17:21:57Z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