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1377" r:id="rId2"/>
    <p:sldId id="311" r:id="rId3"/>
    <p:sldId id="1391" r:id="rId4"/>
    <p:sldId id="1390" r:id="rId5"/>
    <p:sldId id="1389" r:id="rId6"/>
    <p:sldId id="1388" r:id="rId7"/>
    <p:sldId id="1387" r:id="rId8"/>
    <p:sldId id="1386" r:id="rId9"/>
    <p:sldId id="1385" r:id="rId10"/>
    <p:sldId id="1384" r:id="rId11"/>
    <p:sldId id="1383" r:id="rId12"/>
    <p:sldId id="1382" r:id="rId13"/>
    <p:sldId id="1381" r:id="rId14"/>
    <p:sldId id="1397" r:id="rId15"/>
    <p:sldId id="1396" r:id="rId16"/>
    <p:sldId id="1395" r:id="rId17"/>
    <p:sldId id="1394" r:id="rId18"/>
    <p:sldId id="1398" r:id="rId19"/>
    <p:sldId id="1399" r:id="rId20"/>
    <p:sldId id="1380" r:id="rId21"/>
    <p:sldId id="330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291" autoAdjust="0"/>
  </p:normalViewPr>
  <p:slideViewPr>
    <p:cSldViewPr snapToGrid="0">
      <p:cViewPr varScale="1">
        <p:scale>
          <a:sx n="112" d="100"/>
          <a:sy n="112" d="100"/>
        </p:scale>
        <p:origin x="46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19182-6A7D-45A9-ADFB-8DAA932CD4F9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8CCC8-28FC-4B05-A353-041D3DB0D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899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09EC06-229F-4118-8FFE-7904004964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F02E7FD-D291-441E-BB63-E81060F3AF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E0DA43-3821-452D-A296-650D93A7B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D30867-BD42-4067-86D5-D172B703D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059F8D-5933-4DEF-8E13-4B591168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525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72BD4D-03C6-48A3-AC0D-D0125C342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ACFA03E-E551-4E08-BCFF-27F0E3A8F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7F7F6C-5D2A-49D5-8CB7-6EA893A8E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DBB1B1-F9A8-47A9-B66F-332AB2377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36678F-69F8-4A59-BE95-C8CC8DA5D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444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9D7D328-94D3-4222-998E-7EABE87573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7431B0B-B167-4EC5-AA43-4FBF79865A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2362AA-D104-462F-AC02-C008BD07C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97CDA9-44C9-403D-86F6-80C9C1186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5A2F71-78FB-4C35-83D6-5D1050E1E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449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3" y="279963"/>
            <a:ext cx="10363202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7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67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3" y="1397001"/>
            <a:ext cx="3328417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67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7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67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7" cy="958851"/>
          </a:xfrm>
        </p:spPr>
        <p:txBody>
          <a:bodyPr>
            <a:noAutofit/>
          </a:bodyPr>
          <a:lstStyle>
            <a:lvl1pPr marL="0" indent="0">
              <a:buNone/>
              <a:defRPr sz="1367"/>
            </a:lvl1pPr>
            <a:lvl2pPr marL="148802" indent="-148802">
              <a:buFont typeface="Arial" panose="020B0604020202020204" pitchFamily="34" charset="0"/>
              <a:buChar char="•"/>
              <a:defRPr sz="1367"/>
            </a:lvl2pPr>
            <a:lvl3pPr marL="297604" indent="-148802">
              <a:defRPr sz="1367"/>
            </a:lvl3pPr>
            <a:lvl4pPr marL="520807" indent="-223203">
              <a:defRPr sz="1367"/>
            </a:lvl4pPr>
            <a:lvl5pPr marL="744010" indent="-223203">
              <a:defRPr sz="13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3" y="4980569"/>
            <a:ext cx="3328417" cy="958851"/>
          </a:xfrm>
        </p:spPr>
        <p:txBody>
          <a:bodyPr>
            <a:noAutofit/>
          </a:bodyPr>
          <a:lstStyle>
            <a:lvl1pPr marL="0" indent="0">
              <a:buNone/>
              <a:defRPr sz="1367"/>
            </a:lvl1pPr>
            <a:lvl2pPr marL="148802" indent="-148802">
              <a:buFont typeface="Arial" panose="020B0604020202020204" pitchFamily="34" charset="0"/>
              <a:buChar char="•"/>
              <a:defRPr sz="1367"/>
            </a:lvl2pPr>
            <a:lvl3pPr marL="297604" indent="-148802">
              <a:defRPr sz="1367"/>
            </a:lvl3pPr>
            <a:lvl4pPr marL="520807" indent="-223203">
              <a:defRPr sz="1367"/>
            </a:lvl4pPr>
            <a:lvl5pPr marL="744010" indent="-223203">
              <a:defRPr sz="13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7" cy="958851"/>
          </a:xfrm>
        </p:spPr>
        <p:txBody>
          <a:bodyPr>
            <a:noAutofit/>
          </a:bodyPr>
          <a:lstStyle>
            <a:lvl1pPr marL="0" indent="0">
              <a:buNone/>
              <a:defRPr sz="1367"/>
            </a:lvl1pPr>
            <a:lvl2pPr marL="148802" indent="-148802">
              <a:buFont typeface="Arial" panose="020B0604020202020204" pitchFamily="34" charset="0"/>
              <a:buChar char="•"/>
              <a:defRPr sz="1367"/>
            </a:lvl2pPr>
            <a:lvl3pPr marL="297604" indent="-148802">
              <a:defRPr sz="1367"/>
            </a:lvl3pPr>
            <a:lvl4pPr marL="520807" indent="-223203">
              <a:defRPr sz="1367"/>
            </a:lvl4pPr>
            <a:lvl5pPr marL="744010" indent="-223203">
              <a:defRPr sz="13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3" y="933454"/>
            <a:ext cx="10363202" cy="4063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56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73197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94B7EF-8BF8-40C8-B703-F538E4D8D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732422-E573-4617-987D-667C53BE5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AED90C-DF79-437D-B2E0-790B992C3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8FA7DD-D8BD-41C6-924F-9466C231A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D9E597-428A-4EFC-90CA-475CBE012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73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7B19A-AE23-4721-B65D-6F9677F0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B8740D-610F-419C-B6F2-3753A49E0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64E17D-1FFF-444E-B0DF-E7743FA09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8C89BD-FADA-430A-BAEB-81285099C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A3CF0D-823D-4E54-991F-A0ECBE5D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637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0A6C43-E644-485F-A626-B3F97B14E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324201-AA3F-45C8-BA48-F43C210DCB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D745C06-6700-4FD9-AB96-2B0CE8558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D7D767-6867-4E19-9CD6-51BDD17DA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DDCD83-FF3E-42A0-B187-87A43C7C9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271546-51F5-4E67-825E-D62A9F0E4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755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7362C8-7D96-4B95-B321-48FAF206A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D82306-2824-4DFB-BE3D-CE93AE031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31578F-4754-4B0A-B9DB-D9754323E5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BB0280F-48A9-4A57-913D-3ED9A63164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5DCCFAA-E801-4C99-9AF8-C915E3A0A1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786A6B-9051-4CC1-AF3C-3A0B0D7D7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B6445E7-3F1A-4E90-B5AC-431E9CC7C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969C360-E0E2-499D-AE69-4B5A07535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706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FE0384-4FDE-4FE5-BC01-266972F0C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173EA34-5F5B-4370-B73A-71DD00902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91250B1-41B2-4CE6-ADBE-EFCCA19B0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4CCBCB6-9914-4527-9B10-460B8926D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422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E673FAA-A5D3-4EFB-A121-2E3EBEB91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5A6B76A-EB1D-4144-94FD-50E6577E1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1CEA8A-7754-4405-888E-BC37CFBF8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389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52D81F-A15A-4552-8CAF-BC8612C93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D9F69F-39EB-461C-A2E9-718094703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3AEC9A-5848-4AB3-965A-C5E8F6FE32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FCEAD2-F274-4343-AB53-2C2C9B0DC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B06BE5-AF34-4825-ABAE-835B41C8E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DD6EFD-A255-499B-893A-921936CDC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431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697154-66A8-4618-AA54-84E2ED354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57026FD-B847-48C5-A037-66650E6A37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CE1903-26B1-47B6-8D61-63A1D83D60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8FA72A-0923-473F-87AC-756F35966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F3DD01-FCFE-4AC4-905A-C63E79F90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6B65F7-62D2-48EF-909C-F99AC523E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052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564940-2E9A-4584-B68A-37B81967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981C73-DDAF-4B9A-B92B-ACD465901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37DFCF-CBF7-4D76-B4AB-2AA74F9AC4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8ABBD-BB6E-445D-BA71-ACA8152C6F86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4B4354-B053-452D-9AB6-8DFE8BFD3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11EFC5-2ECF-4716-A0CD-0CC4696A38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31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z.wikipedia.org/wiki/Kimy%C9%99vi_reaksiya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o.wikipedia.org/wiki/Fenol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ru.wikipedia.org/wiki/%D0%9D%D0%BE%D1%80%D1%84%D0%B5%D0%BD%D0%B5%D1%84%D1%80%D0%B8%D0%BD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z.wikipedia.org/wiki/Kimy%C9%99vi_reaksiya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z.wikipedia.org/wiki/Kimy%C9%99vi_reaksiya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-14320"/>
            <a:ext cx="12192000" cy="192003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076769" y="2514816"/>
            <a:ext cx="9086473" cy="2239975"/>
          </a:xfrm>
          <a:prstGeom prst="rect">
            <a:avLst/>
          </a:prstGeom>
        </p:spPr>
        <p:txBody>
          <a:bodyPr vert="horz" wrap="square" lIns="0" tIns="28832" rIns="0" bIns="0" rtlCol="0">
            <a:spAutoFit/>
          </a:bodyPr>
          <a:lstStyle/>
          <a:p>
            <a:pPr marL="37962">
              <a:spcBef>
                <a:spcPts val="227"/>
              </a:spcBef>
              <a:spcAft>
                <a:spcPts val="1200"/>
              </a:spcAft>
            </a:pP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4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962">
              <a:spcBef>
                <a:spcPts val="227"/>
              </a:spcBef>
              <a:spcAft>
                <a:spcPts val="1200"/>
              </a:spcAft>
            </a:pPr>
            <a:r>
              <a:rPr lang="it-IT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Fenollar </a:t>
            </a:r>
            <a:r>
              <a:rPr lang="it-IT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 aromatik spirtlar. Olinishi va xossalari 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z-Latn-UZ" sz="4400" b="1" dirty="0">
              <a:ln w="0"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70342" y="2255635"/>
            <a:ext cx="586788" cy="158997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0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380790" y="4195530"/>
            <a:ext cx="576340" cy="158997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4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845390" y="560310"/>
            <a:ext cx="1676050" cy="80162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850487" y="551224"/>
            <a:ext cx="1670953" cy="810712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4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800465" y="641908"/>
            <a:ext cx="1670953" cy="587083"/>
          </a:xfrm>
          <a:prstGeom prst="rect">
            <a:avLst/>
          </a:prstGeom>
        </p:spPr>
        <p:txBody>
          <a:bodyPr vert="horz" wrap="square" lIns="0" tIns="32765" rIns="0" bIns="0" rtlCol="0">
            <a:spAutoFit/>
          </a:bodyPr>
          <a:lstStyle/>
          <a:p>
            <a:pPr algn="ctr">
              <a:spcBef>
                <a:spcPts val="258"/>
              </a:spcBef>
            </a:pPr>
            <a:r>
              <a:rPr lang="en-US" sz="3600" b="1" spc="21" dirty="0">
                <a:solidFill>
                  <a:srgbClr val="FEFEFE"/>
                </a:solidFill>
                <a:latin typeface="Arial"/>
                <a:cs typeface="Arial"/>
              </a:rPr>
              <a:t>10-sinf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50CC696B-C45C-4477-8EB6-9C8A17C566AC}"/>
              </a:ext>
            </a:extLst>
          </p:cNvPr>
          <p:cNvSpPr txBox="1">
            <a:spLocks/>
          </p:cNvSpPr>
          <p:nvPr/>
        </p:nvSpPr>
        <p:spPr>
          <a:xfrm>
            <a:off x="3649054" y="379314"/>
            <a:ext cx="4272896" cy="1138476"/>
          </a:xfrm>
          <a:prstGeom prst="rect">
            <a:avLst/>
          </a:prstGeom>
        </p:spPr>
        <p:txBody>
          <a:bodyPr vert="horz" wrap="square" lIns="0" tIns="30186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250" defTabSz="1889997">
              <a:spcBef>
                <a:spcPts val="235"/>
              </a:spcBef>
              <a:defRPr/>
            </a:pPr>
            <a:r>
              <a:rPr lang="en-US" sz="7200" kern="0" spc="21" dirty="0" err="1">
                <a:solidFill>
                  <a:sysClr val="window" lastClr="FFFFFF"/>
                </a:solidFill>
              </a:rPr>
              <a:t>Kimyo</a:t>
            </a:r>
            <a:endParaRPr lang="en-US" sz="7200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:a16="http://schemas.microsoft.com/office/drawing/2014/main" id="{90DAED2F-83E2-4C44-BDD6-F1DBC8F3CEB6}"/>
              </a:ext>
            </a:extLst>
          </p:cNvPr>
          <p:cNvSpPr/>
          <p:nvPr/>
        </p:nvSpPr>
        <p:spPr>
          <a:xfrm>
            <a:off x="1161569" y="651263"/>
            <a:ext cx="236171" cy="4842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89997"/>
            <a:endParaRPr sz="372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>
                <a16:creationId xmlns:a16="http://schemas.microsoft.com/office/drawing/2014/main" id="{80300DCF-7A93-40E2-97DB-984BC4BBEAC1}"/>
              </a:ext>
            </a:extLst>
          </p:cNvPr>
          <p:cNvSpPr/>
          <p:nvPr/>
        </p:nvSpPr>
        <p:spPr>
          <a:xfrm>
            <a:off x="1281087" y="956458"/>
            <a:ext cx="441007" cy="588009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889997"/>
            <a:endParaRPr sz="372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>
                <a16:creationId xmlns:a16="http://schemas.microsoft.com/office/drawing/2014/main" id="{C9D09B9B-7971-418F-BD45-BCFC001C44D2}"/>
              </a:ext>
            </a:extLst>
          </p:cNvPr>
          <p:cNvSpPr/>
          <p:nvPr/>
        </p:nvSpPr>
        <p:spPr>
          <a:xfrm>
            <a:off x="1334803" y="1306381"/>
            <a:ext cx="332362" cy="184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89997"/>
            <a:endParaRPr sz="372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>
                <a16:creationId xmlns:a16="http://schemas.microsoft.com/office/drawing/2014/main" id="{85548016-DFDF-4F6E-ACB7-1A21AE0B3331}"/>
              </a:ext>
            </a:extLst>
          </p:cNvPr>
          <p:cNvSpPr/>
          <p:nvPr/>
        </p:nvSpPr>
        <p:spPr>
          <a:xfrm>
            <a:off x="827979" y="955587"/>
            <a:ext cx="463318" cy="589322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889997"/>
            <a:endParaRPr sz="372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>
                <a16:creationId xmlns:a16="http://schemas.microsoft.com/office/drawing/2014/main" id="{8DD8CEAB-A5DC-4427-A511-668247ED131A}"/>
              </a:ext>
            </a:extLst>
          </p:cNvPr>
          <p:cNvSpPr/>
          <p:nvPr/>
        </p:nvSpPr>
        <p:spPr>
          <a:xfrm>
            <a:off x="880403" y="1232008"/>
            <a:ext cx="357400" cy="2598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89997"/>
            <a:endParaRPr sz="372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E95C17E-E9B8-4A32-8081-954CFE17D57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/>
          <a:srcRect l="9756" r="9756"/>
          <a:stretch>
            <a:fillRect/>
          </a:stretch>
        </p:blipFill>
        <p:spPr>
          <a:xfrm>
            <a:off x="9429115" y="4195530"/>
            <a:ext cx="2508599" cy="239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4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Fenollar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9A00CA-F6BC-42E2-BB26-2A607C20B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9746819" y="5214729"/>
            <a:ext cx="2445181" cy="16432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56939B-1742-4B0E-8982-1D34F456DBCD}"/>
              </a:ext>
            </a:extLst>
          </p:cNvPr>
          <p:cNvSpPr txBox="1"/>
          <p:nvPr/>
        </p:nvSpPr>
        <p:spPr>
          <a:xfrm>
            <a:off x="238539" y="1178580"/>
            <a:ext cx="116350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3900" algn="just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guruhining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benzol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yonaki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zanjiridagi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uglerod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atomiga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bog‘lanishi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moddalarga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aromatik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spirtlar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benzil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spirt, 2-fenil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etanol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Шестиугольник 2">
            <a:extLst>
              <a:ext uri="{FF2B5EF4-FFF2-40B4-BE49-F238E27FC236}">
                <a16:creationId xmlns:a16="http://schemas.microsoft.com/office/drawing/2014/main" id="{408D2E83-DDC0-4DA4-898F-19A710CDBEA5}"/>
              </a:ext>
            </a:extLst>
          </p:cNvPr>
          <p:cNvSpPr/>
          <p:nvPr/>
        </p:nvSpPr>
        <p:spPr>
          <a:xfrm rot="16200000">
            <a:off x="2002840" y="4028395"/>
            <a:ext cx="1410434" cy="1651343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E5F68A8-54B8-453E-AF9D-50F9AEDFEA93}"/>
              </a:ext>
            </a:extLst>
          </p:cNvPr>
          <p:cNvCxnSpPr/>
          <p:nvPr/>
        </p:nvCxnSpPr>
        <p:spPr>
          <a:xfrm flipH="1">
            <a:off x="2080591" y="4373217"/>
            <a:ext cx="627466" cy="2517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BC9A8AA-0AF7-4BC8-9B8C-49DC305BF839}"/>
              </a:ext>
            </a:extLst>
          </p:cNvPr>
          <p:cNvCxnSpPr/>
          <p:nvPr/>
        </p:nvCxnSpPr>
        <p:spPr>
          <a:xfrm>
            <a:off x="2067339" y="5102087"/>
            <a:ext cx="640716" cy="2650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2C325803-8A8A-410C-B3A1-E4B87DA2D223}"/>
              </a:ext>
            </a:extLst>
          </p:cNvPr>
          <p:cNvCxnSpPr/>
          <p:nvPr/>
        </p:nvCxnSpPr>
        <p:spPr>
          <a:xfrm>
            <a:off x="3371312" y="4622152"/>
            <a:ext cx="0" cy="4638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B2AA815D-77AB-4157-81C7-4FC384ACDB5E}"/>
              </a:ext>
            </a:extLst>
          </p:cNvPr>
          <p:cNvCxnSpPr>
            <a:endCxn id="3" idx="0"/>
          </p:cNvCxnSpPr>
          <p:nvPr/>
        </p:nvCxnSpPr>
        <p:spPr>
          <a:xfrm>
            <a:off x="2708055" y="3847530"/>
            <a:ext cx="3" cy="3013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747D0B88-0D56-4306-A084-9F1F090E76CA}"/>
              </a:ext>
            </a:extLst>
          </p:cNvPr>
          <p:cNvSpPr/>
          <p:nvPr/>
        </p:nvSpPr>
        <p:spPr>
          <a:xfrm>
            <a:off x="2394324" y="3317105"/>
            <a:ext cx="2861681" cy="642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-OH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3E63A73-27FF-4504-8454-89A0BF0FF048}"/>
              </a:ext>
            </a:extLst>
          </p:cNvPr>
          <p:cNvSpPr/>
          <p:nvPr/>
        </p:nvSpPr>
        <p:spPr>
          <a:xfrm>
            <a:off x="7272984" y="3247565"/>
            <a:ext cx="1869423" cy="642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-OH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6507EE-7867-41CC-B233-13BE340F1A51}"/>
              </a:ext>
            </a:extLst>
          </p:cNvPr>
          <p:cNvSpPr txBox="1"/>
          <p:nvPr/>
        </p:nvSpPr>
        <p:spPr>
          <a:xfrm>
            <a:off x="927652" y="5751443"/>
            <a:ext cx="3763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2-fenil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etanol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62FDE51-5FA4-4918-8E53-454C62627B08}"/>
              </a:ext>
            </a:extLst>
          </p:cNvPr>
          <p:cNvSpPr txBox="1"/>
          <p:nvPr/>
        </p:nvSpPr>
        <p:spPr>
          <a:xfrm>
            <a:off x="6325886" y="5751442"/>
            <a:ext cx="3763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benzil</a:t>
            </a:r>
            <a:r>
              <a:rPr lang="en-US" sz="3600" dirty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spirti</a:t>
            </a:r>
            <a:endParaRPr lang="ru-RU" sz="3600" dirty="0">
              <a:solidFill>
                <a:srgbClr val="66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Шестиугольник 27">
            <a:extLst>
              <a:ext uri="{FF2B5EF4-FFF2-40B4-BE49-F238E27FC236}">
                <a16:creationId xmlns:a16="http://schemas.microsoft.com/office/drawing/2014/main" id="{0D0EFDC9-6283-41DD-B812-382B3D4DCA88}"/>
              </a:ext>
            </a:extLst>
          </p:cNvPr>
          <p:cNvSpPr/>
          <p:nvPr/>
        </p:nvSpPr>
        <p:spPr>
          <a:xfrm rot="16200000">
            <a:off x="6819342" y="3973815"/>
            <a:ext cx="1410434" cy="1651343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6C9AE9FF-26D7-4549-87E8-9EA36C6AD3D3}"/>
              </a:ext>
            </a:extLst>
          </p:cNvPr>
          <p:cNvCxnSpPr/>
          <p:nvPr/>
        </p:nvCxnSpPr>
        <p:spPr>
          <a:xfrm flipH="1">
            <a:off x="6936860" y="4318638"/>
            <a:ext cx="587699" cy="2517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E153F856-A07E-451C-96B7-C5667A1A8F1E}"/>
              </a:ext>
            </a:extLst>
          </p:cNvPr>
          <p:cNvCxnSpPr/>
          <p:nvPr/>
        </p:nvCxnSpPr>
        <p:spPr>
          <a:xfrm>
            <a:off x="6897103" y="5047508"/>
            <a:ext cx="627456" cy="2650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4F75F157-51C4-4C0C-948D-39E940310E24}"/>
              </a:ext>
            </a:extLst>
          </p:cNvPr>
          <p:cNvCxnSpPr/>
          <p:nvPr/>
        </p:nvCxnSpPr>
        <p:spPr>
          <a:xfrm>
            <a:off x="8207696" y="4567573"/>
            <a:ext cx="0" cy="4638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93F5BC53-8D20-4E87-B4FC-16539574FC31}"/>
              </a:ext>
            </a:extLst>
          </p:cNvPr>
          <p:cNvCxnSpPr>
            <a:endCxn id="28" idx="0"/>
          </p:cNvCxnSpPr>
          <p:nvPr/>
        </p:nvCxnSpPr>
        <p:spPr>
          <a:xfrm>
            <a:off x="7524559" y="3792951"/>
            <a:ext cx="1" cy="301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78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Olinishi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C2F837-F175-44B4-AA77-45F7CC540488}"/>
              </a:ext>
            </a:extLst>
          </p:cNvPr>
          <p:cNvSpPr txBox="1"/>
          <p:nvPr/>
        </p:nvSpPr>
        <p:spPr>
          <a:xfrm>
            <a:off x="132522" y="1404730"/>
            <a:ext cx="113306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Sanoatda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fenol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xlorbenzolni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katalizator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ishtirokida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o‘yuvchi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natriy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eritmasi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ta’sirida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gidrolizlab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olinadi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>
              <a:buFont typeface="+mj-lt"/>
              <a:buAutoNum type="arabicPeriod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Keyingi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yillarda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texnikada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fenol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xlorbenzolni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gidrolizlash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usulidan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foydalanilmoqda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2A129D6-EA85-4282-8A91-88060F6FDB89}"/>
              </a:ext>
            </a:extLst>
          </p:cNvPr>
          <p:cNvSpPr/>
          <p:nvPr/>
        </p:nvSpPr>
        <p:spPr>
          <a:xfrm>
            <a:off x="2213243" y="2791872"/>
            <a:ext cx="7077579" cy="642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Cl+NaOH       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OH+NaCl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198B9CE-9073-49CF-BC38-5EF244B9F221}"/>
              </a:ext>
            </a:extLst>
          </p:cNvPr>
          <p:cNvSpPr/>
          <p:nvPr/>
        </p:nvSpPr>
        <p:spPr>
          <a:xfrm>
            <a:off x="2358314" y="5122467"/>
            <a:ext cx="6530955" cy="642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Cl+H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       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OH+HCl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CEE84EC7-731E-41E8-BE33-C87C94BD9B36}"/>
              </a:ext>
            </a:extLst>
          </p:cNvPr>
          <p:cNvCxnSpPr>
            <a:cxnSpLocks/>
          </p:cNvCxnSpPr>
          <p:nvPr/>
        </p:nvCxnSpPr>
        <p:spPr>
          <a:xfrm>
            <a:off x="5353878" y="3114261"/>
            <a:ext cx="7421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CD4AE763-BFB5-4B9A-8862-F65C44C0F917}"/>
              </a:ext>
            </a:extLst>
          </p:cNvPr>
          <p:cNvCxnSpPr/>
          <p:nvPr/>
        </p:nvCxnSpPr>
        <p:spPr>
          <a:xfrm>
            <a:off x="5128591" y="5473148"/>
            <a:ext cx="7288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83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Fizik</a:t>
            </a:r>
            <a:r>
              <a:rPr lang="en-US" sz="4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xossalari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5" name="Рисунок 10">
            <a:extLst>
              <a:ext uri="{FF2B5EF4-FFF2-40B4-BE49-F238E27FC236}">
                <a16:creationId xmlns:a16="http://schemas.microsoft.com/office/drawing/2014/main" id="{DD79976E-0CE2-475A-8D1A-3114D0B78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25" y="5137150"/>
            <a:ext cx="1793875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1526F7-95B7-4311-BB4E-A7FB76C15D94}"/>
              </a:ext>
            </a:extLst>
          </p:cNvPr>
          <p:cNvSpPr txBox="1"/>
          <p:nvPr/>
        </p:nvSpPr>
        <p:spPr>
          <a:xfrm>
            <a:off x="464025" y="1103313"/>
            <a:ext cx="112184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27063"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Fenol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o‘tkir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hidli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suvda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yomon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eriydigan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rangsiz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kristall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modda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Fenollar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spirt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benzolda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eriydi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Fenol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42,3</a:t>
            </a:r>
            <a:r>
              <a:rPr lang="en-US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suyuqlanib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182</a:t>
            </a:r>
            <a:r>
              <a:rPr lang="en-US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b="1" dirty="0" smtClean="0"/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qaynaydi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U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havoda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turganda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oksidlanib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kristall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pushti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so‘ngra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qo‘ng‘ir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rangga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22D909-E78F-4F4D-BAE3-ABF6FA43DD4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703659" y="4247217"/>
            <a:ext cx="3223213" cy="200107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7C90181-28CE-4A69-B5CA-492FD914E04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502662" y="3965635"/>
            <a:ext cx="2319673" cy="270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Fizik</a:t>
            </a:r>
            <a:r>
              <a:rPr lang="en-US" sz="4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xossalari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82E5BF-0BDA-4F14-9EDF-67A404083114}"/>
              </a:ext>
            </a:extLst>
          </p:cNvPr>
          <p:cNvSpPr txBox="1"/>
          <p:nvPr/>
        </p:nvSpPr>
        <p:spPr>
          <a:xfrm>
            <a:off x="205409" y="1103313"/>
            <a:ext cx="115361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1813"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Fenol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temir (III)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xlorid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binafsharang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moddani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shuning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reaksiya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fenolga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sifat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reaksiyasi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5">
            <a:extLst>
              <a:ext uri="{FF2B5EF4-FFF2-40B4-BE49-F238E27FC236}">
                <a16:creationId xmlns:a16="http://schemas.microsoft.com/office/drawing/2014/main" id="{7EADB4DA-EE31-41D8-A457-EE2EAD159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2956" y="4591204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Шестиугольник 28">
            <a:extLst>
              <a:ext uri="{FF2B5EF4-FFF2-40B4-BE49-F238E27FC236}">
                <a16:creationId xmlns:a16="http://schemas.microsoft.com/office/drawing/2014/main" id="{3F59A184-F80A-492E-A7C4-A7EFB2D54E03}"/>
              </a:ext>
            </a:extLst>
          </p:cNvPr>
          <p:cNvSpPr/>
          <p:nvPr/>
        </p:nvSpPr>
        <p:spPr>
          <a:xfrm rot="16200000">
            <a:off x="888979" y="4288009"/>
            <a:ext cx="1524000" cy="1636642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0EC6D983-7D1D-4F9C-B82C-6944BEDAF622}"/>
              </a:ext>
            </a:extLst>
          </p:cNvPr>
          <p:cNvCxnSpPr>
            <a:endCxn id="29" idx="0"/>
          </p:cNvCxnSpPr>
          <p:nvPr/>
        </p:nvCxnSpPr>
        <p:spPr>
          <a:xfrm>
            <a:off x="1650979" y="3982124"/>
            <a:ext cx="0" cy="3622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ED8DD805-DF0F-41F4-9A99-3660F1907822}"/>
              </a:ext>
            </a:extLst>
          </p:cNvPr>
          <p:cNvCxnSpPr>
            <a:cxnSpLocks/>
          </p:cNvCxnSpPr>
          <p:nvPr/>
        </p:nvCxnSpPr>
        <p:spPr>
          <a:xfrm flipV="1">
            <a:off x="983764" y="4535402"/>
            <a:ext cx="551255" cy="237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E1AFB4CE-F5D3-4509-9244-97EC8CC86FB8}"/>
              </a:ext>
            </a:extLst>
          </p:cNvPr>
          <p:cNvCxnSpPr>
            <a:cxnSpLocks/>
          </p:cNvCxnSpPr>
          <p:nvPr/>
        </p:nvCxnSpPr>
        <p:spPr>
          <a:xfrm>
            <a:off x="983764" y="5409109"/>
            <a:ext cx="667215" cy="2602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D57BF1F4-EA2C-44EA-8EE9-17EA484CBD38}"/>
              </a:ext>
            </a:extLst>
          </p:cNvPr>
          <p:cNvCxnSpPr/>
          <p:nvPr/>
        </p:nvCxnSpPr>
        <p:spPr>
          <a:xfrm>
            <a:off x="2277141" y="4772568"/>
            <a:ext cx="0" cy="6365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FB27DC26-5970-480A-8D45-0D44ADDCFD9E}"/>
              </a:ext>
            </a:extLst>
          </p:cNvPr>
          <p:cNvSpPr txBox="1"/>
          <p:nvPr/>
        </p:nvSpPr>
        <p:spPr>
          <a:xfrm>
            <a:off x="1457854" y="3484802"/>
            <a:ext cx="1315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25">
            <a:extLst>
              <a:ext uri="{FF2B5EF4-FFF2-40B4-BE49-F238E27FC236}">
                <a16:creationId xmlns:a16="http://schemas.microsoft.com/office/drawing/2014/main" id="{04A1CE2C-61F7-4137-AE88-8B503E75C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1084" y="4591204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6" name="Шестиугольник 35">
            <a:extLst>
              <a:ext uri="{FF2B5EF4-FFF2-40B4-BE49-F238E27FC236}">
                <a16:creationId xmlns:a16="http://schemas.microsoft.com/office/drawing/2014/main" id="{154E3B3F-4FB7-47D8-9EFB-50924D92D82B}"/>
              </a:ext>
            </a:extLst>
          </p:cNvPr>
          <p:cNvSpPr/>
          <p:nvPr/>
        </p:nvSpPr>
        <p:spPr>
          <a:xfrm rot="16200000">
            <a:off x="4827107" y="4288009"/>
            <a:ext cx="1524000" cy="1636642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0D681468-C279-4FED-A75D-05B12C8CCFEA}"/>
              </a:ext>
            </a:extLst>
          </p:cNvPr>
          <p:cNvCxnSpPr>
            <a:endCxn id="36" idx="0"/>
          </p:cNvCxnSpPr>
          <p:nvPr/>
        </p:nvCxnSpPr>
        <p:spPr>
          <a:xfrm>
            <a:off x="5589107" y="3982124"/>
            <a:ext cx="0" cy="3622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90FA440F-399F-4391-AC5D-26E0E5167F91}"/>
              </a:ext>
            </a:extLst>
          </p:cNvPr>
          <p:cNvCxnSpPr>
            <a:cxnSpLocks/>
          </p:cNvCxnSpPr>
          <p:nvPr/>
        </p:nvCxnSpPr>
        <p:spPr>
          <a:xfrm flipV="1">
            <a:off x="4921892" y="4535402"/>
            <a:ext cx="551255" cy="237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B10454D8-060F-4575-87E5-79DD3D3C411E}"/>
              </a:ext>
            </a:extLst>
          </p:cNvPr>
          <p:cNvCxnSpPr>
            <a:cxnSpLocks/>
          </p:cNvCxnSpPr>
          <p:nvPr/>
        </p:nvCxnSpPr>
        <p:spPr>
          <a:xfrm>
            <a:off x="4921892" y="5409109"/>
            <a:ext cx="667215" cy="2602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87D13C4D-5C29-4366-B1D5-7F6815D75F35}"/>
              </a:ext>
            </a:extLst>
          </p:cNvPr>
          <p:cNvCxnSpPr/>
          <p:nvPr/>
        </p:nvCxnSpPr>
        <p:spPr>
          <a:xfrm>
            <a:off x="6215269" y="4772568"/>
            <a:ext cx="0" cy="6365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C1B53FF8-B786-411E-9316-7AA5F401711F}"/>
              </a:ext>
            </a:extLst>
          </p:cNvPr>
          <p:cNvSpPr txBox="1"/>
          <p:nvPr/>
        </p:nvSpPr>
        <p:spPr>
          <a:xfrm>
            <a:off x="5280022" y="3484802"/>
            <a:ext cx="1431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25">
            <a:extLst>
              <a:ext uri="{FF2B5EF4-FFF2-40B4-BE49-F238E27FC236}">
                <a16:creationId xmlns:a16="http://schemas.microsoft.com/office/drawing/2014/main" id="{DE831BFC-AFE3-4471-8441-906554FB6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7690" y="4591203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3" name="Шестиугольник 42">
            <a:extLst>
              <a:ext uri="{FF2B5EF4-FFF2-40B4-BE49-F238E27FC236}">
                <a16:creationId xmlns:a16="http://schemas.microsoft.com/office/drawing/2014/main" id="{30011FA0-8253-4394-B762-54AC56133FFC}"/>
              </a:ext>
            </a:extLst>
          </p:cNvPr>
          <p:cNvSpPr/>
          <p:nvPr/>
        </p:nvSpPr>
        <p:spPr>
          <a:xfrm rot="16200000">
            <a:off x="6642651" y="4288008"/>
            <a:ext cx="1524000" cy="1636642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1FD1A2CD-1D99-4010-AE58-A0410A33624C}"/>
              </a:ext>
            </a:extLst>
          </p:cNvPr>
          <p:cNvCxnSpPr>
            <a:endCxn id="43" idx="0"/>
          </p:cNvCxnSpPr>
          <p:nvPr/>
        </p:nvCxnSpPr>
        <p:spPr>
          <a:xfrm>
            <a:off x="7404651" y="3982123"/>
            <a:ext cx="0" cy="3622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3782BB80-D477-4063-9DA6-220077C8A82C}"/>
              </a:ext>
            </a:extLst>
          </p:cNvPr>
          <p:cNvCxnSpPr>
            <a:cxnSpLocks/>
          </p:cNvCxnSpPr>
          <p:nvPr/>
        </p:nvCxnSpPr>
        <p:spPr>
          <a:xfrm flipV="1">
            <a:off x="6832413" y="4535401"/>
            <a:ext cx="551255" cy="237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0E6B0205-8717-4131-9BFC-3EFC9F5EC58B}"/>
              </a:ext>
            </a:extLst>
          </p:cNvPr>
          <p:cNvCxnSpPr>
            <a:cxnSpLocks/>
          </p:cNvCxnSpPr>
          <p:nvPr/>
        </p:nvCxnSpPr>
        <p:spPr>
          <a:xfrm>
            <a:off x="6832413" y="5409109"/>
            <a:ext cx="667215" cy="2602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091547C7-3FCC-4C5D-9339-02258E0CE9AB}"/>
              </a:ext>
            </a:extLst>
          </p:cNvPr>
          <p:cNvCxnSpPr/>
          <p:nvPr/>
        </p:nvCxnSpPr>
        <p:spPr>
          <a:xfrm>
            <a:off x="8017562" y="4772567"/>
            <a:ext cx="0" cy="6365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127935A4-457C-4CFE-BB09-0666194316B2}"/>
              </a:ext>
            </a:extLst>
          </p:cNvPr>
          <p:cNvSpPr txBox="1"/>
          <p:nvPr/>
        </p:nvSpPr>
        <p:spPr>
          <a:xfrm>
            <a:off x="7131705" y="3484801"/>
            <a:ext cx="1368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25">
            <a:extLst>
              <a:ext uri="{FF2B5EF4-FFF2-40B4-BE49-F238E27FC236}">
                <a16:creationId xmlns:a16="http://schemas.microsoft.com/office/drawing/2014/main" id="{99AC08B6-59BE-42CD-940C-5EAB30727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1533" y="4593144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0" name="Шестиугольник 49">
            <a:extLst>
              <a:ext uri="{FF2B5EF4-FFF2-40B4-BE49-F238E27FC236}">
                <a16:creationId xmlns:a16="http://schemas.microsoft.com/office/drawing/2014/main" id="{B3809708-49D0-4A14-A058-B785A1C5A2D1}"/>
              </a:ext>
            </a:extLst>
          </p:cNvPr>
          <p:cNvSpPr/>
          <p:nvPr/>
        </p:nvSpPr>
        <p:spPr>
          <a:xfrm rot="16200000">
            <a:off x="8476786" y="4288008"/>
            <a:ext cx="1524000" cy="1636642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00B2D051-F07C-4BE7-9291-D190903F3CFD}"/>
              </a:ext>
            </a:extLst>
          </p:cNvPr>
          <p:cNvCxnSpPr>
            <a:endCxn id="50" idx="0"/>
          </p:cNvCxnSpPr>
          <p:nvPr/>
        </p:nvCxnSpPr>
        <p:spPr>
          <a:xfrm>
            <a:off x="9238786" y="3982123"/>
            <a:ext cx="0" cy="3622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4D2E4351-D5E4-4517-953D-FFC6CED0AA92}"/>
              </a:ext>
            </a:extLst>
          </p:cNvPr>
          <p:cNvCxnSpPr>
            <a:cxnSpLocks/>
          </p:cNvCxnSpPr>
          <p:nvPr/>
        </p:nvCxnSpPr>
        <p:spPr>
          <a:xfrm flipV="1">
            <a:off x="8643450" y="4535401"/>
            <a:ext cx="551255" cy="237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F87540BC-FBD1-45EF-B38D-8C55DACE114F}"/>
              </a:ext>
            </a:extLst>
          </p:cNvPr>
          <p:cNvCxnSpPr>
            <a:cxnSpLocks/>
          </p:cNvCxnSpPr>
          <p:nvPr/>
        </p:nvCxnSpPr>
        <p:spPr>
          <a:xfrm>
            <a:off x="8552978" y="5409109"/>
            <a:ext cx="667215" cy="2602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DBCD5502-62C9-4816-A58D-B3560309B835}"/>
              </a:ext>
            </a:extLst>
          </p:cNvPr>
          <p:cNvCxnSpPr/>
          <p:nvPr/>
        </p:nvCxnSpPr>
        <p:spPr>
          <a:xfrm>
            <a:off x="9872031" y="4772567"/>
            <a:ext cx="0" cy="6365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A4B7EE31-77C3-4002-A47A-E10FC217F124}"/>
              </a:ext>
            </a:extLst>
          </p:cNvPr>
          <p:cNvSpPr txBox="1"/>
          <p:nvPr/>
        </p:nvSpPr>
        <p:spPr>
          <a:xfrm>
            <a:off x="8974319" y="3484801"/>
            <a:ext cx="1368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6" name="Прямая со стрелкой 55">
            <a:extLst>
              <a:ext uri="{FF2B5EF4-FFF2-40B4-BE49-F238E27FC236}">
                <a16:creationId xmlns:a16="http://schemas.microsoft.com/office/drawing/2014/main" id="{EDAF14F3-70F8-4B89-877F-320927A16E30}"/>
              </a:ext>
            </a:extLst>
          </p:cNvPr>
          <p:cNvCxnSpPr/>
          <p:nvPr/>
        </p:nvCxnSpPr>
        <p:spPr>
          <a:xfrm>
            <a:off x="3920274" y="5167128"/>
            <a:ext cx="7444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2E2CBC57-24DC-4313-B0CD-75F496A8FABF}"/>
              </a:ext>
            </a:extLst>
          </p:cNvPr>
          <p:cNvCxnSpPr>
            <a:cxnSpLocks/>
          </p:cNvCxnSpPr>
          <p:nvPr/>
        </p:nvCxnSpPr>
        <p:spPr>
          <a:xfrm flipV="1">
            <a:off x="5531127" y="3176962"/>
            <a:ext cx="959922" cy="4024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3704C8CD-4804-49FD-BDBC-CA9DFCFD117B}"/>
              </a:ext>
            </a:extLst>
          </p:cNvPr>
          <p:cNvCxnSpPr/>
          <p:nvPr/>
        </p:nvCxnSpPr>
        <p:spPr>
          <a:xfrm flipV="1">
            <a:off x="7383668" y="3234397"/>
            <a:ext cx="0" cy="2876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A9A35651-3636-43B9-8AA0-0F2C7D755C48}"/>
              </a:ext>
            </a:extLst>
          </p:cNvPr>
          <p:cNvCxnSpPr/>
          <p:nvPr/>
        </p:nvCxnSpPr>
        <p:spPr>
          <a:xfrm flipH="1" flipV="1">
            <a:off x="8353431" y="3176529"/>
            <a:ext cx="818321" cy="4373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536" name="Прямоугольник 65535">
            <a:extLst>
              <a:ext uri="{FF2B5EF4-FFF2-40B4-BE49-F238E27FC236}">
                <a16:creationId xmlns:a16="http://schemas.microsoft.com/office/drawing/2014/main" id="{AFA0A9AE-397B-4EDD-96EC-01CA2BB3DE6B}"/>
              </a:ext>
            </a:extLst>
          </p:cNvPr>
          <p:cNvSpPr/>
          <p:nvPr/>
        </p:nvSpPr>
        <p:spPr>
          <a:xfrm>
            <a:off x="2469300" y="4843963"/>
            <a:ext cx="1653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+FeCl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65537" name="Прямоугольник 65536">
            <a:extLst>
              <a:ext uri="{FF2B5EF4-FFF2-40B4-BE49-F238E27FC236}">
                <a16:creationId xmlns:a16="http://schemas.microsoft.com/office/drawing/2014/main" id="{8DDC146E-B790-41A1-A9CF-E41B00E3FDB7}"/>
              </a:ext>
            </a:extLst>
          </p:cNvPr>
          <p:cNvSpPr/>
          <p:nvPr/>
        </p:nvSpPr>
        <p:spPr>
          <a:xfrm>
            <a:off x="6989354" y="2588065"/>
            <a:ext cx="7232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</a:t>
            </a:r>
            <a:endParaRPr lang="ru-RU" sz="3600" dirty="0"/>
          </a:p>
        </p:txBody>
      </p:sp>
      <p:sp>
        <p:nvSpPr>
          <p:cNvPr id="65538" name="Прямоугольник 65537">
            <a:extLst>
              <a:ext uri="{FF2B5EF4-FFF2-40B4-BE49-F238E27FC236}">
                <a16:creationId xmlns:a16="http://schemas.microsoft.com/office/drawing/2014/main" id="{3749A37C-BFE8-4C5F-8A48-743EC66C4A1B}"/>
              </a:ext>
            </a:extLst>
          </p:cNvPr>
          <p:cNvSpPr/>
          <p:nvPr/>
        </p:nvSpPr>
        <p:spPr>
          <a:xfrm>
            <a:off x="10254600" y="4783162"/>
            <a:ext cx="14798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+3HCl</a:t>
            </a:r>
            <a:endParaRPr lang="ru-RU" sz="3600" dirty="0"/>
          </a:p>
        </p:txBody>
      </p:sp>
      <p:sp>
        <p:nvSpPr>
          <p:cNvPr id="65540" name="Прямоугольник 65539">
            <a:extLst>
              <a:ext uri="{FF2B5EF4-FFF2-40B4-BE49-F238E27FC236}">
                <a16:creationId xmlns:a16="http://schemas.microsoft.com/office/drawing/2014/main" id="{D1A89799-2E63-4CD5-9E12-80E3487F660E}"/>
              </a:ext>
            </a:extLst>
          </p:cNvPr>
          <p:cNvSpPr/>
          <p:nvPr/>
        </p:nvSpPr>
        <p:spPr>
          <a:xfrm>
            <a:off x="357543" y="4844829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5239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Kimyoviy</a:t>
            </a:r>
            <a:r>
              <a:rPr lang="en-US" sz="4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xossalari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5" name="Рисунок 10">
            <a:extLst>
              <a:ext uri="{FF2B5EF4-FFF2-40B4-BE49-F238E27FC236}">
                <a16:creationId xmlns:a16="http://schemas.microsoft.com/office/drawing/2014/main" id="{7986AE46-D226-4F53-8FD2-D5CBA78CF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25" y="5137150"/>
            <a:ext cx="1793875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87B820-762F-4DBA-929E-132191EA4BFE}"/>
              </a:ext>
            </a:extLst>
          </p:cNvPr>
          <p:cNvSpPr txBox="1"/>
          <p:nvPr/>
        </p:nvSpPr>
        <p:spPr>
          <a:xfrm>
            <a:off x="395786" y="1173685"/>
            <a:ext cx="113139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27063"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Fenolda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gidroksil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guruh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benzol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yadrosi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bevosita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bog‘langanligi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undagi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elektron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zichligi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benzoldagi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taqsimlanmaganligi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sababli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fenollar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benzolga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qaraganda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reaksiyaga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oson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kirishadi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Fenollar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natriy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metali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reaksiyaga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kirishganda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fenolyatlarni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chiqadi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272E773-7DB0-4173-93F0-5C56DDA279F9}"/>
              </a:ext>
            </a:extLst>
          </p:cNvPr>
          <p:cNvSpPr/>
          <p:nvPr/>
        </p:nvSpPr>
        <p:spPr>
          <a:xfrm>
            <a:off x="2015267" y="5516612"/>
            <a:ext cx="7146508" cy="642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OH+2Na       2C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ONa+H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0BA890D9-0101-4AF2-BFFC-4F1A016CA494}"/>
              </a:ext>
            </a:extLst>
          </p:cNvPr>
          <p:cNvCxnSpPr/>
          <p:nvPr/>
        </p:nvCxnSpPr>
        <p:spPr>
          <a:xfrm>
            <a:off x="5250591" y="5837629"/>
            <a:ext cx="6758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E5CF9986-C4D6-424E-9E47-52361D58B44A}"/>
              </a:ext>
            </a:extLst>
          </p:cNvPr>
          <p:cNvCxnSpPr>
            <a:cxnSpLocks/>
          </p:cNvCxnSpPr>
          <p:nvPr/>
        </p:nvCxnSpPr>
        <p:spPr>
          <a:xfrm flipV="1">
            <a:off x="9001561" y="5516612"/>
            <a:ext cx="0" cy="3210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460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Kimyoviy</a:t>
            </a:r>
            <a:r>
              <a:rPr lang="en-US" sz="4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xossalari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EC79BE-61E6-4988-8266-722B200F0A48}"/>
              </a:ext>
            </a:extLst>
          </p:cNvPr>
          <p:cNvSpPr txBox="1"/>
          <p:nvPr/>
        </p:nvSpPr>
        <p:spPr>
          <a:xfrm>
            <a:off x="119269" y="1391478"/>
            <a:ext cx="11529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 typeface="+mj-lt"/>
              <a:buAutoNum type="arabicPeriod" startAt="2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Spirtlardan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farqli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ravishda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fenollar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ishqorlar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reaksiyaga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kirishadi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fenolning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kuchsiz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kislotali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xususiyatga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ekanligini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ko‘rsatadi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5A69DC4-63C6-4ADE-8392-6E2886C8FB8A}"/>
              </a:ext>
            </a:extLst>
          </p:cNvPr>
          <p:cNvSpPr/>
          <p:nvPr/>
        </p:nvSpPr>
        <p:spPr>
          <a:xfrm>
            <a:off x="2049484" y="3865510"/>
            <a:ext cx="7556877" cy="642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OH+NaOH        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ONa+H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44CC5B45-43D3-444D-8ED9-6052113CB0A0}"/>
              </a:ext>
            </a:extLst>
          </p:cNvPr>
          <p:cNvCxnSpPr>
            <a:cxnSpLocks/>
          </p:cNvCxnSpPr>
          <p:nvPr/>
        </p:nvCxnSpPr>
        <p:spPr>
          <a:xfrm>
            <a:off x="5589383" y="4186527"/>
            <a:ext cx="6523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663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Kimyoviy</a:t>
            </a:r>
            <a:r>
              <a:rPr lang="en-US" sz="4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xossalari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BC3F15-D5D8-4234-ADCE-D82878AA0EEE}"/>
              </a:ext>
            </a:extLst>
          </p:cNvPr>
          <p:cNvSpPr txBox="1"/>
          <p:nvPr/>
        </p:nvSpPr>
        <p:spPr>
          <a:xfrm>
            <a:off x="318052" y="1319738"/>
            <a:ext cx="112908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Fenollar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bromli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ta’sirlashib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2, 4, 6-tribromo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fenol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rangli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cho‘kma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25">
            <a:extLst>
              <a:ext uri="{FF2B5EF4-FFF2-40B4-BE49-F238E27FC236}">
                <a16:creationId xmlns:a16="http://schemas.microsoft.com/office/drawing/2014/main" id="{FBA51EE1-EB94-45D4-8487-0E6BC2C26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9937" y="4261011"/>
            <a:ext cx="13997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3600" dirty="0">
                <a:ea typeface="SimSun" panose="02010600030101010101" pitchFamily="2" charset="-122"/>
                <a:cs typeface="Arial" panose="020B0604020202020204" pitchFamily="34" charset="0"/>
              </a:rPr>
              <a:t>+3Br</a:t>
            </a:r>
            <a:r>
              <a:rPr lang="en-US" sz="3600" baseline="-25000" dirty="0"/>
              <a:t>2</a:t>
            </a:r>
            <a:r>
              <a:rPr lang="en-US" altLang="zh-CN" sz="1757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 dirty="0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Шестиугольник 6">
            <a:extLst>
              <a:ext uri="{FF2B5EF4-FFF2-40B4-BE49-F238E27FC236}">
                <a16:creationId xmlns:a16="http://schemas.microsoft.com/office/drawing/2014/main" id="{39866152-D1C9-4C25-A024-C8B2CFD8671A}"/>
              </a:ext>
            </a:extLst>
          </p:cNvPr>
          <p:cNvSpPr/>
          <p:nvPr/>
        </p:nvSpPr>
        <p:spPr>
          <a:xfrm rot="16200000">
            <a:off x="1805612" y="3891160"/>
            <a:ext cx="1524000" cy="1636642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565530E6-465F-4C41-95FC-736966D69B4D}"/>
              </a:ext>
            </a:extLst>
          </p:cNvPr>
          <p:cNvCxnSpPr>
            <a:endCxn id="7" idx="0"/>
          </p:cNvCxnSpPr>
          <p:nvPr/>
        </p:nvCxnSpPr>
        <p:spPr>
          <a:xfrm>
            <a:off x="2567612" y="3585275"/>
            <a:ext cx="0" cy="3622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52F4EF67-78C9-4704-BE3B-DE1902B17960}"/>
              </a:ext>
            </a:extLst>
          </p:cNvPr>
          <p:cNvCxnSpPr>
            <a:cxnSpLocks/>
          </p:cNvCxnSpPr>
          <p:nvPr/>
        </p:nvCxnSpPr>
        <p:spPr>
          <a:xfrm flipV="1">
            <a:off x="1900397" y="4138553"/>
            <a:ext cx="551255" cy="237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F87DDA82-415A-4FD5-ACC5-BD59302E6186}"/>
              </a:ext>
            </a:extLst>
          </p:cNvPr>
          <p:cNvCxnSpPr>
            <a:cxnSpLocks/>
          </p:cNvCxnSpPr>
          <p:nvPr/>
        </p:nvCxnSpPr>
        <p:spPr>
          <a:xfrm>
            <a:off x="1900397" y="5012260"/>
            <a:ext cx="667215" cy="2602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6CFDB6B0-4F46-4784-9B22-1D4AA754523E}"/>
              </a:ext>
            </a:extLst>
          </p:cNvPr>
          <p:cNvCxnSpPr/>
          <p:nvPr/>
        </p:nvCxnSpPr>
        <p:spPr>
          <a:xfrm>
            <a:off x="3193774" y="4375719"/>
            <a:ext cx="0" cy="6365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CA5A3DC-19EC-49C3-BC55-35C731939815}"/>
              </a:ext>
            </a:extLst>
          </p:cNvPr>
          <p:cNvSpPr txBox="1"/>
          <p:nvPr/>
        </p:nvSpPr>
        <p:spPr>
          <a:xfrm>
            <a:off x="2374487" y="3087953"/>
            <a:ext cx="1315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9B4458A8-ABC8-4B1A-9681-C0C92816B672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219679" y="4584177"/>
            <a:ext cx="8763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25">
            <a:extLst>
              <a:ext uri="{FF2B5EF4-FFF2-40B4-BE49-F238E27FC236}">
                <a16:creationId xmlns:a16="http://schemas.microsoft.com/office/drawing/2014/main" id="{3DFECC6E-8833-4431-AD7A-8DE5B1985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6760" y="3384851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Шестиугольник 18">
            <a:extLst>
              <a:ext uri="{FF2B5EF4-FFF2-40B4-BE49-F238E27FC236}">
                <a16:creationId xmlns:a16="http://schemas.microsoft.com/office/drawing/2014/main" id="{7FA3CB13-A726-4A83-B1FB-DDDA1E7AF440}"/>
              </a:ext>
            </a:extLst>
          </p:cNvPr>
          <p:cNvSpPr/>
          <p:nvPr/>
        </p:nvSpPr>
        <p:spPr>
          <a:xfrm rot="16200000">
            <a:off x="7028644" y="3791209"/>
            <a:ext cx="1524000" cy="1636642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9ADA15CD-71E9-4898-9455-6866FA23F6AE}"/>
              </a:ext>
            </a:extLst>
          </p:cNvPr>
          <p:cNvCxnSpPr>
            <a:endCxn id="19" idx="0"/>
          </p:cNvCxnSpPr>
          <p:nvPr/>
        </p:nvCxnSpPr>
        <p:spPr>
          <a:xfrm>
            <a:off x="7790644" y="3485324"/>
            <a:ext cx="0" cy="3622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581EE38D-87E3-4A5A-8FAA-71AC7DF111CD}"/>
              </a:ext>
            </a:extLst>
          </p:cNvPr>
          <p:cNvCxnSpPr>
            <a:cxnSpLocks/>
          </p:cNvCxnSpPr>
          <p:nvPr/>
        </p:nvCxnSpPr>
        <p:spPr>
          <a:xfrm flipV="1">
            <a:off x="7123429" y="4038602"/>
            <a:ext cx="551255" cy="237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184D4897-BBE0-41FD-BEEE-13E8C8C4BF18}"/>
              </a:ext>
            </a:extLst>
          </p:cNvPr>
          <p:cNvCxnSpPr>
            <a:cxnSpLocks/>
          </p:cNvCxnSpPr>
          <p:nvPr/>
        </p:nvCxnSpPr>
        <p:spPr>
          <a:xfrm>
            <a:off x="7123429" y="4912309"/>
            <a:ext cx="667215" cy="2602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7BDB7162-80FF-4C55-A05E-D1FA50159440}"/>
              </a:ext>
            </a:extLst>
          </p:cNvPr>
          <p:cNvCxnSpPr/>
          <p:nvPr/>
        </p:nvCxnSpPr>
        <p:spPr>
          <a:xfrm>
            <a:off x="8416806" y="4275768"/>
            <a:ext cx="0" cy="6365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3638D13-3F52-49F1-A350-B210B5BB65C5}"/>
              </a:ext>
            </a:extLst>
          </p:cNvPr>
          <p:cNvSpPr txBox="1"/>
          <p:nvPr/>
        </p:nvSpPr>
        <p:spPr>
          <a:xfrm>
            <a:off x="7597519" y="2988002"/>
            <a:ext cx="1315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DA5F2C8-5754-4C34-9E30-4AE4E193F48E}"/>
              </a:ext>
            </a:extLst>
          </p:cNvPr>
          <p:cNvSpPr/>
          <p:nvPr/>
        </p:nvSpPr>
        <p:spPr>
          <a:xfrm>
            <a:off x="7674684" y="5580152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Br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71EA8CAA-451C-4E2F-B9BE-B6832087E3DD}"/>
              </a:ext>
            </a:extLst>
          </p:cNvPr>
          <p:cNvSpPr/>
          <p:nvPr/>
        </p:nvSpPr>
        <p:spPr>
          <a:xfrm>
            <a:off x="6238324" y="3834019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Br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7F58954-92C1-44DD-BB19-65B8AAB62563}"/>
              </a:ext>
            </a:extLst>
          </p:cNvPr>
          <p:cNvSpPr/>
          <p:nvPr/>
        </p:nvSpPr>
        <p:spPr>
          <a:xfrm>
            <a:off x="8974888" y="3834019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Br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ABE214D1-612F-4990-9F58-317303C9957D}"/>
              </a:ext>
            </a:extLst>
          </p:cNvPr>
          <p:cNvCxnSpPr>
            <a:cxnSpLocks/>
            <a:stCxn id="19" idx="5"/>
          </p:cNvCxnSpPr>
          <p:nvPr/>
        </p:nvCxnSpPr>
        <p:spPr>
          <a:xfrm flipH="1">
            <a:off x="6758609" y="4228530"/>
            <a:ext cx="2137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8D50EA18-74C3-4473-8604-CD0692429A55}"/>
              </a:ext>
            </a:extLst>
          </p:cNvPr>
          <p:cNvCxnSpPr>
            <a:cxnSpLocks/>
            <a:stCxn id="19" idx="1"/>
          </p:cNvCxnSpPr>
          <p:nvPr/>
        </p:nvCxnSpPr>
        <p:spPr>
          <a:xfrm>
            <a:off x="8608965" y="4228530"/>
            <a:ext cx="2681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6392C177-2FB2-497B-845C-4030980AB1EF}"/>
              </a:ext>
            </a:extLst>
          </p:cNvPr>
          <p:cNvCxnSpPr>
            <a:stCxn id="19" idx="3"/>
          </p:cNvCxnSpPr>
          <p:nvPr/>
        </p:nvCxnSpPr>
        <p:spPr>
          <a:xfrm>
            <a:off x="7790644" y="5371530"/>
            <a:ext cx="0" cy="1667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B638C115-0108-4031-9D72-ADFD23F16B1A}"/>
              </a:ext>
            </a:extLst>
          </p:cNvPr>
          <p:cNvSpPr/>
          <p:nvPr/>
        </p:nvSpPr>
        <p:spPr>
          <a:xfrm>
            <a:off x="10103364" y="4286363"/>
            <a:ext cx="15055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3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+3HBr</a:t>
            </a:r>
            <a:endParaRPr lang="ru-RU" altLang="ru-RU" sz="36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145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Kimyoviy</a:t>
            </a:r>
            <a:r>
              <a:rPr lang="en-US" sz="4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xossalari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E4F5A7-4FFE-4DAB-8AFB-AE7725886C71}"/>
              </a:ext>
            </a:extLst>
          </p:cNvPr>
          <p:cNvSpPr txBox="1"/>
          <p:nvPr/>
        </p:nvSpPr>
        <p:spPr>
          <a:xfrm>
            <a:off x="192312" y="1253986"/>
            <a:ext cx="118658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Fenollar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yetarli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miqdorda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nitrat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reaksiyaga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kirishib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4, 6-trinitrofenol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pikrin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kislotasi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25">
            <a:extLst>
              <a:ext uri="{FF2B5EF4-FFF2-40B4-BE49-F238E27FC236}">
                <a16:creationId xmlns:a16="http://schemas.microsoft.com/office/drawing/2014/main" id="{2950D0C9-B7BA-44E9-9615-DEC15F2CD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4615" y="3666166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Шестиугольник 6">
            <a:extLst>
              <a:ext uri="{FF2B5EF4-FFF2-40B4-BE49-F238E27FC236}">
                <a16:creationId xmlns:a16="http://schemas.microsoft.com/office/drawing/2014/main" id="{292B0C7F-B744-40DD-B058-C9E9CE7B7DE8}"/>
              </a:ext>
            </a:extLst>
          </p:cNvPr>
          <p:cNvSpPr/>
          <p:nvPr/>
        </p:nvSpPr>
        <p:spPr>
          <a:xfrm rot="16200000">
            <a:off x="1116499" y="4072524"/>
            <a:ext cx="1524000" cy="1636642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62DA679F-7628-45F3-981A-83D571A66EC8}"/>
              </a:ext>
            </a:extLst>
          </p:cNvPr>
          <p:cNvCxnSpPr>
            <a:endCxn id="7" idx="0"/>
          </p:cNvCxnSpPr>
          <p:nvPr/>
        </p:nvCxnSpPr>
        <p:spPr>
          <a:xfrm>
            <a:off x="1878499" y="3766639"/>
            <a:ext cx="0" cy="3622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3D4800DC-A92B-46CC-A193-B52D50548FD2}"/>
              </a:ext>
            </a:extLst>
          </p:cNvPr>
          <p:cNvCxnSpPr>
            <a:cxnSpLocks/>
          </p:cNvCxnSpPr>
          <p:nvPr/>
        </p:nvCxnSpPr>
        <p:spPr>
          <a:xfrm flipV="1">
            <a:off x="1211284" y="4319917"/>
            <a:ext cx="551255" cy="237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38DAAF3-C21C-4ED0-A9E4-095BCD314029}"/>
              </a:ext>
            </a:extLst>
          </p:cNvPr>
          <p:cNvCxnSpPr>
            <a:cxnSpLocks/>
          </p:cNvCxnSpPr>
          <p:nvPr/>
        </p:nvCxnSpPr>
        <p:spPr>
          <a:xfrm>
            <a:off x="1211284" y="5193624"/>
            <a:ext cx="667215" cy="2602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B87B469-5D29-4E17-9CA4-DFD8B4C64745}"/>
              </a:ext>
            </a:extLst>
          </p:cNvPr>
          <p:cNvCxnSpPr/>
          <p:nvPr/>
        </p:nvCxnSpPr>
        <p:spPr>
          <a:xfrm>
            <a:off x="2504661" y="4557083"/>
            <a:ext cx="0" cy="6365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4AF693C-4247-49F2-B62E-82CA3A7D63E6}"/>
              </a:ext>
            </a:extLst>
          </p:cNvPr>
          <p:cNvSpPr txBox="1"/>
          <p:nvPr/>
        </p:nvSpPr>
        <p:spPr>
          <a:xfrm>
            <a:off x="1685374" y="3269317"/>
            <a:ext cx="1315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25">
            <a:extLst>
              <a:ext uri="{FF2B5EF4-FFF2-40B4-BE49-F238E27FC236}">
                <a16:creationId xmlns:a16="http://schemas.microsoft.com/office/drawing/2014/main" id="{03245B81-3408-43DB-B091-F23F728B1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4615" y="4552187"/>
            <a:ext cx="23230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3600" dirty="0">
                <a:ea typeface="SimSun" panose="02010600030101010101" pitchFamily="2" charset="-122"/>
                <a:cs typeface="Arial" panose="020B0604020202020204" pitchFamily="34" charset="0"/>
              </a:rPr>
              <a:t>+3HONO</a:t>
            </a:r>
            <a:r>
              <a:rPr lang="en-US" sz="3600" baseline="-25000" dirty="0"/>
              <a:t>2</a:t>
            </a:r>
            <a:r>
              <a:rPr lang="en-US" altLang="zh-CN" sz="1757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 dirty="0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86B48316-A338-48D2-988D-BF2A55FAE859}"/>
              </a:ext>
            </a:extLst>
          </p:cNvPr>
          <p:cNvCxnSpPr/>
          <p:nvPr/>
        </p:nvCxnSpPr>
        <p:spPr>
          <a:xfrm>
            <a:off x="5314122" y="4875353"/>
            <a:ext cx="13252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25">
            <a:extLst>
              <a:ext uri="{FF2B5EF4-FFF2-40B4-BE49-F238E27FC236}">
                <a16:creationId xmlns:a16="http://schemas.microsoft.com/office/drawing/2014/main" id="{3F746E54-0BC1-4F69-8070-73F80C25A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3618" y="3666166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Шестиугольник 16">
            <a:extLst>
              <a:ext uri="{FF2B5EF4-FFF2-40B4-BE49-F238E27FC236}">
                <a16:creationId xmlns:a16="http://schemas.microsoft.com/office/drawing/2014/main" id="{45F0B12A-0D1A-4BA7-BD9E-A52DB8956B4C}"/>
              </a:ext>
            </a:extLst>
          </p:cNvPr>
          <p:cNvSpPr/>
          <p:nvPr/>
        </p:nvSpPr>
        <p:spPr>
          <a:xfrm rot="16200000">
            <a:off x="7655502" y="4072524"/>
            <a:ext cx="1524000" cy="1636642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8114743-36B5-4A4D-8E91-E006D87D9F72}"/>
              </a:ext>
            </a:extLst>
          </p:cNvPr>
          <p:cNvCxnSpPr>
            <a:endCxn id="17" idx="0"/>
          </p:cNvCxnSpPr>
          <p:nvPr/>
        </p:nvCxnSpPr>
        <p:spPr>
          <a:xfrm>
            <a:off x="8417502" y="3766639"/>
            <a:ext cx="0" cy="3622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B968F3B0-0331-442E-A0F3-F2EB5A279FF2}"/>
              </a:ext>
            </a:extLst>
          </p:cNvPr>
          <p:cNvCxnSpPr>
            <a:cxnSpLocks/>
          </p:cNvCxnSpPr>
          <p:nvPr/>
        </p:nvCxnSpPr>
        <p:spPr>
          <a:xfrm flipV="1">
            <a:off x="7750287" y="4319917"/>
            <a:ext cx="551255" cy="237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7CDED88-3DD8-4056-A542-5BF0ED492E8E}"/>
              </a:ext>
            </a:extLst>
          </p:cNvPr>
          <p:cNvCxnSpPr>
            <a:cxnSpLocks/>
          </p:cNvCxnSpPr>
          <p:nvPr/>
        </p:nvCxnSpPr>
        <p:spPr>
          <a:xfrm>
            <a:off x="7750287" y="5193624"/>
            <a:ext cx="667215" cy="2602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374F8BEE-9BA5-4295-A791-F7C6F681BC67}"/>
              </a:ext>
            </a:extLst>
          </p:cNvPr>
          <p:cNvCxnSpPr/>
          <p:nvPr/>
        </p:nvCxnSpPr>
        <p:spPr>
          <a:xfrm>
            <a:off x="9043664" y="4557083"/>
            <a:ext cx="0" cy="6365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9951E74-8818-4D1C-A9A3-14DB1E879EDA}"/>
              </a:ext>
            </a:extLst>
          </p:cNvPr>
          <p:cNvSpPr txBox="1"/>
          <p:nvPr/>
        </p:nvSpPr>
        <p:spPr>
          <a:xfrm>
            <a:off x="8224377" y="3269317"/>
            <a:ext cx="1315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2EF2A0A-B8A9-41CC-A3D1-0492D2639834}"/>
              </a:ext>
            </a:extLst>
          </p:cNvPr>
          <p:cNvSpPr/>
          <p:nvPr/>
        </p:nvSpPr>
        <p:spPr>
          <a:xfrm>
            <a:off x="588825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DB42D4F5-FFA7-4360-AD7D-5BBAF0378E19}"/>
              </a:ext>
            </a:extLst>
          </p:cNvPr>
          <p:cNvSpPr/>
          <p:nvPr/>
        </p:nvSpPr>
        <p:spPr>
          <a:xfrm>
            <a:off x="6237415" y="4115334"/>
            <a:ext cx="10486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99A95FD-DE3F-4310-9800-A184809020A0}"/>
              </a:ext>
            </a:extLst>
          </p:cNvPr>
          <p:cNvSpPr/>
          <p:nvPr/>
        </p:nvSpPr>
        <p:spPr>
          <a:xfrm>
            <a:off x="9624390" y="4147223"/>
            <a:ext cx="10486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DDE9D7C-15A8-423E-939C-EBD9755FC48C}"/>
              </a:ext>
            </a:extLst>
          </p:cNvPr>
          <p:cNvSpPr/>
          <p:nvPr/>
        </p:nvSpPr>
        <p:spPr>
          <a:xfrm>
            <a:off x="8301542" y="5966219"/>
            <a:ext cx="10486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D8AF55EC-BEBA-4693-9BD3-29F3B746D3EA}"/>
              </a:ext>
            </a:extLst>
          </p:cNvPr>
          <p:cNvCxnSpPr>
            <a:cxnSpLocks/>
            <a:stCxn id="17" idx="5"/>
          </p:cNvCxnSpPr>
          <p:nvPr/>
        </p:nvCxnSpPr>
        <p:spPr>
          <a:xfrm flipH="1">
            <a:off x="7167661" y="4509845"/>
            <a:ext cx="4315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6DA88D17-0CDA-421A-8052-2E49341D3CBC}"/>
              </a:ext>
            </a:extLst>
          </p:cNvPr>
          <p:cNvCxnSpPr>
            <a:cxnSpLocks/>
          </p:cNvCxnSpPr>
          <p:nvPr/>
        </p:nvCxnSpPr>
        <p:spPr>
          <a:xfrm flipV="1">
            <a:off x="9235823" y="4490117"/>
            <a:ext cx="388567" cy="394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5A419928-6E6B-4C8E-888C-E98554FFC0CB}"/>
              </a:ext>
            </a:extLst>
          </p:cNvPr>
          <p:cNvCxnSpPr>
            <a:stCxn id="17" idx="3"/>
          </p:cNvCxnSpPr>
          <p:nvPr/>
        </p:nvCxnSpPr>
        <p:spPr>
          <a:xfrm>
            <a:off x="8417502" y="5652845"/>
            <a:ext cx="0" cy="2131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679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Mustahkamlash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6A004D-C20A-481B-8368-EA9959495DFE}"/>
              </a:ext>
            </a:extLst>
          </p:cNvPr>
          <p:cNvSpPr txBox="1"/>
          <p:nvPr/>
        </p:nvSpPr>
        <p:spPr>
          <a:xfrm>
            <a:off x="410817" y="1298713"/>
            <a:ext cx="11502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Fenolning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gomologlarining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formulasini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25">
            <a:extLst>
              <a:ext uri="{FF2B5EF4-FFF2-40B4-BE49-F238E27FC236}">
                <a16:creationId xmlns:a16="http://schemas.microsoft.com/office/drawing/2014/main" id="{8BC9D084-8AE6-4B46-B7A6-C838AD70D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6737" y="3214896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Шестиугольник 5">
            <a:extLst>
              <a:ext uri="{FF2B5EF4-FFF2-40B4-BE49-F238E27FC236}">
                <a16:creationId xmlns:a16="http://schemas.microsoft.com/office/drawing/2014/main" id="{92827113-125F-4376-80B5-2D4BB261D433}"/>
              </a:ext>
            </a:extLst>
          </p:cNvPr>
          <p:cNvSpPr/>
          <p:nvPr/>
        </p:nvSpPr>
        <p:spPr>
          <a:xfrm rot="16200000">
            <a:off x="1434551" y="3102773"/>
            <a:ext cx="1524000" cy="1636642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2A7F0DA9-6E8F-43FC-A78A-6F4A275B1A09}"/>
              </a:ext>
            </a:extLst>
          </p:cNvPr>
          <p:cNvCxnSpPr>
            <a:endCxn id="6" idx="0"/>
          </p:cNvCxnSpPr>
          <p:nvPr/>
        </p:nvCxnSpPr>
        <p:spPr>
          <a:xfrm>
            <a:off x="2196551" y="2796888"/>
            <a:ext cx="0" cy="3622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CD969FF7-D6A9-4349-A15F-669708E737E5}"/>
              </a:ext>
            </a:extLst>
          </p:cNvPr>
          <p:cNvCxnSpPr>
            <a:cxnSpLocks/>
          </p:cNvCxnSpPr>
          <p:nvPr/>
        </p:nvCxnSpPr>
        <p:spPr>
          <a:xfrm flipV="1">
            <a:off x="2300805" y="4207907"/>
            <a:ext cx="551255" cy="237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E05465CC-6053-4BA4-93D3-50006110C675}"/>
              </a:ext>
            </a:extLst>
          </p:cNvPr>
          <p:cNvCxnSpPr>
            <a:cxnSpLocks/>
          </p:cNvCxnSpPr>
          <p:nvPr/>
        </p:nvCxnSpPr>
        <p:spPr>
          <a:xfrm>
            <a:off x="1545431" y="3603294"/>
            <a:ext cx="0" cy="6046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65BD8CB-7962-4504-BD26-98FB2E9EB645}"/>
              </a:ext>
            </a:extLst>
          </p:cNvPr>
          <p:cNvCxnSpPr>
            <a:cxnSpLocks/>
          </p:cNvCxnSpPr>
          <p:nvPr/>
        </p:nvCxnSpPr>
        <p:spPr>
          <a:xfrm>
            <a:off x="2225898" y="3372975"/>
            <a:ext cx="626162" cy="3027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Прямоугольник 25">
            <a:extLst>
              <a:ext uri="{FF2B5EF4-FFF2-40B4-BE49-F238E27FC236}">
                <a16:creationId xmlns:a16="http://schemas.microsoft.com/office/drawing/2014/main" id="{CB6D5DBD-58CC-4DFA-BB7B-FEB4B564A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6980" y="3214896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Шестиугольник 11">
            <a:extLst>
              <a:ext uri="{FF2B5EF4-FFF2-40B4-BE49-F238E27FC236}">
                <a16:creationId xmlns:a16="http://schemas.microsoft.com/office/drawing/2014/main" id="{CE50ABE0-3103-4667-8A15-090A288EF65C}"/>
              </a:ext>
            </a:extLst>
          </p:cNvPr>
          <p:cNvSpPr/>
          <p:nvPr/>
        </p:nvSpPr>
        <p:spPr>
          <a:xfrm rot="16200000">
            <a:off x="5204794" y="3102773"/>
            <a:ext cx="1524000" cy="1636642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6AB1FA66-4F5A-416B-B8D9-D044ABE7E5E7}"/>
              </a:ext>
            </a:extLst>
          </p:cNvPr>
          <p:cNvCxnSpPr>
            <a:endCxn id="12" idx="0"/>
          </p:cNvCxnSpPr>
          <p:nvPr/>
        </p:nvCxnSpPr>
        <p:spPr>
          <a:xfrm>
            <a:off x="5966794" y="2796888"/>
            <a:ext cx="0" cy="3622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B24B7272-8C9B-46B7-AB94-F5CA0332437C}"/>
              </a:ext>
            </a:extLst>
          </p:cNvPr>
          <p:cNvCxnSpPr>
            <a:cxnSpLocks/>
          </p:cNvCxnSpPr>
          <p:nvPr/>
        </p:nvCxnSpPr>
        <p:spPr>
          <a:xfrm flipV="1">
            <a:off x="6071048" y="4207907"/>
            <a:ext cx="551255" cy="237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982D5836-063A-4A4E-82E0-87A7058145FD}"/>
              </a:ext>
            </a:extLst>
          </p:cNvPr>
          <p:cNvCxnSpPr>
            <a:cxnSpLocks/>
          </p:cNvCxnSpPr>
          <p:nvPr/>
        </p:nvCxnSpPr>
        <p:spPr>
          <a:xfrm>
            <a:off x="5315674" y="3603294"/>
            <a:ext cx="0" cy="6046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87B57112-E277-4819-982B-0F81E6EF16BA}"/>
              </a:ext>
            </a:extLst>
          </p:cNvPr>
          <p:cNvCxnSpPr>
            <a:cxnSpLocks/>
          </p:cNvCxnSpPr>
          <p:nvPr/>
        </p:nvCxnSpPr>
        <p:spPr>
          <a:xfrm>
            <a:off x="5996141" y="3372975"/>
            <a:ext cx="626162" cy="3027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25">
            <a:extLst>
              <a:ext uri="{FF2B5EF4-FFF2-40B4-BE49-F238E27FC236}">
                <a16:creationId xmlns:a16="http://schemas.microsoft.com/office/drawing/2014/main" id="{3276DE98-8F06-46A6-A145-CAF501F09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68807" y="3217170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Шестиугольник 17">
            <a:extLst>
              <a:ext uri="{FF2B5EF4-FFF2-40B4-BE49-F238E27FC236}">
                <a16:creationId xmlns:a16="http://schemas.microsoft.com/office/drawing/2014/main" id="{4A79987A-C9CC-4B5E-B5CB-1B3B3516A9F6}"/>
              </a:ext>
            </a:extLst>
          </p:cNvPr>
          <p:cNvSpPr/>
          <p:nvPr/>
        </p:nvSpPr>
        <p:spPr>
          <a:xfrm rot="16200000">
            <a:off x="8716621" y="3105047"/>
            <a:ext cx="1524000" cy="1636642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8D6A67D5-DA31-402C-8675-D5D92391D0B1}"/>
              </a:ext>
            </a:extLst>
          </p:cNvPr>
          <p:cNvCxnSpPr>
            <a:endCxn id="18" idx="0"/>
          </p:cNvCxnSpPr>
          <p:nvPr/>
        </p:nvCxnSpPr>
        <p:spPr>
          <a:xfrm>
            <a:off x="9478621" y="2799162"/>
            <a:ext cx="0" cy="3622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29AA5E13-B34B-475E-BB12-A45ED8F3FFF1}"/>
              </a:ext>
            </a:extLst>
          </p:cNvPr>
          <p:cNvCxnSpPr>
            <a:cxnSpLocks/>
          </p:cNvCxnSpPr>
          <p:nvPr/>
        </p:nvCxnSpPr>
        <p:spPr>
          <a:xfrm flipV="1">
            <a:off x="9582875" y="4210181"/>
            <a:ext cx="551255" cy="237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155DF8AF-CD3A-45AB-ADBF-01353EAAD45C}"/>
              </a:ext>
            </a:extLst>
          </p:cNvPr>
          <p:cNvCxnSpPr>
            <a:cxnSpLocks/>
          </p:cNvCxnSpPr>
          <p:nvPr/>
        </p:nvCxnSpPr>
        <p:spPr>
          <a:xfrm>
            <a:off x="8827501" y="3605568"/>
            <a:ext cx="0" cy="6046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5E15EDAD-8A07-4468-ABE1-B21E03C91648}"/>
              </a:ext>
            </a:extLst>
          </p:cNvPr>
          <p:cNvCxnSpPr>
            <a:cxnSpLocks/>
          </p:cNvCxnSpPr>
          <p:nvPr/>
        </p:nvCxnSpPr>
        <p:spPr>
          <a:xfrm>
            <a:off x="9507968" y="3375249"/>
            <a:ext cx="626162" cy="3027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14AAFF0-BCC4-4CF9-84EB-34E315833194}"/>
              </a:ext>
            </a:extLst>
          </p:cNvPr>
          <p:cNvSpPr txBox="1"/>
          <p:nvPr/>
        </p:nvSpPr>
        <p:spPr>
          <a:xfrm>
            <a:off x="1901708" y="2340226"/>
            <a:ext cx="1371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1D3B63-A134-476B-892D-CDA4AA42BAB9}"/>
              </a:ext>
            </a:extLst>
          </p:cNvPr>
          <p:cNvSpPr txBox="1"/>
          <p:nvPr/>
        </p:nvSpPr>
        <p:spPr>
          <a:xfrm>
            <a:off x="9172711" y="2320876"/>
            <a:ext cx="1371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22336A-DA33-4CE5-A846-A77C5186112C}"/>
              </a:ext>
            </a:extLst>
          </p:cNvPr>
          <p:cNvSpPr txBox="1"/>
          <p:nvPr/>
        </p:nvSpPr>
        <p:spPr>
          <a:xfrm>
            <a:off x="5708378" y="2303775"/>
            <a:ext cx="1371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46A5742A-1B8D-4461-B3AD-1297F55AE646}"/>
              </a:ext>
            </a:extLst>
          </p:cNvPr>
          <p:cNvCxnSpPr>
            <a:stCxn id="6" idx="1"/>
          </p:cNvCxnSpPr>
          <p:nvPr/>
        </p:nvCxnSpPr>
        <p:spPr>
          <a:xfrm flipV="1">
            <a:off x="3014872" y="3526639"/>
            <a:ext cx="381010" cy="134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806AB00-320D-4E94-BE7B-1C901EA6463A}"/>
              </a:ext>
            </a:extLst>
          </p:cNvPr>
          <p:cNvSpPr txBox="1"/>
          <p:nvPr/>
        </p:nvSpPr>
        <p:spPr>
          <a:xfrm>
            <a:off x="3353058" y="3201199"/>
            <a:ext cx="1371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ru-RU" dirty="0"/>
              <a:t> 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A10DF31-C9BA-4936-A981-175290BAB42E}"/>
              </a:ext>
            </a:extLst>
          </p:cNvPr>
          <p:cNvSpPr txBox="1"/>
          <p:nvPr/>
        </p:nvSpPr>
        <p:spPr>
          <a:xfrm>
            <a:off x="9296658" y="4865872"/>
            <a:ext cx="1371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ru-RU" dirty="0"/>
              <a:t> 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6A154D3-A2D1-4592-B587-A5F8BF1A2C71}"/>
              </a:ext>
            </a:extLst>
          </p:cNvPr>
          <p:cNvSpPr txBox="1"/>
          <p:nvPr/>
        </p:nvSpPr>
        <p:spPr>
          <a:xfrm>
            <a:off x="6916632" y="4359928"/>
            <a:ext cx="1371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ru-RU" dirty="0"/>
              <a:t> 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473CA78B-1A62-488A-845F-A75A6435F846}"/>
              </a:ext>
            </a:extLst>
          </p:cNvPr>
          <p:cNvCxnSpPr/>
          <p:nvPr/>
        </p:nvCxnSpPr>
        <p:spPr>
          <a:xfrm>
            <a:off x="6785115" y="4326490"/>
            <a:ext cx="294844" cy="1547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444CDB09-3D68-45BD-A27F-CDA182EEFE7E}"/>
              </a:ext>
            </a:extLst>
          </p:cNvPr>
          <p:cNvCxnSpPr>
            <a:stCxn id="18" idx="3"/>
          </p:cNvCxnSpPr>
          <p:nvPr/>
        </p:nvCxnSpPr>
        <p:spPr>
          <a:xfrm>
            <a:off x="9478621" y="4685368"/>
            <a:ext cx="0" cy="1805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3272240-7CA1-476B-BFF4-D9FEC137FC66}"/>
              </a:ext>
            </a:extLst>
          </p:cNvPr>
          <p:cNvSpPr txBox="1"/>
          <p:nvPr/>
        </p:nvSpPr>
        <p:spPr>
          <a:xfrm>
            <a:off x="1041850" y="4885246"/>
            <a:ext cx="2199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fenol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o-</a:t>
            </a:r>
            <a:r>
              <a:rPr lang="en-US" sz="3600" dirty="0" err="1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krezol</a:t>
            </a:r>
            <a:endParaRPr lang="ru-RU" sz="3600" dirty="0">
              <a:solidFill>
                <a:srgbClr val="66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AD5B7E-7BF3-4006-877A-FA41F75C3793}"/>
              </a:ext>
            </a:extLst>
          </p:cNvPr>
          <p:cNvSpPr txBox="1"/>
          <p:nvPr/>
        </p:nvSpPr>
        <p:spPr>
          <a:xfrm>
            <a:off x="4896210" y="4912038"/>
            <a:ext cx="2199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fenol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m-</a:t>
            </a:r>
            <a:r>
              <a:rPr lang="en-US" sz="3600" dirty="0" err="1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krezol</a:t>
            </a:r>
            <a:endParaRPr lang="ru-RU" sz="3600" dirty="0">
              <a:solidFill>
                <a:srgbClr val="66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F400D9A4-11F1-4936-90F9-5BB4C483D6E7}"/>
              </a:ext>
            </a:extLst>
          </p:cNvPr>
          <p:cNvSpPr/>
          <p:nvPr/>
        </p:nvSpPr>
        <p:spPr>
          <a:xfrm>
            <a:off x="8978545" y="5439244"/>
            <a:ext cx="18261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p-</a:t>
            </a:r>
            <a:r>
              <a:rPr lang="en-US" sz="3600" dirty="0" err="1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krezol</a:t>
            </a:r>
            <a:endParaRPr lang="ru-RU" sz="3600" dirty="0">
              <a:solidFill>
                <a:srgbClr val="66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43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1" grpId="0"/>
      <p:bldP spid="12" grpId="0" animBg="1"/>
      <p:bldP spid="17" grpId="0"/>
      <p:bldP spid="18" grpId="0" animBg="1"/>
      <p:bldP spid="23" grpId="0"/>
      <p:bldP spid="24" grpId="0"/>
      <p:bldP spid="25" grpId="0"/>
      <p:bldP spid="27" grpId="0"/>
      <p:bldP spid="28" grpId="0"/>
      <p:bldP spid="29" grpId="0"/>
      <p:bldP spid="32" grpId="0"/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Mustahkamlash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CCBB6B-E793-4D51-9B7C-CDA61BB97762}"/>
              </a:ext>
            </a:extLst>
          </p:cNvPr>
          <p:cNvSpPr txBox="1"/>
          <p:nvPr/>
        </p:nvSpPr>
        <p:spPr>
          <a:xfrm>
            <a:off x="291548" y="1417983"/>
            <a:ext cx="11476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atomli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fenollarga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misol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keltiring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25">
            <a:extLst>
              <a:ext uri="{FF2B5EF4-FFF2-40B4-BE49-F238E27FC236}">
                <a16:creationId xmlns:a16="http://schemas.microsoft.com/office/drawing/2014/main" id="{62ECD722-2854-4279-9ABE-2A61E3686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9241" y="3332403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Шестиугольник 5">
            <a:extLst>
              <a:ext uri="{FF2B5EF4-FFF2-40B4-BE49-F238E27FC236}">
                <a16:creationId xmlns:a16="http://schemas.microsoft.com/office/drawing/2014/main" id="{E153F62A-BD9A-42DB-8347-E6B2A062D7E2}"/>
              </a:ext>
            </a:extLst>
          </p:cNvPr>
          <p:cNvSpPr/>
          <p:nvPr/>
        </p:nvSpPr>
        <p:spPr>
          <a:xfrm rot="16200000">
            <a:off x="6861316" y="3029209"/>
            <a:ext cx="1524000" cy="1636642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естиугольник 6">
            <a:extLst>
              <a:ext uri="{FF2B5EF4-FFF2-40B4-BE49-F238E27FC236}">
                <a16:creationId xmlns:a16="http://schemas.microsoft.com/office/drawing/2014/main" id="{C6378958-5568-4F02-9946-2A65F5AC7647}"/>
              </a:ext>
            </a:extLst>
          </p:cNvPr>
          <p:cNvSpPr/>
          <p:nvPr/>
        </p:nvSpPr>
        <p:spPr>
          <a:xfrm rot="16200000">
            <a:off x="3326299" y="3029209"/>
            <a:ext cx="1524000" cy="1636642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8842F4C5-1E24-44A9-AEF3-27331A6F6DDB}"/>
              </a:ext>
            </a:extLst>
          </p:cNvPr>
          <p:cNvCxnSpPr/>
          <p:nvPr/>
        </p:nvCxnSpPr>
        <p:spPr>
          <a:xfrm>
            <a:off x="4088299" y="2723323"/>
            <a:ext cx="0" cy="3622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91D8CE46-A479-43A4-ACEF-8EBFF5B84AB2}"/>
              </a:ext>
            </a:extLst>
          </p:cNvPr>
          <p:cNvCxnSpPr/>
          <p:nvPr/>
        </p:nvCxnSpPr>
        <p:spPr>
          <a:xfrm>
            <a:off x="7626632" y="2723323"/>
            <a:ext cx="0" cy="3622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7F73D4F-FCC0-4CD2-883C-FA1E8B1EC8AB}"/>
              </a:ext>
            </a:extLst>
          </p:cNvPr>
          <p:cNvCxnSpPr>
            <a:cxnSpLocks/>
          </p:cNvCxnSpPr>
          <p:nvPr/>
        </p:nvCxnSpPr>
        <p:spPr>
          <a:xfrm flipH="1">
            <a:off x="4906621" y="3457002"/>
            <a:ext cx="39424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59FC037E-4998-418E-8321-580F5C166C3C}"/>
              </a:ext>
            </a:extLst>
          </p:cNvPr>
          <p:cNvCxnSpPr>
            <a:cxnSpLocks/>
          </p:cNvCxnSpPr>
          <p:nvPr/>
        </p:nvCxnSpPr>
        <p:spPr>
          <a:xfrm flipH="1">
            <a:off x="8429633" y="3457002"/>
            <a:ext cx="39424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C1CCA140-693B-40DF-BCD0-2AF8A83E5238}"/>
              </a:ext>
            </a:extLst>
          </p:cNvPr>
          <p:cNvCxnSpPr>
            <a:cxnSpLocks/>
          </p:cNvCxnSpPr>
          <p:nvPr/>
        </p:nvCxnSpPr>
        <p:spPr>
          <a:xfrm flipH="1">
            <a:off x="8441637" y="4225628"/>
            <a:ext cx="39424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69615127-1CB2-411D-BFD6-84845D23D140}"/>
              </a:ext>
            </a:extLst>
          </p:cNvPr>
          <p:cNvCxnSpPr>
            <a:cxnSpLocks/>
          </p:cNvCxnSpPr>
          <p:nvPr/>
        </p:nvCxnSpPr>
        <p:spPr>
          <a:xfrm flipV="1">
            <a:off x="7044912" y="3252723"/>
            <a:ext cx="551255" cy="237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6F8D5A18-6E84-43AE-894E-C4EDA33F6037}"/>
              </a:ext>
            </a:extLst>
          </p:cNvPr>
          <p:cNvCxnSpPr>
            <a:cxnSpLocks/>
          </p:cNvCxnSpPr>
          <p:nvPr/>
        </p:nvCxnSpPr>
        <p:spPr>
          <a:xfrm flipV="1">
            <a:off x="3414391" y="3276601"/>
            <a:ext cx="551255" cy="237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FAE28E83-D2DD-44CA-9C44-891DA031616A}"/>
              </a:ext>
            </a:extLst>
          </p:cNvPr>
          <p:cNvCxnSpPr/>
          <p:nvPr/>
        </p:nvCxnSpPr>
        <p:spPr>
          <a:xfrm>
            <a:off x="4744278" y="3513767"/>
            <a:ext cx="0" cy="6365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D5BF3770-BD47-44DA-90FC-A1119CB9C2ED}"/>
              </a:ext>
            </a:extLst>
          </p:cNvPr>
          <p:cNvCxnSpPr/>
          <p:nvPr/>
        </p:nvCxnSpPr>
        <p:spPr>
          <a:xfrm>
            <a:off x="8242852" y="3513767"/>
            <a:ext cx="0" cy="6365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7D0F6AA-799F-4D79-BC97-AA6D8B55C9D3}"/>
              </a:ext>
            </a:extLst>
          </p:cNvPr>
          <p:cNvCxnSpPr>
            <a:cxnSpLocks/>
          </p:cNvCxnSpPr>
          <p:nvPr/>
        </p:nvCxnSpPr>
        <p:spPr>
          <a:xfrm>
            <a:off x="3405128" y="4150308"/>
            <a:ext cx="560518" cy="2602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55083922-9E47-4840-A479-A9AA6DEE3C0F}"/>
              </a:ext>
            </a:extLst>
          </p:cNvPr>
          <p:cNvCxnSpPr>
            <a:cxnSpLocks/>
          </p:cNvCxnSpPr>
          <p:nvPr/>
        </p:nvCxnSpPr>
        <p:spPr>
          <a:xfrm>
            <a:off x="7044912" y="4225628"/>
            <a:ext cx="616179" cy="2358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76A1543-73B9-4A0C-81C3-03DE505D6192}"/>
              </a:ext>
            </a:extLst>
          </p:cNvPr>
          <p:cNvSpPr txBox="1"/>
          <p:nvPr/>
        </p:nvSpPr>
        <p:spPr>
          <a:xfrm>
            <a:off x="7353001" y="2220234"/>
            <a:ext cx="1315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E696B4-80A7-4E2B-BCA4-FB2A2A73CC11}"/>
              </a:ext>
            </a:extLst>
          </p:cNvPr>
          <p:cNvSpPr txBox="1"/>
          <p:nvPr/>
        </p:nvSpPr>
        <p:spPr>
          <a:xfrm>
            <a:off x="5197845" y="3085529"/>
            <a:ext cx="1315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488C03-3641-4B2C-88BA-ADEF4844B75F}"/>
              </a:ext>
            </a:extLst>
          </p:cNvPr>
          <p:cNvSpPr txBox="1"/>
          <p:nvPr/>
        </p:nvSpPr>
        <p:spPr>
          <a:xfrm>
            <a:off x="3680142" y="2206713"/>
            <a:ext cx="1315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447B94-2BF4-4813-A63E-5FB8229486EE}"/>
              </a:ext>
            </a:extLst>
          </p:cNvPr>
          <p:cNvSpPr txBox="1"/>
          <p:nvPr/>
        </p:nvSpPr>
        <p:spPr>
          <a:xfrm>
            <a:off x="8754076" y="3911165"/>
            <a:ext cx="1315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20C904-0E93-4ADC-916C-04223D9922D9}"/>
              </a:ext>
            </a:extLst>
          </p:cNvPr>
          <p:cNvSpPr txBox="1"/>
          <p:nvPr/>
        </p:nvSpPr>
        <p:spPr>
          <a:xfrm>
            <a:off x="8732863" y="3099384"/>
            <a:ext cx="1315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348FE7-E451-41BC-9C6D-C1B93F924EEE}"/>
              </a:ext>
            </a:extLst>
          </p:cNvPr>
          <p:cNvSpPr txBox="1"/>
          <p:nvPr/>
        </p:nvSpPr>
        <p:spPr>
          <a:xfrm>
            <a:off x="1704821" y="4834494"/>
            <a:ext cx="42605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Pirokatexin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2-digiroksi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benzol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BBF840-550A-497C-8A05-8ABCB4F12EFE}"/>
              </a:ext>
            </a:extLst>
          </p:cNvPr>
          <p:cNvSpPr txBox="1"/>
          <p:nvPr/>
        </p:nvSpPr>
        <p:spPr>
          <a:xfrm>
            <a:off x="5987250" y="4828913"/>
            <a:ext cx="5165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Piroogallol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2, 3-tridigiroksi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benzol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72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Mustahkamlash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E5B83B-0ABD-44E5-8C10-7925B27ACE21}"/>
              </a:ext>
            </a:extLst>
          </p:cNvPr>
          <p:cNvSpPr txBox="1"/>
          <p:nvPr/>
        </p:nvSpPr>
        <p:spPr>
          <a:xfrm>
            <a:off x="556591" y="1497496"/>
            <a:ext cx="11211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Etilenglikolning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fizik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xossalari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ko‘rsatilgan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qatorni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F017B9-4FEC-46D7-B18D-7CFB650A2A34}"/>
              </a:ext>
            </a:extLst>
          </p:cNvPr>
          <p:cNvSpPr txBox="1"/>
          <p:nvPr/>
        </p:nvSpPr>
        <p:spPr>
          <a:xfrm>
            <a:off x="784111" y="2761205"/>
            <a:ext cx="100164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lphaU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Nordon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ta’mga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Shirin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ta’mli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zaharli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Suvda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erimaydi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atomli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spirt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8A86B8A-B0B5-4305-813A-9FB866A88F90}"/>
              </a:ext>
            </a:extLst>
          </p:cNvPr>
          <p:cNvSpPr/>
          <p:nvPr/>
        </p:nvSpPr>
        <p:spPr>
          <a:xfrm>
            <a:off x="6890078" y="3484802"/>
            <a:ext cx="4878259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B.  Shirin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ta’mli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zaharli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50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Mustahkamlash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C6DABA-EDD6-47E8-BC8D-81E3D301C103}"/>
              </a:ext>
            </a:extLst>
          </p:cNvPr>
          <p:cNvSpPr txBox="1"/>
          <p:nvPr/>
        </p:nvSpPr>
        <p:spPr>
          <a:xfrm>
            <a:off x="381944" y="1307211"/>
            <a:ext cx="111980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Fenollar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bromli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ta’sirlashganda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modda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25">
            <a:extLst>
              <a:ext uri="{FF2B5EF4-FFF2-40B4-BE49-F238E27FC236}">
                <a16:creationId xmlns:a16="http://schemas.microsoft.com/office/drawing/2014/main" id="{931A02AF-CA91-439F-B21F-1AAD2FA61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928" y="3335271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25">
            <a:extLst>
              <a:ext uri="{FF2B5EF4-FFF2-40B4-BE49-F238E27FC236}">
                <a16:creationId xmlns:a16="http://schemas.microsoft.com/office/drawing/2014/main" id="{6384474E-3448-46F9-9504-1E17D8E1E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5137" y="4111480"/>
            <a:ext cx="13997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3600" dirty="0">
                <a:ea typeface="SimSun" panose="02010600030101010101" pitchFamily="2" charset="-122"/>
                <a:cs typeface="Arial" panose="020B0604020202020204" pitchFamily="34" charset="0"/>
              </a:rPr>
              <a:t>+3Br</a:t>
            </a:r>
            <a:r>
              <a:rPr lang="en-US" sz="3600" baseline="-25000" dirty="0"/>
              <a:t>2</a:t>
            </a:r>
            <a:r>
              <a:rPr lang="en-US" altLang="zh-CN" sz="1757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 dirty="0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Шестиугольник 7">
            <a:extLst>
              <a:ext uri="{FF2B5EF4-FFF2-40B4-BE49-F238E27FC236}">
                <a16:creationId xmlns:a16="http://schemas.microsoft.com/office/drawing/2014/main" id="{6F70F8B1-3879-4BF1-A3DF-70DB97C4D217}"/>
              </a:ext>
            </a:extLst>
          </p:cNvPr>
          <p:cNvSpPr/>
          <p:nvPr/>
        </p:nvSpPr>
        <p:spPr>
          <a:xfrm rot="16200000">
            <a:off x="1500812" y="3741629"/>
            <a:ext cx="1524000" cy="1636642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759FAA0E-0424-47E7-B2C8-F474E03B6372}"/>
              </a:ext>
            </a:extLst>
          </p:cNvPr>
          <p:cNvCxnSpPr>
            <a:endCxn id="8" idx="0"/>
          </p:cNvCxnSpPr>
          <p:nvPr/>
        </p:nvCxnSpPr>
        <p:spPr>
          <a:xfrm>
            <a:off x="2262812" y="3435744"/>
            <a:ext cx="0" cy="3622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F5AC2C1B-7917-41ED-B334-883FD2B9D7CF}"/>
              </a:ext>
            </a:extLst>
          </p:cNvPr>
          <p:cNvCxnSpPr>
            <a:cxnSpLocks/>
          </p:cNvCxnSpPr>
          <p:nvPr/>
        </p:nvCxnSpPr>
        <p:spPr>
          <a:xfrm flipV="1">
            <a:off x="1595597" y="3989022"/>
            <a:ext cx="551255" cy="237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F192403A-0D88-491C-8CD0-A43EA0694036}"/>
              </a:ext>
            </a:extLst>
          </p:cNvPr>
          <p:cNvCxnSpPr>
            <a:cxnSpLocks/>
          </p:cNvCxnSpPr>
          <p:nvPr/>
        </p:nvCxnSpPr>
        <p:spPr>
          <a:xfrm>
            <a:off x="1595597" y="4862729"/>
            <a:ext cx="667215" cy="2602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513ED72A-6CBC-4F83-86CA-D1CCACFB1FD8}"/>
              </a:ext>
            </a:extLst>
          </p:cNvPr>
          <p:cNvCxnSpPr/>
          <p:nvPr/>
        </p:nvCxnSpPr>
        <p:spPr>
          <a:xfrm>
            <a:off x="2888974" y="4226188"/>
            <a:ext cx="0" cy="6365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1684C12-0D4E-4B5E-A614-996843A8D811}"/>
              </a:ext>
            </a:extLst>
          </p:cNvPr>
          <p:cNvSpPr txBox="1"/>
          <p:nvPr/>
        </p:nvSpPr>
        <p:spPr>
          <a:xfrm>
            <a:off x="2069687" y="2938422"/>
            <a:ext cx="1315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8D482106-0B7E-478C-AB0B-E8DBC15E9EAE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4914879" y="4434646"/>
            <a:ext cx="8763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25">
            <a:extLst>
              <a:ext uri="{FF2B5EF4-FFF2-40B4-BE49-F238E27FC236}">
                <a16:creationId xmlns:a16="http://schemas.microsoft.com/office/drawing/2014/main" id="{9010E793-BC43-4A53-BF73-6600DF430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1960" y="3235320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Шестиугольник 15">
            <a:extLst>
              <a:ext uri="{FF2B5EF4-FFF2-40B4-BE49-F238E27FC236}">
                <a16:creationId xmlns:a16="http://schemas.microsoft.com/office/drawing/2014/main" id="{5DFF6ECE-0B64-4ABD-A388-644DEFB3B1C2}"/>
              </a:ext>
            </a:extLst>
          </p:cNvPr>
          <p:cNvSpPr/>
          <p:nvPr/>
        </p:nvSpPr>
        <p:spPr>
          <a:xfrm rot="16200000">
            <a:off x="6723844" y="3641678"/>
            <a:ext cx="1524000" cy="1636642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B809C6AD-68F3-41B0-A03D-F2828B2FA2E8}"/>
              </a:ext>
            </a:extLst>
          </p:cNvPr>
          <p:cNvCxnSpPr>
            <a:endCxn id="16" idx="0"/>
          </p:cNvCxnSpPr>
          <p:nvPr/>
        </p:nvCxnSpPr>
        <p:spPr>
          <a:xfrm>
            <a:off x="7485844" y="3335793"/>
            <a:ext cx="0" cy="3622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4ED43A93-0692-447D-9476-BC99BFA620C5}"/>
              </a:ext>
            </a:extLst>
          </p:cNvPr>
          <p:cNvCxnSpPr>
            <a:cxnSpLocks/>
          </p:cNvCxnSpPr>
          <p:nvPr/>
        </p:nvCxnSpPr>
        <p:spPr>
          <a:xfrm flipV="1">
            <a:off x="6818629" y="3889071"/>
            <a:ext cx="551255" cy="237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47CFAD68-D60F-4E71-BB5B-968014988565}"/>
              </a:ext>
            </a:extLst>
          </p:cNvPr>
          <p:cNvCxnSpPr>
            <a:cxnSpLocks/>
          </p:cNvCxnSpPr>
          <p:nvPr/>
        </p:nvCxnSpPr>
        <p:spPr>
          <a:xfrm>
            <a:off x="6818629" y="4762778"/>
            <a:ext cx="667215" cy="2602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BD395A8B-7211-4355-BEA5-87B4C2E9745E}"/>
              </a:ext>
            </a:extLst>
          </p:cNvPr>
          <p:cNvCxnSpPr/>
          <p:nvPr/>
        </p:nvCxnSpPr>
        <p:spPr>
          <a:xfrm>
            <a:off x="8112006" y="4126237"/>
            <a:ext cx="0" cy="6365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5728E90-E792-411C-A504-B79ECCC95205}"/>
              </a:ext>
            </a:extLst>
          </p:cNvPr>
          <p:cNvSpPr txBox="1"/>
          <p:nvPr/>
        </p:nvSpPr>
        <p:spPr>
          <a:xfrm>
            <a:off x="7292719" y="2838471"/>
            <a:ext cx="1315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15C5C6A-5830-4372-A4A8-953E2A0C713C}"/>
              </a:ext>
            </a:extLst>
          </p:cNvPr>
          <p:cNvSpPr/>
          <p:nvPr/>
        </p:nvSpPr>
        <p:spPr>
          <a:xfrm>
            <a:off x="7369884" y="5430621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Br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2E121A5E-D51D-4C91-ABC9-9BD3B4E888E4}"/>
              </a:ext>
            </a:extLst>
          </p:cNvPr>
          <p:cNvSpPr/>
          <p:nvPr/>
        </p:nvSpPr>
        <p:spPr>
          <a:xfrm>
            <a:off x="5933524" y="3684488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Br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237BE20-9637-4D56-B9FE-2EA3EA19F6A6}"/>
              </a:ext>
            </a:extLst>
          </p:cNvPr>
          <p:cNvSpPr/>
          <p:nvPr/>
        </p:nvSpPr>
        <p:spPr>
          <a:xfrm>
            <a:off x="8670088" y="3684488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Br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93A1429C-69E0-4B65-9E6C-932FF42FB3B8}"/>
              </a:ext>
            </a:extLst>
          </p:cNvPr>
          <p:cNvCxnSpPr>
            <a:cxnSpLocks/>
            <a:stCxn id="16" idx="5"/>
          </p:cNvCxnSpPr>
          <p:nvPr/>
        </p:nvCxnSpPr>
        <p:spPr>
          <a:xfrm flipH="1">
            <a:off x="6453809" y="4078999"/>
            <a:ext cx="2137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8926CE83-8A8F-4E73-98AE-D5EE0547F015}"/>
              </a:ext>
            </a:extLst>
          </p:cNvPr>
          <p:cNvCxnSpPr>
            <a:cxnSpLocks/>
            <a:stCxn id="16" idx="1"/>
          </p:cNvCxnSpPr>
          <p:nvPr/>
        </p:nvCxnSpPr>
        <p:spPr>
          <a:xfrm>
            <a:off x="8304165" y="4078999"/>
            <a:ext cx="2681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D8BF7835-0EDE-498D-B947-EDC338D933B2}"/>
              </a:ext>
            </a:extLst>
          </p:cNvPr>
          <p:cNvCxnSpPr>
            <a:stCxn id="16" idx="3"/>
          </p:cNvCxnSpPr>
          <p:nvPr/>
        </p:nvCxnSpPr>
        <p:spPr>
          <a:xfrm>
            <a:off x="7485844" y="5221999"/>
            <a:ext cx="0" cy="1667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4AE349AD-D5BA-479A-A43E-AEF48C51430E}"/>
              </a:ext>
            </a:extLst>
          </p:cNvPr>
          <p:cNvSpPr/>
          <p:nvPr/>
        </p:nvSpPr>
        <p:spPr>
          <a:xfrm>
            <a:off x="9798564" y="4136832"/>
            <a:ext cx="15055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3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+3HBr</a:t>
            </a:r>
            <a:endParaRPr lang="ru-RU" altLang="ru-RU" sz="36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39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3" grpId="0"/>
      <p:bldP spid="15" grpId="0"/>
      <p:bldP spid="16" grpId="0" animBg="1"/>
      <p:bldP spid="21" grpId="0"/>
      <p:bldP spid="22" grpId="0"/>
      <p:bldP spid="23" grpId="0"/>
      <p:bldP spid="24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000" b="1" dirty="0" err="1">
                <a:solidFill>
                  <a:schemeClr val="bg1"/>
                </a:solidFill>
                <a:cs typeface="Arial" pitchFamily="34" charset="0"/>
              </a:rPr>
              <a:t>Mustaqil</a:t>
            </a:r>
            <a:r>
              <a:rPr lang="en-US" sz="4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cs typeface="Arial" pitchFamily="34" charset="0"/>
              </a:rPr>
              <a:t>bajarish</a:t>
            </a:r>
            <a:r>
              <a:rPr lang="en-US" sz="4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cs typeface="Arial" pitchFamily="34" charset="0"/>
              </a:rPr>
              <a:t>uchun</a:t>
            </a:r>
            <a:r>
              <a:rPr lang="en-US" sz="4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cs typeface="Arial" pitchFamily="34" charset="0"/>
              </a:rPr>
              <a:t>topshiriqlar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09435F-1FFA-4C50-AB8B-DFE421DA4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647" y="4398863"/>
            <a:ext cx="5222248" cy="21793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02C169-5327-48A0-90AE-89EFC321472D}"/>
              </a:ext>
            </a:extLst>
          </p:cNvPr>
          <p:cNvSpPr txBox="1"/>
          <p:nvPr/>
        </p:nvSpPr>
        <p:spPr>
          <a:xfrm>
            <a:off x="516835" y="1507969"/>
            <a:ext cx="1143662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Aft>
                <a:spcPts val="1200"/>
              </a:spcAft>
              <a:buFont typeface="+mj-lt"/>
              <a:buAutoNum type="arabicPeriod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Fenollar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aromatik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spirtlar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Olinishi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xossalari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mavzusini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93-sahifadagi 2-topshiriqni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159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Mustahkamlash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1A1F7A-AE3F-49B7-A848-DBCEE6F91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9746819" y="5214729"/>
            <a:ext cx="2445181" cy="16432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58845E-44DD-4552-A912-03FB817A8A3C}"/>
              </a:ext>
            </a:extLst>
          </p:cNvPr>
          <p:cNvSpPr txBox="1"/>
          <p:nvPr/>
        </p:nvSpPr>
        <p:spPr>
          <a:xfrm>
            <a:off x="225287" y="1173824"/>
            <a:ext cx="11317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 typeface="+mj-lt"/>
              <a:buAutoNum type="arabicPeriod" startAt="2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Glitserinning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nitrat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reaksiyasi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moddaning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nomini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toping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A3A56F-E8C6-40A4-9D0B-3B1929484237}"/>
              </a:ext>
            </a:extLst>
          </p:cNvPr>
          <p:cNvSpPr txBox="1"/>
          <p:nvPr/>
        </p:nvSpPr>
        <p:spPr>
          <a:xfrm>
            <a:off x="742122" y="2558856"/>
            <a:ext cx="108667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lphaU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Gidroxinon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Nitroglitserin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Nitrobenzol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Xinon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7AF1B20-4BDB-494A-9F0F-F0D0772AB7E6}"/>
              </a:ext>
            </a:extLst>
          </p:cNvPr>
          <p:cNvSpPr/>
          <p:nvPr/>
        </p:nvSpPr>
        <p:spPr>
          <a:xfrm>
            <a:off x="5769242" y="3567499"/>
            <a:ext cx="3441968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B.  Nitroglitserin</a:t>
            </a:r>
          </a:p>
        </p:txBody>
      </p:sp>
    </p:spTree>
    <p:extLst>
      <p:ext uri="{BB962C8B-B14F-4D97-AF65-F5344CB8AC3E}">
        <p14:creationId xmlns:p14="http://schemas.microsoft.com/office/powerpoint/2010/main" val="119925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Mustahkamlash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A53186-FD6A-4285-A6E9-834D60CE2E98}"/>
              </a:ext>
            </a:extLst>
          </p:cNvPr>
          <p:cNvSpPr txBox="1"/>
          <p:nvPr/>
        </p:nvSpPr>
        <p:spPr>
          <a:xfrm>
            <a:off x="318051" y="1319738"/>
            <a:ext cx="11608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Glitserinning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xalqaro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nomenklatura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nomi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ko‘rsatilgan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javobni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toping.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48E9F4-A508-44F5-A7D5-1273B6D7B7E0}"/>
              </a:ext>
            </a:extLst>
          </p:cNvPr>
          <p:cNvSpPr txBox="1"/>
          <p:nvPr/>
        </p:nvSpPr>
        <p:spPr>
          <a:xfrm>
            <a:off x="596348" y="2875722"/>
            <a:ext cx="109330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lphaU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Etandiol-1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2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Propanol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Propantriol-1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2, 3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Propandiol-1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2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7CACF92-F7FC-49F6-B820-F38A7AD1265D}"/>
              </a:ext>
            </a:extLst>
          </p:cNvPr>
          <p:cNvSpPr/>
          <p:nvPr/>
        </p:nvSpPr>
        <p:spPr>
          <a:xfrm>
            <a:off x="5886916" y="3487589"/>
            <a:ext cx="4570482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C.  Propantriol-1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2, 3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89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000" b="1" dirty="0" err="1">
                <a:solidFill>
                  <a:schemeClr val="bg1"/>
                </a:solidFill>
                <a:cs typeface="Arial" pitchFamily="34" charset="0"/>
              </a:rPr>
              <a:t>Bugun</a:t>
            </a:r>
            <a:r>
              <a:rPr lang="en-US" sz="4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cs typeface="Arial" pitchFamily="34" charset="0"/>
              </a:rPr>
              <a:t>darsda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BEC84D-AFF9-481E-9255-AC790D978677}"/>
              </a:ext>
            </a:extLst>
          </p:cNvPr>
          <p:cNvSpPr txBox="1"/>
          <p:nvPr/>
        </p:nvSpPr>
        <p:spPr>
          <a:xfrm>
            <a:off x="578493" y="1630018"/>
            <a:ext cx="11251096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Fenollarning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olinishi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Fenollarning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fizik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xossalari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Fenollarning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xossalari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88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Fenollar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E7A5F6-65B8-4AB1-B013-70F458579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9746819" y="5214729"/>
            <a:ext cx="2445181" cy="16432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81F492-8F9E-4684-8AC2-6C05FCD75C34}"/>
              </a:ext>
            </a:extLst>
          </p:cNvPr>
          <p:cNvSpPr txBox="1"/>
          <p:nvPr/>
        </p:nvSpPr>
        <p:spPr>
          <a:xfrm>
            <a:off x="586854" y="1727860"/>
            <a:ext cx="109045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3900"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Ochiq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zanjirli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uglevodorodlar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aromatik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uglevodorodlarning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gidroksilli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hosilalari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bor. Bu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birikmalarda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gidroksil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guruhlar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yon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zanjirdagi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uglerod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atomlariga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benzol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halqasidagi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uglerod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atomlariga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birikkan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45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Fenollar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87AEA6-7F24-478E-B4DA-C1DD75F30D9E}"/>
              </a:ext>
            </a:extLst>
          </p:cNvPr>
          <p:cNvSpPr txBox="1"/>
          <p:nvPr/>
        </p:nvSpPr>
        <p:spPr>
          <a:xfrm>
            <a:off x="532264" y="1311965"/>
            <a:ext cx="11286698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00113" algn="just">
              <a:spcAft>
                <a:spcPts val="1200"/>
              </a:spcAft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guruh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aromatik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halqali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birikmalarni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guruhga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ajratish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spcAft>
                <a:spcPts val="600"/>
              </a:spcAft>
              <a:buFont typeface="+mj-lt"/>
              <a:buAutoNum type="arabi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Gidroksil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guruhi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benzol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halqasidagi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uglerodga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bevosita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birikkan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birikmalarni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fenollar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spcAft>
                <a:spcPts val="600"/>
              </a:spcAft>
              <a:buFont typeface="+mj-lt"/>
              <a:buAutoNum type="arabi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Gidroksil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guruh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benzol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halqasining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yon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zanjiridagi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uglerodga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birikishidan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birikmalarga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aromatik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spirtlar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70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Fenollar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34FD98-592F-4AD6-ACB2-19ED20AAE695}"/>
              </a:ext>
            </a:extLst>
          </p:cNvPr>
          <p:cNvSpPr txBox="1"/>
          <p:nvPr/>
        </p:nvSpPr>
        <p:spPr>
          <a:xfrm>
            <a:off x="450376" y="1270942"/>
            <a:ext cx="11317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1813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Tarkibidagi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OH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qarab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atomli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atomli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fenollar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Шестиугольник 2">
            <a:extLst>
              <a:ext uri="{FF2B5EF4-FFF2-40B4-BE49-F238E27FC236}">
                <a16:creationId xmlns:a16="http://schemas.microsoft.com/office/drawing/2014/main" id="{3316CD3C-545B-424C-8B82-935CF62046E5}"/>
              </a:ext>
            </a:extLst>
          </p:cNvPr>
          <p:cNvSpPr/>
          <p:nvPr/>
        </p:nvSpPr>
        <p:spPr>
          <a:xfrm rot="16200000">
            <a:off x="1129751" y="3181607"/>
            <a:ext cx="1524000" cy="1636642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естиугольник 6">
            <a:extLst>
              <a:ext uri="{FF2B5EF4-FFF2-40B4-BE49-F238E27FC236}">
                <a16:creationId xmlns:a16="http://schemas.microsoft.com/office/drawing/2014/main" id="{AE128F5D-86A5-4418-9F1A-112EEC94909E}"/>
              </a:ext>
            </a:extLst>
          </p:cNvPr>
          <p:cNvSpPr/>
          <p:nvPr/>
        </p:nvSpPr>
        <p:spPr>
          <a:xfrm rot="16200000">
            <a:off x="8305803" y="3181608"/>
            <a:ext cx="1524000" cy="1636642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естиугольник 7">
            <a:extLst>
              <a:ext uri="{FF2B5EF4-FFF2-40B4-BE49-F238E27FC236}">
                <a16:creationId xmlns:a16="http://schemas.microsoft.com/office/drawing/2014/main" id="{02AC802A-0985-45F6-82C3-2263CF7288AA}"/>
              </a:ext>
            </a:extLst>
          </p:cNvPr>
          <p:cNvSpPr/>
          <p:nvPr/>
        </p:nvSpPr>
        <p:spPr>
          <a:xfrm rot="16200000">
            <a:off x="4770786" y="3181608"/>
            <a:ext cx="1524000" cy="1636642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A2E9275D-17C9-4E6C-9A50-440E077B72B8}"/>
              </a:ext>
            </a:extLst>
          </p:cNvPr>
          <p:cNvCxnSpPr>
            <a:endCxn id="3" idx="0"/>
          </p:cNvCxnSpPr>
          <p:nvPr/>
        </p:nvCxnSpPr>
        <p:spPr>
          <a:xfrm>
            <a:off x="1891751" y="2875722"/>
            <a:ext cx="0" cy="3622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002C4E01-4E73-4C05-BF5D-C1C0FC7129F9}"/>
              </a:ext>
            </a:extLst>
          </p:cNvPr>
          <p:cNvCxnSpPr/>
          <p:nvPr/>
        </p:nvCxnSpPr>
        <p:spPr>
          <a:xfrm>
            <a:off x="5532786" y="2875722"/>
            <a:ext cx="0" cy="3622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24E9CCA8-3F8C-4B78-9E70-DE42941AE39D}"/>
              </a:ext>
            </a:extLst>
          </p:cNvPr>
          <p:cNvCxnSpPr/>
          <p:nvPr/>
        </p:nvCxnSpPr>
        <p:spPr>
          <a:xfrm>
            <a:off x="9071119" y="2875722"/>
            <a:ext cx="0" cy="3622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1DE3BBCC-C5C0-42D2-AF60-1B10F24FA705}"/>
              </a:ext>
            </a:extLst>
          </p:cNvPr>
          <p:cNvCxnSpPr>
            <a:cxnSpLocks/>
          </p:cNvCxnSpPr>
          <p:nvPr/>
        </p:nvCxnSpPr>
        <p:spPr>
          <a:xfrm flipH="1">
            <a:off x="6351108" y="3609401"/>
            <a:ext cx="39424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29EB0F2D-F164-4DE0-BD3F-C23665611D7C}"/>
              </a:ext>
            </a:extLst>
          </p:cNvPr>
          <p:cNvCxnSpPr>
            <a:cxnSpLocks/>
          </p:cNvCxnSpPr>
          <p:nvPr/>
        </p:nvCxnSpPr>
        <p:spPr>
          <a:xfrm flipH="1">
            <a:off x="9874120" y="3609401"/>
            <a:ext cx="39424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3F307DF-E6F4-4919-953E-9DB1C6ADD4CA}"/>
              </a:ext>
            </a:extLst>
          </p:cNvPr>
          <p:cNvCxnSpPr>
            <a:cxnSpLocks/>
          </p:cNvCxnSpPr>
          <p:nvPr/>
        </p:nvCxnSpPr>
        <p:spPr>
          <a:xfrm flipH="1">
            <a:off x="9886124" y="4378027"/>
            <a:ext cx="39424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F97025ED-8CDD-4114-BCB0-3BFC509CA39B}"/>
              </a:ext>
            </a:extLst>
          </p:cNvPr>
          <p:cNvCxnSpPr>
            <a:cxnSpLocks/>
          </p:cNvCxnSpPr>
          <p:nvPr/>
        </p:nvCxnSpPr>
        <p:spPr>
          <a:xfrm flipV="1">
            <a:off x="1224536" y="3429000"/>
            <a:ext cx="551255" cy="237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A400B20F-6DFB-43A5-8170-FD65B32932A0}"/>
              </a:ext>
            </a:extLst>
          </p:cNvPr>
          <p:cNvCxnSpPr>
            <a:cxnSpLocks/>
          </p:cNvCxnSpPr>
          <p:nvPr/>
        </p:nvCxnSpPr>
        <p:spPr>
          <a:xfrm flipV="1">
            <a:off x="8489399" y="3405122"/>
            <a:ext cx="551255" cy="237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8791EBDC-3262-4FAB-8DC1-93BC83CDFA55}"/>
              </a:ext>
            </a:extLst>
          </p:cNvPr>
          <p:cNvCxnSpPr>
            <a:cxnSpLocks/>
          </p:cNvCxnSpPr>
          <p:nvPr/>
        </p:nvCxnSpPr>
        <p:spPr>
          <a:xfrm flipV="1">
            <a:off x="4858878" y="3429000"/>
            <a:ext cx="551255" cy="237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977A0E89-B118-4C95-BEA9-7CB0BE6C692F}"/>
              </a:ext>
            </a:extLst>
          </p:cNvPr>
          <p:cNvCxnSpPr>
            <a:cxnSpLocks/>
          </p:cNvCxnSpPr>
          <p:nvPr/>
        </p:nvCxnSpPr>
        <p:spPr>
          <a:xfrm>
            <a:off x="1224536" y="4302707"/>
            <a:ext cx="667215" cy="2602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D0E6DD68-159E-4BFD-84C3-FD9777266AA8}"/>
              </a:ext>
            </a:extLst>
          </p:cNvPr>
          <p:cNvCxnSpPr/>
          <p:nvPr/>
        </p:nvCxnSpPr>
        <p:spPr>
          <a:xfrm>
            <a:off x="2517913" y="3666166"/>
            <a:ext cx="0" cy="6365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30CC3614-8CDD-44B0-B0BA-645046E1AAF8}"/>
              </a:ext>
            </a:extLst>
          </p:cNvPr>
          <p:cNvCxnSpPr/>
          <p:nvPr/>
        </p:nvCxnSpPr>
        <p:spPr>
          <a:xfrm>
            <a:off x="6188765" y="3666166"/>
            <a:ext cx="0" cy="6365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82417F4B-C3EF-4C1F-BB56-C76E477CD6AA}"/>
              </a:ext>
            </a:extLst>
          </p:cNvPr>
          <p:cNvCxnSpPr/>
          <p:nvPr/>
        </p:nvCxnSpPr>
        <p:spPr>
          <a:xfrm>
            <a:off x="9687339" y="3666166"/>
            <a:ext cx="0" cy="6365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EE66F036-B561-42BF-BDC0-218F9DB84830}"/>
              </a:ext>
            </a:extLst>
          </p:cNvPr>
          <p:cNvCxnSpPr>
            <a:cxnSpLocks/>
          </p:cNvCxnSpPr>
          <p:nvPr/>
        </p:nvCxnSpPr>
        <p:spPr>
          <a:xfrm>
            <a:off x="4849615" y="4302707"/>
            <a:ext cx="560518" cy="2602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95024BCD-CAB6-4C28-8F02-BA32B032D77C}"/>
              </a:ext>
            </a:extLst>
          </p:cNvPr>
          <p:cNvCxnSpPr>
            <a:cxnSpLocks/>
          </p:cNvCxnSpPr>
          <p:nvPr/>
        </p:nvCxnSpPr>
        <p:spPr>
          <a:xfrm>
            <a:off x="8489399" y="4378027"/>
            <a:ext cx="616179" cy="2358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C4099086-1C44-4DEA-A0EC-685B91B02337}"/>
              </a:ext>
            </a:extLst>
          </p:cNvPr>
          <p:cNvSpPr txBox="1"/>
          <p:nvPr/>
        </p:nvSpPr>
        <p:spPr>
          <a:xfrm>
            <a:off x="1698626" y="2378400"/>
            <a:ext cx="1315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085900A-2BC7-49CF-A56D-B147E7497AC7}"/>
              </a:ext>
            </a:extLst>
          </p:cNvPr>
          <p:cNvSpPr txBox="1"/>
          <p:nvPr/>
        </p:nvSpPr>
        <p:spPr>
          <a:xfrm>
            <a:off x="8797488" y="2372633"/>
            <a:ext cx="1315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7C7F74C-01CD-4771-9047-3109898FC920}"/>
              </a:ext>
            </a:extLst>
          </p:cNvPr>
          <p:cNvSpPr txBox="1"/>
          <p:nvPr/>
        </p:nvSpPr>
        <p:spPr>
          <a:xfrm>
            <a:off x="6642332" y="3237928"/>
            <a:ext cx="1315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42CEC79-25B9-4B34-8656-A933C80473F3}"/>
              </a:ext>
            </a:extLst>
          </p:cNvPr>
          <p:cNvSpPr txBox="1"/>
          <p:nvPr/>
        </p:nvSpPr>
        <p:spPr>
          <a:xfrm>
            <a:off x="5124629" y="2359112"/>
            <a:ext cx="1315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9F59BBA-0819-4170-B733-DDDAF0F1C2BD}"/>
              </a:ext>
            </a:extLst>
          </p:cNvPr>
          <p:cNvSpPr txBox="1"/>
          <p:nvPr/>
        </p:nvSpPr>
        <p:spPr>
          <a:xfrm>
            <a:off x="10198563" y="4063564"/>
            <a:ext cx="1315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3E2B21E-F206-4A30-9A4D-298DE9BF901F}"/>
              </a:ext>
            </a:extLst>
          </p:cNvPr>
          <p:cNvSpPr txBox="1"/>
          <p:nvPr/>
        </p:nvSpPr>
        <p:spPr>
          <a:xfrm>
            <a:off x="10177350" y="3251783"/>
            <a:ext cx="1315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33B9C1B-1934-4479-BF44-52732E3890D0}"/>
              </a:ext>
            </a:extLst>
          </p:cNvPr>
          <p:cNvSpPr txBox="1"/>
          <p:nvPr/>
        </p:nvSpPr>
        <p:spPr>
          <a:xfrm>
            <a:off x="967410" y="5540891"/>
            <a:ext cx="1848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fenol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6A0BC77-83A9-4AE3-9E6D-5EF8581C8692}"/>
              </a:ext>
            </a:extLst>
          </p:cNvPr>
          <p:cNvSpPr txBox="1"/>
          <p:nvPr/>
        </p:nvSpPr>
        <p:spPr>
          <a:xfrm>
            <a:off x="3149308" y="4986893"/>
            <a:ext cx="42605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Pirokatexin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2-digiroksi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benzol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5364471-E850-4273-9A43-6E1BA8F375CA}"/>
              </a:ext>
            </a:extLst>
          </p:cNvPr>
          <p:cNvSpPr txBox="1"/>
          <p:nvPr/>
        </p:nvSpPr>
        <p:spPr>
          <a:xfrm>
            <a:off x="7431737" y="4981312"/>
            <a:ext cx="42605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Piroogallol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2, 3-tridigiroksi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benzol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15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Fenollar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8EC82E-8295-47E6-B32C-9443FA9BEE9E}"/>
              </a:ext>
            </a:extLst>
          </p:cNvPr>
          <p:cNvSpPr txBox="1"/>
          <p:nvPr/>
        </p:nvSpPr>
        <p:spPr>
          <a:xfrm>
            <a:off x="212036" y="1251064"/>
            <a:ext cx="11388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27063"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Fenolning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gomologi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sifatida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o-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krezol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m-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krezol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     p-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krezollarni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keltirishimiz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Шестиугольник 5">
            <a:extLst>
              <a:ext uri="{FF2B5EF4-FFF2-40B4-BE49-F238E27FC236}">
                <a16:creationId xmlns:a16="http://schemas.microsoft.com/office/drawing/2014/main" id="{1F210A4C-FE64-44AD-9D0C-8947E59C115F}"/>
              </a:ext>
            </a:extLst>
          </p:cNvPr>
          <p:cNvSpPr/>
          <p:nvPr/>
        </p:nvSpPr>
        <p:spPr>
          <a:xfrm rot="16200000">
            <a:off x="1381542" y="3372679"/>
            <a:ext cx="1524000" cy="1636642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7CF39713-36DC-474B-ADFE-1712E4BD5A01}"/>
              </a:ext>
            </a:extLst>
          </p:cNvPr>
          <p:cNvCxnSpPr>
            <a:endCxn id="6" idx="0"/>
          </p:cNvCxnSpPr>
          <p:nvPr/>
        </p:nvCxnSpPr>
        <p:spPr>
          <a:xfrm>
            <a:off x="2143542" y="3066794"/>
            <a:ext cx="0" cy="3622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881C7FB9-DC9B-4F66-8563-D7149A8DD885}"/>
              </a:ext>
            </a:extLst>
          </p:cNvPr>
          <p:cNvCxnSpPr>
            <a:cxnSpLocks/>
          </p:cNvCxnSpPr>
          <p:nvPr/>
        </p:nvCxnSpPr>
        <p:spPr>
          <a:xfrm flipV="1">
            <a:off x="2247796" y="4477813"/>
            <a:ext cx="551255" cy="237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77598E4F-4B09-43BC-86D7-DB001067197D}"/>
              </a:ext>
            </a:extLst>
          </p:cNvPr>
          <p:cNvCxnSpPr>
            <a:cxnSpLocks/>
          </p:cNvCxnSpPr>
          <p:nvPr/>
        </p:nvCxnSpPr>
        <p:spPr>
          <a:xfrm>
            <a:off x="1492422" y="3873200"/>
            <a:ext cx="0" cy="6046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E1459423-5962-4558-9DBD-7897B0C4FD01}"/>
              </a:ext>
            </a:extLst>
          </p:cNvPr>
          <p:cNvCxnSpPr>
            <a:cxnSpLocks/>
          </p:cNvCxnSpPr>
          <p:nvPr/>
        </p:nvCxnSpPr>
        <p:spPr>
          <a:xfrm>
            <a:off x="2172889" y="3642881"/>
            <a:ext cx="626162" cy="3027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Прямоугольник 25">
            <a:extLst>
              <a:ext uri="{FF2B5EF4-FFF2-40B4-BE49-F238E27FC236}">
                <a16:creationId xmlns:a16="http://schemas.microsoft.com/office/drawing/2014/main" id="{AB84C2CB-9021-4CBE-AF3D-954A3FD85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3971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Шестиугольник 23">
            <a:extLst>
              <a:ext uri="{FF2B5EF4-FFF2-40B4-BE49-F238E27FC236}">
                <a16:creationId xmlns:a16="http://schemas.microsoft.com/office/drawing/2014/main" id="{2011BFAE-148C-4A69-8A35-BF12F70D3876}"/>
              </a:ext>
            </a:extLst>
          </p:cNvPr>
          <p:cNvSpPr/>
          <p:nvPr/>
        </p:nvSpPr>
        <p:spPr>
          <a:xfrm rot="16200000">
            <a:off x="5151785" y="3372679"/>
            <a:ext cx="1524000" cy="1636642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9352C3F9-52CC-4428-B52D-93D7E7561717}"/>
              </a:ext>
            </a:extLst>
          </p:cNvPr>
          <p:cNvCxnSpPr>
            <a:endCxn id="24" idx="0"/>
          </p:cNvCxnSpPr>
          <p:nvPr/>
        </p:nvCxnSpPr>
        <p:spPr>
          <a:xfrm>
            <a:off x="5913785" y="3066794"/>
            <a:ext cx="0" cy="3622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EF6A5451-F0F0-43BB-9219-EE91FE7D06D3}"/>
              </a:ext>
            </a:extLst>
          </p:cNvPr>
          <p:cNvCxnSpPr>
            <a:cxnSpLocks/>
          </p:cNvCxnSpPr>
          <p:nvPr/>
        </p:nvCxnSpPr>
        <p:spPr>
          <a:xfrm flipV="1">
            <a:off x="6018039" y="4477813"/>
            <a:ext cx="551255" cy="237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8E3735A9-F5C1-41B5-BB16-7F0A26B22ACE}"/>
              </a:ext>
            </a:extLst>
          </p:cNvPr>
          <p:cNvCxnSpPr>
            <a:cxnSpLocks/>
          </p:cNvCxnSpPr>
          <p:nvPr/>
        </p:nvCxnSpPr>
        <p:spPr>
          <a:xfrm>
            <a:off x="5262665" y="3873200"/>
            <a:ext cx="0" cy="6046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C7CFB250-B2F3-469F-A2E6-93B168A73BF1}"/>
              </a:ext>
            </a:extLst>
          </p:cNvPr>
          <p:cNvCxnSpPr>
            <a:cxnSpLocks/>
          </p:cNvCxnSpPr>
          <p:nvPr/>
        </p:nvCxnSpPr>
        <p:spPr>
          <a:xfrm>
            <a:off x="5943132" y="3642881"/>
            <a:ext cx="626162" cy="3027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Прямоугольник 25">
            <a:extLst>
              <a:ext uri="{FF2B5EF4-FFF2-40B4-BE49-F238E27FC236}">
                <a16:creationId xmlns:a16="http://schemas.microsoft.com/office/drawing/2014/main" id="{D0E211CC-C5AD-49F5-9FFA-99215B721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15798" y="3487076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Шестиугольник 29">
            <a:extLst>
              <a:ext uri="{FF2B5EF4-FFF2-40B4-BE49-F238E27FC236}">
                <a16:creationId xmlns:a16="http://schemas.microsoft.com/office/drawing/2014/main" id="{4D920FB5-FB51-4E36-A0AA-99C44F4A3354}"/>
              </a:ext>
            </a:extLst>
          </p:cNvPr>
          <p:cNvSpPr/>
          <p:nvPr/>
        </p:nvSpPr>
        <p:spPr>
          <a:xfrm rot="16200000">
            <a:off x="8663612" y="3374953"/>
            <a:ext cx="1524000" cy="1636642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98BC8776-19AB-4984-94E9-2CE003C30D08}"/>
              </a:ext>
            </a:extLst>
          </p:cNvPr>
          <p:cNvCxnSpPr>
            <a:endCxn id="30" idx="0"/>
          </p:cNvCxnSpPr>
          <p:nvPr/>
        </p:nvCxnSpPr>
        <p:spPr>
          <a:xfrm>
            <a:off x="9425612" y="3069068"/>
            <a:ext cx="0" cy="3622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327F1783-8DDF-478D-9BF5-9BF3D1EA72EC}"/>
              </a:ext>
            </a:extLst>
          </p:cNvPr>
          <p:cNvCxnSpPr>
            <a:cxnSpLocks/>
          </p:cNvCxnSpPr>
          <p:nvPr/>
        </p:nvCxnSpPr>
        <p:spPr>
          <a:xfrm flipV="1">
            <a:off x="9529866" y="4480087"/>
            <a:ext cx="551255" cy="237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333F6E82-DD63-4392-A934-981B44BB4B09}"/>
              </a:ext>
            </a:extLst>
          </p:cNvPr>
          <p:cNvCxnSpPr>
            <a:cxnSpLocks/>
          </p:cNvCxnSpPr>
          <p:nvPr/>
        </p:nvCxnSpPr>
        <p:spPr>
          <a:xfrm>
            <a:off x="8774492" y="3875474"/>
            <a:ext cx="0" cy="6046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B7B236E1-5C1C-4E65-99B6-0BF0C4AF84C2}"/>
              </a:ext>
            </a:extLst>
          </p:cNvPr>
          <p:cNvCxnSpPr>
            <a:cxnSpLocks/>
          </p:cNvCxnSpPr>
          <p:nvPr/>
        </p:nvCxnSpPr>
        <p:spPr>
          <a:xfrm>
            <a:off x="9454959" y="3645155"/>
            <a:ext cx="626162" cy="3027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6EA60F4-5203-4504-8340-420E0FFB5DD3}"/>
              </a:ext>
            </a:extLst>
          </p:cNvPr>
          <p:cNvSpPr txBox="1"/>
          <p:nvPr/>
        </p:nvSpPr>
        <p:spPr>
          <a:xfrm>
            <a:off x="1848699" y="2610132"/>
            <a:ext cx="1371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14EFB9D-AD5D-4999-B286-E172215CE4E0}"/>
              </a:ext>
            </a:extLst>
          </p:cNvPr>
          <p:cNvSpPr txBox="1"/>
          <p:nvPr/>
        </p:nvSpPr>
        <p:spPr>
          <a:xfrm>
            <a:off x="9119702" y="2590782"/>
            <a:ext cx="1371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3C9B54E-9A1F-4542-BE6C-82E6366F4BEC}"/>
              </a:ext>
            </a:extLst>
          </p:cNvPr>
          <p:cNvSpPr txBox="1"/>
          <p:nvPr/>
        </p:nvSpPr>
        <p:spPr>
          <a:xfrm>
            <a:off x="5655369" y="2573681"/>
            <a:ext cx="1371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F7515E01-C381-43B6-8EFE-94ECDDDD3F6A}"/>
              </a:ext>
            </a:extLst>
          </p:cNvPr>
          <p:cNvCxnSpPr>
            <a:stCxn id="6" idx="1"/>
          </p:cNvCxnSpPr>
          <p:nvPr/>
        </p:nvCxnSpPr>
        <p:spPr>
          <a:xfrm flipV="1">
            <a:off x="2961863" y="3796545"/>
            <a:ext cx="381010" cy="134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58394089-4DE2-49EB-AD30-84B0978789AF}"/>
              </a:ext>
            </a:extLst>
          </p:cNvPr>
          <p:cNvSpPr txBox="1"/>
          <p:nvPr/>
        </p:nvSpPr>
        <p:spPr>
          <a:xfrm>
            <a:off x="3300049" y="3471105"/>
            <a:ext cx="1371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ru-RU" dirty="0"/>
              <a:t> 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DDDD7FF-E709-49BE-A993-8B060742C74D}"/>
              </a:ext>
            </a:extLst>
          </p:cNvPr>
          <p:cNvSpPr txBox="1"/>
          <p:nvPr/>
        </p:nvSpPr>
        <p:spPr>
          <a:xfrm>
            <a:off x="9243649" y="5135778"/>
            <a:ext cx="1371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ru-RU" dirty="0"/>
              <a:t> 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846FD9B-EF5C-4619-8848-81835BB95C56}"/>
              </a:ext>
            </a:extLst>
          </p:cNvPr>
          <p:cNvSpPr txBox="1"/>
          <p:nvPr/>
        </p:nvSpPr>
        <p:spPr>
          <a:xfrm>
            <a:off x="6863623" y="4629834"/>
            <a:ext cx="1371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ru-RU" dirty="0"/>
              <a:t> 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5AC60B9A-CA34-4123-A1FB-B8E421C508EC}"/>
              </a:ext>
            </a:extLst>
          </p:cNvPr>
          <p:cNvCxnSpPr/>
          <p:nvPr/>
        </p:nvCxnSpPr>
        <p:spPr>
          <a:xfrm>
            <a:off x="6732106" y="4596396"/>
            <a:ext cx="294844" cy="1547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1AF6252B-6B4E-4D59-A83B-928319ED0933}"/>
              </a:ext>
            </a:extLst>
          </p:cNvPr>
          <p:cNvCxnSpPr>
            <a:stCxn id="30" idx="3"/>
          </p:cNvCxnSpPr>
          <p:nvPr/>
        </p:nvCxnSpPr>
        <p:spPr>
          <a:xfrm>
            <a:off x="9425612" y="4955274"/>
            <a:ext cx="0" cy="1805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E094659D-EF4D-46E9-8122-447942742897}"/>
              </a:ext>
            </a:extLst>
          </p:cNvPr>
          <p:cNvSpPr txBox="1"/>
          <p:nvPr/>
        </p:nvSpPr>
        <p:spPr>
          <a:xfrm>
            <a:off x="988841" y="5155152"/>
            <a:ext cx="2199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fenol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o-</a:t>
            </a:r>
            <a:r>
              <a:rPr lang="en-US" sz="3600" dirty="0" err="1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krezol</a:t>
            </a:r>
            <a:endParaRPr lang="ru-RU" sz="3600" dirty="0">
              <a:solidFill>
                <a:srgbClr val="66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9CF63E3-FFA8-42B3-ACAF-20ED684EC994}"/>
              </a:ext>
            </a:extLst>
          </p:cNvPr>
          <p:cNvSpPr txBox="1"/>
          <p:nvPr/>
        </p:nvSpPr>
        <p:spPr>
          <a:xfrm>
            <a:off x="4843201" y="5181944"/>
            <a:ext cx="2199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fenol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m-</a:t>
            </a:r>
            <a:r>
              <a:rPr lang="en-US" sz="3600" dirty="0" err="1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krezol</a:t>
            </a:r>
            <a:endParaRPr lang="ru-RU" sz="3600" dirty="0">
              <a:solidFill>
                <a:srgbClr val="66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094174A3-19C7-440B-A68A-521CB9FC4AEF}"/>
              </a:ext>
            </a:extLst>
          </p:cNvPr>
          <p:cNvSpPr/>
          <p:nvPr/>
        </p:nvSpPr>
        <p:spPr>
          <a:xfrm>
            <a:off x="8925536" y="5709150"/>
            <a:ext cx="18261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p-</a:t>
            </a:r>
            <a:r>
              <a:rPr lang="en-US" sz="3600" dirty="0" err="1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krezol</a:t>
            </a:r>
            <a:endParaRPr lang="ru-RU" sz="3600" dirty="0">
              <a:solidFill>
                <a:srgbClr val="66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15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595</Words>
  <Application>Microsoft Office PowerPoint</Application>
  <PresentationFormat>Широкоэкранный</PresentationFormat>
  <Paragraphs>181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SimSun</vt:lpstr>
      <vt:lpstr>Arial</vt:lpstr>
      <vt:lpstr>Book Antiqua</vt:lpstr>
      <vt:lpstr>Calibri</vt:lpstr>
      <vt:lpstr>Calibri Light</vt:lpstr>
      <vt:lpstr>Times New Roman</vt:lpstr>
      <vt:lpstr>Tw Cen MT</vt:lpstr>
      <vt:lpstr>Тема Office</vt:lpstr>
      <vt:lpstr>Презентация PowerPoint</vt:lpstr>
      <vt:lpstr>Mustahkamlash </vt:lpstr>
      <vt:lpstr>Mustahkamlash </vt:lpstr>
      <vt:lpstr>Mustahkamlash </vt:lpstr>
      <vt:lpstr>Bugun darsda </vt:lpstr>
      <vt:lpstr>Fenollar </vt:lpstr>
      <vt:lpstr>Fenollar </vt:lpstr>
      <vt:lpstr>Fenollar </vt:lpstr>
      <vt:lpstr>Fenollar </vt:lpstr>
      <vt:lpstr>Fenollar </vt:lpstr>
      <vt:lpstr>Olinishi </vt:lpstr>
      <vt:lpstr>Fizik xossalari </vt:lpstr>
      <vt:lpstr>Fizik xossalari </vt:lpstr>
      <vt:lpstr>Kimyoviy xossalari </vt:lpstr>
      <vt:lpstr>Kimyoviy xossalari </vt:lpstr>
      <vt:lpstr>Kimyoviy xossalari </vt:lpstr>
      <vt:lpstr>Kimyoviy xossalari </vt:lpstr>
      <vt:lpstr>Mustahkamlash </vt:lpstr>
      <vt:lpstr>Mustahkamlash </vt:lpstr>
      <vt:lpstr>Mustahkamlash </vt:lpstr>
      <vt:lpstr>Mustaqil bajarish uchun topshiriqlar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User</cp:lastModifiedBy>
  <cp:revision>112</cp:revision>
  <dcterms:created xsi:type="dcterms:W3CDTF">2020-11-08T01:33:30Z</dcterms:created>
  <dcterms:modified xsi:type="dcterms:W3CDTF">2021-01-15T06:20:53Z</dcterms:modified>
</cp:coreProperties>
</file>