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3"/>
  </p:notesMasterIdLst>
  <p:sldIdLst>
    <p:sldId id="1377" r:id="rId2"/>
    <p:sldId id="311" r:id="rId3"/>
    <p:sldId id="1391" r:id="rId4"/>
    <p:sldId id="1390" r:id="rId5"/>
    <p:sldId id="1389" r:id="rId6"/>
    <p:sldId id="1388" r:id="rId7"/>
    <p:sldId id="1387" r:id="rId8"/>
    <p:sldId id="1386" r:id="rId9"/>
    <p:sldId id="1385" r:id="rId10"/>
    <p:sldId id="1384" r:id="rId11"/>
    <p:sldId id="1383" r:id="rId12"/>
    <p:sldId id="1382" r:id="rId13"/>
    <p:sldId id="1381" r:id="rId14"/>
    <p:sldId id="1397" r:id="rId15"/>
    <p:sldId id="1396" r:id="rId16"/>
    <p:sldId id="1395" r:id="rId17"/>
    <p:sldId id="1394" r:id="rId18"/>
    <p:sldId id="1398" r:id="rId19"/>
    <p:sldId id="1399" r:id="rId20"/>
    <p:sldId id="1380" r:id="rId21"/>
    <p:sldId id="330" r:id="rId2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6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3" autoAdjust="0"/>
    <p:restoredTop sz="94291" autoAdjust="0"/>
  </p:normalViewPr>
  <p:slideViewPr>
    <p:cSldViewPr snapToGrid="0">
      <p:cViewPr varScale="1">
        <p:scale>
          <a:sx n="112" d="100"/>
          <a:sy n="112" d="100"/>
        </p:scale>
        <p:origin x="468" y="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0C19182-6A7D-45A9-ADFB-8DAA932CD4F9}" type="datetimeFigureOut">
              <a:rPr lang="ru-RU" smtClean="0"/>
              <a:t>15.01.2021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268CCC8-28FC-4B05-A353-041D3DB0D47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4689985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A09EC06-229F-4118-8FFE-79040049641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1F02E7FD-D291-441E-BB63-E81060F3AF3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6E0DA43-3821-452D-A296-650D93A7BE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78ABBD-BB6E-445D-BA71-ACA8152C6F86}" type="datetimeFigureOut">
              <a:rPr lang="ru-RU" smtClean="0"/>
              <a:t>15.01.2021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AD30867-BD42-4067-86D5-D172B703DB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2059F8D-5933-4DEF-8E13-4B59116885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2DBFB1-9EF9-410C-8528-29F8D1F7FBE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8852530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872BD4D-03C6-48A3-AC0D-D0125C3422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BACFA03E-E551-4E08-BCFF-27F0E3A8F1C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A87F7F6C-5D2A-49D5-8CB7-6EA893A8E6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78ABBD-BB6E-445D-BA71-ACA8152C6F86}" type="datetimeFigureOut">
              <a:rPr lang="ru-RU" smtClean="0"/>
              <a:t>15.01.2021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E8DBB1B1-F9A8-47A9-B66F-332AB23774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3C36678F-69F8-4A59-BE95-C8CC8DA5DB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2DBFB1-9EF9-410C-8528-29F8D1F7FBE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224449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B9D7D328-94D3-4222-998E-7EABE875734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57431B0B-B167-4EC5-AA43-4FBF79865AD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0C2362AA-D104-462F-AC02-C008BD07C1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78ABBD-BB6E-445D-BA71-ACA8152C6F86}" type="datetimeFigureOut">
              <a:rPr lang="ru-RU" smtClean="0"/>
              <a:t>15.01.2021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E97CDA9-44C9-403D-86F6-80C9C1186F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65A2F71-78FB-4C35-83D6-5D1050E1E8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2DBFB1-9EF9-410C-8528-29F8D1F7FBE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0844951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3" y="279963"/>
            <a:ext cx="10363202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7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67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3" y="1397001"/>
            <a:ext cx="3328417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67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7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67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7" cy="958851"/>
          </a:xfrm>
        </p:spPr>
        <p:txBody>
          <a:bodyPr>
            <a:noAutofit/>
          </a:bodyPr>
          <a:lstStyle>
            <a:lvl1pPr marL="0" indent="0">
              <a:buNone/>
              <a:defRPr sz="1367"/>
            </a:lvl1pPr>
            <a:lvl2pPr marL="148802" indent="-148802">
              <a:buFont typeface="Arial" panose="020B0604020202020204" pitchFamily="34" charset="0"/>
              <a:buChar char="•"/>
              <a:defRPr sz="1367"/>
            </a:lvl2pPr>
            <a:lvl3pPr marL="297604" indent="-148802">
              <a:defRPr sz="1367"/>
            </a:lvl3pPr>
            <a:lvl4pPr marL="520807" indent="-223203">
              <a:defRPr sz="1367"/>
            </a:lvl4pPr>
            <a:lvl5pPr marL="744010" indent="-223203">
              <a:defRPr sz="1367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3" y="4980569"/>
            <a:ext cx="3328417" cy="958851"/>
          </a:xfrm>
        </p:spPr>
        <p:txBody>
          <a:bodyPr>
            <a:noAutofit/>
          </a:bodyPr>
          <a:lstStyle>
            <a:lvl1pPr marL="0" indent="0">
              <a:buNone/>
              <a:defRPr sz="1367"/>
            </a:lvl1pPr>
            <a:lvl2pPr marL="148802" indent="-148802">
              <a:buFont typeface="Arial" panose="020B0604020202020204" pitchFamily="34" charset="0"/>
              <a:buChar char="•"/>
              <a:defRPr sz="1367"/>
            </a:lvl2pPr>
            <a:lvl3pPr marL="297604" indent="-148802">
              <a:defRPr sz="1367"/>
            </a:lvl3pPr>
            <a:lvl4pPr marL="520807" indent="-223203">
              <a:defRPr sz="1367"/>
            </a:lvl4pPr>
            <a:lvl5pPr marL="744010" indent="-223203">
              <a:defRPr sz="1367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7" cy="958851"/>
          </a:xfrm>
        </p:spPr>
        <p:txBody>
          <a:bodyPr>
            <a:noAutofit/>
          </a:bodyPr>
          <a:lstStyle>
            <a:lvl1pPr marL="0" indent="0">
              <a:buNone/>
              <a:defRPr sz="1367"/>
            </a:lvl1pPr>
            <a:lvl2pPr marL="148802" indent="-148802">
              <a:buFont typeface="Arial" panose="020B0604020202020204" pitchFamily="34" charset="0"/>
              <a:buChar char="•"/>
              <a:defRPr sz="1367"/>
            </a:lvl2pPr>
            <a:lvl3pPr marL="297604" indent="-148802">
              <a:defRPr sz="1367"/>
            </a:lvl3pPr>
            <a:lvl4pPr marL="520807" indent="-223203">
              <a:defRPr sz="1367"/>
            </a:lvl4pPr>
            <a:lvl5pPr marL="744010" indent="-223203">
              <a:defRPr sz="1367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3" y="933454"/>
            <a:ext cx="10363202" cy="40639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56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5731977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F94B7EF-8BF8-40C8-B703-F538E4D8D9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F732422-E573-4617-987D-667C53BE594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7CAED90C-DF79-437D-B2E0-790B992C39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78ABBD-BB6E-445D-BA71-ACA8152C6F86}" type="datetimeFigureOut">
              <a:rPr lang="ru-RU" smtClean="0"/>
              <a:t>15.01.2021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C8FA7DD-D8BD-41C6-924F-9466C231A3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4D9E597-428A-4EFC-90CA-475CBE0123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2DBFB1-9EF9-410C-8528-29F8D1F7FBE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537392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C57B19A-AE23-4721-B65D-6F9677F073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25B8740D-610F-419C-B6F2-3753A49E05A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3E64E17D-1FFF-444E-B0DF-E7743FA097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78ABBD-BB6E-445D-BA71-ACA8152C6F86}" type="datetimeFigureOut">
              <a:rPr lang="ru-RU" smtClean="0"/>
              <a:t>15.01.2021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C88C89BD-FADA-430A-BAEB-81285099C5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1DA3CF0D-823D-4E54-991F-A0ECBE5D50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2DBFB1-9EF9-410C-8528-29F8D1F7FBE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016378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90A6C43-E644-485F-A626-B3F97B14EA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A324201-AA3F-45C8-BA48-F43C210DCBB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1D745C06-6700-4FD9-AB96-2B0CE8558AA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F4D7D767-6867-4E19-9CD6-51BDD17DAE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78ABBD-BB6E-445D-BA71-ACA8152C6F86}" type="datetimeFigureOut">
              <a:rPr lang="ru-RU" smtClean="0"/>
              <a:t>15.01.2021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07DDCD83-FF3E-42A0-B187-87A43C7C9C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F3271546-51F5-4E67-825E-D62A9F0E4E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2DBFB1-9EF9-410C-8528-29F8D1F7FBE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947556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97362C8-7D96-4B95-B321-48FAF206AE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9FD82306-2824-4DFB-BE3D-CE93AE03189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CF31578F-4754-4B0A-B9DB-D9754323E55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EBB0280F-48A9-4A57-913D-3ED9A631644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05DCCFAA-E801-4C99-9AF8-C915E3A0A11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C2786A6B-9051-4CC1-AF3C-3A0B0D7D73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78ABBD-BB6E-445D-BA71-ACA8152C6F86}" type="datetimeFigureOut">
              <a:rPr lang="ru-RU" smtClean="0"/>
              <a:t>15.01.2021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6B6445E7-3F1A-4E90-B5AC-431E9CC7C2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3969C360-E0E2-499D-AE69-4B5A075359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2DBFB1-9EF9-410C-8528-29F8D1F7FBE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227061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8FE0384-4FDE-4FE5-BC01-266972F0CF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0173EA34-5F5B-4370-B73A-71DD009021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78ABBD-BB6E-445D-BA71-ACA8152C6F86}" type="datetimeFigureOut">
              <a:rPr lang="ru-RU" smtClean="0"/>
              <a:t>15.01.2021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C91250B1-41B2-4CE6-ADBE-EFCCA19B01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74CCBCB6-9914-4527-9B10-460B8926D7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2DBFB1-9EF9-410C-8528-29F8D1F7FBE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884222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3E673FAA-A5D3-4EFB-A121-2E3EBEB913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78ABBD-BB6E-445D-BA71-ACA8152C6F86}" type="datetimeFigureOut">
              <a:rPr lang="ru-RU" smtClean="0"/>
              <a:t>15.01.2021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C5A6B76A-EB1D-4144-94FD-50E6577E1F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9F1CEA8A-7754-4405-888E-BC37CFBF8B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2DBFB1-9EF9-410C-8528-29F8D1F7FBE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183890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A52D81F-A15A-4552-8CAF-BC8612C93C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0D9F69F-39EB-461C-A2E9-718094703F9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3F3AEC9A-5848-4AB3-965A-C5E8F6FE328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33FCEAD2-F274-4343-AB53-2C2C9B0DC5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78ABBD-BB6E-445D-BA71-ACA8152C6F86}" type="datetimeFigureOut">
              <a:rPr lang="ru-RU" smtClean="0"/>
              <a:t>15.01.2021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B9B06BE5-AF34-4825-ABAE-835B41C8EE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D3DD6EFD-A255-499B-893A-921936CDC0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2DBFB1-9EF9-410C-8528-29F8D1F7FBE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574317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4697154-66A8-4618-AA54-84E2ED3549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A57026FD-B847-48C5-A037-66650E6A375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94CE1903-26B1-47B6-8D61-63A1D83D608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1E8FA72A-0923-473F-87AC-756F359663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78ABBD-BB6E-445D-BA71-ACA8152C6F86}" type="datetimeFigureOut">
              <a:rPr lang="ru-RU" smtClean="0"/>
              <a:t>15.01.2021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08F3DD01-FCFE-4AC4-905A-C63E79F907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4E6B65F7-62D2-48EF-909C-F99AC523E2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2DBFB1-9EF9-410C-8528-29F8D1F7FBE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610523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9564940-2E9A-4584-B68A-37B81967DC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20981C73-DDAF-4B9A-B92B-ACD46590164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D37DFCF-CBF7-4D76-B4AB-2AA74F9AC47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A78ABBD-BB6E-445D-BA71-ACA8152C6F86}" type="datetimeFigureOut">
              <a:rPr lang="ru-RU" smtClean="0"/>
              <a:t>15.01.2021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F4B4354-B053-452D-9AB6-8DFE8BFD330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9F11EFC5-2ECF-4716-A0CD-0CC4696A380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92DBFB1-9EF9-410C-8528-29F8D1F7FBE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383144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az.wikipedia.org/wiki/Kimy%C9%99vi_reaksiya" TargetMode="External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ro.wikipedia.org/wiki/Fenol" TargetMode="External"/><Relationship Id="rId5" Type="http://schemas.openxmlformats.org/officeDocument/2006/relationships/image" Target="../media/image8.png"/><Relationship Id="rId4" Type="http://schemas.openxmlformats.org/officeDocument/2006/relationships/hyperlink" Target="https://ru.wikipedia.org/wiki/%D0%9D%D0%BE%D1%80%D1%84%D0%B5%D0%BD%D0%B5%D1%84%D1%80%D0%B8%D0%BD" TargetMode="Externa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az.wikipedia.org/wiki/Kimy%C9%99vi_reaksiya" TargetMode="External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az.wikipedia.org/wiki/Kimy%C9%99vi_reaksiya" TargetMode="External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0" y="-14320"/>
            <a:ext cx="12192000" cy="1920032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40"/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1076769" y="2514816"/>
            <a:ext cx="9086473" cy="2239975"/>
          </a:xfrm>
          <a:prstGeom prst="rect">
            <a:avLst/>
          </a:prstGeom>
        </p:spPr>
        <p:txBody>
          <a:bodyPr vert="horz" wrap="square" lIns="0" tIns="28832" rIns="0" bIns="0" rtlCol="0">
            <a:spAutoFit/>
          </a:bodyPr>
          <a:lstStyle/>
          <a:p>
            <a:pPr marL="37962">
              <a:spcBef>
                <a:spcPts val="227"/>
              </a:spcBef>
              <a:spcAft>
                <a:spcPts val="1200"/>
              </a:spcAft>
            </a:pPr>
            <a:r>
              <a:rPr lang="en-US" sz="4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Mavzu</a:t>
            </a:r>
            <a:r>
              <a:rPr lang="en-US" sz="4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endParaRPr lang="en-US" sz="44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7962">
              <a:spcBef>
                <a:spcPts val="227"/>
              </a:spcBef>
              <a:spcAft>
                <a:spcPts val="1200"/>
              </a:spcAft>
            </a:pPr>
            <a:r>
              <a:rPr lang="it-IT" sz="4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Fenollar </a:t>
            </a:r>
            <a:r>
              <a:rPr lang="it-IT" sz="4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 aromatik spirtlar. Olinishi va xossalari </a:t>
            </a:r>
            <a:r>
              <a:rPr lang="en-US" sz="4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uz-Latn-UZ" sz="4400" b="1" dirty="0">
              <a:ln w="0">
                <a:solidFill>
                  <a:sysClr val="windowText" lastClr="000000"/>
                </a:solidFill>
              </a:ln>
              <a:solidFill>
                <a:srgbClr val="00206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370342" y="2255635"/>
            <a:ext cx="586788" cy="1589972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40"/>
          </a:p>
        </p:txBody>
      </p:sp>
      <p:sp>
        <p:nvSpPr>
          <p:cNvPr id="17" name="object 6">
            <a:extLst>
              <a:ext uri="{FF2B5EF4-FFF2-40B4-BE49-F238E27FC236}">
                <a16:creationId xmlns:a16="http://schemas.microsoft.com/office/drawing/2014/main" id="{ACB4B4C4-B96E-4D3D-A3B1-019ECDA735A1}"/>
              </a:ext>
            </a:extLst>
          </p:cNvPr>
          <p:cNvSpPr/>
          <p:nvPr/>
        </p:nvSpPr>
        <p:spPr>
          <a:xfrm>
            <a:off x="380790" y="4195530"/>
            <a:ext cx="576340" cy="1589972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2340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9845390" y="560310"/>
            <a:ext cx="1676050" cy="801625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340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9850487" y="551224"/>
            <a:ext cx="1670953" cy="810712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2340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9800465" y="641908"/>
            <a:ext cx="1670953" cy="587083"/>
          </a:xfrm>
          <a:prstGeom prst="rect">
            <a:avLst/>
          </a:prstGeom>
        </p:spPr>
        <p:txBody>
          <a:bodyPr vert="horz" wrap="square" lIns="0" tIns="32765" rIns="0" bIns="0" rtlCol="0">
            <a:spAutoFit/>
          </a:bodyPr>
          <a:lstStyle/>
          <a:p>
            <a:pPr algn="ctr">
              <a:spcBef>
                <a:spcPts val="258"/>
              </a:spcBef>
            </a:pPr>
            <a:r>
              <a:rPr lang="en-US" sz="3600" b="1" spc="21" dirty="0">
                <a:solidFill>
                  <a:srgbClr val="FEFEFE"/>
                </a:solidFill>
                <a:latin typeface="Arial"/>
                <a:cs typeface="Arial"/>
              </a:rPr>
              <a:t>10-sinf</a:t>
            </a:r>
            <a:endParaRPr sz="3600" dirty="0">
              <a:latin typeface="Arial"/>
              <a:cs typeface="Arial"/>
            </a:endParaRPr>
          </a:p>
        </p:txBody>
      </p:sp>
      <p:sp>
        <p:nvSpPr>
          <p:cNvPr id="25" name="object 2">
            <a:extLst>
              <a:ext uri="{FF2B5EF4-FFF2-40B4-BE49-F238E27FC236}">
                <a16:creationId xmlns:a16="http://schemas.microsoft.com/office/drawing/2014/main" id="{50CC696B-C45C-4477-8EB6-9C8A17C566AC}"/>
              </a:ext>
            </a:extLst>
          </p:cNvPr>
          <p:cNvSpPr txBox="1">
            <a:spLocks/>
          </p:cNvSpPr>
          <p:nvPr/>
        </p:nvSpPr>
        <p:spPr>
          <a:xfrm>
            <a:off x="3649054" y="379314"/>
            <a:ext cx="4272896" cy="1138476"/>
          </a:xfrm>
          <a:prstGeom prst="rect">
            <a:avLst/>
          </a:prstGeom>
        </p:spPr>
        <p:txBody>
          <a:bodyPr vert="horz" wrap="square" lIns="0" tIns="30186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250" defTabSz="1889997">
              <a:spcBef>
                <a:spcPts val="235"/>
              </a:spcBef>
              <a:defRPr/>
            </a:pPr>
            <a:r>
              <a:rPr lang="en-US" sz="7200" kern="0" spc="21" dirty="0" err="1">
                <a:solidFill>
                  <a:sysClr val="window" lastClr="FFFFFF"/>
                </a:solidFill>
              </a:rPr>
              <a:t>Kimyo</a:t>
            </a:r>
            <a:endParaRPr lang="en-US" sz="7200" kern="0" spc="21" dirty="0">
              <a:solidFill>
                <a:sysClr val="window" lastClr="FFFFFF"/>
              </a:solidFill>
            </a:endParaRPr>
          </a:p>
        </p:txBody>
      </p:sp>
      <p:sp>
        <p:nvSpPr>
          <p:cNvPr id="26" name="object 11">
            <a:extLst>
              <a:ext uri="{FF2B5EF4-FFF2-40B4-BE49-F238E27FC236}">
                <a16:creationId xmlns:a16="http://schemas.microsoft.com/office/drawing/2014/main" id="{90DAED2F-83E2-4C44-BDD6-F1DBC8F3CEB6}"/>
              </a:ext>
            </a:extLst>
          </p:cNvPr>
          <p:cNvSpPr/>
          <p:nvPr/>
        </p:nvSpPr>
        <p:spPr>
          <a:xfrm>
            <a:off x="1161569" y="651263"/>
            <a:ext cx="236171" cy="48421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1889997"/>
            <a:endParaRPr sz="372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7" name="object 12">
            <a:extLst>
              <a:ext uri="{FF2B5EF4-FFF2-40B4-BE49-F238E27FC236}">
                <a16:creationId xmlns:a16="http://schemas.microsoft.com/office/drawing/2014/main" id="{80300DCF-7A93-40E2-97DB-984BC4BBEAC1}"/>
              </a:ext>
            </a:extLst>
          </p:cNvPr>
          <p:cNvSpPr/>
          <p:nvPr/>
        </p:nvSpPr>
        <p:spPr>
          <a:xfrm>
            <a:off x="1281087" y="956458"/>
            <a:ext cx="441007" cy="588009"/>
          </a:xfrm>
          <a:custGeom>
            <a:avLst/>
            <a:gdLst/>
            <a:ahLst/>
            <a:cxnLst/>
            <a:rect l="l" t="t" r="r" b="b"/>
            <a:pathLst>
              <a:path w="213359" h="284480">
                <a:moveTo>
                  <a:pt x="138573" y="0"/>
                </a:moveTo>
                <a:lnTo>
                  <a:pt x="73845" y="0"/>
                </a:lnTo>
                <a:lnTo>
                  <a:pt x="66311" y="1380"/>
                </a:lnTo>
                <a:lnTo>
                  <a:pt x="60292" y="5191"/>
                </a:lnTo>
                <a:lnTo>
                  <a:pt x="56302" y="10942"/>
                </a:lnTo>
                <a:lnTo>
                  <a:pt x="55041" y="17230"/>
                </a:lnTo>
                <a:lnTo>
                  <a:pt x="54958" y="27298"/>
                </a:lnTo>
                <a:lnTo>
                  <a:pt x="61212" y="34757"/>
                </a:lnTo>
                <a:lnTo>
                  <a:pt x="69683" y="36658"/>
                </a:lnTo>
                <a:lnTo>
                  <a:pt x="69683" y="80002"/>
                </a:lnTo>
                <a:lnTo>
                  <a:pt x="6603" y="211507"/>
                </a:lnTo>
                <a:lnTo>
                  <a:pt x="0" y="236544"/>
                </a:lnTo>
                <a:lnTo>
                  <a:pt x="6546" y="260064"/>
                </a:lnTo>
                <a:lnTo>
                  <a:pt x="23619" y="277514"/>
                </a:lnTo>
                <a:lnTo>
                  <a:pt x="48583" y="284342"/>
                </a:lnTo>
                <a:lnTo>
                  <a:pt x="164190" y="284342"/>
                </a:lnTo>
                <a:lnTo>
                  <a:pt x="189161" y="277510"/>
                </a:lnTo>
                <a:lnTo>
                  <a:pt x="194858" y="271688"/>
                </a:lnTo>
                <a:lnTo>
                  <a:pt x="48583" y="271688"/>
                </a:lnTo>
                <a:lnTo>
                  <a:pt x="30127" y="266638"/>
                </a:lnTo>
                <a:lnTo>
                  <a:pt x="17508" y="253735"/>
                </a:lnTo>
                <a:lnTo>
                  <a:pt x="12672" y="236350"/>
                </a:lnTo>
                <a:lnTo>
                  <a:pt x="17554" y="217850"/>
                </a:lnTo>
                <a:lnTo>
                  <a:pt x="75807" y="117302"/>
                </a:lnTo>
                <a:lnTo>
                  <a:pt x="78923" y="108660"/>
                </a:lnTo>
                <a:lnTo>
                  <a:pt x="80936" y="97586"/>
                </a:lnTo>
                <a:lnTo>
                  <a:pt x="82017" y="87044"/>
                </a:lnTo>
                <a:lnTo>
                  <a:pt x="82340" y="80002"/>
                </a:lnTo>
                <a:lnTo>
                  <a:pt x="82340" y="37127"/>
                </a:lnTo>
                <a:lnTo>
                  <a:pt x="102619" y="37127"/>
                </a:lnTo>
                <a:lnTo>
                  <a:pt x="105456" y="34293"/>
                </a:lnTo>
                <a:lnTo>
                  <a:pt x="105337" y="27179"/>
                </a:lnTo>
                <a:lnTo>
                  <a:pt x="102623" y="24469"/>
                </a:lnTo>
                <a:lnTo>
                  <a:pt x="70352" y="24469"/>
                </a:lnTo>
                <a:lnTo>
                  <a:pt x="67515" y="21631"/>
                </a:lnTo>
                <a:lnTo>
                  <a:pt x="67515" y="14375"/>
                </a:lnTo>
                <a:lnTo>
                  <a:pt x="70795" y="12658"/>
                </a:lnTo>
                <a:lnTo>
                  <a:pt x="156737" y="12658"/>
                </a:lnTo>
                <a:lnTo>
                  <a:pt x="156164" y="10394"/>
                </a:lnTo>
                <a:lnTo>
                  <a:pt x="152018" y="4932"/>
                </a:lnTo>
                <a:lnTo>
                  <a:pt x="145979" y="1311"/>
                </a:lnTo>
                <a:lnTo>
                  <a:pt x="138573" y="0"/>
                </a:lnTo>
                <a:close/>
              </a:path>
              <a:path w="213359" h="284480">
                <a:moveTo>
                  <a:pt x="156737" y="12658"/>
                </a:moveTo>
                <a:lnTo>
                  <a:pt x="141675" y="12658"/>
                </a:lnTo>
                <a:lnTo>
                  <a:pt x="145084" y="14273"/>
                </a:lnTo>
                <a:lnTo>
                  <a:pt x="145223" y="17230"/>
                </a:lnTo>
                <a:lnTo>
                  <a:pt x="145260" y="21631"/>
                </a:lnTo>
                <a:lnTo>
                  <a:pt x="142421" y="24469"/>
                </a:lnTo>
                <a:lnTo>
                  <a:pt x="120911" y="24469"/>
                </a:lnTo>
                <a:lnTo>
                  <a:pt x="118197" y="27179"/>
                </a:lnTo>
                <a:lnTo>
                  <a:pt x="118077" y="34293"/>
                </a:lnTo>
                <a:lnTo>
                  <a:pt x="120911" y="37127"/>
                </a:lnTo>
                <a:lnTo>
                  <a:pt x="130432" y="37127"/>
                </a:lnTo>
                <a:lnTo>
                  <a:pt x="130432" y="80002"/>
                </a:lnTo>
                <a:lnTo>
                  <a:pt x="195218" y="217850"/>
                </a:lnTo>
                <a:lnTo>
                  <a:pt x="200103" y="236350"/>
                </a:lnTo>
                <a:lnTo>
                  <a:pt x="195264" y="253741"/>
                </a:lnTo>
                <a:lnTo>
                  <a:pt x="182645" y="266640"/>
                </a:lnTo>
                <a:lnTo>
                  <a:pt x="164190" y="271688"/>
                </a:lnTo>
                <a:lnTo>
                  <a:pt x="194858" y="271688"/>
                </a:lnTo>
                <a:lnTo>
                  <a:pt x="206234" y="260054"/>
                </a:lnTo>
                <a:lnTo>
                  <a:pt x="212780" y="236544"/>
                </a:lnTo>
                <a:lnTo>
                  <a:pt x="206170" y="211507"/>
                </a:lnTo>
                <a:lnTo>
                  <a:pt x="147916" y="110956"/>
                </a:lnTo>
                <a:lnTo>
                  <a:pt x="146077" y="105444"/>
                </a:lnTo>
                <a:lnTo>
                  <a:pt x="144537" y="97008"/>
                </a:lnTo>
                <a:lnTo>
                  <a:pt x="143479" y="87808"/>
                </a:lnTo>
                <a:lnTo>
                  <a:pt x="143086" y="80002"/>
                </a:lnTo>
                <a:lnTo>
                  <a:pt x="143086" y="36658"/>
                </a:lnTo>
                <a:lnTo>
                  <a:pt x="151561" y="34757"/>
                </a:lnTo>
                <a:lnTo>
                  <a:pt x="157815" y="27298"/>
                </a:lnTo>
                <a:lnTo>
                  <a:pt x="157893" y="17230"/>
                </a:lnTo>
                <a:lnTo>
                  <a:pt x="156737" y="12658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889997"/>
            <a:endParaRPr sz="372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8" name="object 13">
            <a:extLst>
              <a:ext uri="{FF2B5EF4-FFF2-40B4-BE49-F238E27FC236}">
                <a16:creationId xmlns:a16="http://schemas.microsoft.com/office/drawing/2014/main" id="{C9D09B9B-7971-418F-BD45-BCFC001C44D2}"/>
              </a:ext>
            </a:extLst>
          </p:cNvPr>
          <p:cNvSpPr/>
          <p:nvPr/>
        </p:nvSpPr>
        <p:spPr>
          <a:xfrm>
            <a:off x="1334803" y="1306381"/>
            <a:ext cx="332362" cy="184975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1889997"/>
            <a:endParaRPr sz="372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9" name="object 14">
            <a:extLst>
              <a:ext uri="{FF2B5EF4-FFF2-40B4-BE49-F238E27FC236}">
                <a16:creationId xmlns:a16="http://schemas.microsoft.com/office/drawing/2014/main" id="{85548016-DFDF-4F6E-ACB7-1A21AE0B3331}"/>
              </a:ext>
            </a:extLst>
          </p:cNvPr>
          <p:cNvSpPr/>
          <p:nvPr/>
        </p:nvSpPr>
        <p:spPr>
          <a:xfrm>
            <a:off x="827979" y="955587"/>
            <a:ext cx="463318" cy="589322"/>
          </a:xfrm>
          <a:custGeom>
            <a:avLst/>
            <a:gdLst/>
            <a:ahLst/>
            <a:cxnLst/>
            <a:rect l="l" t="t" r="r" b="b"/>
            <a:pathLst>
              <a:path w="224154" h="285115">
                <a:moveTo>
                  <a:pt x="143981" y="0"/>
                </a:moveTo>
                <a:lnTo>
                  <a:pt x="74177" y="0"/>
                </a:lnTo>
                <a:lnTo>
                  <a:pt x="69411" y="1973"/>
                </a:lnTo>
                <a:lnTo>
                  <a:pt x="62240" y="9147"/>
                </a:lnTo>
                <a:lnTo>
                  <a:pt x="60267" y="13910"/>
                </a:lnTo>
                <a:lnTo>
                  <a:pt x="60267" y="24055"/>
                </a:lnTo>
                <a:lnTo>
                  <a:pt x="62240" y="28821"/>
                </a:lnTo>
                <a:lnTo>
                  <a:pt x="68406" y="34988"/>
                </a:lnTo>
                <a:lnTo>
                  <a:pt x="71607" y="36720"/>
                </a:lnTo>
                <a:lnTo>
                  <a:pt x="75085" y="37494"/>
                </a:lnTo>
                <a:lnTo>
                  <a:pt x="75048" y="67359"/>
                </a:lnTo>
                <a:lnTo>
                  <a:pt x="44385" y="83762"/>
                </a:lnTo>
                <a:lnTo>
                  <a:pt x="20689" y="108191"/>
                </a:lnTo>
                <a:lnTo>
                  <a:pt x="5413" y="138604"/>
                </a:lnTo>
                <a:lnTo>
                  <a:pt x="0" y="172968"/>
                </a:lnTo>
                <a:lnTo>
                  <a:pt x="8792" y="216446"/>
                </a:lnTo>
                <a:lnTo>
                  <a:pt x="32765" y="251986"/>
                </a:lnTo>
                <a:lnTo>
                  <a:pt x="68303" y="275966"/>
                </a:lnTo>
                <a:lnTo>
                  <a:pt x="111791" y="284764"/>
                </a:lnTo>
                <a:lnTo>
                  <a:pt x="112158" y="284764"/>
                </a:lnTo>
                <a:lnTo>
                  <a:pt x="155489" y="275855"/>
                </a:lnTo>
                <a:lnTo>
                  <a:pt x="161012" y="272110"/>
                </a:lnTo>
                <a:lnTo>
                  <a:pt x="112115" y="272110"/>
                </a:lnTo>
                <a:lnTo>
                  <a:pt x="73492" y="264406"/>
                </a:lnTo>
                <a:lnTo>
                  <a:pt x="41867" y="243186"/>
                </a:lnTo>
                <a:lnTo>
                  <a:pt x="20502" y="211642"/>
                </a:lnTo>
                <a:lnTo>
                  <a:pt x="12657" y="172966"/>
                </a:lnTo>
                <a:lnTo>
                  <a:pt x="17458" y="142490"/>
                </a:lnTo>
                <a:lnTo>
                  <a:pt x="31006" y="115519"/>
                </a:lnTo>
                <a:lnTo>
                  <a:pt x="52017" y="93857"/>
                </a:lnTo>
                <a:lnTo>
                  <a:pt x="79210" y="79311"/>
                </a:lnTo>
                <a:lnTo>
                  <a:pt x="84316" y="77537"/>
                </a:lnTo>
                <a:lnTo>
                  <a:pt x="87746" y="72731"/>
                </a:lnTo>
                <a:lnTo>
                  <a:pt x="87746" y="37969"/>
                </a:lnTo>
                <a:lnTo>
                  <a:pt x="102628" y="37959"/>
                </a:lnTo>
                <a:lnTo>
                  <a:pt x="105457" y="35133"/>
                </a:lnTo>
                <a:lnTo>
                  <a:pt x="105422" y="28112"/>
                </a:lnTo>
                <a:lnTo>
                  <a:pt x="102631" y="25312"/>
                </a:lnTo>
                <a:lnTo>
                  <a:pt x="75765" y="25300"/>
                </a:lnTo>
                <a:lnTo>
                  <a:pt x="72931" y="22467"/>
                </a:lnTo>
                <a:lnTo>
                  <a:pt x="72931" y="15501"/>
                </a:lnTo>
                <a:lnTo>
                  <a:pt x="75765" y="12665"/>
                </a:lnTo>
                <a:lnTo>
                  <a:pt x="162007" y="12658"/>
                </a:lnTo>
                <a:lnTo>
                  <a:pt x="161781" y="11563"/>
                </a:lnTo>
                <a:lnTo>
                  <a:pt x="157609" y="5533"/>
                </a:lnTo>
                <a:lnTo>
                  <a:pt x="151457" y="1481"/>
                </a:lnTo>
                <a:lnTo>
                  <a:pt x="143981" y="0"/>
                </a:lnTo>
                <a:close/>
              </a:path>
              <a:path w="224154" h="285115">
                <a:moveTo>
                  <a:pt x="162007" y="12658"/>
                </a:moveTo>
                <a:lnTo>
                  <a:pt x="147427" y="12658"/>
                </a:lnTo>
                <a:lnTo>
                  <a:pt x="150659" y="15314"/>
                </a:lnTo>
                <a:lnTo>
                  <a:pt x="150655" y="22467"/>
                </a:lnTo>
                <a:lnTo>
                  <a:pt x="147816" y="25300"/>
                </a:lnTo>
                <a:lnTo>
                  <a:pt x="144334" y="25312"/>
                </a:lnTo>
                <a:lnTo>
                  <a:pt x="120974" y="25312"/>
                </a:lnTo>
                <a:lnTo>
                  <a:pt x="118170" y="28112"/>
                </a:lnTo>
                <a:lnTo>
                  <a:pt x="118127" y="35133"/>
                </a:lnTo>
                <a:lnTo>
                  <a:pt x="120974" y="37969"/>
                </a:lnTo>
                <a:lnTo>
                  <a:pt x="135834" y="37969"/>
                </a:lnTo>
                <a:lnTo>
                  <a:pt x="135837" y="72731"/>
                </a:lnTo>
                <a:lnTo>
                  <a:pt x="139272" y="77537"/>
                </a:lnTo>
                <a:lnTo>
                  <a:pt x="144384" y="79319"/>
                </a:lnTo>
                <a:lnTo>
                  <a:pt x="171573" y="93864"/>
                </a:lnTo>
                <a:lnTo>
                  <a:pt x="192581" y="115525"/>
                </a:lnTo>
                <a:lnTo>
                  <a:pt x="206127" y="142494"/>
                </a:lnTo>
                <a:lnTo>
                  <a:pt x="210927" y="172968"/>
                </a:lnTo>
                <a:lnTo>
                  <a:pt x="203151" y="211424"/>
                </a:lnTo>
                <a:lnTo>
                  <a:pt x="181954" y="242909"/>
                </a:lnTo>
                <a:lnTo>
                  <a:pt x="150541" y="264209"/>
                </a:lnTo>
                <a:lnTo>
                  <a:pt x="112115" y="272110"/>
                </a:lnTo>
                <a:lnTo>
                  <a:pt x="161012" y="272110"/>
                </a:lnTo>
                <a:lnTo>
                  <a:pt x="190912" y="251836"/>
                </a:lnTo>
                <a:lnTo>
                  <a:pt x="214815" y="216333"/>
                </a:lnTo>
                <a:lnTo>
                  <a:pt x="223585" y="172966"/>
                </a:lnTo>
                <a:lnTo>
                  <a:pt x="218169" y="138601"/>
                </a:lnTo>
                <a:lnTo>
                  <a:pt x="202887" y="108188"/>
                </a:lnTo>
                <a:lnTo>
                  <a:pt x="179183" y="83761"/>
                </a:lnTo>
                <a:lnTo>
                  <a:pt x="148511" y="67359"/>
                </a:lnTo>
                <a:lnTo>
                  <a:pt x="148510" y="37494"/>
                </a:lnTo>
                <a:lnTo>
                  <a:pt x="156934" y="35618"/>
                </a:lnTo>
                <a:lnTo>
                  <a:pt x="163280" y="28155"/>
                </a:lnTo>
                <a:lnTo>
                  <a:pt x="163317" y="18982"/>
                </a:lnTo>
                <a:lnTo>
                  <a:pt x="162007" y="12658"/>
                </a:lnTo>
                <a:close/>
              </a:path>
              <a:path w="224154" h="285115">
                <a:moveTo>
                  <a:pt x="99154" y="37969"/>
                </a:moveTo>
                <a:lnTo>
                  <a:pt x="99017" y="37969"/>
                </a:lnTo>
                <a:lnTo>
                  <a:pt x="99154" y="37969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889997"/>
            <a:endParaRPr sz="372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0" name="object 15">
            <a:extLst>
              <a:ext uri="{FF2B5EF4-FFF2-40B4-BE49-F238E27FC236}">
                <a16:creationId xmlns:a16="http://schemas.microsoft.com/office/drawing/2014/main" id="{8DD8CEAB-A5DC-4427-A511-668247ED131A}"/>
              </a:ext>
            </a:extLst>
          </p:cNvPr>
          <p:cNvSpPr/>
          <p:nvPr/>
        </p:nvSpPr>
        <p:spPr>
          <a:xfrm>
            <a:off x="880403" y="1232008"/>
            <a:ext cx="357400" cy="259855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1889997"/>
            <a:endParaRPr sz="3720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EE95C17E-E9B8-4A32-8081-954CFE17D575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5"/>
          <a:srcRect l="9756" r="9756"/>
          <a:stretch>
            <a:fillRect/>
          </a:stretch>
        </p:blipFill>
        <p:spPr>
          <a:xfrm>
            <a:off x="9429115" y="4195530"/>
            <a:ext cx="2508599" cy="23984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12419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9" name="Прямоугольник 25"/>
          <p:cNvSpPr>
            <a:spLocks noChangeArrowheads="1"/>
          </p:cNvSpPr>
          <p:nvPr/>
        </p:nvSpPr>
        <p:spPr bwMode="auto">
          <a:xfrm>
            <a:off x="3533728" y="3484802"/>
            <a:ext cx="240772" cy="3627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zh-CN" sz="1757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endParaRPr lang="ru-RU" altLang="ru-RU" sz="1757">
              <a:latin typeface="Tw Cen MT" panose="020B0602020104020603" pitchFamily="34" charset="0"/>
              <a:ea typeface="SimSun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4" name="Заголовок 1048622">
            <a:extLst>
              <a:ext uri="{FF2B5EF4-FFF2-40B4-BE49-F238E27FC236}">
                <a16:creationId xmlns:a16="http://schemas.microsoft.com/office/drawing/2014/main" id="{8C9B6551-0EA2-45FB-9AAB-5C6CEBBA0907}"/>
              </a:ext>
            </a:extLst>
          </p:cNvPr>
          <p:cNvSpPr txBox="1">
            <a:spLocks noGrp="1"/>
          </p:cNvSpPr>
          <p:nvPr>
            <p:ph type="title"/>
          </p:nvPr>
        </p:nvSpPr>
        <p:spPr bwMode="auto">
          <a:xfrm>
            <a:off x="0" y="0"/>
            <a:ext cx="12192000" cy="1103313"/>
          </a:xfrm>
          <a:prstGeom prst="rect">
            <a:avLst/>
          </a:prstGeom>
          <a:solidFill>
            <a:srgbClr val="2365C7"/>
          </a:solidFill>
          <a:ln w="9525">
            <a:solidFill>
              <a:schemeClr val="accent1"/>
            </a:solidFill>
            <a:miter lim="800000"/>
            <a:headEnd/>
            <a:tailEnd/>
          </a:ln>
        </p:spPr>
        <p:txBody>
          <a:bodyPr numCol="1" anchor="t">
            <a:no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latinLnBrk="1">
              <a:lnSpc>
                <a:spcPct val="150000"/>
              </a:lnSpc>
              <a:spcBef>
                <a:spcPct val="0"/>
              </a:spcBef>
              <a:buNone/>
            </a:pPr>
            <a:r>
              <a:rPr lang="en-US" sz="4400" b="1" dirty="0" err="1">
                <a:solidFill>
                  <a:schemeClr val="bg1"/>
                </a:solidFill>
                <a:cs typeface="Arial" pitchFamily="34" charset="0"/>
              </a:rPr>
              <a:t>Fenollar</a:t>
            </a:r>
            <a:r>
              <a:rPr lang="ru-RU" sz="4000" b="1" dirty="0">
                <a:solidFill>
                  <a:schemeClr val="bg1"/>
                </a:solidFill>
                <a:cs typeface="Arial" pitchFamily="34" charset="0"/>
              </a:rPr>
              <a:t/>
            </a:r>
            <a:br>
              <a:rPr lang="ru-RU" sz="4000" b="1" dirty="0">
                <a:solidFill>
                  <a:schemeClr val="bg1"/>
                </a:solidFill>
                <a:cs typeface="Arial" pitchFamily="34" charset="0"/>
              </a:rPr>
            </a:br>
            <a:endParaRPr lang="en-US" altLang="en-US" sz="3600" b="1" dirty="0">
              <a:solidFill>
                <a:schemeClr val="bg1"/>
              </a:solidFill>
              <a:ea typeface="Times New Roman" panose="02020603050405020304" pitchFamily="18" charset="0"/>
              <a:cs typeface="Arial" panose="020B0604020202020204" pitchFamily="34" charset="0"/>
              <a:sym typeface="Book Antiqua" panose="02040602050305030304" pitchFamily="18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879A00CA-F6BC-42E2-BB26-2A607C20B19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=""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 flipH="1">
            <a:off x="9746819" y="5214729"/>
            <a:ext cx="2445181" cy="1643271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7B56939B-1742-4B0E-8982-1D34F456DBCD}"/>
              </a:ext>
            </a:extLst>
          </p:cNvPr>
          <p:cNvSpPr txBox="1"/>
          <p:nvPr/>
        </p:nvSpPr>
        <p:spPr>
          <a:xfrm>
            <a:off x="238539" y="1178580"/>
            <a:ext cx="11635013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723900" algn="just"/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OH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guruhining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benzol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yonaki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zanjiridagi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uglerod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atomiga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bog‘lanishi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natijasida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moddalarga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aromatik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spirtlar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deyiladi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Masalan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benzil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spirt, 2-fenil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etanol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Шестиугольник 2">
            <a:extLst>
              <a:ext uri="{FF2B5EF4-FFF2-40B4-BE49-F238E27FC236}">
                <a16:creationId xmlns:a16="http://schemas.microsoft.com/office/drawing/2014/main" id="{408D2E83-DDC0-4DA4-898F-19A710CDBEA5}"/>
              </a:ext>
            </a:extLst>
          </p:cNvPr>
          <p:cNvSpPr/>
          <p:nvPr/>
        </p:nvSpPr>
        <p:spPr>
          <a:xfrm rot="16200000">
            <a:off x="2002840" y="4028395"/>
            <a:ext cx="1410434" cy="1651343"/>
          </a:xfrm>
          <a:prstGeom prst="hexagon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8" name="Прямая соединительная линия 7">
            <a:extLst>
              <a:ext uri="{FF2B5EF4-FFF2-40B4-BE49-F238E27FC236}">
                <a16:creationId xmlns:a16="http://schemas.microsoft.com/office/drawing/2014/main" id="{1E5F68A8-54B8-453E-AF9D-50F9AEDFEA93}"/>
              </a:ext>
            </a:extLst>
          </p:cNvPr>
          <p:cNvCxnSpPr/>
          <p:nvPr/>
        </p:nvCxnSpPr>
        <p:spPr>
          <a:xfrm flipH="1">
            <a:off x="2080591" y="4373217"/>
            <a:ext cx="627466" cy="251792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>
            <a:extLst>
              <a:ext uri="{FF2B5EF4-FFF2-40B4-BE49-F238E27FC236}">
                <a16:creationId xmlns:a16="http://schemas.microsoft.com/office/drawing/2014/main" id="{4BC9A8AA-0AF7-4BC8-9B8C-49DC305BF839}"/>
              </a:ext>
            </a:extLst>
          </p:cNvPr>
          <p:cNvCxnSpPr/>
          <p:nvPr/>
        </p:nvCxnSpPr>
        <p:spPr>
          <a:xfrm>
            <a:off x="2067339" y="5102087"/>
            <a:ext cx="640716" cy="265043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>
            <a:extLst>
              <a:ext uri="{FF2B5EF4-FFF2-40B4-BE49-F238E27FC236}">
                <a16:creationId xmlns:a16="http://schemas.microsoft.com/office/drawing/2014/main" id="{2C325803-8A8A-410C-B3A1-E4B87DA2D223}"/>
              </a:ext>
            </a:extLst>
          </p:cNvPr>
          <p:cNvCxnSpPr/>
          <p:nvPr/>
        </p:nvCxnSpPr>
        <p:spPr>
          <a:xfrm>
            <a:off x="3371312" y="4622152"/>
            <a:ext cx="0" cy="463826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0" name="Прямая соединительная линия 19">
            <a:extLst>
              <a:ext uri="{FF2B5EF4-FFF2-40B4-BE49-F238E27FC236}">
                <a16:creationId xmlns:a16="http://schemas.microsoft.com/office/drawing/2014/main" id="{B2AA815D-77AB-4157-81C7-4FC384ACDB5E}"/>
              </a:ext>
            </a:extLst>
          </p:cNvPr>
          <p:cNvCxnSpPr>
            <a:endCxn id="3" idx="0"/>
          </p:cNvCxnSpPr>
          <p:nvPr/>
        </p:nvCxnSpPr>
        <p:spPr>
          <a:xfrm>
            <a:off x="2708055" y="3847530"/>
            <a:ext cx="3" cy="30132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3" name="Прямоугольник 22">
            <a:extLst>
              <a:ext uri="{FF2B5EF4-FFF2-40B4-BE49-F238E27FC236}">
                <a16:creationId xmlns:a16="http://schemas.microsoft.com/office/drawing/2014/main" id="{747D0B88-0D56-4306-A084-9F1F090E76CA}"/>
              </a:ext>
            </a:extLst>
          </p:cNvPr>
          <p:cNvSpPr/>
          <p:nvPr/>
        </p:nvSpPr>
        <p:spPr>
          <a:xfrm>
            <a:off x="2394324" y="3317105"/>
            <a:ext cx="2861681" cy="64203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CH</a:t>
            </a:r>
            <a:r>
              <a:rPr lang="en-US" sz="3600" baseline="-25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</a:t>
            </a: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-CH</a:t>
            </a:r>
            <a:r>
              <a:rPr lang="en-US" sz="3600" baseline="-25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</a:t>
            </a: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-OH</a:t>
            </a:r>
            <a:endParaRPr lang="ru-RU" sz="36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24" name="Прямоугольник 23">
            <a:extLst>
              <a:ext uri="{FF2B5EF4-FFF2-40B4-BE49-F238E27FC236}">
                <a16:creationId xmlns:a16="http://schemas.microsoft.com/office/drawing/2014/main" id="{C3E63A73-27FF-4504-8454-89A0BF0FF048}"/>
              </a:ext>
            </a:extLst>
          </p:cNvPr>
          <p:cNvSpPr/>
          <p:nvPr/>
        </p:nvSpPr>
        <p:spPr>
          <a:xfrm>
            <a:off x="7272984" y="3247565"/>
            <a:ext cx="1869423" cy="64203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CH</a:t>
            </a:r>
            <a:r>
              <a:rPr lang="en-US" sz="3600" baseline="-25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</a:t>
            </a: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-OH</a:t>
            </a:r>
            <a:endParaRPr lang="ru-RU" sz="36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B56507EE-7867-41CC-B233-13BE340F1A51}"/>
              </a:ext>
            </a:extLst>
          </p:cNvPr>
          <p:cNvSpPr txBox="1"/>
          <p:nvPr/>
        </p:nvSpPr>
        <p:spPr>
          <a:xfrm>
            <a:off x="927652" y="5751443"/>
            <a:ext cx="376361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2-fenil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etanol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D62FDE51-5FA4-4918-8E53-454C62627B08}"/>
              </a:ext>
            </a:extLst>
          </p:cNvPr>
          <p:cNvSpPr txBox="1"/>
          <p:nvPr/>
        </p:nvSpPr>
        <p:spPr>
          <a:xfrm>
            <a:off x="6325886" y="5751442"/>
            <a:ext cx="376361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>
                <a:solidFill>
                  <a:srgbClr val="66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benzil</a:t>
            </a:r>
            <a:r>
              <a:rPr lang="en-US" sz="3600" dirty="0">
                <a:solidFill>
                  <a:srgbClr val="66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66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spirti</a:t>
            </a:r>
            <a:endParaRPr lang="ru-RU" sz="3600" dirty="0">
              <a:solidFill>
                <a:srgbClr val="6600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" name="Шестиугольник 27">
            <a:extLst>
              <a:ext uri="{FF2B5EF4-FFF2-40B4-BE49-F238E27FC236}">
                <a16:creationId xmlns:a16="http://schemas.microsoft.com/office/drawing/2014/main" id="{0D0EFDC9-6283-41DD-B812-382B3D4DCA88}"/>
              </a:ext>
            </a:extLst>
          </p:cNvPr>
          <p:cNvSpPr/>
          <p:nvPr/>
        </p:nvSpPr>
        <p:spPr>
          <a:xfrm rot="16200000">
            <a:off x="6819342" y="3973815"/>
            <a:ext cx="1410434" cy="1651343"/>
          </a:xfrm>
          <a:prstGeom prst="hexagon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29" name="Прямая соединительная линия 28">
            <a:extLst>
              <a:ext uri="{FF2B5EF4-FFF2-40B4-BE49-F238E27FC236}">
                <a16:creationId xmlns:a16="http://schemas.microsoft.com/office/drawing/2014/main" id="{6C9AE9FF-26D7-4549-87E8-9EA36C6AD3D3}"/>
              </a:ext>
            </a:extLst>
          </p:cNvPr>
          <p:cNvCxnSpPr/>
          <p:nvPr/>
        </p:nvCxnSpPr>
        <p:spPr>
          <a:xfrm flipH="1">
            <a:off x="6936860" y="4318638"/>
            <a:ext cx="587699" cy="251792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0" name="Прямая соединительная линия 29">
            <a:extLst>
              <a:ext uri="{FF2B5EF4-FFF2-40B4-BE49-F238E27FC236}">
                <a16:creationId xmlns:a16="http://schemas.microsoft.com/office/drawing/2014/main" id="{E153F856-A07E-451C-96B7-C5667A1A8F1E}"/>
              </a:ext>
            </a:extLst>
          </p:cNvPr>
          <p:cNvCxnSpPr/>
          <p:nvPr/>
        </p:nvCxnSpPr>
        <p:spPr>
          <a:xfrm>
            <a:off x="6897103" y="5047508"/>
            <a:ext cx="627456" cy="265043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1" name="Прямая соединительная линия 30">
            <a:extLst>
              <a:ext uri="{FF2B5EF4-FFF2-40B4-BE49-F238E27FC236}">
                <a16:creationId xmlns:a16="http://schemas.microsoft.com/office/drawing/2014/main" id="{4F75F157-51C4-4C0C-948D-39E940310E24}"/>
              </a:ext>
            </a:extLst>
          </p:cNvPr>
          <p:cNvCxnSpPr/>
          <p:nvPr/>
        </p:nvCxnSpPr>
        <p:spPr>
          <a:xfrm>
            <a:off x="8207696" y="4567573"/>
            <a:ext cx="0" cy="463826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2" name="Прямая соединительная линия 31">
            <a:extLst>
              <a:ext uri="{FF2B5EF4-FFF2-40B4-BE49-F238E27FC236}">
                <a16:creationId xmlns:a16="http://schemas.microsoft.com/office/drawing/2014/main" id="{93F5BC53-8D20-4E87-B4FC-16539574FC31}"/>
              </a:ext>
            </a:extLst>
          </p:cNvPr>
          <p:cNvCxnSpPr>
            <a:endCxn id="28" idx="0"/>
          </p:cNvCxnSpPr>
          <p:nvPr/>
        </p:nvCxnSpPr>
        <p:spPr>
          <a:xfrm>
            <a:off x="7524559" y="3792951"/>
            <a:ext cx="1" cy="301319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607887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9" name="Прямоугольник 25"/>
          <p:cNvSpPr>
            <a:spLocks noChangeArrowheads="1"/>
          </p:cNvSpPr>
          <p:nvPr/>
        </p:nvSpPr>
        <p:spPr bwMode="auto">
          <a:xfrm>
            <a:off x="3533728" y="3484802"/>
            <a:ext cx="240772" cy="3627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zh-CN" sz="1757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endParaRPr lang="ru-RU" altLang="ru-RU" sz="1757">
              <a:latin typeface="Tw Cen MT" panose="020B0602020104020603" pitchFamily="34" charset="0"/>
              <a:ea typeface="SimSun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4" name="Заголовок 1048622">
            <a:extLst>
              <a:ext uri="{FF2B5EF4-FFF2-40B4-BE49-F238E27FC236}">
                <a16:creationId xmlns:a16="http://schemas.microsoft.com/office/drawing/2014/main" id="{8C9B6551-0EA2-45FB-9AAB-5C6CEBBA0907}"/>
              </a:ext>
            </a:extLst>
          </p:cNvPr>
          <p:cNvSpPr txBox="1">
            <a:spLocks noGrp="1"/>
          </p:cNvSpPr>
          <p:nvPr>
            <p:ph type="title"/>
          </p:nvPr>
        </p:nvSpPr>
        <p:spPr bwMode="auto">
          <a:xfrm>
            <a:off x="0" y="0"/>
            <a:ext cx="12192000" cy="1103313"/>
          </a:xfrm>
          <a:prstGeom prst="rect">
            <a:avLst/>
          </a:prstGeom>
          <a:solidFill>
            <a:srgbClr val="2365C7"/>
          </a:solidFill>
          <a:ln w="9525">
            <a:solidFill>
              <a:schemeClr val="accent1"/>
            </a:solidFill>
            <a:miter lim="800000"/>
            <a:headEnd/>
            <a:tailEnd/>
          </a:ln>
        </p:spPr>
        <p:txBody>
          <a:bodyPr numCol="1" anchor="t">
            <a:no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latinLnBrk="1">
              <a:lnSpc>
                <a:spcPct val="150000"/>
              </a:lnSpc>
              <a:spcBef>
                <a:spcPct val="0"/>
              </a:spcBef>
              <a:buNone/>
            </a:pPr>
            <a:r>
              <a:rPr lang="en-US" sz="4400" b="1" dirty="0" err="1">
                <a:solidFill>
                  <a:schemeClr val="bg1"/>
                </a:solidFill>
                <a:cs typeface="Arial" pitchFamily="34" charset="0"/>
              </a:rPr>
              <a:t>Olinishi</a:t>
            </a:r>
            <a:r>
              <a:rPr lang="ru-RU" sz="4000" b="1" dirty="0">
                <a:solidFill>
                  <a:schemeClr val="bg1"/>
                </a:solidFill>
                <a:cs typeface="Arial" pitchFamily="34" charset="0"/>
              </a:rPr>
              <a:t/>
            </a:r>
            <a:br>
              <a:rPr lang="ru-RU" sz="4000" b="1" dirty="0">
                <a:solidFill>
                  <a:schemeClr val="bg1"/>
                </a:solidFill>
                <a:cs typeface="Arial" pitchFamily="34" charset="0"/>
              </a:rPr>
            </a:br>
            <a:endParaRPr lang="en-US" altLang="en-US" sz="3600" b="1" dirty="0">
              <a:solidFill>
                <a:schemeClr val="bg1"/>
              </a:solidFill>
              <a:ea typeface="Times New Roman" panose="02020603050405020304" pitchFamily="18" charset="0"/>
              <a:cs typeface="Arial" panose="020B0604020202020204" pitchFamily="34" charset="0"/>
              <a:sym typeface="Book Antiqua" panose="02040602050305030304" pitchFamily="18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55C2F837-F175-44B4-AA77-45F7CC540488}"/>
              </a:ext>
            </a:extLst>
          </p:cNvPr>
          <p:cNvSpPr txBox="1"/>
          <p:nvPr/>
        </p:nvSpPr>
        <p:spPr>
          <a:xfrm>
            <a:off x="132522" y="1404730"/>
            <a:ext cx="11330609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42950" indent="-742950">
              <a:buFont typeface="+mj-lt"/>
              <a:buAutoNum type="arabicPeriod"/>
            </a:pP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Sanoatda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fenol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xlorbenzolni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katalizator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ishtirokida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o‘yuvchi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natriy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eritmasi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ta’sirida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gidrolizlab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olinadi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742950" indent="-742950">
              <a:buFont typeface="+mj-lt"/>
              <a:buAutoNum type="arabicPeriod"/>
            </a:pPr>
            <a:endParaRPr lang="en-US" sz="3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42950" indent="-742950">
              <a:buFont typeface="+mj-lt"/>
              <a:buAutoNum type="arabicPeriod"/>
            </a:pPr>
            <a:endParaRPr lang="en-US" sz="3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42950" indent="-742950">
              <a:buFont typeface="+mj-lt"/>
              <a:buAutoNum type="arabicPeriod"/>
            </a:pP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Keyingi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yillarda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texnikada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fenol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olish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xlorbenzolni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gidrolizlash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usulidan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foydalanilmoqda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72A129D6-EA85-4282-8A91-88060F6FDB89}"/>
              </a:ext>
            </a:extLst>
          </p:cNvPr>
          <p:cNvSpPr/>
          <p:nvPr/>
        </p:nvSpPr>
        <p:spPr>
          <a:xfrm>
            <a:off x="2213243" y="2791872"/>
            <a:ext cx="7077579" cy="64203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</a:t>
            </a:r>
            <a:r>
              <a:rPr lang="en-US" sz="3600" baseline="-25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6</a:t>
            </a: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</a:t>
            </a:r>
            <a:r>
              <a:rPr lang="en-US" sz="3600" baseline="-25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5</a:t>
            </a: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Cl+NaOH       C</a:t>
            </a:r>
            <a:r>
              <a:rPr lang="en-US" sz="3600" baseline="-25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6</a:t>
            </a: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</a:t>
            </a:r>
            <a:r>
              <a:rPr lang="en-US" sz="3600" baseline="-25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5</a:t>
            </a: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OH+NaCl</a:t>
            </a:r>
            <a:endParaRPr lang="ru-RU" sz="36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0198B9CE-9073-49CF-BC38-5EF244B9F221}"/>
              </a:ext>
            </a:extLst>
          </p:cNvPr>
          <p:cNvSpPr/>
          <p:nvPr/>
        </p:nvSpPr>
        <p:spPr>
          <a:xfrm>
            <a:off x="2358314" y="5122467"/>
            <a:ext cx="6530955" cy="64203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</a:t>
            </a:r>
            <a:r>
              <a:rPr lang="en-US" sz="3600" baseline="-25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6</a:t>
            </a: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</a:t>
            </a:r>
            <a:r>
              <a:rPr lang="en-US" sz="3600" baseline="-25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5</a:t>
            </a: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Cl+H</a:t>
            </a:r>
            <a:r>
              <a:rPr lang="en-US" sz="3600" baseline="-25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</a:t>
            </a: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O        C</a:t>
            </a:r>
            <a:r>
              <a:rPr lang="en-US" sz="3600" baseline="-25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6</a:t>
            </a: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</a:t>
            </a:r>
            <a:r>
              <a:rPr lang="en-US" sz="3600" baseline="-25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5</a:t>
            </a: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OH+HCl</a:t>
            </a:r>
            <a:endParaRPr lang="ru-RU" sz="36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cxnSp>
        <p:nvCxnSpPr>
          <p:cNvPr id="9" name="Прямая со стрелкой 8">
            <a:extLst>
              <a:ext uri="{FF2B5EF4-FFF2-40B4-BE49-F238E27FC236}">
                <a16:creationId xmlns:a16="http://schemas.microsoft.com/office/drawing/2014/main" id="{CEE84EC7-731E-41E8-BE33-C87C94BD9B36}"/>
              </a:ext>
            </a:extLst>
          </p:cNvPr>
          <p:cNvCxnSpPr>
            <a:cxnSpLocks/>
          </p:cNvCxnSpPr>
          <p:nvPr/>
        </p:nvCxnSpPr>
        <p:spPr>
          <a:xfrm>
            <a:off x="5353878" y="3114261"/>
            <a:ext cx="742122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 стрелкой 11">
            <a:extLst>
              <a:ext uri="{FF2B5EF4-FFF2-40B4-BE49-F238E27FC236}">
                <a16:creationId xmlns:a16="http://schemas.microsoft.com/office/drawing/2014/main" id="{CD4AE763-BFB5-4B9A-8862-F65C44C0F917}"/>
              </a:ext>
            </a:extLst>
          </p:cNvPr>
          <p:cNvCxnSpPr/>
          <p:nvPr/>
        </p:nvCxnSpPr>
        <p:spPr>
          <a:xfrm>
            <a:off x="5128591" y="5473148"/>
            <a:ext cx="728870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208382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9" name="Прямоугольник 25"/>
          <p:cNvSpPr>
            <a:spLocks noChangeArrowheads="1"/>
          </p:cNvSpPr>
          <p:nvPr/>
        </p:nvSpPr>
        <p:spPr bwMode="auto">
          <a:xfrm>
            <a:off x="3533728" y="3484802"/>
            <a:ext cx="240772" cy="3627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zh-CN" sz="1757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endParaRPr lang="ru-RU" altLang="ru-RU" sz="1757">
              <a:latin typeface="Tw Cen MT" panose="020B0602020104020603" pitchFamily="34" charset="0"/>
              <a:ea typeface="SimSun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4" name="Заголовок 1048622">
            <a:extLst>
              <a:ext uri="{FF2B5EF4-FFF2-40B4-BE49-F238E27FC236}">
                <a16:creationId xmlns:a16="http://schemas.microsoft.com/office/drawing/2014/main" id="{8C9B6551-0EA2-45FB-9AAB-5C6CEBBA0907}"/>
              </a:ext>
            </a:extLst>
          </p:cNvPr>
          <p:cNvSpPr txBox="1">
            <a:spLocks noGrp="1"/>
          </p:cNvSpPr>
          <p:nvPr>
            <p:ph type="title"/>
          </p:nvPr>
        </p:nvSpPr>
        <p:spPr bwMode="auto">
          <a:xfrm>
            <a:off x="0" y="0"/>
            <a:ext cx="12192000" cy="1103313"/>
          </a:xfrm>
          <a:prstGeom prst="rect">
            <a:avLst/>
          </a:prstGeom>
          <a:solidFill>
            <a:srgbClr val="2365C7"/>
          </a:solidFill>
          <a:ln w="9525">
            <a:solidFill>
              <a:schemeClr val="accent1"/>
            </a:solidFill>
            <a:miter lim="800000"/>
            <a:headEnd/>
            <a:tailEnd/>
          </a:ln>
        </p:spPr>
        <p:txBody>
          <a:bodyPr numCol="1" anchor="t">
            <a:no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latinLnBrk="1">
              <a:lnSpc>
                <a:spcPct val="150000"/>
              </a:lnSpc>
              <a:spcBef>
                <a:spcPct val="0"/>
              </a:spcBef>
              <a:buNone/>
            </a:pPr>
            <a:r>
              <a:rPr lang="en-US" sz="4400" b="1" dirty="0" err="1">
                <a:solidFill>
                  <a:schemeClr val="bg1"/>
                </a:solidFill>
                <a:cs typeface="Arial" pitchFamily="34" charset="0"/>
              </a:rPr>
              <a:t>Fizik</a:t>
            </a:r>
            <a:r>
              <a:rPr lang="en-US" sz="4400" b="1" dirty="0">
                <a:solidFill>
                  <a:schemeClr val="bg1"/>
                </a:solidFill>
                <a:cs typeface="Arial" pitchFamily="34" charset="0"/>
              </a:rPr>
              <a:t> </a:t>
            </a:r>
            <a:r>
              <a:rPr lang="en-US" sz="4400" b="1" dirty="0" err="1">
                <a:solidFill>
                  <a:schemeClr val="bg1"/>
                </a:solidFill>
                <a:cs typeface="Arial" pitchFamily="34" charset="0"/>
              </a:rPr>
              <a:t>xossalari</a:t>
            </a:r>
            <a:r>
              <a:rPr lang="ru-RU" sz="4000" b="1" dirty="0">
                <a:solidFill>
                  <a:schemeClr val="bg1"/>
                </a:solidFill>
                <a:cs typeface="Arial" pitchFamily="34" charset="0"/>
              </a:rPr>
              <a:t/>
            </a:r>
            <a:br>
              <a:rPr lang="ru-RU" sz="4000" b="1" dirty="0">
                <a:solidFill>
                  <a:schemeClr val="bg1"/>
                </a:solidFill>
                <a:cs typeface="Arial" pitchFamily="34" charset="0"/>
              </a:rPr>
            </a:br>
            <a:endParaRPr lang="en-US" altLang="en-US" sz="3600" b="1" dirty="0">
              <a:solidFill>
                <a:schemeClr val="bg1"/>
              </a:solidFill>
              <a:ea typeface="Times New Roman" panose="02020603050405020304" pitchFamily="18" charset="0"/>
              <a:cs typeface="Arial" panose="020B0604020202020204" pitchFamily="34" charset="0"/>
              <a:sym typeface="Book Antiqua" panose="02040602050305030304" pitchFamily="18" charset="0"/>
            </a:endParaRPr>
          </a:p>
        </p:txBody>
      </p:sp>
      <p:pic>
        <p:nvPicPr>
          <p:cNvPr id="5" name="Рисунок 10">
            <a:extLst>
              <a:ext uri="{FF2B5EF4-FFF2-40B4-BE49-F238E27FC236}">
                <a16:creationId xmlns:a16="http://schemas.microsoft.com/office/drawing/2014/main" id="{DD79976E-0CE2-475A-8D1A-3114D0B7825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98125" y="5137150"/>
            <a:ext cx="1793875" cy="1720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FA1526F7-95B7-4311-BB4E-A7FB76C15D94}"/>
              </a:ext>
            </a:extLst>
          </p:cNvPr>
          <p:cNvSpPr txBox="1"/>
          <p:nvPr/>
        </p:nvSpPr>
        <p:spPr>
          <a:xfrm>
            <a:off x="464025" y="1103313"/>
            <a:ext cx="11218460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627063" algn="just"/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Fenol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o‘tkir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hidli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suvda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yomon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eriydigan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rangsiz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kristall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modda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Fenollar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spirt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benzolda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yaxshi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eriydi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Fenol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42,3</a:t>
            </a:r>
            <a:r>
              <a:rPr lang="en-US" sz="3200" b="1" baseline="30000" dirty="0"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da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suyuqlanib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182</a:t>
            </a:r>
            <a:r>
              <a:rPr lang="en-US" sz="3200" b="1" baseline="30000" dirty="0"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en-US" sz="3200" b="1" dirty="0" smtClean="0"/>
              <a:t> 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da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qaynaydi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. U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havoda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turganda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qismi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oksidlanib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kristall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pushti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so‘ngra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qo‘ng‘ir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rangga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ega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7422D909-E78F-4F4D-BAE3-ABF6FA43DD47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="" xmlns:a1611="http://schemas.microsoft.com/office/drawing/2016/11/main" r:id="rId4"/>
              </a:ext>
            </a:extLst>
          </a:blip>
          <a:stretch>
            <a:fillRect/>
          </a:stretch>
        </p:blipFill>
        <p:spPr>
          <a:xfrm>
            <a:off x="1703659" y="4247217"/>
            <a:ext cx="3223213" cy="2001078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57C90181-28CE-4A69-B5CA-492FD914E042}"/>
              </a:ext>
            </a:extLst>
          </p:cNvPr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="" xmlns:a1611="http://schemas.microsoft.com/office/drawing/2016/11/main" r:id="rId6"/>
              </a:ext>
            </a:extLst>
          </a:blip>
          <a:stretch>
            <a:fillRect/>
          </a:stretch>
        </p:blipFill>
        <p:spPr>
          <a:xfrm>
            <a:off x="6502662" y="3965635"/>
            <a:ext cx="2319673" cy="27087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8709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9" name="Прямоугольник 25"/>
          <p:cNvSpPr>
            <a:spLocks noChangeArrowheads="1"/>
          </p:cNvSpPr>
          <p:nvPr/>
        </p:nvSpPr>
        <p:spPr bwMode="auto">
          <a:xfrm>
            <a:off x="3533728" y="3484802"/>
            <a:ext cx="240772" cy="3627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zh-CN" sz="1757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endParaRPr lang="ru-RU" altLang="ru-RU" sz="1757">
              <a:latin typeface="Tw Cen MT" panose="020B0602020104020603" pitchFamily="34" charset="0"/>
              <a:ea typeface="SimSun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4" name="Заголовок 1048622">
            <a:extLst>
              <a:ext uri="{FF2B5EF4-FFF2-40B4-BE49-F238E27FC236}">
                <a16:creationId xmlns:a16="http://schemas.microsoft.com/office/drawing/2014/main" id="{8C9B6551-0EA2-45FB-9AAB-5C6CEBBA0907}"/>
              </a:ext>
            </a:extLst>
          </p:cNvPr>
          <p:cNvSpPr txBox="1">
            <a:spLocks noGrp="1"/>
          </p:cNvSpPr>
          <p:nvPr>
            <p:ph type="title"/>
          </p:nvPr>
        </p:nvSpPr>
        <p:spPr bwMode="auto">
          <a:xfrm>
            <a:off x="0" y="0"/>
            <a:ext cx="12192000" cy="1103313"/>
          </a:xfrm>
          <a:prstGeom prst="rect">
            <a:avLst/>
          </a:prstGeom>
          <a:solidFill>
            <a:srgbClr val="2365C7"/>
          </a:solidFill>
          <a:ln w="9525">
            <a:solidFill>
              <a:schemeClr val="accent1"/>
            </a:solidFill>
            <a:miter lim="800000"/>
            <a:headEnd/>
            <a:tailEnd/>
          </a:ln>
        </p:spPr>
        <p:txBody>
          <a:bodyPr numCol="1" anchor="t">
            <a:no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latinLnBrk="1">
              <a:lnSpc>
                <a:spcPct val="150000"/>
              </a:lnSpc>
              <a:spcBef>
                <a:spcPct val="0"/>
              </a:spcBef>
              <a:buNone/>
            </a:pPr>
            <a:r>
              <a:rPr lang="en-US" sz="4400" b="1" dirty="0" err="1">
                <a:solidFill>
                  <a:schemeClr val="bg1"/>
                </a:solidFill>
                <a:cs typeface="Arial" pitchFamily="34" charset="0"/>
              </a:rPr>
              <a:t>Fizik</a:t>
            </a:r>
            <a:r>
              <a:rPr lang="en-US" sz="4400" b="1" dirty="0">
                <a:solidFill>
                  <a:schemeClr val="bg1"/>
                </a:solidFill>
                <a:cs typeface="Arial" pitchFamily="34" charset="0"/>
              </a:rPr>
              <a:t> </a:t>
            </a:r>
            <a:r>
              <a:rPr lang="en-US" sz="4400" b="1" dirty="0" err="1">
                <a:solidFill>
                  <a:schemeClr val="bg1"/>
                </a:solidFill>
                <a:cs typeface="Arial" pitchFamily="34" charset="0"/>
              </a:rPr>
              <a:t>xossalari</a:t>
            </a:r>
            <a:r>
              <a:rPr lang="ru-RU" sz="4000" b="1" dirty="0">
                <a:solidFill>
                  <a:schemeClr val="bg1"/>
                </a:solidFill>
                <a:cs typeface="Arial" pitchFamily="34" charset="0"/>
              </a:rPr>
              <a:t/>
            </a:r>
            <a:br>
              <a:rPr lang="ru-RU" sz="4000" b="1" dirty="0">
                <a:solidFill>
                  <a:schemeClr val="bg1"/>
                </a:solidFill>
                <a:cs typeface="Arial" pitchFamily="34" charset="0"/>
              </a:rPr>
            </a:br>
            <a:endParaRPr lang="en-US" altLang="en-US" sz="3600" b="1" dirty="0">
              <a:solidFill>
                <a:schemeClr val="bg1"/>
              </a:solidFill>
              <a:ea typeface="Times New Roman" panose="02020603050405020304" pitchFamily="18" charset="0"/>
              <a:cs typeface="Arial" panose="020B0604020202020204" pitchFamily="34" charset="0"/>
              <a:sym typeface="Book Antiqua" panose="02040602050305030304" pitchFamily="18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D082E5BF-0BDA-4F14-9EDF-67A404083114}"/>
              </a:ext>
            </a:extLst>
          </p:cNvPr>
          <p:cNvSpPr txBox="1"/>
          <p:nvPr/>
        </p:nvSpPr>
        <p:spPr>
          <a:xfrm>
            <a:off x="205409" y="1103313"/>
            <a:ext cx="11536124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531813" algn="just"/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Fenol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temir (III)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xlorid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binafsharang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moddani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qiladi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shuning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bu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reaksiya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fenolga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sifat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reaksiyasi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hisoblanadi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" name="Прямоугольник 25">
            <a:extLst>
              <a:ext uri="{FF2B5EF4-FFF2-40B4-BE49-F238E27FC236}">
                <a16:creationId xmlns:a16="http://schemas.microsoft.com/office/drawing/2014/main" id="{7EADB4DA-EE31-41D8-A457-EE2EAD159D09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92956" y="4591204"/>
            <a:ext cx="240772" cy="3627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zh-CN" sz="1757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endParaRPr lang="ru-RU" altLang="ru-RU" sz="1757">
              <a:latin typeface="Tw Cen MT" panose="020B0602020104020603" pitchFamily="34" charset="0"/>
              <a:ea typeface="SimSun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29" name="Шестиугольник 28">
            <a:extLst>
              <a:ext uri="{FF2B5EF4-FFF2-40B4-BE49-F238E27FC236}">
                <a16:creationId xmlns:a16="http://schemas.microsoft.com/office/drawing/2014/main" id="{3F59A184-F80A-492E-A7C4-A7EFB2D54E03}"/>
              </a:ext>
            </a:extLst>
          </p:cNvPr>
          <p:cNvSpPr/>
          <p:nvPr/>
        </p:nvSpPr>
        <p:spPr>
          <a:xfrm rot="16200000">
            <a:off x="888979" y="4288009"/>
            <a:ext cx="1524000" cy="1636642"/>
          </a:xfrm>
          <a:prstGeom prst="hexagon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30" name="Прямая соединительная линия 29">
            <a:extLst>
              <a:ext uri="{FF2B5EF4-FFF2-40B4-BE49-F238E27FC236}">
                <a16:creationId xmlns:a16="http://schemas.microsoft.com/office/drawing/2014/main" id="{0EC6D983-7D1D-4F9C-B82C-6944BEDAF622}"/>
              </a:ext>
            </a:extLst>
          </p:cNvPr>
          <p:cNvCxnSpPr>
            <a:endCxn id="29" idx="0"/>
          </p:cNvCxnSpPr>
          <p:nvPr/>
        </p:nvCxnSpPr>
        <p:spPr>
          <a:xfrm>
            <a:off x="1650979" y="3982124"/>
            <a:ext cx="0" cy="362206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1" name="Прямая соединительная линия 30">
            <a:extLst>
              <a:ext uri="{FF2B5EF4-FFF2-40B4-BE49-F238E27FC236}">
                <a16:creationId xmlns:a16="http://schemas.microsoft.com/office/drawing/2014/main" id="{ED8DD805-DF0F-41F4-9A99-3660F1907822}"/>
              </a:ext>
            </a:extLst>
          </p:cNvPr>
          <p:cNvCxnSpPr>
            <a:cxnSpLocks/>
          </p:cNvCxnSpPr>
          <p:nvPr/>
        </p:nvCxnSpPr>
        <p:spPr>
          <a:xfrm flipV="1">
            <a:off x="983764" y="4535402"/>
            <a:ext cx="551255" cy="237167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2" name="Прямая соединительная линия 31">
            <a:extLst>
              <a:ext uri="{FF2B5EF4-FFF2-40B4-BE49-F238E27FC236}">
                <a16:creationId xmlns:a16="http://schemas.microsoft.com/office/drawing/2014/main" id="{E1AFB4CE-F5D3-4509-9244-97EC8CC86FB8}"/>
              </a:ext>
            </a:extLst>
          </p:cNvPr>
          <p:cNvCxnSpPr>
            <a:cxnSpLocks/>
          </p:cNvCxnSpPr>
          <p:nvPr/>
        </p:nvCxnSpPr>
        <p:spPr>
          <a:xfrm>
            <a:off x="983764" y="5409109"/>
            <a:ext cx="667215" cy="260234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3" name="Прямая соединительная линия 32">
            <a:extLst>
              <a:ext uri="{FF2B5EF4-FFF2-40B4-BE49-F238E27FC236}">
                <a16:creationId xmlns:a16="http://schemas.microsoft.com/office/drawing/2014/main" id="{D57BF1F4-EA2C-44EA-8EE9-17EA484CBD38}"/>
              </a:ext>
            </a:extLst>
          </p:cNvPr>
          <p:cNvCxnSpPr/>
          <p:nvPr/>
        </p:nvCxnSpPr>
        <p:spPr>
          <a:xfrm>
            <a:off x="2277141" y="4772568"/>
            <a:ext cx="0" cy="636541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4" name="TextBox 33">
            <a:extLst>
              <a:ext uri="{FF2B5EF4-FFF2-40B4-BE49-F238E27FC236}">
                <a16:creationId xmlns:a16="http://schemas.microsoft.com/office/drawing/2014/main" id="{FB27DC26-5970-480A-8D45-0D44ADDCFD9E}"/>
              </a:ext>
            </a:extLst>
          </p:cNvPr>
          <p:cNvSpPr txBox="1"/>
          <p:nvPr/>
        </p:nvSpPr>
        <p:spPr>
          <a:xfrm>
            <a:off x="1457854" y="3484802"/>
            <a:ext cx="131592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OH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5" name="Прямоугольник 25">
            <a:extLst>
              <a:ext uri="{FF2B5EF4-FFF2-40B4-BE49-F238E27FC236}">
                <a16:creationId xmlns:a16="http://schemas.microsoft.com/office/drawing/2014/main" id="{04A1CE2C-61F7-4137-AE88-8B503E75C371}"/>
              </a:ext>
            </a:extLst>
          </p:cNvPr>
          <p:cNvSpPr>
            <a:spLocks noChangeArrowheads="1"/>
          </p:cNvSpPr>
          <p:nvPr/>
        </p:nvSpPr>
        <p:spPr bwMode="auto">
          <a:xfrm>
            <a:off x="7231084" y="4591204"/>
            <a:ext cx="240772" cy="3627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zh-CN" sz="1757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endParaRPr lang="ru-RU" altLang="ru-RU" sz="1757">
              <a:latin typeface="Tw Cen MT" panose="020B0602020104020603" pitchFamily="34" charset="0"/>
              <a:ea typeface="SimSun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36" name="Шестиугольник 35">
            <a:extLst>
              <a:ext uri="{FF2B5EF4-FFF2-40B4-BE49-F238E27FC236}">
                <a16:creationId xmlns:a16="http://schemas.microsoft.com/office/drawing/2014/main" id="{154E3B3F-4FB7-47D8-9EFB-50924D92D82B}"/>
              </a:ext>
            </a:extLst>
          </p:cNvPr>
          <p:cNvSpPr/>
          <p:nvPr/>
        </p:nvSpPr>
        <p:spPr>
          <a:xfrm rot="16200000">
            <a:off x="4827107" y="4288009"/>
            <a:ext cx="1524000" cy="1636642"/>
          </a:xfrm>
          <a:prstGeom prst="hexagon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37" name="Прямая соединительная линия 36">
            <a:extLst>
              <a:ext uri="{FF2B5EF4-FFF2-40B4-BE49-F238E27FC236}">
                <a16:creationId xmlns:a16="http://schemas.microsoft.com/office/drawing/2014/main" id="{0D681468-C279-4FED-A75D-05B12C8CCFEA}"/>
              </a:ext>
            </a:extLst>
          </p:cNvPr>
          <p:cNvCxnSpPr>
            <a:endCxn id="36" idx="0"/>
          </p:cNvCxnSpPr>
          <p:nvPr/>
        </p:nvCxnSpPr>
        <p:spPr>
          <a:xfrm>
            <a:off x="5589107" y="3982124"/>
            <a:ext cx="0" cy="362206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8" name="Прямая соединительная линия 37">
            <a:extLst>
              <a:ext uri="{FF2B5EF4-FFF2-40B4-BE49-F238E27FC236}">
                <a16:creationId xmlns:a16="http://schemas.microsoft.com/office/drawing/2014/main" id="{90FA440F-399F-4391-AC5D-26E0E5167F91}"/>
              </a:ext>
            </a:extLst>
          </p:cNvPr>
          <p:cNvCxnSpPr>
            <a:cxnSpLocks/>
          </p:cNvCxnSpPr>
          <p:nvPr/>
        </p:nvCxnSpPr>
        <p:spPr>
          <a:xfrm flipV="1">
            <a:off x="4921892" y="4535402"/>
            <a:ext cx="551255" cy="237167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9" name="Прямая соединительная линия 38">
            <a:extLst>
              <a:ext uri="{FF2B5EF4-FFF2-40B4-BE49-F238E27FC236}">
                <a16:creationId xmlns:a16="http://schemas.microsoft.com/office/drawing/2014/main" id="{B10454D8-060F-4575-87E5-79DD3D3C411E}"/>
              </a:ext>
            </a:extLst>
          </p:cNvPr>
          <p:cNvCxnSpPr>
            <a:cxnSpLocks/>
          </p:cNvCxnSpPr>
          <p:nvPr/>
        </p:nvCxnSpPr>
        <p:spPr>
          <a:xfrm>
            <a:off x="4921892" y="5409109"/>
            <a:ext cx="667215" cy="260234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0" name="Прямая соединительная линия 39">
            <a:extLst>
              <a:ext uri="{FF2B5EF4-FFF2-40B4-BE49-F238E27FC236}">
                <a16:creationId xmlns:a16="http://schemas.microsoft.com/office/drawing/2014/main" id="{87D13C4D-5C29-4366-B1D5-7F6815D75F35}"/>
              </a:ext>
            </a:extLst>
          </p:cNvPr>
          <p:cNvCxnSpPr/>
          <p:nvPr/>
        </p:nvCxnSpPr>
        <p:spPr>
          <a:xfrm>
            <a:off x="6215269" y="4772568"/>
            <a:ext cx="0" cy="636541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41" name="TextBox 40">
            <a:extLst>
              <a:ext uri="{FF2B5EF4-FFF2-40B4-BE49-F238E27FC236}">
                <a16:creationId xmlns:a16="http://schemas.microsoft.com/office/drawing/2014/main" id="{C1B53FF8-B786-411E-9316-7AA5F401711F}"/>
              </a:ext>
            </a:extLst>
          </p:cNvPr>
          <p:cNvSpPr txBox="1"/>
          <p:nvPr/>
        </p:nvSpPr>
        <p:spPr>
          <a:xfrm>
            <a:off x="5280022" y="3484802"/>
            <a:ext cx="143188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2" name="Прямоугольник 25">
            <a:extLst>
              <a:ext uri="{FF2B5EF4-FFF2-40B4-BE49-F238E27FC236}">
                <a16:creationId xmlns:a16="http://schemas.microsoft.com/office/drawing/2014/main" id="{DE831BFC-AFE3-4471-8441-906554FB69A2}"/>
              </a:ext>
            </a:extLst>
          </p:cNvPr>
          <p:cNvSpPr>
            <a:spLocks noChangeArrowheads="1"/>
          </p:cNvSpPr>
          <p:nvPr/>
        </p:nvSpPr>
        <p:spPr bwMode="auto">
          <a:xfrm>
            <a:off x="9417690" y="4591203"/>
            <a:ext cx="240772" cy="3627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zh-CN" sz="1757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endParaRPr lang="ru-RU" altLang="ru-RU" sz="1757">
              <a:latin typeface="Tw Cen MT" panose="020B0602020104020603" pitchFamily="34" charset="0"/>
              <a:ea typeface="SimSun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43" name="Шестиугольник 42">
            <a:extLst>
              <a:ext uri="{FF2B5EF4-FFF2-40B4-BE49-F238E27FC236}">
                <a16:creationId xmlns:a16="http://schemas.microsoft.com/office/drawing/2014/main" id="{30011FA0-8253-4394-B762-54AC56133FFC}"/>
              </a:ext>
            </a:extLst>
          </p:cNvPr>
          <p:cNvSpPr/>
          <p:nvPr/>
        </p:nvSpPr>
        <p:spPr>
          <a:xfrm rot="16200000">
            <a:off x="6642651" y="4288008"/>
            <a:ext cx="1524000" cy="1636642"/>
          </a:xfrm>
          <a:prstGeom prst="hexagon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44" name="Прямая соединительная линия 43">
            <a:extLst>
              <a:ext uri="{FF2B5EF4-FFF2-40B4-BE49-F238E27FC236}">
                <a16:creationId xmlns:a16="http://schemas.microsoft.com/office/drawing/2014/main" id="{1FD1A2CD-1D99-4010-AE58-A0410A33624C}"/>
              </a:ext>
            </a:extLst>
          </p:cNvPr>
          <p:cNvCxnSpPr>
            <a:endCxn id="43" idx="0"/>
          </p:cNvCxnSpPr>
          <p:nvPr/>
        </p:nvCxnSpPr>
        <p:spPr>
          <a:xfrm>
            <a:off x="7404651" y="3982123"/>
            <a:ext cx="0" cy="362206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5" name="Прямая соединительная линия 44">
            <a:extLst>
              <a:ext uri="{FF2B5EF4-FFF2-40B4-BE49-F238E27FC236}">
                <a16:creationId xmlns:a16="http://schemas.microsoft.com/office/drawing/2014/main" id="{3782BB80-D477-4063-9DA6-220077C8A82C}"/>
              </a:ext>
            </a:extLst>
          </p:cNvPr>
          <p:cNvCxnSpPr>
            <a:cxnSpLocks/>
          </p:cNvCxnSpPr>
          <p:nvPr/>
        </p:nvCxnSpPr>
        <p:spPr>
          <a:xfrm flipV="1">
            <a:off x="6832413" y="4535401"/>
            <a:ext cx="551255" cy="237167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6" name="Прямая соединительная линия 45">
            <a:extLst>
              <a:ext uri="{FF2B5EF4-FFF2-40B4-BE49-F238E27FC236}">
                <a16:creationId xmlns:a16="http://schemas.microsoft.com/office/drawing/2014/main" id="{0E6B0205-8717-4131-9BFC-3EFC9F5EC58B}"/>
              </a:ext>
            </a:extLst>
          </p:cNvPr>
          <p:cNvCxnSpPr>
            <a:cxnSpLocks/>
          </p:cNvCxnSpPr>
          <p:nvPr/>
        </p:nvCxnSpPr>
        <p:spPr>
          <a:xfrm>
            <a:off x="6832413" y="5409109"/>
            <a:ext cx="667215" cy="260234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7" name="Прямая соединительная линия 46">
            <a:extLst>
              <a:ext uri="{FF2B5EF4-FFF2-40B4-BE49-F238E27FC236}">
                <a16:creationId xmlns:a16="http://schemas.microsoft.com/office/drawing/2014/main" id="{091547C7-3FCC-4C5D-9339-02258E0CE9AB}"/>
              </a:ext>
            </a:extLst>
          </p:cNvPr>
          <p:cNvCxnSpPr/>
          <p:nvPr/>
        </p:nvCxnSpPr>
        <p:spPr>
          <a:xfrm>
            <a:off x="8017562" y="4772567"/>
            <a:ext cx="0" cy="636541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48" name="TextBox 47">
            <a:extLst>
              <a:ext uri="{FF2B5EF4-FFF2-40B4-BE49-F238E27FC236}">
                <a16:creationId xmlns:a16="http://schemas.microsoft.com/office/drawing/2014/main" id="{127935A4-457C-4CFE-BB09-0666194316B2}"/>
              </a:ext>
            </a:extLst>
          </p:cNvPr>
          <p:cNvSpPr txBox="1"/>
          <p:nvPr/>
        </p:nvSpPr>
        <p:spPr>
          <a:xfrm>
            <a:off x="7131705" y="3484801"/>
            <a:ext cx="136828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9" name="Прямоугольник 25">
            <a:extLst>
              <a:ext uri="{FF2B5EF4-FFF2-40B4-BE49-F238E27FC236}">
                <a16:creationId xmlns:a16="http://schemas.microsoft.com/office/drawing/2014/main" id="{99AC08B6-59BE-42CD-940C-5EAB30727D6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741533" y="4593144"/>
            <a:ext cx="240772" cy="3627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zh-CN" sz="1757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endParaRPr lang="ru-RU" altLang="ru-RU" sz="1757">
              <a:latin typeface="Tw Cen MT" panose="020B0602020104020603" pitchFamily="34" charset="0"/>
              <a:ea typeface="SimSun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50" name="Шестиугольник 49">
            <a:extLst>
              <a:ext uri="{FF2B5EF4-FFF2-40B4-BE49-F238E27FC236}">
                <a16:creationId xmlns:a16="http://schemas.microsoft.com/office/drawing/2014/main" id="{B3809708-49D0-4A14-A058-B785A1C5A2D1}"/>
              </a:ext>
            </a:extLst>
          </p:cNvPr>
          <p:cNvSpPr/>
          <p:nvPr/>
        </p:nvSpPr>
        <p:spPr>
          <a:xfrm rot="16200000">
            <a:off x="8476786" y="4288008"/>
            <a:ext cx="1524000" cy="1636642"/>
          </a:xfrm>
          <a:prstGeom prst="hexagon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51" name="Прямая соединительная линия 50">
            <a:extLst>
              <a:ext uri="{FF2B5EF4-FFF2-40B4-BE49-F238E27FC236}">
                <a16:creationId xmlns:a16="http://schemas.microsoft.com/office/drawing/2014/main" id="{00B2D051-F07C-4BE7-9291-D190903F3CFD}"/>
              </a:ext>
            </a:extLst>
          </p:cNvPr>
          <p:cNvCxnSpPr>
            <a:endCxn id="50" idx="0"/>
          </p:cNvCxnSpPr>
          <p:nvPr/>
        </p:nvCxnSpPr>
        <p:spPr>
          <a:xfrm>
            <a:off x="9238786" y="3982123"/>
            <a:ext cx="0" cy="362206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2" name="Прямая соединительная линия 51">
            <a:extLst>
              <a:ext uri="{FF2B5EF4-FFF2-40B4-BE49-F238E27FC236}">
                <a16:creationId xmlns:a16="http://schemas.microsoft.com/office/drawing/2014/main" id="{4D2E4351-D5E4-4517-953D-FFC6CED0AA92}"/>
              </a:ext>
            </a:extLst>
          </p:cNvPr>
          <p:cNvCxnSpPr>
            <a:cxnSpLocks/>
          </p:cNvCxnSpPr>
          <p:nvPr/>
        </p:nvCxnSpPr>
        <p:spPr>
          <a:xfrm flipV="1">
            <a:off x="8643450" y="4535401"/>
            <a:ext cx="551255" cy="237167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3" name="Прямая соединительная линия 52">
            <a:extLst>
              <a:ext uri="{FF2B5EF4-FFF2-40B4-BE49-F238E27FC236}">
                <a16:creationId xmlns:a16="http://schemas.microsoft.com/office/drawing/2014/main" id="{F87540BC-FBD1-45EF-B38D-8C55DACE114F}"/>
              </a:ext>
            </a:extLst>
          </p:cNvPr>
          <p:cNvCxnSpPr>
            <a:cxnSpLocks/>
          </p:cNvCxnSpPr>
          <p:nvPr/>
        </p:nvCxnSpPr>
        <p:spPr>
          <a:xfrm>
            <a:off x="8552978" y="5409109"/>
            <a:ext cx="667215" cy="260234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4" name="Прямая соединительная линия 53">
            <a:extLst>
              <a:ext uri="{FF2B5EF4-FFF2-40B4-BE49-F238E27FC236}">
                <a16:creationId xmlns:a16="http://schemas.microsoft.com/office/drawing/2014/main" id="{DBCD5502-62C9-4816-A58D-B3560309B835}"/>
              </a:ext>
            </a:extLst>
          </p:cNvPr>
          <p:cNvCxnSpPr/>
          <p:nvPr/>
        </p:nvCxnSpPr>
        <p:spPr>
          <a:xfrm>
            <a:off x="9872031" y="4772567"/>
            <a:ext cx="0" cy="636541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55" name="TextBox 54">
            <a:extLst>
              <a:ext uri="{FF2B5EF4-FFF2-40B4-BE49-F238E27FC236}">
                <a16:creationId xmlns:a16="http://schemas.microsoft.com/office/drawing/2014/main" id="{A4B7EE31-77C3-4002-A47A-E10FC217F124}"/>
              </a:ext>
            </a:extLst>
          </p:cNvPr>
          <p:cNvSpPr txBox="1"/>
          <p:nvPr/>
        </p:nvSpPr>
        <p:spPr>
          <a:xfrm>
            <a:off x="8974319" y="3484801"/>
            <a:ext cx="136828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56" name="Прямая со стрелкой 55">
            <a:extLst>
              <a:ext uri="{FF2B5EF4-FFF2-40B4-BE49-F238E27FC236}">
                <a16:creationId xmlns:a16="http://schemas.microsoft.com/office/drawing/2014/main" id="{EDAF14F3-70F8-4B89-877F-320927A16E30}"/>
              </a:ext>
            </a:extLst>
          </p:cNvPr>
          <p:cNvCxnSpPr/>
          <p:nvPr/>
        </p:nvCxnSpPr>
        <p:spPr>
          <a:xfrm>
            <a:off x="3920274" y="5167128"/>
            <a:ext cx="744491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Прямая соединительная линия 57">
            <a:extLst>
              <a:ext uri="{FF2B5EF4-FFF2-40B4-BE49-F238E27FC236}">
                <a16:creationId xmlns:a16="http://schemas.microsoft.com/office/drawing/2014/main" id="{2E2CBC57-24DC-4313-B0CD-75F496A8FABF}"/>
              </a:ext>
            </a:extLst>
          </p:cNvPr>
          <p:cNvCxnSpPr>
            <a:cxnSpLocks/>
          </p:cNvCxnSpPr>
          <p:nvPr/>
        </p:nvCxnSpPr>
        <p:spPr>
          <a:xfrm flipV="1">
            <a:off x="5531127" y="3176962"/>
            <a:ext cx="959922" cy="40248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0" name="Прямая соединительная линия 59">
            <a:extLst>
              <a:ext uri="{FF2B5EF4-FFF2-40B4-BE49-F238E27FC236}">
                <a16:creationId xmlns:a16="http://schemas.microsoft.com/office/drawing/2014/main" id="{3704C8CD-4804-49FD-BDBC-CA9DFCFD117B}"/>
              </a:ext>
            </a:extLst>
          </p:cNvPr>
          <p:cNvCxnSpPr/>
          <p:nvPr/>
        </p:nvCxnSpPr>
        <p:spPr>
          <a:xfrm flipV="1">
            <a:off x="7383668" y="3234397"/>
            <a:ext cx="0" cy="287613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2" name="Прямая соединительная линия 61">
            <a:extLst>
              <a:ext uri="{FF2B5EF4-FFF2-40B4-BE49-F238E27FC236}">
                <a16:creationId xmlns:a16="http://schemas.microsoft.com/office/drawing/2014/main" id="{A9A35651-3636-43B9-8AA0-0F2C7D755C48}"/>
              </a:ext>
            </a:extLst>
          </p:cNvPr>
          <p:cNvCxnSpPr/>
          <p:nvPr/>
        </p:nvCxnSpPr>
        <p:spPr>
          <a:xfrm flipH="1" flipV="1">
            <a:off x="8353431" y="3176529"/>
            <a:ext cx="818321" cy="437321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65536" name="Прямоугольник 65535">
            <a:extLst>
              <a:ext uri="{FF2B5EF4-FFF2-40B4-BE49-F238E27FC236}">
                <a16:creationId xmlns:a16="http://schemas.microsoft.com/office/drawing/2014/main" id="{AFA0A9AE-397B-4EDD-96EC-01CA2BB3DE6B}"/>
              </a:ext>
            </a:extLst>
          </p:cNvPr>
          <p:cNvSpPr/>
          <p:nvPr/>
        </p:nvSpPr>
        <p:spPr>
          <a:xfrm>
            <a:off x="2469300" y="4843963"/>
            <a:ext cx="165301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+FeCl</a:t>
            </a:r>
            <a:r>
              <a:rPr lang="en-US" sz="3600" baseline="-25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3</a:t>
            </a: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ru-RU" dirty="0"/>
          </a:p>
        </p:txBody>
      </p:sp>
      <p:sp>
        <p:nvSpPr>
          <p:cNvPr id="65537" name="Прямоугольник 65536">
            <a:extLst>
              <a:ext uri="{FF2B5EF4-FFF2-40B4-BE49-F238E27FC236}">
                <a16:creationId xmlns:a16="http://schemas.microsoft.com/office/drawing/2014/main" id="{8DDC146E-B790-41A1-A9CF-E41B00E3FDB7}"/>
              </a:ext>
            </a:extLst>
          </p:cNvPr>
          <p:cNvSpPr/>
          <p:nvPr/>
        </p:nvSpPr>
        <p:spPr>
          <a:xfrm>
            <a:off x="6989354" y="2588065"/>
            <a:ext cx="723275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Fe</a:t>
            </a:r>
            <a:endParaRPr lang="ru-RU" sz="3600" dirty="0"/>
          </a:p>
        </p:txBody>
      </p:sp>
      <p:sp>
        <p:nvSpPr>
          <p:cNvPr id="65538" name="Прямоугольник 65537">
            <a:extLst>
              <a:ext uri="{FF2B5EF4-FFF2-40B4-BE49-F238E27FC236}">
                <a16:creationId xmlns:a16="http://schemas.microsoft.com/office/drawing/2014/main" id="{3749A37C-BFE8-4C5F-8A48-743EC66C4A1B}"/>
              </a:ext>
            </a:extLst>
          </p:cNvPr>
          <p:cNvSpPr/>
          <p:nvPr/>
        </p:nvSpPr>
        <p:spPr>
          <a:xfrm>
            <a:off x="10254600" y="4783162"/>
            <a:ext cx="1479892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+3HCl</a:t>
            </a:r>
            <a:endParaRPr lang="ru-RU" sz="3600" dirty="0"/>
          </a:p>
        </p:txBody>
      </p:sp>
      <p:sp>
        <p:nvSpPr>
          <p:cNvPr id="65540" name="Прямоугольник 65539">
            <a:extLst>
              <a:ext uri="{FF2B5EF4-FFF2-40B4-BE49-F238E27FC236}">
                <a16:creationId xmlns:a16="http://schemas.microsoft.com/office/drawing/2014/main" id="{D1A89799-2E63-4CD5-9E12-80E3487F660E}"/>
              </a:ext>
            </a:extLst>
          </p:cNvPr>
          <p:cNvSpPr/>
          <p:nvPr/>
        </p:nvSpPr>
        <p:spPr>
          <a:xfrm>
            <a:off x="357543" y="4844829"/>
            <a:ext cx="44114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28523996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9" name="Прямоугольник 25"/>
          <p:cNvSpPr>
            <a:spLocks noChangeArrowheads="1"/>
          </p:cNvSpPr>
          <p:nvPr/>
        </p:nvSpPr>
        <p:spPr bwMode="auto">
          <a:xfrm>
            <a:off x="3533728" y="3484802"/>
            <a:ext cx="240772" cy="3627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zh-CN" sz="1757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endParaRPr lang="ru-RU" altLang="ru-RU" sz="1757">
              <a:latin typeface="Tw Cen MT" panose="020B0602020104020603" pitchFamily="34" charset="0"/>
              <a:ea typeface="SimSun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4" name="Заголовок 1048622">
            <a:extLst>
              <a:ext uri="{FF2B5EF4-FFF2-40B4-BE49-F238E27FC236}">
                <a16:creationId xmlns:a16="http://schemas.microsoft.com/office/drawing/2014/main" id="{8C9B6551-0EA2-45FB-9AAB-5C6CEBBA0907}"/>
              </a:ext>
            </a:extLst>
          </p:cNvPr>
          <p:cNvSpPr txBox="1">
            <a:spLocks noGrp="1"/>
          </p:cNvSpPr>
          <p:nvPr>
            <p:ph type="title"/>
          </p:nvPr>
        </p:nvSpPr>
        <p:spPr bwMode="auto">
          <a:xfrm>
            <a:off x="0" y="0"/>
            <a:ext cx="12192000" cy="1103313"/>
          </a:xfrm>
          <a:prstGeom prst="rect">
            <a:avLst/>
          </a:prstGeom>
          <a:solidFill>
            <a:srgbClr val="2365C7"/>
          </a:solidFill>
          <a:ln w="9525">
            <a:solidFill>
              <a:schemeClr val="accent1"/>
            </a:solidFill>
            <a:miter lim="800000"/>
            <a:headEnd/>
            <a:tailEnd/>
          </a:ln>
        </p:spPr>
        <p:txBody>
          <a:bodyPr numCol="1" anchor="t">
            <a:no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latinLnBrk="1">
              <a:lnSpc>
                <a:spcPct val="150000"/>
              </a:lnSpc>
              <a:spcBef>
                <a:spcPct val="0"/>
              </a:spcBef>
              <a:buNone/>
            </a:pPr>
            <a:r>
              <a:rPr lang="en-US" sz="4400" b="1" dirty="0" err="1">
                <a:solidFill>
                  <a:schemeClr val="bg1"/>
                </a:solidFill>
                <a:cs typeface="Arial" pitchFamily="34" charset="0"/>
              </a:rPr>
              <a:t>Kimyoviy</a:t>
            </a:r>
            <a:r>
              <a:rPr lang="en-US" sz="4400" b="1" dirty="0">
                <a:solidFill>
                  <a:schemeClr val="bg1"/>
                </a:solidFill>
                <a:cs typeface="Arial" pitchFamily="34" charset="0"/>
              </a:rPr>
              <a:t> </a:t>
            </a:r>
            <a:r>
              <a:rPr lang="en-US" sz="4400" b="1" dirty="0" err="1">
                <a:solidFill>
                  <a:schemeClr val="bg1"/>
                </a:solidFill>
                <a:cs typeface="Arial" pitchFamily="34" charset="0"/>
              </a:rPr>
              <a:t>xossalari</a:t>
            </a:r>
            <a:r>
              <a:rPr lang="ru-RU" sz="4000" b="1" dirty="0">
                <a:solidFill>
                  <a:schemeClr val="bg1"/>
                </a:solidFill>
                <a:cs typeface="Arial" pitchFamily="34" charset="0"/>
              </a:rPr>
              <a:t/>
            </a:r>
            <a:br>
              <a:rPr lang="ru-RU" sz="4000" b="1" dirty="0">
                <a:solidFill>
                  <a:schemeClr val="bg1"/>
                </a:solidFill>
                <a:cs typeface="Arial" pitchFamily="34" charset="0"/>
              </a:rPr>
            </a:br>
            <a:endParaRPr lang="en-US" altLang="en-US" sz="3600" b="1" dirty="0">
              <a:solidFill>
                <a:schemeClr val="bg1"/>
              </a:solidFill>
              <a:ea typeface="Times New Roman" panose="02020603050405020304" pitchFamily="18" charset="0"/>
              <a:cs typeface="Arial" panose="020B0604020202020204" pitchFamily="34" charset="0"/>
              <a:sym typeface="Book Antiqua" panose="02040602050305030304" pitchFamily="18" charset="0"/>
            </a:endParaRPr>
          </a:p>
        </p:txBody>
      </p:sp>
      <p:pic>
        <p:nvPicPr>
          <p:cNvPr id="5" name="Рисунок 10">
            <a:extLst>
              <a:ext uri="{FF2B5EF4-FFF2-40B4-BE49-F238E27FC236}">
                <a16:creationId xmlns:a16="http://schemas.microsoft.com/office/drawing/2014/main" id="{7986AE46-D226-4F53-8FD2-D5CBA78CF6D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98125" y="5137150"/>
            <a:ext cx="1793875" cy="1720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9587B820-762F-4DBA-929E-132191EA4BFE}"/>
              </a:ext>
            </a:extLst>
          </p:cNvPr>
          <p:cNvSpPr txBox="1"/>
          <p:nvPr/>
        </p:nvSpPr>
        <p:spPr>
          <a:xfrm>
            <a:off x="395786" y="1173685"/>
            <a:ext cx="11313994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627063" algn="just"/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Fenolda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gidroksil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guruh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benzol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yadrosi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bevosita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bog‘langanligi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undagi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elektron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zichligi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benzoldagi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kabi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teng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taqsimlanmaganligi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sababli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fenollar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benzolga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qaraganda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reaksiyaga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oson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kirishadi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742950" indent="-742950" algn="just">
              <a:buFont typeface="+mj-lt"/>
              <a:buAutoNum type="arabicPeriod"/>
            </a:pP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Fenollar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natriy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metali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reaksiyaga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kirishganda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fenolyatlarni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qiladi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vodorod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ajralib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chiqadi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2272E773-7DB0-4173-93F0-5C56DDA279F9}"/>
              </a:ext>
            </a:extLst>
          </p:cNvPr>
          <p:cNvSpPr/>
          <p:nvPr/>
        </p:nvSpPr>
        <p:spPr>
          <a:xfrm>
            <a:off x="2015267" y="5516612"/>
            <a:ext cx="7146508" cy="64203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2C</a:t>
            </a:r>
            <a:r>
              <a:rPr lang="en-US" sz="3600" baseline="-25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6</a:t>
            </a: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</a:t>
            </a:r>
            <a:r>
              <a:rPr lang="en-US" sz="3600" baseline="-25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5</a:t>
            </a: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OH+2Na       2C</a:t>
            </a:r>
            <a:r>
              <a:rPr lang="en-US" sz="3600" baseline="-25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6</a:t>
            </a: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</a:t>
            </a:r>
            <a:r>
              <a:rPr lang="en-US" sz="3600" baseline="-25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5</a:t>
            </a: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ONa+H</a:t>
            </a:r>
            <a:r>
              <a:rPr lang="en-US" sz="3600" baseline="-25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</a:t>
            </a:r>
            <a:endParaRPr lang="ru-RU" sz="36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cxnSp>
        <p:nvCxnSpPr>
          <p:cNvPr id="7" name="Прямая со стрелкой 6">
            <a:extLst>
              <a:ext uri="{FF2B5EF4-FFF2-40B4-BE49-F238E27FC236}">
                <a16:creationId xmlns:a16="http://schemas.microsoft.com/office/drawing/2014/main" id="{0BA890D9-0101-4AF2-BFFC-4F1A016CA494}"/>
              </a:ext>
            </a:extLst>
          </p:cNvPr>
          <p:cNvCxnSpPr/>
          <p:nvPr/>
        </p:nvCxnSpPr>
        <p:spPr>
          <a:xfrm>
            <a:off x="5250591" y="5837629"/>
            <a:ext cx="675860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 стрелкой 8">
            <a:extLst>
              <a:ext uri="{FF2B5EF4-FFF2-40B4-BE49-F238E27FC236}">
                <a16:creationId xmlns:a16="http://schemas.microsoft.com/office/drawing/2014/main" id="{E5CF9986-C4D6-424E-9E47-52361D58B44A}"/>
              </a:ext>
            </a:extLst>
          </p:cNvPr>
          <p:cNvCxnSpPr>
            <a:cxnSpLocks/>
          </p:cNvCxnSpPr>
          <p:nvPr/>
        </p:nvCxnSpPr>
        <p:spPr>
          <a:xfrm flipV="1">
            <a:off x="9001561" y="5516612"/>
            <a:ext cx="0" cy="32101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7246071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9" name="Прямоугольник 25"/>
          <p:cNvSpPr>
            <a:spLocks noChangeArrowheads="1"/>
          </p:cNvSpPr>
          <p:nvPr/>
        </p:nvSpPr>
        <p:spPr bwMode="auto">
          <a:xfrm>
            <a:off x="3533728" y="3484802"/>
            <a:ext cx="240772" cy="3627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zh-CN" sz="1757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endParaRPr lang="ru-RU" altLang="ru-RU" sz="1757">
              <a:latin typeface="Tw Cen MT" panose="020B0602020104020603" pitchFamily="34" charset="0"/>
              <a:ea typeface="SimSun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4" name="Заголовок 1048622">
            <a:extLst>
              <a:ext uri="{FF2B5EF4-FFF2-40B4-BE49-F238E27FC236}">
                <a16:creationId xmlns:a16="http://schemas.microsoft.com/office/drawing/2014/main" id="{8C9B6551-0EA2-45FB-9AAB-5C6CEBBA0907}"/>
              </a:ext>
            </a:extLst>
          </p:cNvPr>
          <p:cNvSpPr txBox="1">
            <a:spLocks noGrp="1"/>
          </p:cNvSpPr>
          <p:nvPr>
            <p:ph type="title"/>
          </p:nvPr>
        </p:nvSpPr>
        <p:spPr bwMode="auto">
          <a:xfrm>
            <a:off x="0" y="0"/>
            <a:ext cx="12192000" cy="1103313"/>
          </a:xfrm>
          <a:prstGeom prst="rect">
            <a:avLst/>
          </a:prstGeom>
          <a:solidFill>
            <a:srgbClr val="2365C7"/>
          </a:solidFill>
          <a:ln w="9525">
            <a:solidFill>
              <a:schemeClr val="accent1"/>
            </a:solidFill>
            <a:miter lim="800000"/>
            <a:headEnd/>
            <a:tailEnd/>
          </a:ln>
        </p:spPr>
        <p:txBody>
          <a:bodyPr numCol="1" anchor="t">
            <a:no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latinLnBrk="1">
              <a:lnSpc>
                <a:spcPct val="150000"/>
              </a:lnSpc>
              <a:spcBef>
                <a:spcPct val="0"/>
              </a:spcBef>
              <a:buNone/>
            </a:pPr>
            <a:r>
              <a:rPr lang="en-US" sz="4400" b="1" dirty="0" err="1">
                <a:solidFill>
                  <a:schemeClr val="bg1"/>
                </a:solidFill>
                <a:cs typeface="Arial" pitchFamily="34" charset="0"/>
              </a:rPr>
              <a:t>Kimyoviy</a:t>
            </a:r>
            <a:r>
              <a:rPr lang="en-US" sz="4400" b="1" dirty="0">
                <a:solidFill>
                  <a:schemeClr val="bg1"/>
                </a:solidFill>
                <a:cs typeface="Arial" pitchFamily="34" charset="0"/>
              </a:rPr>
              <a:t> </a:t>
            </a:r>
            <a:r>
              <a:rPr lang="en-US" sz="4400" b="1" dirty="0" err="1">
                <a:solidFill>
                  <a:schemeClr val="bg1"/>
                </a:solidFill>
                <a:cs typeface="Arial" pitchFamily="34" charset="0"/>
              </a:rPr>
              <a:t>xossalari</a:t>
            </a:r>
            <a:r>
              <a:rPr lang="ru-RU" sz="4000" b="1" dirty="0">
                <a:solidFill>
                  <a:schemeClr val="bg1"/>
                </a:solidFill>
                <a:cs typeface="Arial" pitchFamily="34" charset="0"/>
              </a:rPr>
              <a:t/>
            </a:r>
            <a:br>
              <a:rPr lang="ru-RU" sz="4000" b="1" dirty="0">
                <a:solidFill>
                  <a:schemeClr val="bg1"/>
                </a:solidFill>
                <a:cs typeface="Arial" pitchFamily="34" charset="0"/>
              </a:rPr>
            </a:br>
            <a:endParaRPr lang="en-US" altLang="en-US" sz="3600" b="1" dirty="0">
              <a:solidFill>
                <a:schemeClr val="bg1"/>
              </a:solidFill>
              <a:ea typeface="Times New Roman" panose="02020603050405020304" pitchFamily="18" charset="0"/>
              <a:cs typeface="Arial" panose="020B0604020202020204" pitchFamily="34" charset="0"/>
              <a:sym typeface="Book Antiqua" panose="02040602050305030304" pitchFamily="18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9CEC79BE-61E6-4988-8266-722B200F0A48}"/>
              </a:ext>
            </a:extLst>
          </p:cNvPr>
          <p:cNvSpPr txBox="1"/>
          <p:nvPr/>
        </p:nvSpPr>
        <p:spPr>
          <a:xfrm>
            <a:off x="119269" y="1391478"/>
            <a:ext cx="11529392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42950" indent="-742950" algn="just">
              <a:buFont typeface="+mj-lt"/>
              <a:buAutoNum type="arabicPeriod" startAt="2"/>
            </a:pP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Spirtlardan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farqli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ravishda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fenollar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ishqorlar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ham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reaksiyaga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kirishadi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. Bu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fenolning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kuchsiz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kislotali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xususiyatga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ega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ekanligini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ko‘rsatadi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05A69DC4-63C6-4ADE-8392-6E2886C8FB8A}"/>
              </a:ext>
            </a:extLst>
          </p:cNvPr>
          <p:cNvSpPr/>
          <p:nvPr/>
        </p:nvSpPr>
        <p:spPr>
          <a:xfrm>
            <a:off x="2049484" y="3865510"/>
            <a:ext cx="7556877" cy="64203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</a:t>
            </a:r>
            <a:r>
              <a:rPr lang="en-US" sz="3600" baseline="-25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6</a:t>
            </a: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</a:t>
            </a:r>
            <a:r>
              <a:rPr lang="en-US" sz="3600" baseline="-25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5</a:t>
            </a: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OH+NaOH        C</a:t>
            </a:r>
            <a:r>
              <a:rPr lang="en-US" sz="3600" baseline="-25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6</a:t>
            </a: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</a:t>
            </a:r>
            <a:r>
              <a:rPr lang="en-US" sz="3600" baseline="-25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5</a:t>
            </a: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ONa+H</a:t>
            </a:r>
            <a:r>
              <a:rPr lang="en-US" sz="3600" baseline="-25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</a:t>
            </a: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O</a:t>
            </a:r>
            <a:endParaRPr lang="ru-RU" sz="36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cxnSp>
        <p:nvCxnSpPr>
          <p:cNvPr id="7" name="Прямая со стрелкой 6">
            <a:extLst>
              <a:ext uri="{FF2B5EF4-FFF2-40B4-BE49-F238E27FC236}">
                <a16:creationId xmlns:a16="http://schemas.microsoft.com/office/drawing/2014/main" id="{44CC5B45-43D3-444D-8ED9-6052113CB0A0}"/>
              </a:ext>
            </a:extLst>
          </p:cNvPr>
          <p:cNvCxnSpPr>
            <a:cxnSpLocks/>
          </p:cNvCxnSpPr>
          <p:nvPr/>
        </p:nvCxnSpPr>
        <p:spPr>
          <a:xfrm>
            <a:off x="5589383" y="4186527"/>
            <a:ext cx="652391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6166374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9" name="Прямоугольник 25"/>
          <p:cNvSpPr>
            <a:spLocks noChangeArrowheads="1"/>
          </p:cNvSpPr>
          <p:nvPr/>
        </p:nvSpPr>
        <p:spPr bwMode="auto">
          <a:xfrm>
            <a:off x="3533728" y="3484802"/>
            <a:ext cx="240772" cy="3627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zh-CN" sz="1757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endParaRPr lang="ru-RU" altLang="ru-RU" sz="1757">
              <a:latin typeface="Tw Cen MT" panose="020B0602020104020603" pitchFamily="34" charset="0"/>
              <a:ea typeface="SimSun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4" name="Заголовок 1048622">
            <a:extLst>
              <a:ext uri="{FF2B5EF4-FFF2-40B4-BE49-F238E27FC236}">
                <a16:creationId xmlns:a16="http://schemas.microsoft.com/office/drawing/2014/main" id="{8C9B6551-0EA2-45FB-9AAB-5C6CEBBA0907}"/>
              </a:ext>
            </a:extLst>
          </p:cNvPr>
          <p:cNvSpPr txBox="1">
            <a:spLocks noGrp="1"/>
          </p:cNvSpPr>
          <p:nvPr>
            <p:ph type="title"/>
          </p:nvPr>
        </p:nvSpPr>
        <p:spPr bwMode="auto">
          <a:xfrm>
            <a:off x="0" y="0"/>
            <a:ext cx="12192000" cy="1103313"/>
          </a:xfrm>
          <a:prstGeom prst="rect">
            <a:avLst/>
          </a:prstGeom>
          <a:solidFill>
            <a:srgbClr val="2365C7"/>
          </a:solidFill>
          <a:ln w="9525">
            <a:solidFill>
              <a:schemeClr val="accent1"/>
            </a:solidFill>
            <a:miter lim="800000"/>
            <a:headEnd/>
            <a:tailEnd/>
          </a:ln>
        </p:spPr>
        <p:txBody>
          <a:bodyPr numCol="1" anchor="t">
            <a:no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latinLnBrk="1">
              <a:lnSpc>
                <a:spcPct val="150000"/>
              </a:lnSpc>
              <a:spcBef>
                <a:spcPct val="0"/>
              </a:spcBef>
              <a:buNone/>
            </a:pPr>
            <a:r>
              <a:rPr lang="en-US" sz="4400" b="1" dirty="0" err="1">
                <a:solidFill>
                  <a:schemeClr val="bg1"/>
                </a:solidFill>
                <a:cs typeface="Arial" pitchFamily="34" charset="0"/>
              </a:rPr>
              <a:t>Kimyoviy</a:t>
            </a:r>
            <a:r>
              <a:rPr lang="en-US" sz="4400" b="1" dirty="0">
                <a:solidFill>
                  <a:schemeClr val="bg1"/>
                </a:solidFill>
                <a:cs typeface="Arial" pitchFamily="34" charset="0"/>
              </a:rPr>
              <a:t> </a:t>
            </a:r>
            <a:r>
              <a:rPr lang="en-US" sz="4400" b="1" dirty="0" err="1">
                <a:solidFill>
                  <a:schemeClr val="bg1"/>
                </a:solidFill>
                <a:cs typeface="Arial" pitchFamily="34" charset="0"/>
              </a:rPr>
              <a:t>xossalari</a:t>
            </a:r>
            <a:r>
              <a:rPr lang="ru-RU" sz="4000" b="1" dirty="0">
                <a:solidFill>
                  <a:schemeClr val="bg1"/>
                </a:solidFill>
                <a:cs typeface="Arial" pitchFamily="34" charset="0"/>
              </a:rPr>
              <a:t/>
            </a:r>
            <a:br>
              <a:rPr lang="ru-RU" sz="4000" b="1" dirty="0">
                <a:solidFill>
                  <a:schemeClr val="bg1"/>
                </a:solidFill>
                <a:cs typeface="Arial" pitchFamily="34" charset="0"/>
              </a:rPr>
            </a:br>
            <a:endParaRPr lang="en-US" altLang="en-US" sz="3600" b="1" dirty="0">
              <a:solidFill>
                <a:schemeClr val="bg1"/>
              </a:solidFill>
              <a:ea typeface="Times New Roman" panose="02020603050405020304" pitchFamily="18" charset="0"/>
              <a:cs typeface="Arial" panose="020B0604020202020204" pitchFamily="34" charset="0"/>
              <a:sym typeface="Book Antiqua" panose="02040602050305030304" pitchFamily="18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58BC3F15-D5D8-4234-ADCE-D82878AA0EEE}"/>
              </a:ext>
            </a:extLst>
          </p:cNvPr>
          <p:cNvSpPr txBox="1"/>
          <p:nvPr/>
        </p:nvSpPr>
        <p:spPr>
          <a:xfrm>
            <a:off x="318052" y="1319738"/>
            <a:ext cx="11290852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42950" indent="-742950">
              <a:buFont typeface="+mj-lt"/>
              <a:buAutoNum type="arabicPeriod" startAt="3"/>
            </a:pP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Fenollar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bromli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suv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ta’sirlashib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2, 4, 6-tribromo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fenol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oq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rangli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cho‘kma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qiladi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25">
            <a:extLst>
              <a:ext uri="{FF2B5EF4-FFF2-40B4-BE49-F238E27FC236}">
                <a16:creationId xmlns:a16="http://schemas.microsoft.com/office/drawing/2014/main" id="{FBA51EE1-EB94-45D4-8487-0E6BC2C26BFB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19937" y="4261011"/>
            <a:ext cx="1399742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zh-CN" sz="3600" dirty="0">
                <a:ea typeface="SimSun" panose="02010600030101010101" pitchFamily="2" charset="-122"/>
                <a:cs typeface="Arial" panose="020B0604020202020204" pitchFamily="34" charset="0"/>
              </a:rPr>
              <a:t>+3Br</a:t>
            </a:r>
            <a:r>
              <a:rPr lang="en-US" sz="3600" baseline="-25000" dirty="0"/>
              <a:t>2</a:t>
            </a:r>
            <a:r>
              <a:rPr lang="en-US" altLang="zh-CN" sz="1757" dirty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endParaRPr lang="ru-RU" altLang="ru-RU" sz="1757" dirty="0">
              <a:latin typeface="Tw Cen MT" panose="020B0602020104020603" pitchFamily="34" charset="0"/>
              <a:ea typeface="SimSun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7" name="Шестиугольник 6">
            <a:extLst>
              <a:ext uri="{FF2B5EF4-FFF2-40B4-BE49-F238E27FC236}">
                <a16:creationId xmlns:a16="http://schemas.microsoft.com/office/drawing/2014/main" id="{39866152-D1C9-4C25-A024-C8B2CFD8671A}"/>
              </a:ext>
            </a:extLst>
          </p:cNvPr>
          <p:cNvSpPr/>
          <p:nvPr/>
        </p:nvSpPr>
        <p:spPr>
          <a:xfrm rot="16200000">
            <a:off x="1805612" y="3891160"/>
            <a:ext cx="1524000" cy="1636642"/>
          </a:xfrm>
          <a:prstGeom prst="hexagon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8" name="Прямая соединительная линия 7">
            <a:extLst>
              <a:ext uri="{FF2B5EF4-FFF2-40B4-BE49-F238E27FC236}">
                <a16:creationId xmlns:a16="http://schemas.microsoft.com/office/drawing/2014/main" id="{565530E6-465F-4C41-95FC-736966D69B4D}"/>
              </a:ext>
            </a:extLst>
          </p:cNvPr>
          <p:cNvCxnSpPr>
            <a:endCxn id="7" idx="0"/>
          </p:cNvCxnSpPr>
          <p:nvPr/>
        </p:nvCxnSpPr>
        <p:spPr>
          <a:xfrm>
            <a:off x="2567612" y="3585275"/>
            <a:ext cx="0" cy="362206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>
            <a:extLst>
              <a:ext uri="{FF2B5EF4-FFF2-40B4-BE49-F238E27FC236}">
                <a16:creationId xmlns:a16="http://schemas.microsoft.com/office/drawing/2014/main" id="{52F4EF67-78C9-4704-BE3B-DE1902B17960}"/>
              </a:ext>
            </a:extLst>
          </p:cNvPr>
          <p:cNvCxnSpPr>
            <a:cxnSpLocks/>
          </p:cNvCxnSpPr>
          <p:nvPr/>
        </p:nvCxnSpPr>
        <p:spPr>
          <a:xfrm flipV="1">
            <a:off x="1900397" y="4138553"/>
            <a:ext cx="551255" cy="237167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>
            <a:extLst>
              <a:ext uri="{FF2B5EF4-FFF2-40B4-BE49-F238E27FC236}">
                <a16:creationId xmlns:a16="http://schemas.microsoft.com/office/drawing/2014/main" id="{F87DDA82-415A-4FD5-ACC5-BD59302E6186}"/>
              </a:ext>
            </a:extLst>
          </p:cNvPr>
          <p:cNvCxnSpPr>
            <a:cxnSpLocks/>
          </p:cNvCxnSpPr>
          <p:nvPr/>
        </p:nvCxnSpPr>
        <p:spPr>
          <a:xfrm>
            <a:off x="1900397" y="5012260"/>
            <a:ext cx="667215" cy="260234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>
            <a:extLst>
              <a:ext uri="{FF2B5EF4-FFF2-40B4-BE49-F238E27FC236}">
                <a16:creationId xmlns:a16="http://schemas.microsoft.com/office/drawing/2014/main" id="{6CFDB6B0-4F46-4784-9B22-1D4AA754523E}"/>
              </a:ext>
            </a:extLst>
          </p:cNvPr>
          <p:cNvCxnSpPr/>
          <p:nvPr/>
        </p:nvCxnSpPr>
        <p:spPr>
          <a:xfrm>
            <a:off x="3193774" y="4375719"/>
            <a:ext cx="0" cy="636541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2" name="TextBox 11">
            <a:extLst>
              <a:ext uri="{FF2B5EF4-FFF2-40B4-BE49-F238E27FC236}">
                <a16:creationId xmlns:a16="http://schemas.microsoft.com/office/drawing/2014/main" id="{ECA5A3DC-19EC-49C3-BC55-35C731939815}"/>
              </a:ext>
            </a:extLst>
          </p:cNvPr>
          <p:cNvSpPr txBox="1"/>
          <p:nvPr/>
        </p:nvSpPr>
        <p:spPr>
          <a:xfrm>
            <a:off x="2374487" y="3087953"/>
            <a:ext cx="131592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OH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3" name="Прямая со стрелкой 12">
            <a:extLst>
              <a:ext uri="{FF2B5EF4-FFF2-40B4-BE49-F238E27FC236}">
                <a16:creationId xmlns:a16="http://schemas.microsoft.com/office/drawing/2014/main" id="{9B4458A8-ABC8-4B1A-9681-C0C92816B672}"/>
              </a:ext>
            </a:extLst>
          </p:cNvPr>
          <p:cNvCxnSpPr>
            <a:cxnSpLocks/>
            <a:stCxn id="6" idx="3"/>
          </p:cNvCxnSpPr>
          <p:nvPr/>
        </p:nvCxnSpPr>
        <p:spPr>
          <a:xfrm>
            <a:off x="5219679" y="4584177"/>
            <a:ext cx="876321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Прямоугольник 25">
            <a:extLst>
              <a:ext uri="{FF2B5EF4-FFF2-40B4-BE49-F238E27FC236}">
                <a16:creationId xmlns:a16="http://schemas.microsoft.com/office/drawing/2014/main" id="{3DFECC6E-8833-4431-AD7A-8DE5B1985628}"/>
              </a:ext>
            </a:extLst>
          </p:cNvPr>
          <p:cNvSpPr>
            <a:spLocks noChangeArrowheads="1"/>
          </p:cNvSpPr>
          <p:nvPr/>
        </p:nvSpPr>
        <p:spPr bwMode="auto">
          <a:xfrm>
            <a:off x="8756760" y="3384851"/>
            <a:ext cx="240772" cy="3627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zh-CN" sz="1757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endParaRPr lang="ru-RU" altLang="ru-RU" sz="1757">
              <a:latin typeface="Tw Cen MT" panose="020B0602020104020603" pitchFamily="34" charset="0"/>
              <a:ea typeface="SimSun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19" name="Шестиугольник 18">
            <a:extLst>
              <a:ext uri="{FF2B5EF4-FFF2-40B4-BE49-F238E27FC236}">
                <a16:creationId xmlns:a16="http://schemas.microsoft.com/office/drawing/2014/main" id="{7FA3CB13-A726-4A83-B1FB-DDDA1E7AF440}"/>
              </a:ext>
            </a:extLst>
          </p:cNvPr>
          <p:cNvSpPr/>
          <p:nvPr/>
        </p:nvSpPr>
        <p:spPr>
          <a:xfrm rot="16200000">
            <a:off x="7028644" y="3791209"/>
            <a:ext cx="1524000" cy="1636642"/>
          </a:xfrm>
          <a:prstGeom prst="hexagon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20" name="Прямая соединительная линия 19">
            <a:extLst>
              <a:ext uri="{FF2B5EF4-FFF2-40B4-BE49-F238E27FC236}">
                <a16:creationId xmlns:a16="http://schemas.microsoft.com/office/drawing/2014/main" id="{9ADA15CD-71E9-4898-9455-6866FA23F6AE}"/>
              </a:ext>
            </a:extLst>
          </p:cNvPr>
          <p:cNvCxnSpPr>
            <a:endCxn id="19" idx="0"/>
          </p:cNvCxnSpPr>
          <p:nvPr/>
        </p:nvCxnSpPr>
        <p:spPr>
          <a:xfrm>
            <a:off x="7790644" y="3485324"/>
            <a:ext cx="0" cy="362206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>
            <a:extLst>
              <a:ext uri="{FF2B5EF4-FFF2-40B4-BE49-F238E27FC236}">
                <a16:creationId xmlns:a16="http://schemas.microsoft.com/office/drawing/2014/main" id="{581EE38D-87E3-4A5A-8FAA-71AC7DF111CD}"/>
              </a:ext>
            </a:extLst>
          </p:cNvPr>
          <p:cNvCxnSpPr>
            <a:cxnSpLocks/>
          </p:cNvCxnSpPr>
          <p:nvPr/>
        </p:nvCxnSpPr>
        <p:spPr>
          <a:xfrm flipV="1">
            <a:off x="7123429" y="4038602"/>
            <a:ext cx="551255" cy="237167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2" name="Прямая соединительная линия 21">
            <a:extLst>
              <a:ext uri="{FF2B5EF4-FFF2-40B4-BE49-F238E27FC236}">
                <a16:creationId xmlns:a16="http://schemas.microsoft.com/office/drawing/2014/main" id="{184D4897-BBE0-41FD-BEEE-13E8C8C4BF18}"/>
              </a:ext>
            </a:extLst>
          </p:cNvPr>
          <p:cNvCxnSpPr>
            <a:cxnSpLocks/>
          </p:cNvCxnSpPr>
          <p:nvPr/>
        </p:nvCxnSpPr>
        <p:spPr>
          <a:xfrm>
            <a:off x="7123429" y="4912309"/>
            <a:ext cx="667215" cy="260234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3" name="Прямая соединительная линия 22">
            <a:extLst>
              <a:ext uri="{FF2B5EF4-FFF2-40B4-BE49-F238E27FC236}">
                <a16:creationId xmlns:a16="http://schemas.microsoft.com/office/drawing/2014/main" id="{7BDB7162-80FF-4C55-A05E-D1FA50159440}"/>
              </a:ext>
            </a:extLst>
          </p:cNvPr>
          <p:cNvCxnSpPr/>
          <p:nvPr/>
        </p:nvCxnSpPr>
        <p:spPr>
          <a:xfrm>
            <a:off x="8416806" y="4275768"/>
            <a:ext cx="0" cy="636541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4" name="TextBox 23">
            <a:extLst>
              <a:ext uri="{FF2B5EF4-FFF2-40B4-BE49-F238E27FC236}">
                <a16:creationId xmlns:a16="http://schemas.microsoft.com/office/drawing/2014/main" id="{E3638D13-3F52-49F1-A350-B210B5BB65C5}"/>
              </a:ext>
            </a:extLst>
          </p:cNvPr>
          <p:cNvSpPr txBox="1"/>
          <p:nvPr/>
        </p:nvSpPr>
        <p:spPr>
          <a:xfrm>
            <a:off x="7597519" y="2988002"/>
            <a:ext cx="131592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OH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id="{4DA5F2C8-5754-4C34-9E30-4AE4E193F48E}"/>
              </a:ext>
            </a:extLst>
          </p:cNvPr>
          <p:cNvSpPr/>
          <p:nvPr/>
        </p:nvSpPr>
        <p:spPr>
          <a:xfrm>
            <a:off x="7674684" y="5580152"/>
            <a:ext cx="64633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3600" dirty="0"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Br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Прямоугольник 25">
            <a:extLst>
              <a:ext uri="{FF2B5EF4-FFF2-40B4-BE49-F238E27FC236}">
                <a16:creationId xmlns:a16="http://schemas.microsoft.com/office/drawing/2014/main" id="{71EA8CAA-451C-4E2F-B9BE-B6832087E3DD}"/>
              </a:ext>
            </a:extLst>
          </p:cNvPr>
          <p:cNvSpPr/>
          <p:nvPr/>
        </p:nvSpPr>
        <p:spPr>
          <a:xfrm>
            <a:off x="6238324" y="3834019"/>
            <a:ext cx="64633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3600" dirty="0"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Br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" name="Прямоугольник 26">
            <a:extLst>
              <a:ext uri="{FF2B5EF4-FFF2-40B4-BE49-F238E27FC236}">
                <a16:creationId xmlns:a16="http://schemas.microsoft.com/office/drawing/2014/main" id="{67F58954-92C1-44DD-BB19-65B8AAB62563}"/>
              </a:ext>
            </a:extLst>
          </p:cNvPr>
          <p:cNvSpPr/>
          <p:nvPr/>
        </p:nvSpPr>
        <p:spPr>
          <a:xfrm>
            <a:off x="8974888" y="3834019"/>
            <a:ext cx="64633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3600" dirty="0"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Br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8" name="Прямая соединительная линия 27">
            <a:extLst>
              <a:ext uri="{FF2B5EF4-FFF2-40B4-BE49-F238E27FC236}">
                <a16:creationId xmlns:a16="http://schemas.microsoft.com/office/drawing/2014/main" id="{ABE214D1-612F-4990-9F58-317303C9957D}"/>
              </a:ext>
            </a:extLst>
          </p:cNvPr>
          <p:cNvCxnSpPr>
            <a:cxnSpLocks/>
            <a:stCxn id="19" idx="5"/>
          </p:cNvCxnSpPr>
          <p:nvPr/>
        </p:nvCxnSpPr>
        <p:spPr>
          <a:xfrm flipH="1">
            <a:off x="6758609" y="4228530"/>
            <a:ext cx="213714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1" name="Прямая соединительная линия 30">
            <a:extLst>
              <a:ext uri="{FF2B5EF4-FFF2-40B4-BE49-F238E27FC236}">
                <a16:creationId xmlns:a16="http://schemas.microsoft.com/office/drawing/2014/main" id="{8D50EA18-74C3-4473-8604-CD0692429A55}"/>
              </a:ext>
            </a:extLst>
          </p:cNvPr>
          <p:cNvCxnSpPr>
            <a:cxnSpLocks/>
            <a:stCxn id="19" idx="1"/>
          </p:cNvCxnSpPr>
          <p:nvPr/>
        </p:nvCxnSpPr>
        <p:spPr>
          <a:xfrm>
            <a:off x="8608965" y="4228530"/>
            <a:ext cx="268181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3" name="Прямая соединительная линия 32">
            <a:extLst>
              <a:ext uri="{FF2B5EF4-FFF2-40B4-BE49-F238E27FC236}">
                <a16:creationId xmlns:a16="http://schemas.microsoft.com/office/drawing/2014/main" id="{6392C177-2FB2-497B-845C-4030980AB1EF}"/>
              </a:ext>
            </a:extLst>
          </p:cNvPr>
          <p:cNvCxnSpPr>
            <a:stCxn id="19" idx="3"/>
          </p:cNvCxnSpPr>
          <p:nvPr/>
        </p:nvCxnSpPr>
        <p:spPr>
          <a:xfrm>
            <a:off x="7790644" y="5371530"/>
            <a:ext cx="0" cy="166732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5" name="Прямоугольник 34">
            <a:extLst>
              <a:ext uri="{FF2B5EF4-FFF2-40B4-BE49-F238E27FC236}">
                <a16:creationId xmlns:a16="http://schemas.microsoft.com/office/drawing/2014/main" id="{B638C115-0108-4031-9D72-ADFD23F16B1A}"/>
              </a:ext>
            </a:extLst>
          </p:cNvPr>
          <p:cNvSpPr/>
          <p:nvPr/>
        </p:nvSpPr>
        <p:spPr>
          <a:xfrm>
            <a:off x="10103364" y="4286363"/>
            <a:ext cx="150554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Bef>
                <a:spcPct val="0"/>
              </a:spcBef>
              <a:buFontTx/>
              <a:buNone/>
            </a:pPr>
            <a:r>
              <a:rPr lang="en-US" altLang="zh-CN" sz="3600" dirty="0"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+3HBr</a:t>
            </a:r>
            <a:endParaRPr lang="ru-RU" altLang="ru-RU" sz="3600" dirty="0">
              <a:latin typeface="Arial" panose="020B0604020202020204" pitchFamily="34" charset="0"/>
              <a:ea typeface="SimSun" panose="02010600030101010101" pitchFamily="2" charset="-122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1614519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9" name="Прямоугольник 25"/>
          <p:cNvSpPr>
            <a:spLocks noChangeArrowheads="1"/>
          </p:cNvSpPr>
          <p:nvPr/>
        </p:nvSpPr>
        <p:spPr bwMode="auto">
          <a:xfrm>
            <a:off x="3533728" y="3484802"/>
            <a:ext cx="240772" cy="3627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zh-CN" sz="1757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endParaRPr lang="ru-RU" altLang="ru-RU" sz="1757">
              <a:latin typeface="Tw Cen MT" panose="020B0602020104020603" pitchFamily="34" charset="0"/>
              <a:ea typeface="SimSun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4" name="Заголовок 1048622">
            <a:extLst>
              <a:ext uri="{FF2B5EF4-FFF2-40B4-BE49-F238E27FC236}">
                <a16:creationId xmlns:a16="http://schemas.microsoft.com/office/drawing/2014/main" id="{8C9B6551-0EA2-45FB-9AAB-5C6CEBBA0907}"/>
              </a:ext>
            </a:extLst>
          </p:cNvPr>
          <p:cNvSpPr txBox="1">
            <a:spLocks noGrp="1"/>
          </p:cNvSpPr>
          <p:nvPr>
            <p:ph type="title"/>
          </p:nvPr>
        </p:nvSpPr>
        <p:spPr bwMode="auto">
          <a:xfrm>
            <a:off x="0" y="0"/>
            <a:ext cx="12192000" cy="1103313"/>
          </a:xfrm>
          <a:prstGeom prst="rect">
            <a:avLst/>
          </a:prstGeom>
          <a:solidFill>
            <a:srgbClr val="2365C7"/>
          </a:solidFill>
          <a:ln w="9525">
            <a:solidFill>
              <a:schemeClr val="accent1"/>
            </a:solidFill>
            <a:miter lim="800000"/>
            <a:headEnd/>
            <a:tailEnd/>
          </a:ln>
        </p:spPr>
        <p:txBody>
          <a:bodyPr numCol="1" anchor="t">
            <a:no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latinLnBrk="1">
              <a:lnSpc>
                <a:spcPct val="150000"/>
              </a:lnSpc>
              <a:spcBef>
                <a:spcPct val="0"/>
              </a:spcBef>
              <a:buNone/>
            </a:pPr>
            <a:r>
              <a:rPr lang="en-US" sz="4400" b="1" dirty="0" err="1">
                <a:solidFill>
                  <a:schemeClr val="bg1"/>
                </a:solidFill>
                <a:cs typeface="Arial" pitchFamily="34" charset="0"/>
              </a:rPr>
              <a:t>Kimyoviy</a:t>
            </a:r>
            <a:r>
              <a:rPr lang="en-US" sz="4400" b="1" dirty="0">
                <a:solidFill>
                  <a:schemeClr val="bg1"/>
                </a:solidFill>
                <a:cs typeface="Arial" pitchFamily="34" charset="0"/>
              </a:rPr>
              <a:t> </a:t>
            </a:r>
            <a:r>
              <a:rPr lang="en-US" sz="4400" b="1" dirty="0" err="1">
                <a:solidFill>
                  <a:schemeClr val="bg1"/>
                </a:solidFill>
                <a:cs typeface="Arial" pitchFamily="34" charset="0"/>
              </a:rPr>
              <a:t>xossalari</a:t>
            </a:r>
            <a:r>
              <a:rPr lang="ru-RU" sz="4000" b="1" dirty="0">
                <a:solidFill>
                  <a:schemeClr val="bg1"/>
                </a:solidFill>
                <a:cs typeface="Arial" pitchFamily="34" charset="0"/>
              </a:rPr>
              <a:t/>
            </a:r>
            <a:br>
              <a:rPr lang="ru-RU" sz="4000" b="1" dirty="0">
                <a:solidFill>
                  <a:schemeClr val="bg1"/>
                </a:solidFill>
                <a:cs typeface="Arial" pitchFamily="34" charset="0"/>
              </a:rPr>
            </a:br>
            <a:endParaRPr lang="en-US" altLang="en-US" sz="3600" b="1" dirty="0">
              <a:solidFill>
                <a:schemeClr val="bg1"/>
              </a:solidFill>
              <a:ea typeface="Times New Roman" panose="02020603050405020304" pitchFamily="18" charset="0"/>
              <a:cs typeface="Arial" panose="020B0604020202020204" pitchFamily="34" charset="0"/>
              <a:sym typeface="Book Antiqua" panose="02040602050305030304" pitchFamily="18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06E4F5A7-4FFE-4DAB-8AFB-AE7725886C71}"/>
              </a:ext>
            </a:extLst>
          </p:cNvPr>
          <p:cNvSpPr txBox="1"/>
          <p:nvPr/>
        </p:nvSpPr>
        <p:spPr>
          <a:xfrm>
            <a:off x="192312" y="1253986"/>
            <a:ext cx="11865804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42950" indent="-742950">
              <a:buFont typeface="+mj-lt"/>
              <a:buAutoNum type="arabicPeriod" startAt="4"/>
            </a:pP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Fenollar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yetarli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miqdorda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nitrat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kislota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reaksiyaga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kirishib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2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, 4, 6-trinitrofenol 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pikrin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kislotasi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qiladi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25">
            <a:extLst>
              <a:ext uri="{FF2B5EF4-FFF2-40B4-BE49-F238E27FC236}">
                <a16:creationId xmlns:a16="http://schemas.microsoft.com/office/drawing/2014/main" id="{2950D0C9-B7BA-44E9-9615-DEC15F2CDB55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44615" y="3666166"/>
            <a:ext cx="240772" cy="3627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zh-CN" sz="1757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endParaRPr lang="ru-RU" altLang="ru-RU" sz="1757">
              <a:latin typeface="Tw Cen MT" panose="020B0602020104020603" pitchFamily="34" charset="0"/>
              <a:ea typeface="SimSun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7" name="Шестиугольник 6">
            <a:extLst>
              <a:ext uri="{FF2B5EF4-FFF2-40B4-BE49-F238E27FC236}">
                <a16:creationId xmlns:a16="http://schemas.microsoft.com/office/drawing/2014/main" id="{292B0C7F-B744-40DD-B058-C9E9CE7B7DE8}"/>
              </a:ext>
            </a:extLst>
          </p:cNvPr>
          <p:cNvSpPr/>
          <p:nvPr/>
        </p:nvSpPr>
        <p:spPr>
          <a:xfrm rot="16200000">
            <a:off x="1116499" y="4072524"/>
            <a:ext cx="1524000" cy="1636642"/>
          </a:xfrm>
          <a:prstGeom prst="hexagon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8" name="Прямая соединительная линия 7">
            <a:extLst>
              <a:ext uri="{FF2B5EF4-FFF2-40B4-BE49-F238E27FC236}">
                <a16:creationId xmlns:a16="http://schemas.microsoft.com/office/drawing/2014/main" id="{62DA679F-7628-45F3-981A-83D571A66EC8}"/>
              </a:ext>
            </a:extLst>
          </p:cNvPr>
          <p:cNvCxnSpPr>
            <a:endCxn id="7" idx="0"/>
          </p:cNvCxnSpPr>
          <p:nvPr/>
        </p:nvCxnSpPr>
        <p:spPr>
          <a:xfrm>
            <a:off x="1878499" y="3766639"/>
            <a:ext cx="0" cy="362206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>
            <a:extLst>
              <a:ext uri="{FF2B5EF4-FFF2-40B4-BE49-F238E27FC236}">
                <a16:creationId xmlns:a16="http://schemas.microsoft.com/office/drawing/2014/main" id="{3D4800DC-A92B-46CC-A193-B52D50548FD2}"/>
              </a:ext>
            </a:extLst>
          </p:cNvPr>
          <p:cNvCxnSpPr>
            <a:cxnSpLocks/>
          </p:cNvCxnSpPr>
          <p:nvPr/>
        </p:nvCxnSpPr>
        <p:spPr>
          <a:xfrm flipV="1">
            <a:off x="1211284" y="4319917"/>
            <a:ext cx="551255" cy="237167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>
            <a:extLst>
              <a:ext uri="{FF2B5EF4-FFF2-40B4-BE49-F238E27FC236}">
                <a16:creationId xmlns:a16="http://schemas.microsoft.com/office/drawing/2014/main" id="{A38DAAF3-C21C-4ED0-A9E4-095BCD314029}"/>
              </a:ext>
            </a:extLst>
          </p:cNvPr>
          <p:cNvCxnSpPr>
            <a:cxnSpLocks/>
          </p:cNvCxnSpPr>
          <p:nvPr/>
        </p:nvCxnSpPr>
        <p:spPr>
          <a:xfrm>
            <a:off x="1211284" y="5193624"/>
            <a:ext cx="667215" cy="260234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>
            <a:extLst>
              <a:ext uri="{FF2B5EF4-FFF2-40B4-BE49-F238E27FC236}">
                <a16:creationId xmlns:a16="http://schemas.microsoft.com/office/drawing/2014/main" id="{3B87B469-5D29-4E17-9CA4-DFD8B4C64745}"/>
              </a:ext>
            </a:extLst>
          </p:cNvPr>
          <p:cNvCxnSpPr/>
          <p:nvPr/>
        </p:nvCxnSpPr>
        <p:spPr>
          <a:xfrm>
            <a:off x="2504661" y="4557083"/>
            <a:ext cx="0" cy="636541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2" name="TextBox 11">
            <a:extLst>
              <a:ext uri="{FF2B5EF4-FFF2-40B4-BE49-F238E27FC236}">
                <a16:creationId xmlns:a16="http://schemas.microsoft.com/office/drawing/2014/main" id="{34AF693C-4247-49F2-B62E-82CA3A7D63E6}"/>
              </a:ext>
            </a:extLst>
          </p:cNvPr>
          <p:cNvSpPr txBox="1"/>
          <p:nvPr/>
        </p:nvSpPr>
        <p:spPr>
          <a:xfrm>
            <a:off x="1685374" y="3269317"/>
            <a:ext cx="131592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OH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Прямоугольник 25">
            <a:extLst>
              <a:ext uri="{FF2B5EF4-FFF2-40B4-BE49-F238E27FC236}">
                <a16:creationId xmlns:a16="http://schemas.microsoft.com/office/drawing/2014/main" id="{03245B81-3408-43DB-B091-F23F728B1D8E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44615" y="4552187"/>
            <a:ext cx="2323072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zh-CN" sz="3600" dirty="0">
                <a:ea typeface="SimSun" panose="02010600030101010101" pitchFamily="2" charset="-122"/>
                <a:cs typeface="Arial" panose="020B0604020202020204" pitchFamily="34" charset="0"/>
              </a:rPr>
              <a:t>+3HONO</a:t>
            </a:r>
            <a:r>
              <a:rPr lang="en-US" sz="3600" baseline="-25000" dirty="0"/>
              <a:t>2</a:t>
            </a:r>
            <a:r>
              <a:rPr lang="en-US" altLang="zh-CN" sz="1757" dirty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endParaRPr lang="ru-RU" altLang="ru-RU" sz="1757" dirty="0">
              <a:latin typeface="Tw Cen MT" panose="020B0602020104020603" pitchFamily="34" charset="0"/>
              <a:ea typeface="SimSun" panose="02010600030101010101" pitchFamily="2" charset="-122"/>
              <a:cs typeface="Times New Roman" panose="02020603050405020304" pitchFamily="18" charset="0"/>
            </a:endParaRPr>
          </a:p>
        </p:txBody>
      </p:sp>
      <p:cxnSp>
        <p:nvCxnSpPr>
          <p:cNvPr id="14" name="Прямая со стрелкой 13">
            <a:extLst>
              <a:ext uri="{FF2B5EF4-FFF2-40B4-BE49-F238E27FC236}">
                <a16:creationId xmlns:a16="http://schemas.microsoft.com/office/drawing/2014/main" id="{86B48316-A338-48D2-988D-BF2A55FAE859}"/>
              </a:ext>
            </a:extLst>
          </p:cNvPr>
          <p:cNvCxnSpPr/>
          <p:nvPr/>
        </p:nvCxnSpPr>
        <p:spPr>
          <a:xfrm>
            <a:off x="5314122" y="4875353"/>
            <a:ext cx="1325217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Прямоугольник 25">
            <a:extLst>
              <a:ext uri="{FF2B5EF4-FFF2-40B4-BE49-F238E27FC236}">
                <a16:creationId xmlns:a16="http://schemas.microsoft.com/office/drawing/2014/main" id="{3F746E54-0BC1-4F69-8070-73F80C25ADB9}"/>
              </a:ext>
            </a:extLst>
          </p:cNvPr>
          <p:cNvSpPr>
            <a:spLocks noChangeArrowheads="1"/>
          </p:cNvSpPr>
          <p:nvPr/>
        </p:nvSpPr>
        <p:spPr bwMode="auto">
          <a:xfrm>
            <a:off x="9383618" y="3666166"/>
            <a:ext cx="240772" cy="3627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zh-CN" sz="1757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endParaRPr lang="ru-RU" altLang="ru-RU" sz="1757">
              <a:latin typeface="Tw Cen MT" panose="020B0602020104020603" pitchFamily="34" charset="0"/>
              <a:ea typeface="SimSun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17" name="Шестиугольник 16">
            <a:extLst>
              <a:ext uri="{FF2B5EF4-FFF2-40B4-BE49-F238E27FC236}">
                <a16:creationId xmlns:a16="http://schemas.microsoft.com/office/drawing/2014/main" id="{45F0B12A-0D1A-4BA7-BD9E-A52DB8956B4C}"/>
              </a:ext>
            </a:extLst>
          </p:cNvPr>
          <p:cNvSpPr/>
          <p:nvPr/>
        </p:nvSpPr>
        <p:spPr>
          <a:xfrm rot="16200000">
            <a:off x="7655502" y="4072524"/>
            <a:ext cx="1524000" cy="1636642"/>
          </a:xfrm>
          <a:prstGeom prst="hexagon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8" name="Прямая соединительная линия 17">
            <a:extLst>
              <a:ext uri="{FF2B5EF4-FFF2-40B4-BE49-F238E27FC236}">
                <a16:creationId xmlns:a16="http://schemas.microsoft.com/office/drawing/2014/main" id="{78114743-36B5-4A4D-8E91-E006D87D9F72}"/>
              </a:ext>
            </a:extLst>
          </p:cNvPr>
          <p:cNvCxnSpPr>
            <a:endCxn id="17" idx="0"/>
          </p:cNvCxnSpPr>
          <p:nvPr/>
        </p:nvCxnSpPr>
        <p:spPr>
          <a:xfrm>
            <a:off x="8417502" y="3766639"/>
            <a:ext cx="0" cy="362206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>
            <a:extLst>
              <a:ext uri="{FF2B5EF4-FFF2-40B4-BE49-F238E27FC236}">
                <a16:creationId xmlns:a16="http://schemas.microsoft.com/office/drawing/2014/main" id="{B968F3B0-0331-442E-A0F3-F2EB5A279FF2}"/>
              </a:ext>
            </a:extLst>
          </p:cNvPr>
          <p:cNvCxnSpPr>
            <a:cxnSpLocks/>
          </p:cNvCxnSpPr>
          <p:nvPr/>
        </p:nvCxnSpPr>
        <p:spPr>
          <a:xfrm flipV="1">
            <a:off x="7750287" y="4319917"/>
            <a:ext cx="551255" cy="237167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0" name="Прямая соединительная линия 19">
            <a:extLst>
              <a:ext uri="{FF2B5EF4-FFF2-40B4-BE49-F238E27FC236}">
                <a16:creationId xmlns:a16="http://schemas.microsoft.com/office/drawing/2014/main" id="{E7CDED88-3DD8-4056-A542-5BF0ED492E8E}"/>
              </a:ext>
            </a:extLst>
          </p:cNvPr>
          <p:cNvCxnSpPr>
            <a:cxnSpLocks/>
          </p:cNvCxnSpPr>
          <p:nvPr/>
        </p:nvCxnSpPr>
        <p:spPr>
          <a:xfrm>
            <a:off x="7750287" y="5193624"/>
            <a:ext cx="667215" cy="260234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>
            <a:extLst>
              <a:ext uri="{FF2B5EF4-FFF2-40B4-BE49-F238E27FC236}">
                <a16:creationId xmlns:a16="http://schemas.microsoft.com/office/drawing/2014/main" id="{374F8BEE-9BA5-4295-A791-F7C6F681BC67}"/>
              </a:ext>
            </a:extLst>
          </p:cNvPr>
          <p:cNvCxnSpPr/>
          <p:nvPr/>
        </p:nvCxnSpPr>
        <p:spPr>
          <a:xfrm>
            <a:off x="9043664" y="4557083"/>
            <a:ext cx="0" cy="636541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2" name="TextBox 21">
            <a:extLst>
              <a:ext uri="{FF2B5EF4-FFF2-40B4-BE49-F238E27FC236}">
                <a16:creationId xmlns:a16="http://schemas.microsoft.com/office/drawing/2014/main" id="{39951E74-8818-4D1C-A9A3-14DB1E879EDA}"/>
              </a:ext>
            </a:extLst>
          </p:cNvPr>
          <p:cNvSpPr txBox="1"/>
          <p:nvPr/>
        </p:nvSpPr>
        <p:spPr>
          <a:xfrm>
            <a:off x="8224377" y="3269317"/>
            <a:ext cx="131592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OH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C2EF2A0A-B8A9-41CC-A3D1-0492D2639834}"/>
              </a:ext>
            </a:extLst>
          </p:cNvPr>
          <p:cNvSpPr/>
          <p:nvPr/>
        </p:nvSpPr>
        <p:spPr>
          <a:xfrm>
            <a:off x="5888251" y="3244334"/>
            <a:ext cx="18473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ru-RU" dirty="0"/>
          </a:p>
        </p:txBody>
      </p:sp>
      <p:sp>
        <p:nvSpPr>
          <p:cNvPr id="23" name="Прямоугольник 22">
            <a:extLst>
              <a:ext uri="{FF2B5EF4-FFF2-40B4-BE49-F238E27FC236}">
                <a16:creationId xmlns:a16="http://schemas.microsoft.com/office/drawing/2014/main" id="{DB42D4F5-FFA7-4360-AD7D-5BBAF0378E19}"/>
              </a:ext>
            </a:extLst>
          </p:cNvPr>
          <p:cNvSpPr/>
          <p:nvPr/>
        </p:nvSpPr>
        <p:spPr>
          <a:xfrm>
            <a:off x="6237415" y="4115334"/>
            <a:ext cx="1048685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O</a:t>
            </a:r>
            <a:r>
              <a:rPr lang="en-US" sz="3600" baseline="-25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</a:t>
            </a: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Прямоугольник 23">
            <a:extLst>
              <a:ext uri="{FF2B5EF4-FFF2-40B4-BE49-F238E27FC236}">
                <a16:creationId xmlns:a16="http://schemas.microsoft.com/office/drawing/2014/main" id="{D99A95FD-DE3F-4310-9800-A184809020A0}"/>
              </a:ext>
            </a:extLst>
          </p:cNvPr>
          <p:cNvSpPr/>
          <p:nvPr/>
        </p:nvSpPr>
        <p:spPr>
          <a:xfrm>
            <a:off x="9624390" y="4147223"/>
            <a:ext cx="1048685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NO</a:t>
            </a:r>
            <a:r>
              <a:rPr lang="en-US" sz="3600" baseline="-25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Прямоугольник 25">
            <a:extLst>
              <a:ext uri="{FF2B5EF4-FFF2-40B4-BE49-F238E27FC236}">
                <a16:creationId xmlns:a16="http://schemas.microsoft.com/office/drawing/2014/main" id="{CDDE9D7C-15A8-423E-939C-EBD9755FC48C}"/>
              </a:ext>
            </a:extLst>
          </p:cNvPr>
          <p:cNvSpPr/>
          <p:nvPr/>
        </p:nvSpPr>
        <p:spPr>
          <a:xfrm>
            <a:off x="8301542" y="5966219"/>
            <a:ext cx="1048685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NO</a:t>
            </a:r>
            <a:r>
              <a:rPr lang="en-US" sz="3600" baseline="-25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7" name="Прямая соединительная линия 26">
            <a:extLst>
              <a:ext uri="{FF2B5EF4-FFF2-40B4-BE49-F238E27FC236}">
                <a16:creationId xmlns:a16="http://schemas.microsoft.com/office/drawing/2014/main" id="{D8AF55EC-BEBA-4693-9BD3-29F3B746D3EA}"/>
              </a:ext>
            </a:extLst>
          </p:cNvPr>
          <p:cNvCxnSpPr>
            <a:cxnSpLocks/>
            <a:stCxn id="17" idx="5"/>
          </p:cNvCxnSpPr>
          <p:nvPr/>
        </p:nvCxnSpPr>
        <p:spPr>
          <a:xfrm flipH="1">
            <a:off x="7167661" y="4509845"/>
            <a:ext cx="43152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0" name="Прямая соединительная линия 29">
            <a:extLst>
              <a:ext uri="{FF2B5EF4-FFF2-40B4-BE49-F238E27FC236}">
                <a16:creationId xmlns:a16="http://schemas.microsoft.com/office/drawing/2014/main" id="{6DA88D17-0CDA-421A-8052-2E49341D3CBC}"/>
              </a:ext>
            </a:extLst>
          </p:cNvPr>
          <p:cNvCxnSpPr>
            <a:cxnSpLocks/>
          </p:cNvCxnSpPr>
          <p:nvPr/>
        </p:nvCxnSpPr>
        <p:spPr>
          <a:xfrm flipV="1">
            <a:off x="9235823" y="4490117"/>
            <a:ext cx="388567" cy="39456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2" name="Прямая соединительная линия 31">
            <a:extLst>
              <a:ext uri="{FF2B5EF4-FFF2-40B4-BE49-F238E27FC236}">
                <a16:creationId xmlns:a16="http://schemas.microsoft.com/office/drawing/2014/main" id="{5A419928-6E6B-4C8E-888C-E98554FFC0CB}"/>
              </a:ext>
            </a:extLst>
          </p:cNvPr>
          <p:cNvCxnSpPr>
            <a:stCxn id="17" idx="3"/>
          </p:cNvCxnSpPr>
          <p:nvPr/>
        </p:nvCxnSpPr>
        <p:spPr>
          <a:xfrm>
            <a:off x="8417502" y="5652845"/>
            <a:ext cx="0" cy="213196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9867925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9" name="Прямоугольник 25"/>
          <p:cNvSpPr>
            <a:spLocks noChangeArrowheads="1"/>
          </p:cNvSpPr>
          <p:nvPr/>
        </p:nvSpPr>
        <p:spPr bwMode="auto">
          <a:xfrm>
            <a:off x="3533728" y="3484802"/>
            <a:ext cx="240772" cy="3627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zh-CN" sz="1757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endParaRPr lang="ru-RU" altLang="ru-RU" sz="1757">
              <a:latin typeface="Tw Cen MT" panose="020B0602020104020603" pitchFamily="34" charset="0"/>
              <a:ea typeface="SimSun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4" name="Заголовок 1048622">
            <a:extLst>
              <a:ext uri="{FF2B5EF4-FFF2-40B4-BE49-F238E27FC236}">
                <a16:creationId xmlns:a16="http://schemas.microsoft.com/office/drawing/2014/main" id="{8C9B6551-0EA2-45FB-9AAB-5C6CEBBA0907}"/>
              </a:ext>
            </a:extLst>
          </p:cNvPr>
          <p:cNvSpPr txBox="1">
            <a:spLocks noGrp="1"/>
          </p:cNvSpPr>
          <p:nvPr>
            <p:ph type="title"/>
          </p:nvPr>
        </p:nvSpPr>
        <p:spPr bwMode="auto">
          <a:xfrm>
            <a:off x="0" y="0"/>
            <a:ext cx="12192000" cy="1103313"/>
          </a:xfrm>
          <a:prstGeom prst="rect">
            <a:avLst/>
          </a:prstGeom>
          <a:solidFill>
            <a:srgbClr val="2365C7"/>
          </a:solidFill>
          <a:ln w="9525">
            <a:solidFill>
              <a:schemeClr val="accent1"/>
            </a:solidFill>
            <a:miter lim="800000"/>
            <a:headEnd/>
            <a:tailEnd/>
          </a:ln>
        </p:spPr>
        <p:txBody>
          <a:bodyPr numCol="1" anchor="t">
            <a:no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latinLnBrk="1">
              <a:lnSpc>
                <a:spcPct val="150000"/>
              </a:lnSpc>
              <a:spcBef>
                <a:spcPct val="0"/>
              </a:spcBef>
              <a:buNone/>
            </a:pPr>
            <a:r>
              <a:rPr lang="en-US" sz="4400" b="1" dirty="0" err="1">
                <a:solidFill>
                  <a:schemeClr val="bg1"/>
                </a:solidFill>
                <a:cs typeface="Arial" pitchFamily="34" charset="0"/>
              </a:rPr>
              <a:t>Mustahkamlash</a:t>
            </a:r>
            <a:r>
              <a:rPr lang="ru-RU" sz="4000" b="1" dirty="0">
                <a:solidFill>
                  <a:schemeClr val="bg1"/>
                </a:solidFill>
                <a:cs typeface="Arial" pitchFamily="34" charset="0"/>
              </a:rPr>
              <a:t/>
            </a:r>
            <a:br>
              <a:rPr lang="ru-RU" sz="4000" b="1" dirty="0">
                <a:solidFill>
                  <a:schemeClr val="bg1"/>
                </a:solidFill>
                <a:cs typeface="Arial" pitchFamily="34" charset="0"/>
              </a:rPr>
            </a:br>
            <a:endParaRPr lang="en-US" altLang="en-US" sz="3600" b="1" dirty="0">
              <a:solidFill>
                <a:schemeClr val="bg1"/>
              </a:solidFill>
              <a:ea typeface="Times New Roman" panose="02020603050405020304" pitchFamily="18" charset="0"/>
              <a:cs typeface="Arial" panose="020B0604020202020204" pitchFamily="34" charset="0"/>
              <a:sym typeface="Book Antiqua" panose="02040602050305030304" pitchFamily="18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C06A004D-C20A-481B-8368-EA9959495DFE}"/>
              </a:ext>
            </a:extLst>
          </p:cNvPr>
          <p:cNvSpPr txBox="1"/>
          <p:nvPr/>
        </p:nvSpPr>
        <p:spPr>
          <a:xfrm>
            <a:off x="410817" y="1298713"/>
            <a:ext cx="1150288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42950" indent="-742950">
              <a:buFont typeface="+mj-lt"/>
              <a:buAutoNum type="arabicPeriod"/>
            </a:pP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Fenolning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gomologlarining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formulasini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yozing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25">
            <a:extLst>
              <a:ext uri="{FF2B5EF4-FFF2-40B4-BE49-F238E27FC236}">
                <a16:creationId xmlns:a16="http://schemas.microsoft.com/office/drawing/2014/main" id="{8BC9D084-8AE6-4B46-B7A6-C838AD70D68C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86737" y="3214896"/>
            <a:ext cx="240772" cy="3627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zh-CN" sz="1757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endParaRPr lang="ru-RU" altLang="ru-RU" sz="1757">
              <a:latin typeface="Tw Cen MT" panose="020B0602020104020603" pitchFamily="34" charset="0"/>
              <a:ea typeface="SimSun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6" name="Шестиугольник 5">
            <a:extLst>
              <a:ext uri="{FF2B5EF4-FFF2-40B4-BE49-F238E27FC236}">
                <a16:creationId xmlns:a16="http://schemas.microsoft.com/office/drawing/2014/main" id="{92827113-125F-4376-80B5-2D4BB261D433}"/>
              </a:ext>
            </a:extLst>
          </p:cNvPr>
          <p:cNvSpPr/>
          <p:nvPr/>
        </p:nvSpPr>
        <p:spPr>
          <a:xfrm rot="16200000">
            <a:off x="1434551" y="3102773"/>
            <a:ext cx="1524000" cy="1636642"/>
          </a:xfrm>
          <a:prstGeom prst="hexagon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7" name="Прямая соединительная линия 6">
            <a:extLst>
              <a:ext uri="{FF2B5EF4-FFF2-40B4-BE49-F238E27FC236}">
                <a16:creationId xmlns:a16="http://schemas.microsoft.com/office/drawing/2014/main" id="{2A7F0DA9-6E8F-43FC-A78A-6F4A275B1A09}"/>
              </a:ext>
            </a:extLst>
          </p:cNvPr>
          <p:cNvCxnSpPr>
            <a:endCxn id="6" idx="0"/>
          </p:cNvCxnSpPr>
          <p:nvPr/>
        </p:nvCxnSpPr>
        <p:spPr>
          <a:xfrm>
            <a:off x="2196551" y="2796888"/>
            <a:ext cx="0" cy="362206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" name="Прямая соединительная линия 7">
            <a:extLst>
              <a:ext uri="{FF2B5EF4-FFF2-40B4-BE49-F238E27FC236}">
                <a16:creationId xmlns:a16="http://schemas.microsoft.com/office/drawing/2014/main" id="{CD969FF7-D6A9-4349-A15F-669708E737E5}"/>
              </a:ext>
            </a:extLst>
          </p:cNvPr>
          <p:cNvCxnSpPr>
            <a:cxnSpLocks/>
          </p:cNvCxnSpPr>
          <p:nvPr/>
        </p:nvCxnSpPr>
        <p:spPr>
          <a:xfrm flipV="1">
            <a:off x="2300805" y="4207907"/>
            <a:ext cx="551255" cy="237167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>
            <a:extLst>
              <a:ext uri="{FF2B5EF4-FFF2-40B4-BE49-F238E27FC236}">
                <a16:creationId xmlns:a16="http://schemas.microsoft.com/office/drawing/2014/main" id="{E05465CC-6053-4BA4-93D3-50006110C675}"/>
              </a:ext>
            </a:extLst>
          </p:cNvPr>
          <p:cNvCxnSpPr>
            <a:cxnSpLocks/>
          </p:cNvCxnSpPr>
          <p:nvPr/>
        </p:nvCxnSpPr>
        <p:spPr>
          <a:xfrm>
            <a:off x="1545431" y="3603294"/>
            <a:ext cx="0" cy="604613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>
            <a:extLst>
              <a:ext uri="{FF2B5EF4-FFF2-40B4-BE49-F238E27FC236}">
                <a16:creationId xmlns:a16="http://schemas.microsoft.com/office/drawing/2014/main" id="{D65BD8CB-7962-4504-BD26-98FB2E9EB645}"/>
              </a:ext>
            </a:extLst>
          </p:cNvPr>
          <p:cNvCxnSpPr>
            <a:cxnSpLocks/>
          </p:cNvCxnSpPr>
          <p:nvPr/>
        </p:nvCxnSpPr>
        <p:spPr>
          <a:xfrm>
            <a:off x="2225898" y="3372975"/>
            <a:ext cx="626162" cy="30278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1" name="Прямоугольник 25">
            <a:extLst>
              <a:ext uri="{FF2B5EF4-FFF2-40B4-BE49-F238E27FC236}">
                <a16:creationId xmlns:a16="http://schemas.microsoft.com/office/drawing/2014/main" id="{CB6D5DBD-58CC-4DFA-BB7B-FEB4B564A430}"/>
              </a:ext>
            </a:extLst>
          </p:cNvPr>
          <p:cNvSpPr>
            <a:spLocks noChangeArrowheads="1"/>
          </p:cNvSpPr>
          <p:nvPr/>
        </p:nvSpPr>
        <p:spPr bwMode="auto">
          <a:xfrm>
            <a:off x="7356980" y="3214896"/>
            <a:ext cx="240772" cy="3627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zh-CN" sz="1757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endParaRPr lang="ru-RU" altLang="ru-RU" sz="1757">
              <a:latin typeface="Tw Cen MT" panose="020B0602020104020603" pitchFamily="34" charset="0"/>
              <a:ea typeface="SimSun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12" name="Шестиугольник 11">
            <a:extLst>
              <a:ext uri="{FF2B5EF4-FFF2-40B4-BE49-F238E27FC236}">
                <a16:creationId xmlns:a16="http://schemas.microsoft.com/office/drawing/2014/main" id="{CE50ABE0-3103-4667-8A15-090A288EF65C}"/>
              </a:ext>
            </a:extLst>
          </p:cNvPr>
          <p:cNvSpPr/>
          <p:nvPr/>
        </p:nvSpPr>
        <p:spPr>
          <a:xfrm rot="16200000">
            <a:off x="5204794" y="3102773"/>
            <a:ext cx="1524000" cy="1636642"/>
          </a:xfrm>
          <a:prstGeom prst="hexagon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3" name="Прямая соединительная линия 12">
            <a:extLst>
              <a:ext uri="{FF2B5EF4-FFF2-40B4-BE49-F238E27FC236}">
                <a16:creationId xmlns:a16="http://schemas.microsoft.com/office/drawing/2014/main" id="{6AB1FA66-4F5A-416B-B8D9-D044ABE7E5E7}"/>
              </a:ext>
            </a:extLst>
          </p:cNvPr>
          <p:cNvCxnSpPr>
            <a:endCxn id="12" idx="0"/>
          </p:cNvCxnSpPr>
          <p:nvPr/>
        </p:nvCxnSpPr>
        <p:spPr>
          <a:xfrm>
            <a:off x="5966794" y="2796888"/>
            <a:ext cx="0" cy="362206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>
            <a:extLst>
              <a:ext uri="{FF2B5EF4-FFF2-40B4-BE49-F238E27FC236}">
                <a16:creationId xmlns:a16="http://schemas.microsoft.com/office/drawing/2014/main" id="{B24B7272-8C9B-46B7-AB94-F5CA0332437C}"/>
              </a:ext>
            </a:extLst>
          </p:cNvPr>
          <p:cNvCxnSpPr>
            <a:cxnSpLocks/>
          </p:cNvCxnSpPr>
          <p:nvPr/>
        </p:nvCxnSpPr>
        <p:spPr>
          <a:xfrm flipV="1">
            <a:off x="6071048" y="4207907"/>
            <a:ext cx="551255" cy="237167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>
            <a:extLst>
              <a:ext uri="{FF2B5EF4-FFF2-40B4-BE49-F238E27FC236}">
                <a16:creationId xmlns:a16="http://schemas.microsoft.com/office/drawing/2014/main" id="{982D5836-063A-4A4E-82E0-87A7058145FD}"/>
              </a:ext>
            </a:extLst>
          </p:cNvPr>
          <p:cNvCxnSpPr>
            <a:cxnSpLocks/>
          </p:cNvCxnSpPr>
          <p:nvPr/>
        </p:nvCxnSpPr>
        <p:spPr>
          <a:xfrm>
            <a:off x="5315674" y="3603294"/>
            <a:ext cx="0" cy="604613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>
            <a:extLst>
              <a:ext uri="{FF2B5EF4-FFF2-40B4-BE49-F238E27FC236}">
                <a16:creationId xmlns:a16="http://schemas.microsoft.com/office/drawing/2014/main" id="{87B57112-E277-4819-982B-0F81E6EF16BA}"/>
              </a:ext>
            </a:extLst>
          </p:cNvPr>
          <p:cNvCxnSpPr>
            <a:cxnSpLocks/>
          </p:cNvCxnSpPr>
          <p:nvPr/>
        </p:nvCxnSpPr>
        <p:spPr>
          <a:xfrm>
            <a:off x="5996141" y="3372975"/>
            <a:ext cx="626162" cy="30278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7" name="Прямоугольник 25">
            <a:extLst>
              <a:ext uri="{FF2B5EF4-FFF2-40B4-BE49-F238E27FC236}">
                <a16:creationId xmlns:a16="http://schemas.microsoft.com/office/drawing/2014/main" id="{3276DE98-8F06-46A6-A145-CAF501F098C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868807" y="3217170"/>
            <a:ext cx="240772" cy="3627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zh-CN" sz="1757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endParaRPr lang="ru-RU" altLang="ru-RU" sz="1757">
              <a:latin typeface="Tw Cen MT" panose="020B0602020104020603" pitchFamily="34" charset="0"/>
              <a:ea typeface="SimSun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18" name="Шестиугольник 17">
            <a:extLst>
              <a:ext uri="{FF2B5EF4-FFF2-40B4-BE49-F238E27FC236}">
                <a16:creationId xmlns:a16="http://schemas.microsoft.com/office/drawing/2014/main" id="{4A79987A-C9CC-4B5E-B5CB-1B3B3516A9F6}"/>
              </a:ext>
            </a:extLst>
          </p:cNvPr>
          <p:cNvSpPr/>
          <p:nvPr/>
        </p:nvSpPr>
        <p:spPr>
          <a:xfrm rot="16200000">
            <a:off x="8716621" y="3105047"/>
            <a:ext cx="1524000" cy="1636642"/>
          </a:xfrm>
          <a:prstGeom prst="hexagon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9" name="Прямая соединительная линия 18">
            <a:extLst>
              <a:ext uri="{FF2B5EF4-FFF2-40B4-BE49-F238E27FC236}">
                <a16:creationId xmlns:a16="http://schemas.microsoft.com/office/drawing/2014/main" id="{8D6A67D5-DA31-402C-8675-D5D92391D0B1}"/>
              </a:ext>
            </a:extLst>
          </p:cNvPr>
          <p:cNvCxnSpPr>
            <a:endCxn id="18" idx="0"/>
          </p:cNvCxnSpPr>
          <p:nvPr/>
        </p:nvCxnSpPr>
        <p:spPr>
          <a:xfrm>
            <a:off x="9478621" y="2799162"/>
            <a:ext cx="0" cy="362206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0" name="Прямая соединительная линия 19">
            <a:extLst>
              <a:ext uri="{FF2B5EF4-FFF2-40B4-BE49-F238E27FC236}">
                <a16:creationId xmlns:a16="http://schemas.microsoft.com/office/drawing/2014/main" id="{29AA5E13-B34B-475E-BB12-A45ED8F3FFF1}"/>
              </a:ext>
            </a:extLst>
          </p:cNvPr>
          <p:cNvCxnSpPr>
            <a:cxnSpLocks/>
          </p:cNvCxnSpPr>
          <p:nvPr/>
        </p:nvCxnSpPr>
        <p:spPr>
          <a:xfrm flipV="1">
            <a:off x="9582875" y="4210181"/>
            <a:ext cx="551255" cy="237167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>
            <a:extLst>
              <a:ext uri="{FF2B5EF4-FFF2-40B4-BE49-F238E27FC236}">
                <a16:creationId xmlns:a16="http://schemas.microsoft.com/office/drawing/2014/main" id="{155DF8AF-CD3A-45AB-ADBF-01353EAAD45C}"/>
              </a:ext>
            </a:extLst>
          </p:cNvPr>
          <p:cNvCxnSpPr>
            <a:cxnSpLocks/>
          </p:cNvCxnSpPr>
          <p:nvPr/>
        </p:nvCxnSpPr>
        <p:spPr>
          <a:xfrm>
            <a:off x="8827501" y="3605568"/>
            <a:ext cx="0" cy="604613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2" name="Прямая соединительная линия 21">
            <a:extLst>
              <a:ext uri="{FF2B5EF4-FFF2-40B4-BE49-F238E27FC236}">
                <a16:creationId xmlns:a16="http://schemas.microsoft.com/office/drawing/2014/main" id="{5E15EDAD-8A07-4468-ABE1-B21E03C91648}"/>
              </a:ext>
            </a:extLst>
          </p:cNvPr>
          <p:cNvCxnSpPr>
            <a:cxnSpLocks/>
          </p:cNvCxnSpPr>
          <p:nvPr/>
        </p:nvCxnSpPr>
        <p:spPr>
          <a:xfrm>
            <a:off x="9507968" y="3375249"/>
            <a:ext cx="626162" cy="30278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3" name="TextBox 22">
            <a:extLst>
              <a:ext uri="{FF2B5EF4-FFF2-40B4-BE49-F238E27FC236}">
                <a16:creationId xmlns:a16="http://schemas.microsoft.com/office/drawing/2014/main" id="{314AAFF0-BCC4-4CF9-84EB-34E315833194}"/>
              </a:ext>
            </a:extLst>
          </p:cNvPr>
          <p:cNvSpPr txBox="1"/>
          <p:nvPr/>
        </p:nvSpPr>
        <p:spPr>
          <a:xfrm>
            <a:off x="1901708" y="2340226"/>
            <a:ext cx="137158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OH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9C1D3B63-A134-476B-892D-CDA4AA42BAB9}"/>
              </a:ext>
            </a:extLst>
          </p:cNvPr>
          <p:cNvSpPr txBox="1"/>
          <p:nvPr/>
        </p:nvSpPr>
        <p:spPr>
          <a:xfrm>
            <a:off x="9172711" y="2320876"/>
            <a:ext cx="137158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OH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B622336A-DA33-4CE5-A846-A77C5186112C}"/>
              </a:ext>
            </a:extLst>
          </p:cNvPr>
          <p:cNvSpPr txBox="1"/>
          <p:nvPr/>
        </p:nvSpPr>
        <p:spPr>
          <a:xfrm>
            <a:off x="5708378" y="2303775"/>
            <a:ext cx="137158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OH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6" name="Прямая соединительная линия 25">
            <a:extLst>
              <a:ext uri="{FF2B5EF4-FFF2-40B4-BE49-F238E27FC236}">
                <a16:creationId xmlns:a16="http://schemas.microsoft.com/office/drawing/2014/main" id="{46A5742A-1B8D-4461-B3AD-1297F55AE646}"/>
              </a:ext>
            </a:extLst>
          </p:cNvPr>
          <p:cNvCxnSpPr>
            <a:stCxn id="6" idx="1"/>
          </p:cNvCxnSpPr>
          <p:nvPr/>
        </p:nvCxnSpPr>
        <p:spPr>
          <a:xfrm flipV="1">
            <a:off x="3014872" y="3526639"/>
            <a:ext cx="381010" cy="1345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7" name="TextBox 26">
            <a:extLst>
              <a:ext uri="{FF2B5EF4-FFF2-40B4-BE49-F238E27FC236}">
                <a16:creationId xmlns:a16="http://schemas.microsoft.com/office/drawing/2014/main" id="{7806AB00-320D-4E94-BE7B-1C901EA6463A}"/>
              </a:ext>
            </a:extLst>
          </p:cNvPr>
          <p:cNvSpPr txBox="1"/>
          <p:nvPr/>
        </p:nvSpPr>
        <p:spPr>
          <a:xfrm>
            <a:off x="3353058" y="3201199"/>
            <a:ext cx="137158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CH</a:t>
            </a:r>
            <a:r>
              <a:rPr lang="ru-RU" dirty="0"/>
              <a:t> </a:t>
            </a:r>
            <a:r>
              <a:rPr lang="en-US" sz="3600" baseline="-250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CA10DF31-C9BA-4936-A981-175290BAB42E}"/>
              </a:ext>
            </a:extLst>
          </p:cNvPr>
          <p:cNvSpPr txBox="1"/>
          <p:nvPr/>
        </p:nvSpPr>
        <p:spPr>
          <a:xfrm>
            <a:off x="9296658" y="4865872"/>
            <a:ext cx="137158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CH</a:t>
            </a:r>
            <a:r>
              <a:rPr lang="ru-RU" dirty="0"/>
              <a:t> </a:t>
            </a:r>
            <a:r>
              <a:rPr lang="en-US" sz="3600" baseline="-250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B6A154D3-A2D1-4592-B587-A5F8BF1A2C71}"/>
              </a:ext>
            </a:extLst>
          </p:cNvPr>
          <p:cNvSpPr txBox="1"/>
          <p:nvPr/>
        </p:nvSpPr>
        <p:spPr>
          <a:xfrm>
            <a:off x="6916632" y="4359928"/>
            <a:ext cx="137158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CH</a:t>
            </a:r>
            <a:r>
              <a:rPr lang="ru-RU" dirty="0"/>
              <a:t> </a:t>
            </a:r>
            <a:r>
              <a:rPr lang="en-US" sz="3600" baseline="-250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30" name="Прямая соединительная линия 29">
            <a:extLst>
              <a:ext uri="{FF2B5EF4-FFF2-40B4-BE49-F238E27FC236}">
                <a16:creationId xmlns:a16="http://schemas.microsoft.com/office/drawing/2014/main" id="{473CA78B-1A62-488A-845F-A75A6435F846}"/>
              </a:ext>
            </a:extLst>
          </p:cNvPr>
          <p:cNvCxnSpPr/>
          <p:nvPr/>
        </p:nvCxnSpPr>
        <p:spPr>
          <a:xfrm>
            <a:off x="6785115" y="4326490"/>
            <a:ext cx="294844" cy="154723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1" name="Прямая соединительная линия 30">
            <a:extLst>
              <a:ext uri="{FF2B5EF4-FFF2-40B4-BE49-F238E27FC236}">
                <a16:creationId xmlns:a16="http://schemas.microsoft.com/office/drawing/2014/main" id="{444CDB09-3D68-45BD-A27F-CDA182EEFE7E}"/>
              </a:ext>
            </a:extLst>
          </p:cNvPr>
          <p:cNvCxnSpPr>
            <a:stCxn id="18" idx="3"/>
          </p:cNvCxnSpPr>
          <p:nvPr/>
        </p:nvCxnSpPr>
        <p:spPr>
          <a:xfrm>
            <a:off x="9478621" y="4685368"/>
            <a:ext cx="0" cy="180504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2" name="TextBox 31">
            <a:extLst>
              <a:ext uri="{FF2B5EF4-FFF2-40B4-BE49-F238E27FC236}">
                <a16:creationId xmlns:a16="http://schemas.microsoft.com/office/drawing/2014/main" id="{93272240-7CA1-476B-BFF4-D9FEC137FC66}"/>
              </a:ext>
            </a:extLst>
          </p:cNvPr>
          <p:cNvSpPr txBox="1"/>
          <p:nvPr/>
        </p:nvSpPr>
        <p:spPr>
          <a:xfrm>
            <a:off x="1041850" y="4885246"/>
            <a:ext cx="219986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fenol</a:t>
            </a:r>
            <a:endParaRPr lang="en-US" sz="3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3600" dirty="0" smtClean="0">
                <a:solidFill>
                  <a:srgbClr val="66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o-</a:t>
            </a:r>
            <a:r>
              <a:rPr lang="en-US" sz="3600" dirty="0" err="1" smtClean="0">
                <a:solidFill>
                  <a:srgbClr val="66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krezol</a:t>
            </a:r>
            <a:endParaRPr lang="ru-RU" sz="3600" dirty="0">
              <a:solidFill>
                <a:srgbClr val="6600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CCAD5B7E-7BF3-4006-877A-FA41F75C3793}"/>
              </a:ext>
            </a:extLst>
          </p:cNvPr>
          <p:cNvSpPr txBox="1"/>
          <p:nvPr/>
        </p:nvSpPr>
        <p:spPr>
          <a:xfrm>
            <a:off x="4896210" y="4912038"/>
            <a:ext cx="219986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fenol</a:t>
            </a:r>
            <a:endParaRPr lang="en-US" sz="3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3600" dirty="0" smtClean="0">
                <a:solidFill>
                  <a:srgbClr val="66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m-</a:t>
            </a:r>
            <a:r>
              <a:rPr lang="en-US" sz="3600" dirty="0" err="1" smtClean="0">
                <a:solidFill>
                  <a:srgbClr val="66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krezol</a:t>
            </a:r>
            <a:endParaRPr lang="ru-RU" sz="3600" dirty="0">
              <a:solidFill>
                <a:srgbClr val="6600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4" name="Прямоугольник 33">
            <a:extLst>
              <a:ext uri="{FF2B5EF4-FFF2-40B4-BE49-F238E27FC236}">
                <a16:creationId xmlns:a16="http://schemas.microsoft.com/office/drawing/2014/main" id="{F400D9A4-11F1-4936-90F9-5BB4C483D6E7}"/>
              </a:ext>
            </a:extLst>
          </p:cNvPr>
          <p:cNvSpPr/>
          <p:nvPr/>
        </p:nvSpPr>
        <p:spPr>
          <a:xfrm>
            <a:off x="8978545" y="5439244"/>
            <a:ext cx="182614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3600" dirty="0" smtClean="0">
                <a:solidFill>
                  <a:srgbClr val="66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p-</a:t>
            </a:r>
            <a:r>
              <a:rPr lang="en-US" sz="3600" dirty="0" err="1" smtClean="0">
                <a:solidFill>
                  <a:srgbClr val="66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krezol</a:t>
            </a:r>
            <a:endParaRPr lang="ru-RU" sz="3600" dirty="0">
              <a:solidFill>
                <a:srgbClr val="6600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434322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37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53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69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7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8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8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85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9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9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9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9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0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01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0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1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1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1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1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17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2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2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2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3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3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3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33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4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4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4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4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4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4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4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49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5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5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6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6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6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6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65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7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7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7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7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8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81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8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9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9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9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9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97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0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0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0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1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1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3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2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2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2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2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2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29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3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3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4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4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4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45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5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5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5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5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6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61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6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7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7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7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7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77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8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8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8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8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8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9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9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9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93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0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0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0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0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0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0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0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0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309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1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2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2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2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2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2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325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3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3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3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3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4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341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4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5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5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5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5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357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6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6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6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6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6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7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7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373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8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8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8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8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8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8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8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389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9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9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9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0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0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0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0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0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405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421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2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3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3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3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3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3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3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3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437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4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4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4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4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4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5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5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5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453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5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6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6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6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6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6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6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6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6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469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7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7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7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8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8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8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8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8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 animBg="1"/>
      <p:bldP spid="11" grpId="0"/>
      <p:bldP spid="12" grpId="0" animBg="1"/>
      <p:bldP spid="17" grpId="0"/>
      <p:bldP spid="18" grpId="0" animBg="1"/>
      <p:bldP spid="23" grpId="0"/>
      <p:bldP spid="24" grpId="0"/>
      <p:bldP spid="25" grpId="0"/>
      <p:bldP spid="27" grpId="0"/>
      <p:bldP spid="28" grpId="0"/>
      <p:bldP spid="29" grpId="0"/>
      <p:bldP spid="32" grpId="0"/>
      <p:bldP spid="33" grpId="0"/>
      <p:bldP spid="34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9" name="Прямоугольник 25"/>
          <p:cNvSpPr>
            <a:spLocks noChangeArrowheads="1"/>
          </p:cNvSpPr>
          <p:nvPr/>
        </p:nvSpPr>
        <p:spPr bwMode="auto">
          <a:xfrm>
            <a:off x="3533728" y="3484802"/>
            <a:ext cx="240772" cy="3627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zh-CN" sz="1757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endParaRPr lang="ru-RU" altLang="ru-RU" sz="1757">
              <a:latin typeface="Tw Cen MT" panose="020B0602020104020603" pitchFamily="34" charset="0"/>
              <a:ea typeface="SimSun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4" name="Заголовок 1048622">
            <a:extLst>
              <a:ext uri="{FF2B5EF4-FFF2-40B4-BE49-F238E27FC236}">
                <a16:creationId xmlns:a16="http://schemas.microsoft.com/office/drawing/2014/main" id="{8C9B6551-0EA2-45FB-9AAB-5C6CEBBA0907}"/>
              </a:ext>
            </a:extLst>
          </p:cNvPr>
          <p:cNvSpPr txBox="1">
            <a:spLocks noGrp="1"/>
          </p:cNvSpPr>
          <p:nvPr>
            <p:ph type="title"/>
          </p:nvPr>
        </p:nvSpPr>
        <p:spPr bwMode="auto">
          <a:xfrm>
            <a:off x="0" y="0"/>
            <a:ext cx="12192000" cy="1103313"/>
          </a:xfrm>
          <a:prstGeom prst="rect">
            <a:avLst/>
          </a:prstGeom>
          <a:solidFill>
            <a:srgbClr val="2365C7"/>
          </a:solidFill>
          <a:ln w="9525">
            <a:solidFill>
              <a:schemeClr val="accent1"/>
            </a:solidFill>
            <a:miter lim="800000"/>
            <a:headEnd/>
            <a:tailEnd/>
          </a:ln>
        </p:spPr>
        <p:txBody>
          <a:bodyPr numCol="1" anchor="t">
            <a:no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latinLnBrk="1">
              <a:lnSpc>
                <a:spcPct val="150000"/>
              </a:lnSpc>
              <a:spcBef>
                <a:spcPct val="0"/>
              </a:spcBef>
              <a:buNone/>
            </a:pPr>
            <a:r>
              <a:rPr lang="en-US" sz="4400" b="1" dirty="0" err="1">
                <a:solidFill>
                  <a:schemeClr val="bg1"/>
                </a:solidFill>
                <a:cs typeface="Arial" pitchFamily="34" charset="0"/>
              </a:rPr>
              <a:t>Mustahkamlash</a:t>
            </a:r>
            <a:r>
              <a:rPr lang="ru-RU" sz="4000" b="1" dirty="0">
                <a:solidFill>
                  <a:schemeClr val="bg1"/>
                </a:solidFill>
                <a:cs typeface="Arial" pitchFamily="34" charset="0"/>
              </a:rPr>
              <a:t/>
            </a:r>
            <a:br>
              <a:rPr lang="ru-RU" sz="4000" b="1" dirty="0">
                <a:solidFill>
                  <a:schemeClr val="bg1"/>
                </a:solidFill>
                <a:cs typeface="Arial" pitchFamily="34" charset="0"/>
              </a:rPr>
            </a:br>
            <a:endParaRPr lang="en-US" altLang="en-US" sz="3600" b="1" dirty="0">
              <a:solidFill>
                <a:schemeClr val="bg1"/>
              </a:solidFill>
              <a:ea typeface="Times New Roman" panose="02020603050405020304" pitchFamily="18" charset="0"/>
              <a:cs typeface="Arial" panose="020B0604020202020204" pitchFamily="34" charset="0"/>
              <a:sym typeface="Book Antiqua" panose="02040602050305030304" pitchFamily="18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4FCCBB6B-E793-4D51-9B7C-CDA61BB97762}"/>
              </a:ext>
            </a:extLst>
          </p:cNvPr>
          <p:cNvSpPr txBox="1"/>
          <p:nvPr/>
        </p:nvSpPr>
        <p:spPr>
          <a:xfrm>
            <a:off x="291548" y="1417983"/>
            <a:ext cx="1147638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42950" indent="-742950">
              <a:buFont typeface="+mj-lt"/>
              <a:buAutoNum type="arabicPeriod" startAt="2"/>
            </a:pP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Ko‘p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atomli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fenollarga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misol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keltiring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25">
            <a:extLst>
              <a:ext uri="{FF2B5EF4-FFF2-40B4-BE49-F238E27FC236}">
                <a16:creationId xmlns:a16="http://schemas.microsoft.com/office/drawing/2014/main" id="{62ECD722-2854-4279-9ABE-2A61E3686EA4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89241" y="3332403"/>
            <a:ext cx="240772" cy="3627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zh-CN" sz="1757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endParaRPr lang="ru-RU" altLang="ru-RU" sz="1757">
              <a:latin typeface="Tw Cen MT" panose="020B0602020104020603" pitchFamily="34" charset="0"/>
              <a:ea typeface="SimSun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6" name="Шестиугольник 5">
            <a:extLst>
              <a:ext uri="{FF2B5EF4-FFF2-40B4-BE49-F238E27FC236}">
                <a16:creationId xmlns:a16="http://schemas.microsoft.com/office/drawing/2014/main" id="{E153F62A-BD9A-42DB-8347-E6B2A062D7E2}"/>
              </a:ext>
            </a:extLst>
          </p:cNvPr>
          <p:cNvSpPr/>
          <p:nvPr/>
        </p:nvSpPr>
        <p:spPr>
          <a:xfrm rot="16200000">
            <a:off x="6861316" y="3029209"/>
            <a:ext cx="1524000" cy="1636642"/>
          </a:xfrm>
          <a:prstGeom prst="hexagon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Шестиугольник 6">
            <a:extLst>
              <a:ext uri="{FF2B5EF4-FFF2-40B4-BE49-F238E27FC236}">
                <a16:creationId xmlns:a16="http://schemas.microsoft.com/office/drawing/2014/main" id="{C6378958-5568-4F02-9946-2A65F5AC7647}"/>
              </a:ext>
            </a:extLst>
          </p:cNvPr>
          <p:cNvSpPr/>
          <p:nvPr/>
        </p:nvSpPr>
        <p:spPr>
          <a:xfrm rot="16200000">
            <a:off x="3326299" y="3029209"/>
            <a:ext cx="1524000" cy="1636642"/>
          </a:xfrm>
          <a:prstGeom prst="hexagon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8" name="Прямая соединительная линия 7">
            <a:extLst>
              <a:ext uri="{FF2B5EF4-FFF2-40B4-BE49-F238E27FC236}">
                <a16:creationId xmlns:a16="http://schemas.microsoft.com/office/drawing/2014/main" id="{8842F4C5-1E24-44A9-AEF3-27331A6F6DDB}"/>
              </a:ext>
            </a:extLst>
          </p:cNvPr>
          <p:cNvCxnSpPr/>
          <p:nvPr/>
        </p:nvCxnSpPr>
        <p:spPr>
          <a:xfrm>
            <a:off x="4088299" y="2723323"/>
            <a:ext cx="0" cy="362206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>
            <a:extLst>
              <a:ext uri="{FF2B5EF4-FFF2-40B4-BE49-F238E27FC236}">
                <a16:creationId xmlns:a16="http://schemas.microsoft.com/office/drawing/2014/main" id="{91D8CE46-A479-43A4-ACEF-8EBFF5B84AB2}"/>
              </a:ext>
            </a:extLst>
          </p:cNvPr>
          <p:cNvCxnSpPr/>
          <p:nvPr/>
        </p:nvCxnSpPr>
        <p:spPr>
          <a:xfrm>
            <a:off x="7626632" y="2723323"/>
            <a:ext cx="0" cy="362206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>
            <a:extLst>
              <a:ext uri="{FF2B5EF4-FFF2-40B4-BE49-F238E27FC236}">
                <a16:creationId xmlns:a16="http://schemas.microsoft.com/office/drawing/2014/main" id="{C7F73D4F-FCC0-4CD2-883C-FA1E8B1EC8AB}"/>
              </a:ext>
            </a:extLst>
          </p:cNvPr>
          <p:cNvCxnSpPr>
            <a:cxnSpLocks/>
          </p:cNvCxnSpPr>
          <p:nvPr/>
        </p:nvCxnSpPr>
        <p:spPr>
          <a:xfrm flipH="1">
            <a:off x="4906621" y="3457002"/>
            <a:ext cx="394249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>
            <a:extLst>
              <a:ext uri="{FF2B5EF4-FFF2-40B4-BE49-F238E27FC236}">
                <a16:creationId xmlns:a16="http://schemas.microsoft.com/office/drawing/2014/main" id="{59FC037E-4998-418E-8321-580F5C166C3C}"/>
              </a:ext>
            </a:extLst>
          </p:cNvPr>
          <p:cNvCxnSpPr>
            <a:cxnSpLocks/>
          </p:cNvCxnSpPr>
          <p:nvPr/>
        </p:nvCxnSpPr>
        <p:spPr>
          <a:xfrm flipH="1">
            <a:off x="8429633" y="3457002"/>
            <a:ext cx="394249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>
            <a:extLst>
              <a:ext uri="{FF2B5EF4-FFF2-40B4-BE49-F238E27FC236}">
                <a16:creationId xmlns:a16="http://schemas.microsoft.com/office/drawing/2014/main" id="{C1CCA140-693B-40DF-BCD0-2AF8A83E5238}"/>
              </a:ext>
            </a:extLst>
          </p:cNvPr>
          <p:cNvCxnSpPr>
            <a:cxnSpLocks/>
          </p:cNvCxnSpPr>
          <p:nvPr/>
        </p:nvCxnSpPr>
        <p:spPr>
          <a:xfrm flipH="1">
            <a:off x="8441637" y="4225628"/>
            <a:ext cx="394249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>
            <a:extLst>
              <a:ext uri="{FF2B5EF4-FFF2-40B4-BE49-F238E27FC236}">
                <a16:creationId xmlns:a16="http://schemas.microsoft.com/office/drawing/2014/main" id="{69615127-1CB2-411D-BFD6-84845D23D140}"/>
              </a:ext>
            </a:extLst>
          </p:cNvPr>
          <p:cNvCxnSpPr>
            <a:cxnSpLocks/>
          </p:cNvCxnSpPr>
          <p:nvPr/>
        </p:nvCxnSpPr>
        <p:spPr>
          <a:xfrm flipV="1">
            <a:off x="7044912" y="3252723"/>
            <a:ext cx="551255" cy="237167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>
            <a:extLst>
              <a:ext uri="{FF2B5EF4-FFF2-40B4-BE49-F238E27FC236}">
                <a16:creationId xmlns:a16="http://schemas.microsoft.com/office/drawing/2014/main" id="{6F8D5A18-6E84-43AE-894E-C4EDA33F6037}"/>
              </a:ext>
            </a:extLst>
          </p:cNvPr>
          <p:cNvCxnSpPr>
            <a:cxnSpLocks/>
          </p:cNvCxnSpPr>
          <p:nvPr/>
        </p:nvCxnSpPr>
        <p:spPr>
          <a:xfrm flipV="1">
            <a:off x="3414391" y="3276601"/>
            <a:ext cx="551255" cy="237167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>
            <a:extLst>
              <a:ext uri="{FF2B5EF4-FFF2-40B4-BE49-F238E27FC236}">
                <a16:creationId xmlns:a16="http://schemas.microsoft.com/office/drawing/2014/main" id="{FAE28E83-D2DD-44CA-9C44-891DA031616A}"/>
              </a:ext>
            </a:extLst>
          </p:cNvPr>
          <p:cNvCxnSpPr/>
          <p:nvPr/>
        </p:nvCxnSpPr>
        <p:spPr>
          <a:xfrm>
            <a:off x="4744278" y="3513767"/>
            <a:ext cx="0" cy="636541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>
            <a:extLst>
              <a:ext uri="{FF2B5EF4-FFF2-40B4-BE49-F238E27FC236}">
                <a16:creationId xmlns:a16="http://schemas.microsoft.com/office/drawing/2014/main" id="{D5BF3770-BD47-44DA-90FC-A1119CB9C2ED}"/>
              </a:ext>
            </a:extLst>
          </p:cNvPr>
          <p:cNvCxnSpPr/>
          <p:nvPr/>
        </p:nvCxnSpPr>
        <p:spPr>
          <a:xfrm>
            <a:off x="8242852" y="3513767"/>
            <a:ext cx="0" cy="636541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>
            <a:extLst>
              <a:ext uri="{FF2B5EF4-FFF2-40B4-BE49-F238E27FC236}">
                <a16:creationId xmlns:a16="http://schemas.microsoft.com/office/drawing/2014/main" id="{E7D0F6AA-799F-4D79-BC97-AA6D8B55C9D3}"/>
              </a:ext>
            </a:extLst>
          </p:cNvPr>
          <p:cNvCxnSpPr>
            <a:cxnSpLocks/>
          </p:cNvCxnSpPr>
          <p:nvPr/>
        </p:nvCxnSpPr>
        <p:spPr>
          <a:xfrm>
            <a:off x="3405128" y="4150308"/>
            <a:ext cx="560518" cy="260234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>
            <a:extLst>
              <a:ext uri="{FF2B5EF4-FFF2-40B4-BE49-F238E27FC236}">
                <a16:creationId xmlns:a16="http://schemas.microsoft.com/office/drawing/2014/main" id="{55083922-9E47-4840-A479-A9AA6DEE3C0F}"/>
              </a:ext>
            </a:extLst>
          </p:cNvPr>
          <p:cNvCxnSpPr>
            <a:cxnSpLocks/>
          </p:cNvCxnSpPr>
          <p:nvPr/>
        </p:nvCxnSpPr>
        <p:spPr>
          <a:xfrm>
            <a:off x="7044912" y="4225628"/>
            <a:ext cx="616179" cy="235826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9" name="TextBox 18">
            <a:extLst>
              <a:ext uri="{FF2B5EF4-FFF2-40B4-BE49-F238E27FC236}">
                <a16:creationId xmlns:a16="http://schemas.microsoft.com/office/drawing/2014/main" id="{E76A1543-73B9-4A0C-81C3-03DE505D6192}"/>
              </a:ext>
            </a:extLst>
          </p:cNvPr>
          <p:cNvSpPr txBox="1"/>
          <p:nvPr/>
        </p:nvSpPr>
        <p:spPr>
          <a:xfrm>
            <a:off x="7353001" y="2220234"/>
            <a:ext cx="131592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OH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38E696B4-80A7-4E2B-BCA4-FB2A2A73CC11}"/>
              </a:ext>
            </a:extLst>
          </p:cNvPr>
          <p:cNvSpPr txBox="1"/>
          <p:nvPr/>
        </p:nvSpPr>
        <p:spPr>
          <a:xfrm>
            <a:off x="5197845" y="3085529"/>
            <a:ext cx="131592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OH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AF488C03-3641-4B2C-88BA-ADEF4844B75F}"/>
              </a:ext>
            </a:extLst>
          </p:cNvPr>
          <p:cNvSpPr txBox="1"/>
          <p:nvPr/>
        </p:nvSpPr>
        <p:spPr>
          <a:xfrm>
            <a:off x="3680142" y="2206713"/>
            <a:ext cx="131592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OH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49447B94-2BF4-4813-A63E-5FB8229486EE}"/>
              </a:ext>
            </a:extLst>
          </p:cNvPr>
          <p:cNvSpPr txBox="1"/>
          <p:nvPr/>
        </p:nvSpPr>
        <p:spPr>
          <a:xfrm>
            <a:off x="8754076" y="3911165"/>
            <a:ext cx="131592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OH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0420C904-0E93-4ADC-916C-04223D9922D9}"/>
              </a:ext>
            </a:extLst>
          </p:cNvPr>
          <p:cNvSpPr txBox="1"/>
          <p:nvPr/>
        </p:nvSpPr>
        <p:spPr>
          <a:xfrm>
            <a:off x="8732863" y="3099384"/>
            <a:ext cx="131592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OH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DB348FE7-E451-41BC-9C6D-C1B93F924EEE}"/>
              </a:ext>
            </a:extLst>
          </p:cNvPr>
          <p:cNvSpPr txBox="1"/>
          <p:nvPr/>
        </p:nvSpPr>
        <p:spPr>
          <a:xfrm>
            <a:off x="1704821" y="4834494"/>
            <a:ext cx="426057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Pirokatexin</a:t>
            </a:r>
            <a:endParaRPr lang="en-US" sz="3600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, 2-digiroksi 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benzol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B1BBF840-550A-497C-8A05-8ABCB4F12EFE}"/>
              </a:ext>
            </a:extLst>
          </p:cNvPr>
          <p:cNvSpPr txBox="1"/>
          <p:nvPr/>
        </p:nvSpPr>
        <p:spPr>
          <a:xfrm>
            <a:off x="5987250" y="4828913"/>
            <a:ext cx="516501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Piroogallol</a:t>
            </a:r>
            <a:endParaRPr lang="en-US" sz="3600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, 2, 3-tridigiroksi 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benzol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857296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37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53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69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7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8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8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85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9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9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9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9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0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01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0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1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1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1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1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17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2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2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2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3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3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3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33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4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4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4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4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4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4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4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49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5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5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6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6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6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6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65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7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7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7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7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8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81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8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9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9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9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9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97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0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0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0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1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1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3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2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2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2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2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2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29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3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3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4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4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4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45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5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5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5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5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6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61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6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7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7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7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7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77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8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8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8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8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8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9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9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9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93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0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0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0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0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0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0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0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0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309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1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2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2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2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2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2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325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3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3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3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3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4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 animBg="1"/>
      <p:bldP spid="7" grpId="0" animBg="1"/>
      <p:bldP spid="19" grpId="0"/>
      <p:bldP spid="20" grpId="0"/>
      <p:bldP spid="21" grpId="0"/>
      <p:bldP spid="22" grpId="0"/>
      <p:bldP spid="23" grpId="0"/>
      <p:bldP spid="24" grpId="0"/>
      <p:bldP spid="25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9" name="Прямоугольник 25"/>
          <p:cNvSpPr>
            <a:spLocks noChangeArrowheads="1"/>
          </p:cNvSpPr>
          <p:nvPr/>
        </p:nvSpPr>
        <p:spPr bwMode="auto">
          <a:xfrm>
            <a:off x="3533728" y="3484802"/>
            <a:ext cx="240772" cy="3627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zh-CN" sz="1757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endParaRPr lang="ru-RU" altLang="ru-RU" sz="1757">
              <a:latin typeface="Tw Cen MT" panose="020B0602020104020603" pitchFamily="34" charset="0"/>
              <a:ea typeface="SimSun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4" name="Заголовок 1048622">
            <a:extLst>
              <a:ext uri="{FF2B5EF4-FFF2-40B4-BE49-F238E27FC236}">
                <a16:creationId xmlns:a16="http://schemas.microsoft.com/office/drawing/2014/main" id="{8C9B6551-0EA2-45FB-9AAB-5C6CEBBA0907}"/>
              </a:ext>
            </a:extLst>
          </p:cNvPr>
          <p:cNvSpPr txBox="1">
            <a:spLocks noGrp="1"/>
          </p:cNvSpPr>
          <p:nvPr>
            <p:ph type="title"/>
          </p:nvPr>
        </p:nvSpPr>
        <p:spPr bwMode="auto">
          <a:xfrm>
            <a:off x="0" y="0"/>
            <a:ext cx="12192000" cy="1103313"/>
          </a:xfrm>
          <a:prstGeom prst="rect">
            <a:avLst/>
          </a:prstGeom>
          <a:solidFill>
            <a:srgbClr val="2365C7"/>
          </a:solidFill>
          <a:ln w="9525">
            <a:solidFill>
              <a:schemeClr val="accent1"/>
            </a:solidFill>
            <a:miter lim="800000"/>
            <a:headEnd/>
            <a:tailEnd/>
          </a:ln>
        </p:spPr>
        <p:txBody>
          <a:bodyPr numCol="1" anchor="t">
            <a:no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latinLnBrk="1">
              <a:lnSpc>
                <a:spcPct val="150000"/>
              </a:lnSpc>
              <a:spcBef>
                <a:spcPct val="0"/>
              </a:spcBef>
              <a:buNone/>
            </a:pPr>
            <a:r>
              <a:rPr lang="en-US" sz="4400" b="1" dirty="0" err="1">
                <a:solidFill>
                  <a:schemeClr val="bg1"/>
                </a:solidFill>
                <a:cs typeface="Arial" pitchFamily="34" charset="0"/>
              </a:rPr>
              <a:t>Mustahkamlash</a:t>
            </a:r>
            <a:r>
              <a:rPr lang="ru-RU" sz="4000" b="1" dirty="0">
                <a:solidFill>
                  <a:schemeClr val="bg1"/>
                </a:solidFill>
                <a:cs typeface="Arial" pitchFamily="34" charset="0"/>
              </a:rPr>
              <a:t/>
            </a:r>
            <a:br>
              <a:rPr lang="ru-RU" sz="4000" b="1" dirty="0">
                <a:solidFill>
                  <a:schemeClr val="bg1"/>
                </a:solidFill>
                <a:cs typeface="Arial" pitchFamily="34" charset="0"/>
              </a:rPr>
            </a:br>
            <a:endParaRPr lang="en-US" altLang="en-US" sz="3600" b="1" dirty="0">
              <a:solidFill>
                <a:schemeClr val="bg1"/>
              </a:solidFill>
              <a:ea typeface="Times New Roman" panose="02020603050405020304" pitchFamily="18" charset="0"/>
              <a:cs typeface="Arial" panose="020B0604020202020204" pitchFamily="34" charset="0"/>
              <a:sym typeface="Book Antiqua" panose="02040602050305030304" pitchFamily="18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4DE5B83B-0ABD-44E5-8C10-7925B27ACE21}"/>
              </a:ext>
            </a:extLst>
          </p:cNvPr>
          <p:cNvSpPr txBox="1"/>
          <p:nvPr/>
        </p:nvSpPr>
        <p:spPr>
          <a:xfrm>
            <a:off x="556591" y="1497496"/>
            <a:ext cx="1121174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42950" indent="-742950">
              <a:buFont typeface="+mj-lt"/>
              <a:buAutoNum type="arabicPeriod"/>
            </a:pP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Etilenglikolning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fizik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xossalari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ko‘rsatilgan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qatorni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toping.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1F017B9-4FEC-46D7-B18D-7CFB650A2A34}"/>
              </a:ext>
            </a:extLst>
          </p:cNvPr>
          <p:cNvSpPr txBox="1"/>
          <p:nvPr/>
        </p:nvSpPr>
        <p:spPr>
          <a:xfrm>
            <a:off x="784111" y="2761205"/>
            <a:ext cx="10016411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42950" indent="-742950">
              <a:buFont typeface="+mj-lt"/>
              <a:buAutoNum type="alphaUcPeriod"/>
            </a:pP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Nordon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ta’mga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ega</a:t>
            </a:r>
            <a:endParaRPr lang="en-US" sz="3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42950" indent="-742950">
              <a:buFont typeface="+mj-lt"/>
              <a:buAutoNum type="alphaUcPeriod"/>
            </a:pP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Shirin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ta’mli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zaharli</a:t>
            </a:r>
            <a:endParaRPr lang="en-US" sz="3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42950" indent="-742950">
              <a:buFont typeface="+mj-lt"/>
              <a:buAutoNum type="alphaUcPeriod"/>
            </a:pP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Suvda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yaxshi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erimaydi</a:t>
            </a:r>
            <a:endParaRPr lang="en-US" sz="3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42950" indent="-742950">
              <a:buFont typeface="+mj-lt"/>
              <a:buAutoNum type="alphaUcPeriod"/>
            </a:pP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Uch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atomli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spirt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08A86B8A-B0B5-4305-813A-9FB866A88F90}"/>
              </a:ext>
            </a:extLst>
          </p:cNvPr>
          <p:cNvSpPr/>
          <p:nvPr/>
        </p:nvSpPr>
        <p:spPr>
          <a:xfrm>
            <a:off x="6890078" y="3484802"/>
            <a:ext cx="4878259" cy="646331"/>
          </a:xfrm>
          <a:prstGeom prst="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B.  Shirin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ta’mli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zaharli</a:t>
            </a:r>
            <a:endParaRPr lang="en-US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805001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9" name="Прямоугольник 25"/>
          <p:cNvSpPr>
            <a:spLocks noChangeArrowheads="1"/>
          </p:cNvSpPr>
          <p:nvPr/>
        </p:nvSpPr>
        <p:spPr bwMode="auto">
          <a:xfrm>
            <a:off x="3533728" y="3484802"/>
            <a:ext cx="240772" cy="3627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zh-CN" sz="1757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endParaRPr lang="ru-RU" altLang="ru-RU" sz="1757">
              <a:latin typeface="Tw Cen MT" panose="020B0602020104020603" pitchFamily="34" charset="0"/>
              <a:ea typeface="SimSun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4" name="Заголовок 1048622">
            <a:extLst>
              <a:ext uri="{FF2B5EF4-FFF2-40B4-BE49-F238E27FC236}">
                <a16:creationId xmlns:a16="http://schemas.microsoft.com/office/drawing/2014/main" id="{8C9B6551-0EA2-45FB-9AAB-5C6CEBBA0907}"/>
              </a:ext>
            </a:extLst>
          </p:cNvPr>
          <p:cNvSpPr txBox="1">
            <a:spLocks noGrp="1"/>
          </p:cNvSpPr>
          <p:nvPr>
            <p:ph type="title"/>
          </p:nvPr>
        </p:nvSpPr>
        <p:spPr bwMode="auto">
          <a:xfrm>
            <a:off x="0" y="0"/>
            <a:ext cx="12192000" cy="1103313"/>
          </a:xfrm>
          <a:prstGeom prst="rect">
            <a:avLst/>
          </a:prstGeom>
          <a:solidFill>
            <a:srgbClr val="2365C7"/>
          </a:solidFill>
          <a:ln w="9525">
            <a:solidFill>
              <a:schemeClr val="accent1"/>
            </a:solidFill>
            <a:miter lim="800000"/>
            <a:headEnd/>
            <a:tailEnd/>
          </a:ln>
        </p:spPr>
        <p:txBody>
          <a:bodyPr numCol="1" anchor="t">
            <a:no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latinLnBrk="1">
              <a:lnSpc>
                <a:spcPct val="150000"/>
              </a:lnSpc>
              <a:spcBef>
                <a:spcPct val="0"/>
              </a:spcBef>
              <a:buNone/>
            </a:pPr>
            <a:r>
              <a:rPr lang="en-US" sz="4400" b="1" dirty="0" err="1">
                <a:solidFill>
                  <a:schemeClr val="bg1"/>
                </a:solidFill>
                <a:cs typeface="Arial" pitchFamily="34" charset="0"/>
              </a:rPr>
              <a:t>Mustahkamlash</a:t>
            </a:r>
            <a:r>
              <a:rPr lang="ru-RU" sz="4000" b="1" dirty="0">
                <a:solidFill>
                  <a:schemeClr val="bg1"/>
                </a:solidFill>
                <a:cs typeface="Arial" pitchFamily="34" charset="0"/>
              </a:rPr>
              <a:t/>
            </a:r>
            <a:br>
              <a:rPr lang="ru-RU" sz="4000" b="1" dirty="0">
                <a:solidFill>
                  <a:schemeClr val="bg1"/>
                </a:solidFill>
                <a:cs typeface="Arial" pitchFamily="34" charset="0"/>
              </a:rPr>
            </a:br>
            <a:endParaRPr lang="en-US" altLang="en-US" sz="3600" b="1" dirty="0">
              <a:solidFill>
                <a:schemeClr val="bg1"/>
              </a:solidFill>
              <a:ea typeface="Times New Roman" panose="02020603050405020304" pitchFamily="18" charset="0"/>
              <a:cs typeface="Arial" panose="020B0604020202020204" pitchFamily="34" charset="0"/>
              <a:sym typeface="Book Antiqua" panose="02040602050305030304" pitchFamily="18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3EC6DABA-EDD6-47E8-BC8D-81E3D301C103}"/>
              </a:ext>
            </a:extLst>
          </p:cNvPr>
          <p:cNvSpPr txBox="1"/>
          <p:nvPr/>
        </p:nvSpPr>
        <p:spPr>
          <a:xfrm>
            <a:off x="381944" y="1307211"/>
            <a:ext cx="1119808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42950" indent="-742950">
              <a:buFont typeface="+mj-lt"/>
              <a:buAutoNum type="arabicPeriod" startAt="3"/>
            </a:pP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Fenollar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bromli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suv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ta’sirlashganda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modda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25">
            <a:extLst>
              <a:ext uri="{FF2B5EF4-FFF2-40B4-BE49-F238E27FC236}">
                <a16:creationId xmlns:a16="http://schemas.microsoft.com/office/drawing/2014/main" id="{931A02AF-CA91-439F-B21F-1AAD2FA618AF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28928" y="3335271"/>
            <a:ext cx="240772" cy="3627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zh-CN" sz="1757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endParaRPr lang="ru-RU" altLang="ru-RU" sz="1757">
              <a:latin typeface="Tw Cen MT" panose="020B0602020104020603" pitchFamily="34" charset="0"/>
              <a:ea typeface="SimSun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25">
            <a:extLst>
              <a:ext uri="{FF2B5EF4-FFF2-40B4-BE49-F238E27FC236}">
                <a16:creationId xmlns:a16="http://schemas.microsoft.com/office/drawing/2014/main" id="{6384474E-3448-46F9-9504-1E17D8E1EEE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15137" y="4111480"/>
            <a:ext cx="1399742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zh-CN" sz="3600" dirty="0">
                <a:ea typeface="SimSun" panose="02010600030101010101" pitchFamily="2" charset="-122"/>
                <a:cs typeface="Arial" panose="020B0604020202020204" pitchFamily="34" charset="0"/>
              </a:rPr>
              <a:t>+3Br</a:t>
            </a:r>
            <a:r>
              <a:rPr lang="en-US" sz="3600" baseline="-25000" dirty="0"/>
              <a:t>2</a:t>
            </a:r>
            <a:r>
              <a:rPr lang="en-US" altLang="zh-CN" sz="1757" dirty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endParaRPr lang="ru-RU" altLang="ru-RU" sz="1757" dirty="0">
              <a:latin typeface="Tw Cen MT" panose="020B0602020104020603" pitchFamily="34" charset="0"/>
              <a:ea typeface="SimSun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8" name="Шестиугольник 7">
            <a:extLst>
              <a:ext uri="{FF2B5EF4-FFF2-40B4-BE49-F238E27FC236}">
                <a16:creationId xmlns:a16="http://schemas.microsoft.com/office/drawing/2014/main" id="{6F70F8B1-3879-4BF1-A3DF-70DB97C4D217}"/>
              </a:ext>
            </a:extLst>
          </p:cNvPr>
          <p:cNvSpPr/>
          <p:nvPr/>
        </p:nvSpPr>
        <p:spPr>
          <a:xfrm rot="16200000">
            <a:off x="1500812" y="3741629"/>
            <a:ext cx="1524000" cy="1636642"/>
          </a:xfrm>
          <a:prstGeom prst="hexagon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9" name="Прямая соединительная линия 8">
            <a:extLst>
              <a:ext uri="{FF2B5EF4-FFF2-40B4-BE49-F238E27FC236}">
                <a16:creationId xmlns:a16="http://schemas.microsoft.com/office/drawing/2014/main" id="{759FAA0E-0424-47E7-B2C8-F474E03B6372}"/>
              </a:ext>
            </a:extLst>
          </p:cNvPr>
          <p:cNvCxnSpPr>
            <a:endCxn id="8" idx="0"/>
          </p:cNvCxnSpPr>
          <p:nvPr/>
        </p:nvCxnSpPr>
        <p:spPr>
          <a:xfrm>
            <a:off x="2262812" y="3435744"/>
            <a:ext cx="0" cy="362206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>
            <a:extLst>
              <a:ext uri="{FF2B5EF4-FFF2-40B4-BE49-F238E27FC236}">
                <a16:creationId xmlns:a16="http://schemas.microsoft.com/office/drawing/2014/main" id="{F5AC2C1B-7917-41ED-B334-883FD2B9D7CF}"/>
              </a:ext>
            </a:extLst>
          </p:cNvPr>
          <p:cNvCxnSpPr>
            <a:cxnSpLocks/>
          </p:cNvCxnSpPr>
          <p:nvPr/>
        </p:nvCxnSpPr>
        <p:spPr>
          <a:xfrm flipV="1">
            <a:off x="1595597" y="3989022"/>
            <a:ext cx="551255" cy="237167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>
            <a:extLst>
              <a:ext uri="{FF2B5EF4-FFF2-40B4-BE49-F238E27FC236}">
                <a16:creationId xmlns:a16="http://schemas.microsoft.com/office/drawing/2014/main" id="{F192403A-0D88-491C-8CD0-A43EA0694036}"/>
              </a:ext>
            </a:extLst>
          </p:cNvPr>
          <p:cNvCxnSpPr>
            <a:cxnSpLocks/>
          </p:cNvCxnSpPr>
          <p:nvPr/>
        </p:nvCxnSpPr>
        <p:spPr>
          <a:xfrm>
            <a:off x="1595597" y="4862729"/>
            <a:ext cx="667215" cy="260234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>
            <a:extLst>
              <a:ext uri="{FF2B5EF4-FFF2-40B4-BE49-F238E27FC236}">
                <a16:creationId xmlns:a16="http://schemas.microsoft.com/office/drawing/2014/main" id="{513ED72A-6CBC-4F83-86CA-D1CCACFB1FD8}"/>
              </a:ext>
            </a:extLst>
          </p:cNvPr>
          <p:cNvCxnSpPr/>
          <p:nvPr/>
        </p:nvCxnSpPr>
        <p:spPr>
          <a:xfrm>
            <a:off x="2888974" y="4226188"/>
            <a:ext cx="0" cy="636541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3" name="TextBox 12">
            <a:extLst>
              <a:ext uri="{FF2B5EF4-FFF2-40B4-BE49-F238E27FC236}">
                <a16:creationId xmlns:a16="http://schemas.microsoft.com/office/drawing/2014/main" id="{D1684C12-0D4E-4B5E-A614-996843A8D811}"/>
              </a:ext>
            </a:extLst>
          </p:cNvPr>
          <p:cNvSpPr txBox="1"/>
          <p:nvPr/>
        </p:nvSpPr>
        <p:spPr>
          <a:xfrm>
            <a:off x="2069687" y="2938422"/>
            <a:ext cx="131592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OH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4" name="Прямая со стрелкой 13">
            <a:extLst>
              <a:ext uri="{FF2B5EF4-FFF2-40B4-BE49-F238E27FC236}">
                <a16:creationId xmlns:a16="http://schemas.microsoft.com/office/drawing/2014/main" id="{8D482106-0B7E-478C-AB0B-E8DBC15E9EAE}"/>
              </a:ext>
            </a:extLst>
          </p:cNvPr>
          <p:cNvCxnSpPr>
            <a:cxnSpLocks/>
            <a:stCxn id="7" idx="3"/>
          </p:cNvCxnSpPr>
          <p:nvPr/>
        </p:nvCxnSpPr>
        <p:spPr>
          <a:xfrm>
            <a:off x="4914879" y="4434646"/>
            <a:ext cx="876321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Прямоугольник 25">
            <a:extLst>
              <a:ext uri="{FF2B5EF4-FFF2-40B4-BE49-F238E27FC236}">
                <a16:creationId xmlns:a16="http://schemas.microsoft.com/office/drawing/2014/main" id="{9010E793-BC43-4A53-BF73-6600DF4305C2}"/>
              </a:ext>
            </a:extLst>
          </p:cNvPr>
          <p:cNvSpPr>
            <a:spLocks noChangeArrowheads="1"/>
          </p:cNvSpPr>
          <p:nvPr/>
        </p:nvSpPr>
        <p:spPr bwMode="auto">
          <a:xfrm>
            <a:off x="8451960" y="3235320"/>
            <a:ext cx="240772" cy="3627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zh-CN" sz="1757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endParaRPr lang="ru-RU" altLang="ru-RU" sz="1757">
              <a:latin typeface="Tw Cen MT" panose="020B0602020104020603" pitchFamily="34" charset="0"/>
              <a:ea typeface="SimSun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16" name="Шестиугольник 15">
            <a:extLst>
              <a:ext uri="{FF2B5EF4-FFF2-40B4-BE49-F238E27FC236}">
                <a16:creationId xmlns:a16="http://schemas.microsoft.com/office/drawing/2014/main" id="{5DFF6ECE-0B64-4ABD-A388-644DEFB3B1C2}"/>
              </a:ext>
            </a:extLst>
          </p:cNvPr>
          <p:cNvSpPr/>
          <p:nvPr/>
        </p:nvSpPr>
        <p:spPr>
          <a:xfrm rot="16200000">
            <a:off x="6723844" y="3641678"/>
            <a:ext cx="1524000" cy="1636642"/>
          </a:xfrm>
          <a:prstGeom prst="hexagon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7" name="Прямая соединительная линия 16">
            <a:extLst>
              <a:ext uri="{FF2B5EF4-FFF2-40B4-BE49-F238E27FC236}">
                <a16:creationId xmlns:a16="http://schemas.microsoft.com/office/drawing/2014/main" id="{B809C6AD-68F3-41B0-A03D-F2828B2FA2E8}"/>
              </a:ext>
            </a:extLst>
          </p:cNvPr>
          <p:cNvCxnSpPr>
            <a:endCxn id="16" idx="0"/>
          </p:cNvCxnSpPr>
          <p:nvPr/>
        </p:nvCxnSpPr>
        <p:spPr>
          <a:xfrm>
            <a:off x="7485844" y="3335793"/>
            <a:ext cx="0" cy="362206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>
            <a:extLst>
              <a:ext uri="{FF2B5EF4-FFF2-40B4-BE49-F238E27FC236}">
                <a16:creationId xmlns:a16="http://schemas.microsoft.com/office/drawing/2014/main" id="{4ED43A93-0692-447D-9476-BC99BFA620C5}"/>
              </a:ext>
            </a:extLst>
          </p:cNvPr>
          <p:cNvCxnSpPr>
            <a:cxnSpLocks/>
          </p:cNvCxnSpPr>
          <p:nvPr/>
        </p:nvCxnSpPr>
        <p:spPr>
          <a:xfrm flipV="1">
            <a:off x="6818629" y="3889071"/>
            <a:ext cx="551255" cy="237167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>
            <a:extLst>
              <a:ext uri="{FF2B5EF4-FFF2-40B4-BE49-F238E27FC236}">
                <a16:creationId xmlns:a16="http://schemas.microsoft.com/office/drawing/2014/main" id="{47CFAD68-D60F-4E71-BB5B-968014988565}"/>
              </a:ext>
            </a:extLst>
          </p:cNvPr>
          <p:cNvCxnSpPr>
            <a:cxnSpLocks/>
          </p:cNvCxnSpPr>
          <p:nvPr/>
        </p:nvCxnSpPr>
        <p:spPr>
          <a:xfrm>
            <a:off x="6818629" y="4762778"/>
            <a:ext cx="667215" cy="260234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0" name="Прямая соединительная линия 19">
            <a:extLst>
              <a:ext uri="{FF2B5EF4-FFF2-40B4-BE49-F238E27FC236}">
                <a16:creationId xmlns:a16="http://schemas.microsoft.com/office/drawing/2014/main" id="{BD395A8B-7211-4355-BEA5-87B4C2E9745E}"/>
              </a:ext>
            </a:extLst>
          </p:cNvPr>
          <p:cNvCxnSpPr/>
          <p:nvPr/>
        </p:nvCxnSpPr>
        <p:spPr>
          <a:xfrm>
            <a:off x="8112006" y="4126237"/>
            <a:ext cx="0" cy="636541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1" name="TextBox 20">
            <a:extLst>
              <a:ext uri="{FF2B5EF4-FFF2-40B4-BE49-F238E27FC236}">
                <a16:creationId xmlns:a16="http://schemas.microsoft.com/office/drawing/2014/main" id="{75728E90-E792-411C-A504-B79ECCC95205}"/>
              </a:ext>
            </a:extLst>
          </p:cNvPr>
          <p:cNvSpPr txBox="1"/>
          <p:nvPr/>
        </p:nvSpPr>
        <p:spPr>
          <a:xfrm>
            <a:off x="7292719" y="2838471"/>
            <a:ext cx="131592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OH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Прямоугольник 21">
            <a:extLst>
              <a:ext uri="{FF2B5EF4-FFF2-40B4-BE49-F238E27FC236}">
                <a16:creationId xmlns:a16="http://schemas.microsoft.com/office/drawing/2014/main" id="{B15C5C6A-5830-4372-A4A8-953E2A0C713C}"/>
              </a:ext>
            </a:extLst>
          </p:cNvPr>
          <p:cNvSpPr/>
          <p:nvPr/>
        </p:nvSpPr>
        <p:spPr>
          <a:xfrm>
            <a:off x="7369884" y="5430621"/>
            <a:ext cx="64633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3600" dirty="0"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Br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Прямоугольник 22">
            <a:extLst>
              <a:ext uri="{FF2B5EF4-FFF2-40B4-BE49-F238E27FC236}">
                <a16:creationId xmlns:a16="http://schemas.microsoft.com/office/drawing/2014/main" id="{2E121A5E-D51D-4C91-ABC9-9BD3B4E888E4}"/>
              </a:ext>
            </a:extLst>
          </p:cNvPr>
          <p:cNvSpPr/>
          <p:nvPr/>
        </p:nvSpPr>
        <p:spPr>
          <a:xfrm>
            <a:off x="5933524" y="3684488"/>
            <a:ext cx="64633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3600" dirty="0"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Br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Прямоугольник 23">
            <a:extLst>
              <a:ext uri="{FF2B5EF4-FFF2-40B4-BE49-F238E27FC236}">
                <a16:creationId xmlns:a16="http://schemas.microsoft.com/office/drawing/2014/main" id="{0237BE20-9637-4D56-B9FE-2EA3EA19F6A6}"/>
              </a:ext>
            </a:extLst>
          </p:cNvPr>
          <p:cNvSpPr/>
          <p:nvPr/>
        </p:nvSpPr>
        <p:spPr>
          <a:xfrm>
            <a:off x="8670088" y="3684488"/>
            <a:ext cx="64633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3600" dirty="0"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Br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5" name="Прямая соединительная линия 24">
            <a:extLst>
              <a:ext uri="{FF2B5EF4-FFF2-40B4-BE49-F238E27FC236}">
                <a16:creationId xmlns:a16="http://schemas.microsoft.com/office/drawing/2014/main" id="{93A1429C-69E0-4B65-9E6C-932FF42FB3B8}"/>
              </a:ext>
            </a:extLst>
          </p:cNvPr>
          <p:cNvCxnSpPr>
            <a:cxnSpLocks/>
            <a:stCxn id="16" idx="5"/>
          </p:cNvCxnSpPr>
          <p:nvPr/>
        </p:nvCxnSpPr>
        <p:spPr>
          <a:xfrm flipH="1">
            <a:off x="6453809" y="4078999"/>
            <a:ext cx="213714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6" name="Прямая соединительная линия 25">
            <a:extLst>
              <a:ext uri="{FF2B5EF4-FFF2-40B4-BE49-F238E27FC236}">
                <a16:creationId xmlns:a16="http://schemas.microsoft.com/office/drawing/2014/main" id="{8926CE83-8A8F-4E73-98AE-D5EE0547F015}"/>
              </a:ext>
            </a:extLst>
          </p:cNvPr>
          <p:cNvCxnSpPr>
            <a:cxnSpLocks/>
            <a:stCxn id="16" idx="1"/>
          </p:cNvCxnSpPr>
          <p:nvPr/>
        </p:nvCxnSpPr>
        <p:spPr>
          <a:xfrm>
            <a:off x="8304165" y="4078999"/>
            <a:ext cx="268181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7" name="Прямая соединительная линия 26">
            <a:extLst>
              <a:ext uri="{FF2B5EF4-FFF2-40B4-BE49-F238E27FC236}">
                <a16:creationId xmlns:a16="http://schemas.microsoft.com/office/drawing/2014/main" id="{D8BF7835-0EDE-498D-B947-EDC338D933B2}"/>
              </a:ext>
            </a:extLst>
          </p:cNvPr>
          <p:cNvCxnSpPr>
            <a:stCxn id="16" idx="3"/>
          </p:cNvCxnSpPr>
          <p:nvPr/>
        </p:nvCxnSpPr>
        <p:spPr>
          <a:xfrm>
            <a:off x="7485844" y="5221999"/>
            <a:ext cx="0" cy="166732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8" name="Прямоугольник 27">
            <a:extLst>
              <a:ext uri="{FF2B5EF4-FFF2-40B4-BE49-F238E27FC236}">
                <a16:creationId xmlns:a16="http://schemas.microsoft.com/office/drawing/2014/main" id="{4AE349AD-D5BA-479A-A43E-AEF48C51430E}"/>
              </a:ext>
            </a:extLst>
          </p:cNvPr>
          <p:cNvSpPr/>
          <p:nvPr/>
        </p:nvSpPr>
        <p:spPr>
          <a:xfrm>
            <a:off x="9798564" y="4136832"/>
            <a:ext cx="150554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Bef>
                <a:spcPct val="0"/>
              </a:spcBef>
              <a:buFontTx/>
              <a:buNone/>
            </a:pPr>
            <a:r>
              <a:rPr lang="en-US" altLang="zh-CN" sz="3600" dirty="0"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+3HBr</a:t>
            </a:r>
            <a:endParaRPr lang="ru-RU" altLang="ru-RU" sz="3600" dirty="0">
              <a:latin typeface="Arial" panose="020B0604020202020204" pitchFamily="34" charset="0"/>
              <a:ea typeface="SimSun" panose="02010600030101010101" pitchFamily="2" charset="-122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633939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37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53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69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7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8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8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85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9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9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9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9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0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01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0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1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1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1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1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17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2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2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2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3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3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3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33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4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4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4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4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4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4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4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49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5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5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6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6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6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6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65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7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7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7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7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8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81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8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9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9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9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9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97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0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0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0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1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1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3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2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2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2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2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2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29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3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3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4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4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4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45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5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5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5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5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6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61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6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7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7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7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7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77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8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8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8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8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8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9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9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9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93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0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0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0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0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0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0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0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0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309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1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2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2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2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2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2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325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3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3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3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3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4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341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4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5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5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5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5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357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6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6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6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6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6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7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7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 animBg="1"/>
      <p:bldP spid="13" grpId="0"/>
      <p:bldP spid="15" grpId="0"/>
      <p:bldP spid="16" grpId="0" animBg="1"/>
      <p:bldP spid="21" grpId="0"/>
      <p:bldP spid="22" grpId="0"/>
      <p:bldP spid="23" grpId="0"/>
      <p:bldP spid="24" grpId="0"/>
      <p:bldP spid="28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9" name="Прямоугольник 25"/>
          <p:cNvSpPr>
            <a:spLocks noChangeArrowheads="1"/>
          </p:cNvSpPr>
          <p:nvPr/>
        </p:nvSpPr>
        <p:spPr bwMode="auto">
          <a:xfrm>
            <a:off x="3533728" y="3484802"/>
            <a:ext cx="240772" cy="3627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zh-CN" sz="1757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endParaRPr lang="ru-RU" altLang="ru-RU" sz="1757">
              <a:latin typeface="Tw Cen MT" panose="020B0602020104020603" pitchFamily="34" charset="0"/>
              <a:ea typeface="SimSun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4" name="Заголовок 1048622">
            <a:extLst>
              <a:ext uri="{FF2B5EF4-FFF2-40B4-BE49-F238E27FC236}">
                <a16:creationId xmlns:a16="http://schemas.microsoft.com/office/drawing/2014/main" id="{8C9B6551-0EA2-45FB-9AAB-5C6CEBBA0907}"/>
              </a:ext>
            </a:extLst>
          </p:cNvPr>
          <p:cNvSpPr txBox="1">
            <a:spLocks noGrp="1"/>
          </p:cNvSpPr>
          <p:nvPr>
            <p:ph type="title"/>
          </p:nvPr>
        </p:nvSpPr>
        <p:spPr bwMode="auto">
          <a:xfrm>
            <a:off x="0" y="0"/>
            <a:ext cx="12192000" cy="1103313"/>
          </a:xfrm>
          <a:prstGeom prst="rect">
            <a:avLst/>
          </a:prstGeom>
          <a:solidFill>
            <a:srgbClr val="2365C7"/>
          </a:solidFill>
          <a:ln w="9525">
            <a:solidFill>
              <a:schemeClr val="accent1"/>
            </a:solidFill>
            <a:miter lim="800000"/>
            <a:headEnd/>
            <a:tailEnd/>
          </a:ln>
        </p:spPr>
        <p:txBody>
          <a:bodyPr numCol="1" anchor="t">
            <a:no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latinLnBrk="1">
              <a:lnSpc>
                <a:spcPct val="150000"/>
              </a:lnSpc>
              <a:spcBef>
                <a:spcPct val="0"/>
              </a:spcBef>
              <a:buNone/>
            </a:pPr>
            <a:r>
              <a:rPr lang="en-US" sz="4000" b="1" dirty="0" err="1">
                <a:solidFill>
                  <a:schemeClr val="bg1"/>
                </a:solidFill>
                <a:cs typeface="Arial" pitchFamily="34" charset="0"/>
              </a:rPr>
              <a:t>Mustaqil</a:t>
            </a:r>
            <a:r>
              <a:rPr lang="en-US" sz="4000" b="1" dirty="0">
                <a:solidFill>
                  <a:schemeClr val="bg1"/>
                </a:solidFill>
                <a:cs typeface="Arial" pitchFamily="34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cs typeface="Arial" pitchFamily="34" charset="0"/>
              </a:rPr>
              <a:t>bajarish</a:t>
            </a:r>
            <a:r>
              <a:rPr lang="en-US" sz="4000" b="1" dirty="0">
                <a:solidFill>
                  <a:schemeClr val="bg1"/>
                </a:solidFill>
                <a:cs typeface="Arial" pitchFamily="34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cs typeface="Arial" pitchFamily="34" charset="0"/>
              </a:rPr>
              <a:t>uchun</a:t>
            </a:r>
            <a:r>
              <a:rPr lang="en-US" sz="4000" b="1" dirty="0">
                <a:solidFill>
                  <a:schemeClr val="bg1"/>
                </a:solidFill>
                <a:cs typeface="Arial" pitchFamily="34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cs typeface="Arial" pitchFamily="34" charset="0"/>
              </a:rPr>
              <a:t>topshiriqlar</a:t>
            </a:r>
            <a:r>
              <a:rPr lang="ru-RU" sz="4000" b="1" dirty="0">
                <a:solidFill>
                  <a:schemeClr val="bg1"/>
                </a:solidFill>
                <a:cs typeface="Arial" pitchFamily="34" charset="0"/>
              </a:rPr>
              <a:t/>
            </a:r>
            <a:br>
              <a:rPr lang="ru-RU" sz="4000" b="1" dirty="0">
                <a:solidFill>
                  <a:schemeClr val="bg1"/>
                </a:solidFill>
                <a:cs typeface="Arial" pitchFamily="34" charset="0"/>
              </a:rPr>
            </a:br>
            <a:endParaRPr lang="en-US" altLang="en-US" sz="3600" b="1" dirty="0">
              <a:solidFill>
                <a:schemeClr val="bg1"/>
              </a:solidFill>
              <a:ea typeface="Times New Roman" panose="02020603050405020304" pitchFamily="18" charset="0"/>
              <a:cs typeface="Arial" panose="020B0604020202020204" pitchFamily="34" charset="0"/>
              <a:sym typeface="Book Antiqua" panose="02040602050305030304" pitchFamily="18" charset="0"/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3109435F-1FFA-4C50-AB8B-DFE421DA483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13647" y="4398863"/>
            <a:ext cx="5222248" cy="2179352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8C02C169-5327-48A0-90AE-89EFC321472D}"/>
              </a:ext>
            </a:extLst>
          </p:cNvPr>
          <p:cNvSpPr txBox="1"/>
          <p:nvPr/>
        </p:nvSpPr>
        <p:spPr>
          <a:xfrm>
            <a:off x="516835" y="1507969"/>
            <a:ext cx="11436626" cy="20928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42950" indent="-742950">
              <a:spcAft>
                <a:spcPts val="1200"/>
              </a:spcAft>
              <a:buFont typeface="+mj-lt"/>
              <a:buAutoNum type="arabicPeriod"/>
            </a:pP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Fenollar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aromatik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spirtlar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Olinishi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xossalari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”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mavzusini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o‘qish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4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42950" indent="-742950">
              <a:buFont typeface="+mj-lt"/>
              <a:buAutoNum type="arabicPeriod"/>
            </a:pP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93-sahifadagi 2-topshiriqni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4115905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9" name="Прямоугольник 25"/>
          <p:cNvSpPr>
            <a:spLocks noChangeArrowheads="1"/>
          </p:cNvSpPr>
          <p:nvPr/>
        </p:nvSpPr>
        <p:spPr bwMode="auto">
          <a:xfrm>
            <a:off x="3533728" y="3484802"/>
            <a:ext cx="240772" cy="3627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zh-CN" sz="1757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endParaRPr lang="ru-RU" altLang="ru-RU" sz="1757">
              <a:latin typeface="Tw Cen MT" panose="020B0602020104020603" pitchFamily="34" charset="0"/>
              <a:ea typeface="SimSun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4" name="Заголовок 1048622">
            <a:extLst>
              <a:ext uri="{FF2B5EF4-FFF2-40B4-BE49-F238E27FC236}">
                <a16:creationId xmlns:a16="http://schemas.microsoft.com/office/drawing/2014/main" id="{8C9B6551-0EA2-45FB-9AAB-5C6CEBBA0907}"/>
              </a:ext>
            </a:extLst>
          </p:cNvPr>
          <p:cNvSpPr txBox="1">
            <a:spLocks noGrp="1"/>
          </p:cNvSpPr>
          <p:nvPr>
            <p:ph type="title"/>
          </p:nvPr>
        </p:nvSpPr>
        <p:spPr bwMode="auto">
          <a:xfrm>
            <a:off x="0" y="0"/>
            <a:ext cx="12192000" cy="1103313"/>
          </a:xfrm>
          <a:prstGeom prst="rect">
            <a:avLst/>
          </a:prstGeom>
          <a:solidFill>
            <a:srgbClr val="2365C7"/>
          </a:solidFill>
          <a:ln w="9525">
            <a:solidFill>
              <a:schemeClr val="accent1"/>
            </a:solidFill>
            <a:miter lim="800000"/>
            <a:headEnd/>
            <a:tailEnd/>
          </a:ln>
        </p:spPr>
        <p:txBody>
          <a:bodyPr numCol="1" anchor="t">
            <a:no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latinLnBrk="1">
              <a:lnSpc>
                <a:spcPct val="150000"/>
              </a:lnSpc>
              <a:spcBef>
                <a:spcPct val="0"/>
              </a:spcBef>
              <a:buNone/>
            </a:pPr>
            <a:r>
              <a:rPr lang="en-US" sz="4400" b="1" dirty="0" err="1">
                <a:solidFill>
                  <a:schemeClr val="bg1"/>
                </a:solidFill>
                <a:cs typeface="Arial" pitchFamily="34" charset="0"/>
              </a:rPr>
              <a:t>Mustahkamlash</a:t>
            </a:r>
            <a:r>
              <a:rPr lang="ru-RU" sz="4000" b="1" dirty="0">
                <a:solidFill>
                  <a:schemeClr val="bg1"/>
                </a:solidFill>
                <a:cs typeface="Arial" pitchFamily="34" charset="0"/>
              </a:rPr>
              <a:t/>
            </a:r>
            <a:br>
              <a:rPr lang="ru-RU" sz="4000" b="1" dirty="0">
                <a:solidFill>
                  <a:schemeClr val="bg1"/>
                </a:solidFill>
                <a:cs typeface="Arial" pitchFamily="34" charset="0"/>
              </a:rPr>
            </a:br>
            <a:endParaRPr lang="en-US" altLang="en-US" sz="3600" b="1" dirty="0">
              <a:solidFill>
                <a:schemeClr val="bg1"/>
              </a:solidFill>
              <a:ea typeface="Times New Roman" panose="02020603050405020304" pitchFamily="18" charset="0"/>
              <a:cs typeface="Arial" panose="020B0604020202020204" pitchFamily="34" charset="0"/>
              <a:sym typeface="Book Antiqua" panose="02040602050305030304" pitchFamily="18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211A1F7A-AE3F-49B7-A848-DBCEE6F916C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=""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 flipH="1">
            <a:off x="9746819" y="5214729"/>
            <a:ext cx="2445181" cy="1643271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F858845E-44DD-4552-A912-03FB817A8A3C}"/>
              </a:ext>
            </a:extLst>
          </p:cNvPr>
          <p:cNvSpPr txBox="1"/>
          <p:nvPr/>
        </p:nvSpPr>
        <p:spPr>
          <a:xfrm>
            <a:off x="225287" y="1173824"/>
            <a:ext cx="1131735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42950" indent="-742950" algn="just">
              <a:buFont typeface="+mj-lt"/>
              <a:buAutoNum type="arabicPeriod" startAt="2"/>
            </a:pP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Glitserinning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nitrat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kislota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reaksiyasi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natijasida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moddaning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nomini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toping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9A3A56F-E8C6-40A4-9D0B-3B1929484237}"/>
              </a:ext>
            </a:extLst>
          </p:cNvPr>
          <p:cNvSpPr txBox="1"/>
          <p:nvPr/>
        </p:nvSpPr>
        <p:spPr>
          <a:xfrm>
            <a:off x="742122" y="2558856"/>
            <a:ext cx="10866782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42950" indent="-742950">
              <a:buFont typeface="+mj-lt"/>
              <a:buAutoNum type="alphaUcPeriod"/>
            </a:pP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Gidroxinon</a:t>
            </a:r>
            <a:endParaRPr lang="en-US" sz="3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42950" indent="-742950">
              <a:buFont typeface="+mj-lt"/>
              <a:buAutoNum type="alphaUcPeriod"/>
            </a:pP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Nitroglitserin</a:t>
            </a:r>
          </a:p>
          <a:p>
            <a:pPr marL="742950" indent="-742950">
              <a:buFont typeface="+mj-lt"/>
              <a:buAutoNum type="alphaUcPeriod"/>
            </a:pP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Nitrobenzol</a:t>
            </a:r>
            <a:endParaRPr lang="en-US" sz="3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42950" indent="-742950">
              <a:buFont typeface="+mj-lt"/>
              <a:buAutoNum type="alphaUcPeriod"/>
            </a:pP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Xinon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D7AF1B20-4BDB-494A-9F0F-F0D0772AB7E6}"/>
              </a:ext>
            </a:extLst>
          </p:cNvPr>
          <p:cNvSpPr/>
          <p:nvPr/>
        </p:nvSpPr>
        <p:spPr>
          <a:xfrm>
            <a:off x="5769242" y="3567499"/>
            <a:ext cx="3441968" cy="646331"/>
          </a:xfrm>
          <a:prstGeom prst="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B.  Nitroglitserin</a:t>
            </a:r>
          </a:p>
        </p:txBody>
      </p:sp>
    </p:spTree>
    <p:extLst>
      <p:ext uri="{BB962C8B-B14F-4D97-AF65-F5344CB8AC3E}">
        <p14:creationId xmlns:p14="http://schemas.microsoft.com/office/powerpoint/2010/main" val="11992539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9" name="Прямоугольник 25"/>
          <p:cNvSpPr>
            <a:spLocks noChangeArrowheads="1"/>
          </p:cNvSpPr>
          <p:nvPr/>
        </p:nvSpPr>
        <p:spPr bwMode="auto">
          <a:xfrm>
            <a:off x="3533728" y="3484802"/>
            <a:ext cx="240772" cy="3627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zh-CN" sz="1757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endParaRPr lang="ru-RU" altLang="ru-RU" sz="1757">
              <a:latin typeface="Tw Cen MT" panose="020B0602020104020603" pitchFamily="34" charset="0"/>
              <a:ea typeface="SimSun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4" name="Заголовок 1048622">
            <a:extLst>
              <a:ext uri="{FF2B5EF4-FFF2-40B4-BE49-F238E27FC236}">
                <a16:creationId xmlns:a16="http://schemas.microsoft.com/office/drawing/2014/main" id="{8C9B6551-0EA2-45FB-9AAB-5C6CEBBA0907}"/>
              </a:ext>
            </a:extLst>
          </p:cNvPr>
          <p:cNvSpPr txBox="1">
            <a:spLocks noGrp="1"/>
          </p:cNvSpPr>
          <p:nvPr>
            <p:ph type="title"/>
          </p:nvPr>
        </p:nvSpPr>
        <p:spPr bwMode="auto">
          <a:xfrm>
            <a:off x="0" y="0"/>
            <a:ext cx="12192000" cy="1103313"/>
          </a:xfrm>
          <a:prstGeom prst="rect">
            <a:avLst/>
          </a:prstGeom>
          <a:solidFill>
            <a:srgbClr val="2365C7"/>
          </a:solidFill>
          <a:ln w="9525">
            <a:solidFill>
              <a:schemeClr val="accent1"/>
            </a:solidFill>
            <a:miter lim="800000"/>
            <a:headEnd/>
            <a:tailEnd/>
          </a:ln>
        </p:spPr>
        <p:txBody>
          <a:bodyPr numCol="1" anchor="t">
            <a:no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latinLnBrk="1">
              <a:lnSpc>
                <a:spcPct val="150000"/>
              </a:lnSpc>
              <a:spcBef>
                <a:spcPct val="0"/>
              </a:spcBef>
              <a:buNone/>
            </a:pPr>
            <a:r>
              <a:rPr lang="en-US" sz="4400" b="1" dirty="0" err="1">
                <a:solidFill>
                  <a:schemeClr val="bg1"/>
                </a:solidFill>
                <a:cs typeface="Arial" pitchFamily="34" charset="0"/>
              </a:rPr>
              <a:t>Mustahkamlash</a:t>
            </a:r>
            <a:r>
              <a:rPr lang="ru-RU" sz="4000" b="1" dirty="0">
                <a:solidFill>
                  <a:schemeClr val="bg1"/>
                </a:solidFill>
                <a:cs typeface="Arial" pitchFamily="34" charset="0"/>
              </a:rPr>
              <a:t/>
            </a:r>
            <a:br>
              <a:rPr lang="ru-RU" sz="4000" b="1" dirty="0">
                <a:solidFill>
                  <a:schemeClr val="bg1"/>
                </a:solidFill>
                <a:cs typeface="Arial" pitchFamily="34" charset="0"/>
              </a:rPr>
            </a:br>
            <a:endParaRPr lang="en-US" altLang="en-US" sz="3600" b="1" dirty="0">
              <a:solidFill>
                <a:schemeClr val="bg1"/>
              </a:solidFill>
              <a:ea typeface="Times New Roman" panose="02020603050405020304" pitchFamily="18" charset="0"/>
              <a:cs typeface="Arial" panose="020B0604020202020204" pitchFamily="34" charset="0"/>
              <a:sym typeface="Book Antiqua" panose="02040602050305030304" pitchFamily="18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4DA53186-FD6A-4285-A6E9-834D60CE2E98}"/>
              </a:ext>
            </a:extLst>
          </p:cNvPr>
          <p:cNvSpPr txBox="1"/>
          <p:nvPr/>
        </p:nvSpPr>
        <p:spPr>
          <a:xfrm>
            <a:off x="318051" y="1319738"/>
            <a:ext cx="1160890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42950" indent="-742950">
              <a:buFont typeface="+mj-lt"/>
              <a:buAutoNum type="arabicPeriod" startAt="3"/>
            </a:pP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Glitserinning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xalqaro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nomenklatura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bo‘yicha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nomi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to‘g‘ri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ko‘rsatilgan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javobni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toping.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748E9F4-A508-44F5-A7D5-1273B6D7B7E0}"/>
              </a:ext>
            </a:extLst>
          </p:cNvPr>
          <p:cNvSpPr txBox="1"/>
          <p:nvPr/>
        </p:nvSpPr>
        <p:spPr>
          <a:xfrm>
            <a:off x="596348" y="2875722"/>
            <a:ext cx="10933043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42950" indent="-742950">
              <a:buFont typeface="+mj-lt"/>
              <a:buAutoNum type="alphaUcPeriod"/>
            </a:pP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Etandiol-1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, 2</a:t>
            </a:r>
            <a:endParaRPr lang="en-US" sz="3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42950" indent="-742950">
              <a:buFont typeface="+mj-lt"/>
              <a:buAutoNum type="alphaUcPeriod"/>
            </a:pP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Propanol</a:t>
            </a:r>
          </a:p>
          <a:p>
            <a:pPr marL="742950" indent="-742950">
              <a:buFont typeface="+mj-lt"/>
              <a:buAutoNum type="alphaUcPeriod"/>
            </a:pP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Propantriol-1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, 2, 3</a:t>
            </a:r>
            <a:endParaRPr lang="en-US" sz="3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42950" indent="-742950">
              <a:buFont typeface="+mj-lt"/>
              <a:buAutoNum type="alphaUcPeriod"/>
            </a:pP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Propandiol-1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, 2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77CACF92-F7FC-49F6-B820-F38A7AD1265D}"/>
              </a:ext>
            </a:extLst>
          </p:cNvPr>
          <p:cNvSpPr/>
          <p:nvPr/>
        </p:nvSpPr>
        <p:spPr>
          <a:xfrm>
            <a:off x="5886916" y="3487589"/>
            <a:ext cx="4570482" cy="646331"/>
          </a:xfrm>
          <a:prstGeom prst="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C.  Propantriol-1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, 2, 3</a:t>
            </a:r>
            <a:endParaRPr lang="en-US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278944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9" name="Прямоугольник 25"/>
          <p:cNvSpPr>
            <a:spLocks noChangeArrowheads="1"/>
          </p:cNvSpPr>
          <p:nvPr/>
        </p:nvSpPr>
        <p:spPr bwMode="auto">
          <a:xfrm>
            <a:off x="3533728" y="3484802"/>
            <a:ext cx="240772" cy="3627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zh-CN" sz="1757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endParaRPr lang="ru-RU" altLang="ru-RU" sz="1757">
              <a:latin typeface="Tw Cen MT" panose="020B0602020104020603" pitchFamily="34" charset="0"/>
              <a:ea typeface="SimSun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4" name="Заголовок 1048622">
            <a:extLst>
              <a:ext uri="{FF2B5EF4-FFF2-40B4-BE49-F238E27FC236}">
                <a16:creationId xmlns:a16="http://schemas.microsoft.com/office/drawing/2014/main" id="{8C9B6551-0EA2-45FB-9AAB-5C6CEBBA0907}"/>
              </a:ext>
            </a:extLst>
          </p:cNvPr>
          <p:cNvSpPr txBox="1">
            <a:spLocks noGrp="1"/>
          </p:cNvSpPr>
          <p:nvPr>
            <p:ph type="title"/>
          </p:nvPr>
        </p:nvSpPr>
        <p:spPr bwMode="auto">
          <a:xfrm>
            <a:off x="0" y="0"/>
            <a:ext cx="12192000" cy="1103313"/>
          </a:xfrm>
          <a:prstGeom prst="rect">
            <a:avLst/>
          </a:prstGeom>
          <a:solidFill>
            <a:srgbClr val="2365C7"/>
          </a:solidFill>
          <a:ln w="9525">
            <a:solidFill>
              <a:schemeClr val="accent1"/>
            </a:solidFill>
            <a:miter lim="800000"/>
            <a:headEnd/>
            <a:tailEnd/>
          </a:ln>
        </p:spPr>
        <p:txBody>
          <a:bodyPr numCol="1" anchor="t">
            <a:no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latinLnBrk="1">
              <a:lnSpc>
                <a:spcPct val="150000"/>
              </a:lnSpc>
              <a:spcBef>
                <a:spcPct val="0"/>
              </a:spcBef>
              <a:buNone/>
            </a:pPr>
            <a:r>
              <a:rPr lang="en-US" sz="4000" b="1" dirty="0" err="1">
                <a:solidFill>
                  <a:schemeClr val="bg1"/>
                </a:solidFill>
                <a:cs typeface="Arial" pitchFamily="34" charset="0"/>
              </a:rPr>
              <a:t>Bugun</a:t>
            </a:r>
            <a:r>
              <a:rPr lang="en-US" sz="4000" b="1" dirty="0">
                <a:solidFill>
                  <a:schemeClr val="bg1"/>
                </a:solidFill>
                <a:cs typeface="Arial" pitchFamily="34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cs typeface="Arial" pitchFamily="34" charset="0"/>
              </a:rPr>
              <a:t>darsda</a:t>
            </a:r>
            <a:r>
              <a:rPr lang="ru-RU" sz="4000" b="1" dirty="0">
                <a:solidFill>
                  <a:schemeClr val="bg1"/>
                </a:solidFill>
                <a:cs typeface="Arial" pitchFamily="34" charset="0"/>
              </a:rPr>
              <a:t/>
            </a:r>
            <a:br>
              <a:rPr lang="ru-RU" sz="4000" b="1" dirty="0">
                <a:solidFill>
                  <a:schemeClr val="bg1"/>
                </a:solidFill>
                <a:cs typeface="Arial" pitchFamily="34" charset="0"/>
              </a:rPr>
            </a:br>
            <a:endParaRPr lang="en-US" altLang="en-US" sz="3600" b="1" dirty="0">
              <a:solidFill>
                <a:schemeClr val="bg1"/>
              </a:solidFill>
              <a:ea typeface="Times New Roman" panose="02020603050405020304" pitchFamily="18" charset="0"/>
              <a:cs typeface="Arial" panose="020B0604020202020204" pitchFamily="34" charset="0"/>
              <a:sym typeface="Book Antiqua" panose="02040602050305030304" pitchFamily="18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9BEC84D-AFF9-481E-9255-AC790D978677}"/>
              </a:ext>
            </a:extLst>
          </p:cNvPr>
          <p:cNvSpPr txBox="1"/>
          <p:nvPr/>
        </p:nvSpPr>
        <p:spPr>
          <a:xfrm>
            <a:off x="578493" y="1630018"/>
            <a:ext cx="11251096" cy="24826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42950" indent="-742950">
              <a:lnSpc>
                <a:spcPct val="150000"/>
              </a:lnSpc>
              <a:buFont typeface="+mj-lt"/>
              <a:buAutoNum type="arabicPeriod"/>
            </a:pP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Fenollarning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olinishi</a:t>
            </a:r>
            <a:endParaRPr lang="en-US" sz="3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42950" indent="-742950">
              <a:lnSpc>
                <a:spcPct val="150000"/>
              </a:lnSpc>
              <a:buFont typeface="+mj-lt"/>
              <a:buAutoNum type="arabicPeriod"/>
            </a:pP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Fenollarning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fizik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xossalari</a:t>
            </a:r>
            <a:endParaRPr lang="en-US" sz="3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42950" indent="-742950">
              <a:lnSpc>
                <a:spcPct val="150000"/>
              </a:lnSpc>
              <a:buFont typeface="+mj-lt"/>
              <a:buAutoNum type="arabicPeriod"/>
            </a:pP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Fenollarning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kimyoviy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xossalari</a:t>
            </a:r>
            <a:endParaRPr lang="en-US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688884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9" name="Прямоугольник 25"/>
          <p:cNvSpPr>
            <a:spLocks noChangeArrowheads="1"/>
          </p:cNvSpPr>
          <p:nvPr/>
        </p:nvSpPr>
        <p:spPr bwMode="auto">
          <a:xfrm>
            <a:off x="3533728" y="3484802"/>
            <a:ext cx="240772" cy="3627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zh-CN" sz="1757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endParaRPr lang="ru-RU" altLang="ru-RU" sz="1757">
              <a:latin typeface="Tw Cen MT" panose="020B0602020104020603" pitchFamily="34" charset="0"/>
              <a:ea typeface="SimSun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4" name="Заголовок 1048622">
            <a:extLst>
              <a:ext uri="{FF2B5EF4-FFF2-40B4-BE49-F238E27FC236}">
                <a16:creationId xmlns:a16="http://schemas.microsoft.com/office/drawing/2014/main" id="{8C9B6551-0EA2-45FB-9AAB-5C6CEBBA0907}"/>
              </a:ext>
            </a:extLst>
          </p:cNvPr>
          <p:cNvSpPr txBox="1">
            <a:spLocks noGrp="1"/>
          </p:cNvSpPr>
          <p:nvPr>
            <p:ph type="title"/>
          </p:nvPr>
        </p:nvSpPr>
        <p:spPr bwMode="auto">
          <a:xfrm>
            <a:off x="0" y="0"/>
            <a:ext cx="12192000" cy="1103313"/>
          </a:xfrm>
          <a:prstGeom prst="rect">
            <a:avLst/>
          </a:prstGeom>
          <a:solidFill>
            <a:srgbClr val="2365C7"/>
          </a:solidFill>
          <a:ln w="9525">
            <a:solidFill>
              <a:schemeClr val="accent1"/>
            </a:solidFill>
            <a:miter lim="800000"/>
            <a:headEnd/>
            <a:tailEnd/>
          </a:ln>
        </p:spPr>
        <p:txBody>
          <a:bodyPr numCol="1" anchor="t">
            <a:no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latinLnBrk="1">
              <a:lnSpc>
                <a:spcPct val="150000"/>
              </a:lnSpc>
              <a:spcBef>
                <a:spcPct val="0"/>
              </a:spcBef>
              <a:buNone/>
            </a:pPr>
            <a:r>
              <a:rPr lang="en-US" sz="4400" b="1" dirty="0" err="1">
                <a:solidFill>
                  <a:schemeClr val="bg1"/>
                </a:solidFill>
                <a:cs typeface="Arial" pitchFamily="34" charset="0"/>
              </a:rPr>
              <a:t>Fenollar</a:t>
            </a:r>
            <a:r>
              <a:rPr lang="ru-RU" sz="4000" b="1" dirty="0">
                <a:solidFill>
                  <a:schemeClr val="bg1"/>
                </a:solidFill>
                <a:cs typeface="Arial" pitchFamily="34" charset="0"/>
              </a:rPr>
              <a:t/>
            </a:r>
            <a:br>
              <a:rPr lang="ru-RU" sz="4000" b="1" dirty="0">
                <a:solidFill>
                  <a:schemeClr val="bg1"/>
                </a:solidFill>
                <a:cs typeface="Arial" pitchFamily="34" charset="0"/>
              </a:rPr>
            </a:br>
            <a:endParaRPr lang="en-US" altLang="en-US" sz="3600" b="1" dirty="0">
              <a:solidFill>
                <a:schemeClr val="bg1"/>
              </a:solidFill>
              <a:ea typeface="Times New Roman" panose="02020603050405020304" pitchFamily="18" charset="0"/>
              <a:cs typeface="Arial" panose="020B0604020202020204" pitchFamily="34" charset="0"/>
              <a:sym typeface="Book Antiqua" panose="02040602050305030304" pitchFamily="18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3EE7A5F6-65B8-4AB1-B013-70F45857950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=""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 flipH="1">
            <a:off x="9746819" y="5214729"/>
            <a:ext cx="2445181" cy="1643271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F781F492-8F9E-4684-8AC2-6C05FCD75C34}"/>
              </a:ext>
            </a:extLst>
          </p:cNvPr>
          <p:cNvSpPr txBox="1"/>
          <p:nvPr/>
        </p:nvSpPr>
        <p:spPr>
          <a:xfrm>
            <a:off x="586854" y="1727860"/>
            <a:ext cx="10904561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723900" algn="just"/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Ochiq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zanjirli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uglevodorodlar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kabi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aromatik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uglevodorodlarning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ham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gidroksilli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hosilalari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bor. Bu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birikmalarda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gidroksil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guruhlar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yon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zanjirdagi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uglerod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atomlariga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yoki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benzol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halqasidagi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uglerod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atomlariga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birikkan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bo‘lishi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mumkin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714516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9" name="Прямоугольник 25"/>
          <p:cNvSpPr>
            <a:spLocks noChangeArrowheads="1"/>
          </p:cNvSpPr>
          <p:nvPr/>
        </p:nvSpPr>
        <p:spPr bwMode="auto">
          <a:xfrm>
            <a:off x="3533728" y="3484802"/>
            <a:ext cx="240772" cy="3627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zh-CN" sz="1757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endParaRPr lang="ru-RU" altLang="ru-RU" sz="1757">
              <a:latin typeface="Tw Cen MT" panose="020B0602020104020603" pitchFamily="34" charset="0"/>
              <a:ea typeface="SimSun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4" name="Заголовок 1048622">
            <a:extLst>
              <a:ext uri="{FF2B5EF4-FFF2-40B4-BE49-F238E27FC236}">
                <a16:creationId xmlns:a16="http://schemas.microsoft.com/office/drawing/2014/main" id="{8C9B6551-0EA2-45FB-9AAB-5C6CEBBA0907}"/>
              </a:ext>
            </a:extLst>
          </p:cNvPr>
          <p:cNvSpPr txBox="1">
            <a:spLocks noGrp="1"/>
          </p:cNvSpPr>
          <p:nvPr>
            <p:ph type="title"/>
          </p:nvPr>
        </p:nvSpPr>
        <p:spPr bwMode="auto">
          <a:xfrm>
            <a:off x="0" y="0"/>
            <a:ext cx="12192000" cy="1103313"/>
          </a:xfrm>
          <a:prstGeom prst="rect">
            <a:avLst/>
          </a:prstGeom>
          <a:solidFill>
            <a:srgbClr val="2365C7"/>
          </a:solidFill>
          <a:ln w="9525">
            <a:solidFill>
              <a:schemeClr val="accent1"/>
            </a:solidFill>
            <a:miter lim="800000"/>
            <a:headEnd/>
            <a:tailEnd/>
          </a:ln>
        </p:spPr>
        <p:txBody>
          <a:bodyPr numCol="1" anchor="t">
            <a:no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latinLnBrk="1">
              <a:lnSpc>
                <a:spcPct val="150000"/>
              </a:lnSpc>
              <a:spcBef>
                <a:spcPct val="0"/>
              </a:spcBef>
              <a:buNone/>
            </a:pPr>
            <a:r>
              <a:rPr lang="en-US" sz="4400" b="1" dirty="0" err="1">
                <a:solidFill>
                  <a:schemeClr val="bg1"/>
                </a:solidFill>
                <a:cs typeface="Arial" pitchFamily="34" charset="0"/>
              </a:rPr>
              <a:t>Fenollar</a:t>
            </a:r>
            <a:r>
              <a:rPr lang="ru-RU" sz="4000" b="1" dirty="0">
                <a:solidFill>
                  <a:schemeClr val="bg1"/>
                </a:solidFill>
                <a:cs typeface="Arial" pitchFamily="34" charset="0"/>
              </a:rPr>
              <a:t/>
            </a:r>
            <a:br>
              <a:rPr lang="ru-RU" sz="4000" b="1" dirty="0">
                <a:solidFill>
                  <a:schemeClr val="bg1"/>
                </a:solidFill>
                <a:cs typeface="Arial" pitchFamily="34" charset="0"/>
              </a:rPr>
            </a:br>
            <a:endParaRPr lang="en-US" altLang="en-US" sz="3600" b="1" dirty="0">
              <a:solidFill>
                <a:schemeClr val="bg1"/>
              </a:solidFill>
              <a:ea typeface="Times New Roman" panose="02020603050405020304" pitchFamily="18" charset="0"/>
              <a:cs typeface="Arial" panose="020B0604020202020204" pitchFamily="34" charset="0"/>
              <a:sym typeface="Book Antiqua" panose="02040602050305030304" pitchFamily="18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B787AEA6-7F24-478E-B4DA-C1DD75F30D9E}"/>
              </a:ext>
            </a:extLst>
          </p:cNvPr>
          <p:cNvSpPr txBox="1"/>
          <p:nvPr/>
        </p:nvSpPr>
        <p:spPr>
          <a:xfrm>
            <a:off x="532264" y="1311965"/>
            <a:ext cx="11286698" cy="42011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900113" algn="just">
              <a:spcAft>
                <a:spcPts val="1200"/>
              </a:spcAft>
            </a:pP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Tarkibida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OH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guruh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bor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aromatik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halqali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birikmalarni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ikki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guruhga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ajratish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mumkin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742950" indent="-742950" algn="just">
              <a:spcAft>
                <a:spcPts val="600"/>
              </a:spcAft>
              <a:buFont typeface="+mj-lt"/>
              <a:buAutoNum type="arabicPeriod"/>
            </a:pP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Gidroksil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guruhi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benzol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halqasidagi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uglerodga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bevosita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birikkan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birikmalarni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fenollar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deyiladi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742950" indent="-742950" algn="just">
              <a:spcAft>
                <a:spcPts val="600"/>
              </a:spcAft>
              <a:buFont typeface="+mj-lt"/>
              <a:buAutoNum type="arabicPeriod"/>
            </a:pP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Gidroksil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guruh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benzol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halqasining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yon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zanjiridagi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uglerodga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birikishidan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birikmalarga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aromatik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spirtlar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deyiladi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167031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9" name="Прямоугольник 25"/>
          <p:cNvSpPr>
            <a:spLocks noChangeArrowheads="1"/>
          </p:cNvSpPr>
          <p:nvPr/>
        </p:nvSpPr>
        <p:spPr bwMode="auto">
          <a:xfrm>
            <a:off x="3533728" y="3484802"/>
            <a:ext cx="240772" cy="3627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zh-CN" sz="1757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endParaRPr lang="ru-RU" altLang="ru-RU" sz="1757">
              <a:latin typeface="Tw Cen MT" panose="020B0602020104020603" pitchFamily="34" charset="0"/>
              <a:ea typeface="SimSun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4" name="Заголовок 1048622">
            <a:extLst>
              <a:ext uri="{FF2B5EF4-FFF2-40B4-BE49-F238E27FC236}">
                <a16:creationId xmlns:a16="http://schemas.microsoft.com/office/drawing/2014/main" id="{8C9B6551-0EA2-45FB-9AAB-5C6CEBBA0907}"/>
              </a:ext>
            </a:extLst>
          </p:cNvPr>
          <p:cNvSpPr txBox="1">
            <a:spLocks noGrp="1"/>
          </p:cNvSpPr>
          <p:nvPr>
            <p:ph type="title"/>
          </p:nvPr>
        </p:nvSpPr>
        <p:spPr bwMode="auto">
          <a:xfrm>
            <a:off x="0" y="0"/>
            <a:ext cx="12192000" cy="1103313"/>
          </a:xfrm>
          <a:prstGeom prst="rect">
            <a:avLst/>
          </a:prstGeom>
          <a:solidFill>
            <a:srgbClr val="2365C7"/>
          </a:solidFill>
          <a:ln w="9525">
            <a:solidFill>
              <a:schemeClr val="accent1"/>
            </a:solidFill>
            <a:miter lim="800000"/>
            <a:headEnd/>
            <a:tailEnd/>
          </a:ln>
        </p:spPr>
        <p:txBody>
          <a:bodyPr numCol="1" anchor="t">
            <a:no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latinLnBrk="1">
              <a:lnSpc>
                <a:spcPct val="150000"/>
              </a:lnSpc>
              <a:spcBef>
                <a:spcPct val="0"/>
              </a:spcBef>
              <a:buNone/>
            </a:pPr>
            <a:r>
              <a:rPr lang="en-US" sz="4400" b="1" dirty="0" err="1">
                <a:solidFill>
                  <a:schemeClr val="bg1"/>
                </a:solidFill>
                <a:cs typeface="Arial" pitchFamily="34" charset="0"/>
              </a:rPr>
              <a:t>Fenollar</a:t>
            </a:r>
            <a:r>
              <a:rPr lang="ru-RU" sz="4000" b="1" dirty="0">
                <a:solidFill>
                  <a:schemeClr val="bg1"/>
                </a:solidFill>
                <a:cs typeface="Arial" pitchFamily="34" charset="0"/>
              </a:rPr>
              <a:t/>
            </a:r>
            <a:br>
              <a:rPr lang="ru-RU" sz="4000" b="1" dirty="0">
                <a:solidFill>
                  <a:schemeClr val="bg1"/>
                </a:solidFill>
                <a:cs typeface="Arial" pitchFamily="34" charset="0"/>
              </a:rPr>
            </a:br>
            <a:endParaRPr lang="en-US" altLang="en-US" sz="3600" b="1" dirty="0">
              <a:solidFill>
                <a:schemeClr val="bg1"/>
              </a:solidFill>
              <a:ea typeface="Times New Roman" panose="02020603050405020304" pitchFamily="18" charset="0"/>
              <a:cs typeface="Arial" panose="020B0604020202020204" pitchFamily="34" charset="0"/>
              <a:sym typeface="Book Antiqua" panose="02040602050305030304" pitchFamily="18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1334FD98-592F-4AD6-ACB2-19ED20AAE695}"/>
              </a:ext>
            </a:extLst>
          </p:cNvPr>
          <p:cNvSpPr txBox="1"/>
          <p:nvPr/>
        </p:nvSpPr>
        <p:spPr>
          <a:xfrm>
            <a:off x="450376" y="1270942"/>
            <a:ext cx="1131796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531813"/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Tarkibidagi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OH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soniga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qarab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atomli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ko‘p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atomli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fenollar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bo‘lishi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mumkin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Шестиугольник 2">
            <a:extLst>
              <a:ext uri="{FF2B5EF4-FFF2-40B4-BE49-F238E27FC236}">
                <a16:creationId xmlns:a16="http://schemas.microsoft.com/office/drawing/2014/main" id="{3316CD3C-545B-424C-8B82-935CF62046E5}"/>
              </a:ext>
            </a:extLst>
          </p:cNvPr>
          <p:cNvSpPr/>
          <p:nvPr/>
        </p:nvSpPr>
        <p:spPr>
          <a:xfrm rot="16200000">
            <a:off x="1129751" y="3181607"/>
            <a:ext cx="1524000" cy="1636642"/>
          </a:xfrm>
          <a:prstGeom prst="hexagon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Шестиугольник 6">
            <a:extLst>
              <a:ext uri="{FF2B5EF4-FFF2-40B4-BE49-F238E27FC236}">
                <a16:creationId xmlns:a16="http://schemas.microsoft.com/office/drawing/2014/main" id="{AE128F5D-86A5-4418-9F1A-112EEC94909E}"/>
              </a:ext>
            </a:extLst>
          </p:cNvPr>
          <p:cNvSpPr/>
          <p:nvPr/>
        </p:nvSpPr>
        <p:spPr>
          <a:xfrm rot="16200000">
            <a:off x="8305803" y="3181608"/>
            <a:ext cx="1524000" cy="1636642"/>
          </a:xfrm>
          <a:prstGeom prst="hexagon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Шестиугольник 7">
            <a:extLst>
              <a:ext uri="{FF2B5EF4-FFF2-40B4-BE49-F238E27FC236}">
                <a16:creationId xmlns:a16="http://schemas.microsoft.com/office/drawing/2014/main" id="{02AC802A-0985-45F6-82C3-2263CF7288AA}"/>
              </a:ext>
            </a:extLst>
          </p:cNvPr>
          <p:cNvSpPr/>
          <p:nvPr/>
        </p:nvSpPr>
        <p:spPr>
          <a:xfrm rot="16200000">
            <a:off x="4770786" y="3181608"/>
            <a:ext cx="1524000" cy="1636642"/>
          </a:xfrm>
          <a:prstGeom prst="hexagon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9" name="Прямая соединительная линия 8">
            <a:extLst>
              <a:ext uri="{FF2B5EF4-FFF2-40B4-BE49-F238E27FC236}">
                <a16:creationId xmlns:a16="http://schemas.microsoft.com/office/drawing/2014/main" id="{A2E9275D-17C9-4E6C-9A50-440E077B72B8}"/>
              </a:ext>
            </a:extLst>
          </p:cNvPr>
          <p:cNvCxnSpPr>
            <a:endCxn id="3" idx="0"/>
          </p:cNvCxnSpPr>
          <p:nvPr/>
        </p:nvCxnSpPr>
        <p:spPr>
          <a:xfrm>
            <a:off x="1891751" y="2875722"/>
            <a:ext cx="0" cy="362206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>
            <a:extLst>
              <a:ext uri="{FF2B5EF4-FFF2-40B4-BE49-F238E27FC236}">
                <a16:creationId xmlns:a16="http://schemas.microsoft.com/office/drawing/2014/main" id="{002C4E01-4E73-4C05-BF5D-C1C0FC7129F9}"/>
              </a:ext>
            </a:extLst>
          </p:cNvPr>
          <p:cNvCxnSpPr/>
          <p:nvPr/>
        </p:nvCxnSpPr>
        <p:spPr>
          <a:xfrm>
            <a:off x="5532786" y="2875722"/>
            <a:ext cx="0" cy="362206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>
            <a:extLst>
              <a:ext uri="{FF2B5EF4-FFF2-40B4-BE49-F238E27FC236}">
                <a16:creationId xmlns:a16="http://schemas.microsoft.com/office/drawing/2014/main" id="{24E9CCA8-3F8C-4B78-9E70-DE42941AE39D}"/>
              </a:ext>
            </a:extLst>
          </p:cNvPr>
          <p:cNvCxnSpPr/>
          <p:nvPr/>
        </p:nvCxnSpPr>
        <p:spPr>
          <a:xfrm>
            <a:off x="9071119" y="2875722"/>
            <a:ext cx="0" cy="362206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>
            <a:extLst>
              <a:ext uri="{FF2B5EF4-FFF2-40B4-BE49-F238E27FC236}">
                <a16:creationId xmlns:a16="http://schemas.microsoft.com/office/drawing/2014/main" id="{1DE3BBCC-C5C0-42D2-AF60-1B10F24FA705}"/>
              </a:ext>
            </a:extLst>
          </p:cNvPr>
          <p:cNvCxnSpPr>
            <a:cxnSpLocks/>
          </p:cNvCxnSpPr>
          <p:nvPr/>
        </p:nvCxnSpPr>
        <p:spPr>
          <a:xfrm flipH="1">
            <a:off x="6351108" y="3609401"/>
            <a:ext cx="394249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>
            <a:extLst>
              <a:ext uri="{FF2B5EF4-FFF2-40B4-BE49-F238E27FC236}">
                <a16:creationId xmlns:a16="http://schemas.microsoft.com/office/drawing/2014/main" id="{29EB0F2D-F164-4DE0-BD3F-C23665611D7C}"/>
              </a:ext>
            </a:extLst>
          </p:cNvPr>
          <p:cNvCxnSpPr>
            <a:cxnSpLocks/>
          </p:cNvCxnSpPr>
          <p:nvPr/>
        </p:nvCxnSpPr>
        <p:spPr>
          <a:xfrm flipH="1">
            <a:off x="9874120" y="3609401"/>
            <a:ext cx="394249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>
            <a:extLst>
              <a:ext uri="{FF2B5EF4-FFF2-40B4-BE49-F238E27FC236}">
                <a16:creationId xmlns:a16="http://schemas.microsoft.com/office/drawing/2014/main" id="{13F307DF-E6F4-4919-953E-9DB1C6ADD4CA}"/>
              </a:ext>
            </a:extLst>
          </p:cNvPr>
          <p:cNvCxnSpPr>
            <a:cxnSpLocks/>
          </p:cNvCxnSpPr>
          <p:nvPr/>
        </p:nvCxnSpPr>
        <p:spPr>
          <a:xfrm flipH="1">
            <a:off x="9886124" y="4378027"/>
            <a:ext cx="394249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>
            <a:extLst>
              <a:ext uri="{FF2B5EF4-FFF2-40B4-BE49-F238E27FC236}">
                <a16:creationId xmlns:a16="http://schemas.microsoft.com/office/drawing/2014/main" id="{F97025ED-8CDD-4114-BCB0-3BFC509CA39B}"/>
              </a:ext>
            </a:extLst>
          </p:cNvPr>
          <p:cNvCxnSpPr>
            <a:cxnSpLocks/>
          </p:cNvCxnSpPr>
          <p:nvPr/>
        </p:nvCxnSpPr>
        <p:spPr>
          <a:xfrm flipV="1">
            <a:off x="1224536" y="3429000"/>
            <a:ext cx="551255" cy="237167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2" name="Прямая соединительная линия 21">
            <a:extLst>
              <a:ext uri="{FF2B5EF4-FFF2-40B4-BE49-F238E27FC236}">
                <a16:creationId xmlns:a16="http://schemas.microsoft.com/office/drawing/2014/main" id="{A400B20F-6DFB-43A5-8170-FD65B32932A0}"/>
              </a:ext>
            </a:extLst>
          </p:cNvPr>
          <p:cNvCxnSpPr>
            <a:cxnSpLocks/>
          </p:cNvCxnSpPr>
          <p:nvPr/>
        </p:nvCxnSpPr>
        <p:spPr>
          <a:xfrm flipV="1">
            <a:off x="8489399" y="3405122"/>
            <a:ext cx="551255" cy="237167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3" name="Прямая соединительная линия 22">
            <a:extLst>
              <a:ext uri="{FF2B5EF4-FFF2-40B4-BE49-F238E27FC236}">
                <a16:creationId xmlns:a16="http://schemas.microsoft.com/office/drawing/2014/main" id="{8791EBDC-3262-4FAB-8DC1-93BC83CDFA55}"/>
              </a:ext>
            </a:extLst>
          </p:cNvPr>
          <p:cNvCxnSpPr>
            <a:cxnSpLocks/>
          </p:cNvCxnSpPr>
          <p:nvPr/>
        </p:nvCxnSpPr>
        <p:spPr>
          <a:xfrm flipV="1">
            <a:off x="4858878" y="3429000"/>
            <a:ext cx="551255" cy="237167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4" name="Прямая соединительная линия 23">
            <a:extLst>
              <a:ext uri="{FF2B5EF4-FFF2-40B4-BE49-F238E27FC236}">
                <a16:creationId xmlns:a16="http://schemas.microsoft.com/office/drawing/2014/main" id="{977A0E89-B118-4C95-BEA9-7CB0BE6C692F}"/>
              </a:ext>
            </a:extLst>
          </p:cNvPr>
          <p:cNvCxnSpPr>
            <a:cxnSpLocks/>
          </p:cNvCxnSpPr>
          <p:nvPr/>
        </p:nvCxnSpPr>
        <p:spPr>
          <a:xfrm>
            <a:off x="1224536" y="4302707"/>
            <a:ext cx="667215" cy="260234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7" name="Прямая соединительная линия 26">
            <a:extLst>
              <a:ext uri="{FF2B5EF4-FFF2-40B4-BE49-F238E27FC236}">
                <a16:creationId xmlns:a16="http://schemas.microsoft.com/office/drawing/2014/main" id="{D0E6DD68-159E-4BFD-84C3-FD9777266AA8}"/>
              </a:ext>
            </a:extLst>
          </p:cNvPr>
          <p:cNvCxnSpPr/>
          <p:nvPr/>
        </p:nvCxnSpPr>
        <p:spPr>
          <a:xfrm>
            <a:off x="2517913" y="3666166"/>
            <a:ext cx="0" cy="636541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9" name="Прямая соединительная линия 28">
            <a:extLst>
              <a:ext uri="{FF2B5EF4-FFF2-40B4-BE49-F238E27FC236}">
                <a16:creationId xmlns:a16="http://schemas.microsoft.com/office/drawing/2014/main" id="{30CC3614-8CDD-44B0-B0BA-645046E1AAF8}"/>
              </a:ext>
            </a:extLst>
          </p:cNvPr>
          <p:cNvCxnSpPr/>
          <p:nvPr/>
        </p:nvCxnSpPr>
        <p:spPr>
          <a:xfrm>
            <a:off x="6188765" y="3666166"/>
            <a:ext cx="0" cy="636541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1" name="Прямая соединительная линия 30">
            <a:extLst>
              <a:ext uri="{FF2B5EF4-FFF2-40B4-BE49-F238E27FC236}">
                <a16:creationId xmlns:a16="http://schemas.microsoft.com/office/drawing/2014/main" id="{82417F4B-C3EF-4C1F-BB56-C76E477CD6AA}"/>
              </a:ext>
            </a:extLst>
          </p:cNvPr>
          <p:cNvCxnSpPr/>
          <p:nvPr/>
        </p:nvCxnSpPr>
        <p:spPr>
          <a:xfrm>
            <a:off x="9687339" y="3666166"/>
            <a:ext cx="0" cy="636541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3" name="Прямая соединительная линия 32">
            <a:extLst>
              <a:ext uri="{FF2B5EF4-FFF2-40B4-BE49-F238E27FC236}">
                <a16:creationId xmlns:a16="http://schemas.microsoft.com/office/drawing/2014/main" id="{EE66F036-B561-42BF-BDC0-218F9DB84830}"/>
              </a:ext>
            </a:extLst>
          </p:cNvPr>
          <p:cNvCxnSpPr>
            <a:cxnSpLocks/>
          </p:cNvCxnSpPr>
          <p:nvPr/>
        </p:nvCxnSpPr>
        <p:spPr>
          <a:xfrm>
            <a:off x="4849615" y="4302707"/>
            <a:ext cx="560518" cy="260234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6" name="Прямая соединительная линия 35">
            <a:extLst>
              <a:ext uri="{FF2B5EF4-FFF2-40B4-BE49-F238E27FC236}">
                <a16:creationId xmlns:a16="http://schemas.microsoft.com/office/drawing/2014/main" id="{95024BCD-CAB6-4C28-8F02-BA32B032D77C}"/>
              </a:ext>
            </a:extLst>
          </p:cNvPr>
          <p:cNvCxnSpPr>
            <a:cxnSpLocks/>
          </p:cNvCxnSpPr>
          <p:nvPr/>
        </p:nvCxnSpPr>
        <p:spPr>
          <a:xfrm>
            <a:off x="8489399" y="4378027"/>
            <a:ext cx="616179" cy="235826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8" name="TextBox 37">
            <a:extLst>
              <a:ext uri="{FF2B5EF4-FFF2-40B4-BE49-F238E27FC236}">
                <a16:creationId xmlns:a16="http://schemas.microsoft.com/office/drawing/2014/main" id="{C4099086-1C44-4DEA-A0EC-685B91B02337}"/>
              </a:ext>
            </a:extLst>
          </p:cNvPr>
          <p:cNvSpPr txBox="1"/>
          <p:nvPr/>
        </p:nvSpPr>
        <p:spPr>
          <a:xfrm>
            <a:off x="1698626" y="2378400"/>
            <a:ext cx="131592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OH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A085900A-2BC7-49CF-A56D-B147E7497AC7}"/>
              </a:ext>
            </a:extLst>
          </p:cNvPr>
          <p:cNvSpPr txBox="1"/>
          <p:nvPr/>
        </p:nvSpPr>
        <p:spPr>
          <a:xfrm>
            <a:off x="8797488" y="2372633"/>
            <a:ext cx="131592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OH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27C7F74C-01CD-4771-9047-3109898FC920}"/>
              </a:ext>
            </a:extLst>
          </p:cNvPr>
          <p:cNvSpPr txBox="1"/>
          <p:nvPr/>
        </p:nvSpPr>
        <p:spPr>
          <a:xfrm>
            <a:off x="6642332" y="3237928"/>
            <a:ext cx="131592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OH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142CEC79-25B9-4B34-8656-A933C80473F3}"/>
              </a:ext>
            </a:extLst>
          </p:cNvPr>
          <p:cNvSpPr txBox="1"/>
          <p:nvPr/>
        </p:nvSpPr>
        <p:spPr>
          <a:xfrm>
            <a:off x="5124629" y="2359112"/>
            <a:ext cx="131592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OH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79F59BBA-0819-4170-B733-DDDAF0F1C2BD}"/>
              </a:ext>
            </a:extLst>
          </p:cNvPr>
          <p:cNvSpPr txBox="1"/>
          <p:nvPr/>
        </p:nvSpPr>
        <p:spPr>
          <a:xfrm>
            <a:off x="10198563" y="4063564"/>
            <a:ext cx="131592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OH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53E2B21E-F206-4A30-9A4D-298DE9BF901F}"/>
              </a:ext>
            </a:extLst>
          </p:cNvPr>
          <p:cNvSpPr txBox="1"/>
          <p:nvPr/>
        </p:nvSpPr>
        <p:spPr>
          <a:xfrm>
            <a:off x="10177350" y="3251783"/>
            <a:ext cx="131592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OH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C33B9C1B-1934-4479-BF44-52732E3890D0}"/>
              </a:ext>
            </a:extLst>
          </p:cNvPr>
          <p:cNvSpPr txBox="1"/>
          <p:nvPr/>
        </p:nvSpPr>
        <p:spPr>
          <a:xfrm>
            <a:off x="967410" y="5540891"/>
            <a:ext cx="184868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fenol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96A0BC77-83A9-4AE3-9E6D-5EF8581C8692}"/>
              </a:ext>
            </a:extLst>
          </p:cNvPr>
          <p:cNvSpPr txBox="1"/>
          <p:nvPr/>
        </p:nvSpPr>
        <p:spPr>
          <a:xfrm>
            <a:off x="3149308" y="4986893"/>
            <a:ext cx="426057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Pirokatexin</a:t>
            </a:r>
            <a:endParaRPr lang="en-US" sz="3600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, 2-digiroksi 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benzol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95364471-E850-4273-9A43-6E1BA8F375CA}"/>
              </a:ext>
            </a:extLst>
          </p:cNvPr>
          <p:cNvSpPr txBox="1"/>
          <p:nvPr/>
        </p:nvSpPr>
        <p:spPr>
          <a:xfrm>
            <a:off x="7431737" y="4981312"/>
            <a:ext cx="4260574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Piroogallol</a:t>
            </a:r>
            <a:endParaRPr lang="en-US" sz="3600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, 2, 3-tridigiroksi 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benzol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451545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9" name="Прямоугольник 25"/>
          <p:cNvSpPr>
            <a:spLocks noChangeArrowheads="1"/>
          </p:cNvSpPr>
          <p:nvPr/>
        </p:nvSpPr>
        <p:spPr bwMode="auto">
          <a:xfrm>
            <a:off x="3533728" y="3484802"/>
            <a:ext cx="240772" cy="3627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zh-CN" sz="1757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endParaRPr lang="ru-RU" altLang="ru-RU" sz="1757">
              <a:latin typeface="Tw Cen MT" panose="020B0602020104020603" pitchFamily="34" charset="0"/>
              <a:ea typeface="SimSun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4" name="Заголовок 1048622">
            <a:extLst>
              <a:ext uri="{FF2B5EF4-FFF2-40B4-BE49-F238E27FC236}">
                <a16:creationId xmlns:a16="http://schemas.microsoft.com/office/drawing/2014/main" id="{8C9B6551-0EA2-45FB-9AAB-5C6CEBBA0907}"/>
              </a:ext>
            </a:extLst>
          </p:cNvPr>
          <p:cNvSpPr txBox="1">
            <a:spLocks noGrp="1"/>
          </p:cNvSpPr>
          <p:nvPr>
            <p:ph type="title"/>
          </p:nvPr>
        </p:nvSpPr>
        <p:spPr bwMode="auto">
          <a:xfrm>
            <a:off x="0" y="0"/>
            <a:ext cx="12192000" cy="1103313"/>
          </a:xfrm>
          <a:prstGeom prst="rect">
            <a:avLst/>
          </a:prstGeom>
          <a:solidFill>
            <a:srgbClr val="2365C7"/>
          </a:solidFill>
          <a:ln w="9525">
            <a:solidFill>
              <a:schemeClr val="accent1"/>
            </a:solidFill>
            <a:miter lim="800000"/>
            <a:headEnd/>
            <a:tailEnd/>
          </a:ln>
        </p:spPr>
        <p:txBody>
          <a:bodyPr numCol="1" anchor="t">
            <a:no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latinLnBrk="1">
              <a:lnSpc>
                <a:spcPct val="150000"/>
              </a:lnSpc>
              <a:spcBef>
                <a:spcPct val="0"/>
              </a:spcBef>
              <a:buNone/>
            </a:pPr>
            <a:r>
              <a:rPr lang="en-US" sz="4400" b="1" dirty="0" err="1">
                <a:solidFill>
                  <a:schemeClr val="bg1"/>
                </a:solidFill>
                <a:cs typeface="Arial" pitchFamily="34" charset="0"/>
              </a:rPr>
              <a:t>Fenollar</a:t>
            </a:r>
            <a:r>
              <a:rPr lang="ru-RU" sz="4000" b="1" dirty="0">
                <a:solidFill>
                  <a:schemeClr val="bg1"/>
                </a:solidFill>
                <a:cs typeface="Arial" pitchFamily="34" charset="0"/>
              </a:rPr>
              <a:t/>
            </a:r>
            <a:br>
              <a:rPr lang="ru-RU" sz="4000" b="1" dirty="0">
                <a:solidFill>
                  <a:schemeClr val="bg1"/>
                </a:solidFill>
                <a:cs typeface="Arial" pitchFamily="34" charset="0"/>
              </a:rPr>
            </a:br>
            <a:endParaRPr lang="en-US" altLang="en-US" sz="3600" b="1" dirty="0">
              <a:solidFill>
                <a:schemeClr val="bg1"/>
              </a:solidFill>
              <a:ea typeface="Times New Roman" panose="02020603050405020304" pitchFamily="18" charset="0"/>
              <a:cs typeface="Arial" panose="020B0604020202020204" pitchFamily="34" charset="0"/>
              <a:sym typeface="Book Antiqua" panose="02040602050305030304" pitchFamily="18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3E8EC82E-8295-47E6-B32C-9443FA9BEE9E}"/>
              </a:ext>
            </a:extLst>
          </p:cNvPr>
          <p:cNvSpPr txBox="1"/>
          <p:nvPr/>
        </p:nvSpPr>
        <p:spPr>
          <a:xfrm>
            <a:off x="212036" y="1251064"/>
            <a:ext cx="1138856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627063" algn="just"/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Fenolning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gomologi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sifatida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 o-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krezol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, m-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krezol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          p-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krezollarni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keltirishimiz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mumkin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Шестиугольник 5">
            <a:extLst>
              <a:ext uri="{FF2B5EF4-FFF2-40B4-BE49-F238E27FC236}">
                <a16:creationId xmlns:a16="http://schemas.microsoft.com/office/drawing/2014/main" id="{1F210A4C-FE64-44AD-9D0C-8947E59C115F}"/>
              </a:ext>
            </a:extLst>
          </p:cNvPr>
          <p:cNvSpPr/>
          <p:nvPr/>
        </p:nvSpPr>
        <p:spPr>
          <a:xfrm rot="16200000">
            <a:off x="1381542" y="3372679"/>
            <a:ext cx="1524000" cy="1636642"/>
          </a:xfrm>
          <a:prstGeom prst="hexagon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7" name="Прямая соединительная линия 6">
            <a:extLst>
              <a:ext uri="{FF2B5EF4-FFF2-40B4-BE49-F238E27FC236}">
                <a16:creationId xmlns:a16="http://schemas.microsoft.com/office/drawing/2014/main" id="{7CF39713-36DC-474B-ADFE-1712E4BD5A01}"/>
              </a:ext>
            </a:extLst>
          </p:cNvPr>
          <p:cNvCxnSpPr>
            <a:endCxn id="6" idx="0"/>
          </p:cNvCxnSpPr>
          <p:nvPr/>
        </p:nvCxnSpPr>
        <p:spPr>
          <a:xfrm>
            <a:off x="2143542" y="3066794"/>
            <a:ext cx="0" cy="362206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" name="Прямая соединительная линия 7">
            <a:extLst>
              <a:ext uri="{FF2B5EF4-FFF2-40B4-BE49-F238E27FC236}">
                <a16:creationId xmlns:a16="http://schemas.microsoft.com/office/drawing/2014/main" id="{881C7FB9-DC9B-4F66-8563-D7149A8DD885}"/>
              </a:ext>
            </a:extLst>
          </p:cNvPr>
          <p:cNvCxnSpPr>
            <a:cxnSpLocks/>
          </p:cNvCxnSpPr>
          <p:nvPr/>
        </p:nvCxnSpPr>
        <p:spPr>
          <a:xfrm flipV="1">
            <a:off x="2247796" y="4477813"/>
            <a:ext cx="551255" cy="237167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>
            <a:extLst>
              <a:ext uri="{FF2B5EF4-FFF2-40B4-BE49-F238E27FC236}">
                <a16:creationId xmlns:a16="http://schemas.microsoft.com/office/drawing/2014/main" id="{77598E4F-4B09-43BC-86D7-DB001067197D}"/>
              </a:ext>
            </a:extLst>
          </p:cNvPr>
          <p:cNvCxnSpPr>
            <a:cxnSpLocks/>
          </p:cNvCxnSpPr>
          <p:nvPr/>
        </p:nvCxnSpPr>
        <p:spPr>
          <a:xfrm>
            <a:off x="1492422" y="3873200"/>
            <a:ext cx="0" cy="604613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>
            <a:extLst>
              <a:ext uri="{FF2B5EF4-FFF2-40B4-BE49-F238E27FC236}">
                <a16:creationId xmlns:a16="http://schemas.microsoft.com/office/drawing/2014/main" id="{E1459423-5962-4558-9DBD-7897B0C4FD01}"/>
              </a:ext>
            </a:extLst>
          </p:cNvPr>
          <p:cNvCxnSpPr>
            <a:cxnSpLocks/>
          </p:cNvCxnSpPr>
          <p:nvPr/>
        </p:nvCxnSpPr>
        <p:spPr>
          <a:xfrm>
            <a:off x="2172889" y="3642881"/>
            <a:ext cx="626162" cy="30278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3" name="Прямоугольник 25">
            <a:extLst>
              <a:ext uri="{FF2B5EF4-FFF2-40B4-BE49-F238E27FC236}">
                <a16:creationId xmlns:a16="http://schemas.microsoft.com/office/drawing/2014/main" id="{AB84C2CB-9021-4CBE-AF3D-954A3FD859C3}"/>
              </a:ext>
            </a:extLst>
          </p:cNvPr>
          <p:cNvSpPr>
            <a:spLocks noChangeArrowheads="1"/>
          </p:cNvSpPr>
          <p:nvPr/>
        </p:nvSpPr>
        <p:spPr bwMode="auto">
          <a:xfrm>
            <a:off x="7303971" y="3484802"/>
            <a:ext cx="240772" cy="3627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zh-CN" sz="1757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endParaRPr lang="ru-RU" altLang="ru-RU" sz="1757">
              <a:latin typeface="Tw Cen MT" panose="020B0602020104020603" pitchFamily="34" charset="0"/>
              <a:ea typeface="SimSun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24" name="Шестиугольник 23">
            <a:extLst>
              <a:ext uri="{FF2B5EF4-FFF2-40B4-BE49-F238E27FC236}">
                <a16:creationId xmlns:a16="http://schemas.microsoft.com/office/drawing/2014/main" id="{2011BFAE-148C-4A69-8A35-BF12F70D3876}"/>
              </a:ext>
            </a:extLst>
          </p:cNvPr>
          <p:cNvSpPr/>
          <p:nvPr/>
        </p:nvSpPr>
        <p:spPr>
          <a:xfrm rot="16200000">
            <a:off x="5151785" y="3372679"/>
            <a:ext cx="1524000" cy="1636642"/>
          </a:xfrm>
          <a:prstGeom prst="hexagon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25" name="Прямая соединительная линия 24">
            <a:extLst>
              <a:ext uri="{FF2B5EF4-FFF2-40B4-BE49-F238E27FC236}">
                <a16:creationId xmlns:a16="http://schemas.microsoft.com/office/drawing/2014/main" id="{9352C3F9-52CC-4428-B52D-93D7E7561717}"/>
              </a:ext>
            </a:extLst>
          </p:cNvPr>
          <p:cNvCxnSpPr>
            <a:endCxn id="24" idx="0"/>
          </p:cNvCxnSpPr>
          <p:nvPr/>
        </p:nvCxnSpPr>
        <p:spPr>
          <a:xfrm>
            <a:off x="5913785" y="3066794"/>
            <a:ext cx="0" cy="362206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6" name="Прямая соединительная линия 25">
            <a:extLst>
              <a:ext uri="{FF2B5EF4-FFF2-40B4-BE49-F238E27FC236}">
                <a16:creationId xmlns:a16="http://schemas.microsoft.com/office/drawing/2014/main" id="{EF6A5451-F0F0-43BB-9219-EE91FE7D06D3}"/>
              </a:ext>
            </a:extLst>
          </p:cNvPr>
          <p:cNvCxnSpPr>
            <a:cxnSpLocks/>
          </p:cNvCxnSpPr>
          <p:nvPr/>
        </p:nvCxnSpPr>
        <p:spPr>
          <a:xfrm flipV="1">
            <a:off x="6018039" y="4477813"/>
            <a:ext cx="551255" cy="237167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7" name="Прямая соединительная линия 26">
            <a:extLst>
              <a:ext uri="{FF2B5EF4-FFF2-40B4-BE49-F238E27FC236}">
                <a16:creationId xmlns:a16="http://schemas.microsoft.com/office/drawing/2014/main" id="{8E3735A9-F5C1-41B5-BB16-7F0A26B22ACE}"/>
              </a:ext>
            </a:extLst>
          </p:cNvPr>
          <p:cNvCxnSpPr>
            <a:cxnSpLocks/>
          </p:cNvCxnSpPr>
          <p:nvPr/>
        </p:nvCxnSpPr>
        <p:spPr>
          <a:xfrm>
            <a:off x="5262665" y="3873200"/>
            <a:ext cx="0" cy="604613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8" name="Прямая соединительная линия 27">
            <a:extLst>
              <a:ext uri="{FF2B5EF4-FFF2-40B4-BE49-F238E27FC236}">
                <a16:creationId xmlns:a16="http://schemas.microsoft.com/office/drawing/2014/main" id="{C7CFB250-B2F3-469F-A2E6-93B168A73BF1}"/>
              </a:ext>
            </a:extLst>
          </p:cNvPr>
          <p:cNvCxnSpPr>
            <a:cxnSpLocks/>
          </p:cNvCxnSpPr>
          <p:nvPr/>
        </p:nvCxnSpPr>
        <p:spPr>
          <a:xfrm>
            <a:off x="5943132" y="3642881"/>
            <a:ext cx="626162" cy="30278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9" name="Прямоугольник 25">
            <a:extLst>
              <a:ext uri="{FF2B5EF4-FFF2-40B4-BE49-F238E27FC236}">
                <a16:creationId xmlns:a16="http://schemas.microsoft.com/office/drawing/2014/main" id="{D0E211CC-C5AD-49F5-9FFA-99215B72177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815798" y="3487076"/>
            <a:ext cx="240772" cy="3627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zh-CN" sz="1757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endParaRPr lang="ru-RU" altLang="ru-RU" sz="1757">
              <a:latin typeface="Tw Cen MT" panose="020B0602020104020603" pitchFamily="34" charset="0"/>
              <a:ea typeface="SimSun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30" name="Шестиугольник 29">
            <a:extLst>
              <a:ext uri="{FF2B5EF4-FFF2-40B4-BE49-F238E27FC236}">
                <a16:creationId xmlns:a16="http://schemas.microsoft.com/office/drawing/2014/main" id="{4D920FB5-FB51-4E36-A0AA-99C44F4A3354}"/>
              </a:ext>
            </a:extLst>
          </p:cNvPr>
          <p:cNvSpPr/>
          <p:nvPr/>
        </p:nvSpPr>
        <p:spPr>
          <a:xfrm rot="16200000">
            <a:off x="8663612" y="3374953"/>
            <a:ext cx="1524000" cy="1636642"/>
          </a:xfrm>
          <a:prstGeom prst="hexagon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31" name="Прямая соединительная линия 30">
            <a:extLst>
              <a:ext uri="{FF2B5EF4-FFF2-40B4-BE49-F238E27FC236}">
                <a16:creationId xmlns:a16="http://schemas.microsoft.com/office/drawing/2014/main" id="{98BC8776-19AB-4984-94E9-2CE003C30D08}"/>
              </a:ext>
            </a:extLst>
          </p:cNvPr>
          <p:cNvCxnSpPr>
            <a:endCxn id="30" idx="0"/>
          </p:cNvCxnSpPr>
          <p:nvPr/>
        </p:nvCxnSpPr>
        <p:spPr>
          <a:xfrm>
            <a:off x="9425612" y="3069068"/>
            <a:ext cx="0" cy="362206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2" name="Прямая соединительная линия 31">
            <a:extLst>
              <a:ext uri="{FF2B5EF4-FFF2-40B4-BE49-F238E27FC236}">
                <a16:creationId xmlns:a16="http://schemas.microsoft.com/office/drawing/2014/main" id="{327F1783-8DDF-478D-9BF5-9BF3D1EA72EC}"/>
              </a:ext>
            </a:extLst>
          </p:cNvPr>
          <p:cNvCxnSpPr>
            <a:cxnSpLocks/>
          </p:cNvCxnSpPr>
          <p:nvPr/>
        </p:nvCxnSpPr>
        <p:spPr>
          <a:xfrm flipV="1">
            <a:off x="9529866" y="4480087"/>
            <a:ext cx="551255" cy="237167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3" name="Прямая соединительная линия 32">
            <a:extLst>
              <a:ext uri="{FF2B5EF4-FFF2-40B4-BE49-F238E27FC236}">
                <a16:creationId xmlns:a16="http://schemas.microsoft.com/office/drawing/2014/main" id="{333F6E82-DD63-4392-A934-981B44BB4B09}"/>
              </a:ext>
            </a:extLst>
          </p:cNvPr>
          <p:cNvCxnSpPr>
            <a:cxnSpLocks/>
          </p:cNvCxnSpPr>
          <p:nvPr/>
        </p:nvCxnSpPr>
        <p:spPr>
          <a:xfrm>
            <a:off x="8774492" y="3875474"/>
            <a:ext cx="0" cy="604613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4" name="Прямая соединительная линия 33">
            <a:extLst>
              <a:ext uri="{FF2B5EF4-FFF2-40B4-BE49-F238E27FC236}">
                <a16:creationId xmlns:a16="http://schemas.microsoft.com/office/drawing/2014/main" id="{B7B236E1-5C1C-4E65-99B6-0BF0C4AF84C2}"/>
              </a:ext>
            </a:extLst>
          </p:cNvPr>
          <p:cNvCxnSpPr>
            <a:cxnSpLocks/>
          </p:cNvCxnSpPr>
          <p:nvPr/>
        </p:nvCxnSpPr>
        <p:spPr>
          <a:xfrm>
            <a:off x="9454959" y="3645155"/>
            <a:ext cx="626162" cy="30278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2" name="TextBox 21">
            <a:extLst>
              <a:ext uri="{FF2B5EF4-FFF2-40B4-BE49-F238E27FC236}">
                <a16:creationId xmlns:a16="http://schemas.microsoft.com/office/drawing/2014/main" id="{E6EA60F4-5203-4504-8340-420E0FFB5DD3}"/>
              </a:ext>
            </a:extLst>
          </p:cNvPr>
          <p:cNvSpPr txBox="1"/>
          <p:nvPr/>
        </p:nvSpPr>
        <p:spPr>
          <a:xfrm>
            <a:off x="1848699" y="2610132"/>
            <a:ext cx="137158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OH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C14EFB9D-AD5D-4999-B286-E172215CE4E0}"/>
              </a:ext>
            </a:extLst>
          </p:cNvPr>
          <p:cNvSpPr txBox="1"/>
          <p:nvPr/>
        </p:nvSpPr>
        <p:spPr>
          <a:xfrm>
            <a:off x="9119702" y="2590782"/>
            <a:ext cx="137158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OH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03C9B54E-9A1F-4542-BE6C-82E6366F4BEC}"/>
              </a:ext>
            </a:extLst>
          </p:cNvPr>
          <p:cNvSpPr txBox="1"/>
          <p:nvPr/>
        </p:nvSpPr>
        <p:spPr>
          <a:xfrm>
            <a:off x="5655369" y="2573681"/>
            <a:ext cx="137158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OH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38" name="Прямая соединительная линия 37">
            <a:extLst>
              <a:ext uri="{FF2B5EF4-FFF2-40B4-BE49-F238E27FC236}">
                <a16:creationId xmlns:a16="http://schemas.microsoft.com/office/drawing/2014/main" id="{F7515E01-C381-43B6-8EFE-94ECDDDD3F6A}"/>
              </a:ext>
            </a:extLst>
          </p:cNvPr>
          <p:cNvCxnSpPr>
            <a:stCxn id="6" idx="1"/>
          </p:cNvCxnSpPr>
          <p:nvPr/>
        </p:nvCxnSpPr>
        <p:spPr>
          <a:xfrm flipV="1">
            <a:off x="2961863" y="3796545"/>
            <a:ext cx="381010" cy="1345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40" name="TextBox 39">
            <a:extLst>
              <a:ext uri="{FF2B5EF4-FFF2-40B4-BE49-F238E27FC236}">
                <a16:creationId xmlns:a16="http://schemas.microsoft.com/office/drawing/2014/main" id="{58394089-4DE2-49EB-AD30-84B0978789AF}"/>
              </a:ext>
            </a:extLst>
          </p:cNvPr>
          <p:cNvSpPr txBox="1"/>
          <p:nvPr/>
        </p:nvSpPr>
        <p:spPr>
          <a:xfrm>
            <a:off x="3300049" y="3471105"/>
            <a:ext cx="137158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CH</a:t>
            </a:r>
            <a:r>
              <a:rPr lang="ru-RU" dirty="0"/>
              <a:t> </a:t>
            </a:r>
            <a:r>
              <a:rPr lang="en-US" sz="3600" baseline="-250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EDDDD7FF-E709-49BE-A993-8B060742C74D}"/>
              </a:ext>
            </a:extLst>
          </p:cNvPr>
          <p:cNvSpPr txBox="1"/>
          <p:nvPr/>
        </p:nvSpPr>
        <p:spPr>
          <a:xfrm>
            <a:off x="9243649" y="5135778"/>
            <a:ext cx="137158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CH</a:t>
            </a:r>
            <a:r>
              <a:rPr lang="ru-RU" dirty="0"/>
              <a:t> </a:t>
            </a:r>
            <a:r>
              <a:rPr lang="en-US" sz="3600" baseline="-250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8846FD9B-EF5C-4619-8848-81835BB95C56}"/>
              </a:ext>
            </a:extLst>
          </p:cNvPr>
          <p:cNvSpPr txBox="1"/>
          <p:nvPr/>
        </p:nvSpPr>
        <p:spPr>
          <a:xfrm>
            <a:off x="6863623" y="4629834"/>
            <a:ext cx="137158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CH</a:t>
            </a:r>
            <a:r>
              <a:rPr lang="ru-RU" dirty="0"/>
              <a:t> </a:t>
            </a:r>
            <a:r>
              <a:rPr lang="en-US" sz="3600" baseline="-250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43" name="Прямая соединительная линия 42">
            <a:extLst>
              <a:ext uri="{FF2B5EF4-FFF2-40B4-BE49-F238E27FC236}">
                <a16:creationId xmlns:a16="http://schemas.microsoft.com/office/drawing/2014/main" id="{5AC60B9A-CA34-4123-A1FB-B8E421C508EC}"/>
              </a:ext>
            </a:extLst>
          </p:cNvPr>
          <p:cNvCxnSpPr/>
          <p:nvPr/>
        </p:nvCxnSpPr>
        <p:spPr>
          <a:xfrm>
            <a:off x="6732106" y="4596396"/>
            <a:ext cx="294844" cy="154723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5" name="Прямая соединительная линия 44">
            <a:extLst>
              <a:ext uri="{FF2B5EF4-FFF2-40B4-BE49-F238E27FC236}">
                <a16:creationId xmlns:a16="http://schemas.microsoft.com/office/drawing/2014/main" id="{1AF6252B-6B4E-4D59-A83B-928319ED0933}"/>
              </a:ext>
            </a:extLst>
          </p:cNvPr>
          <p:cNvCxnSpPr>
            <a:stCxn id="30" idx="3"/>
          </p:cNvCxnSpPr>
          <p:nvPr/>
        </p:nvCxnSpPr>
        <p:spPr>
          <a:xfrm>
            <a:off x="9425612" y="4955274"/>
            <a:ext cx="0" cy="180504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46" name="TextBox 45">
            <a:extLst>
              <a:ext uri="{FF2B5EF4-FFF2-40B4-BE49-F238E27FC236}">
                <a16:creationId xmlns:a16="http://schemas.microsoft.com/office/drawing/2014/main" id="{E094659D-EF4D-46E9-8122-447942742897}"/>
              </a:ext>
            </a:extLst>
          </p:cNvPr>
          <p:cNvSpPr txBox="1"/>
          <p:nvPr/>
        </p:nvSpPr>
        <p:spPr>
          <a:xfrm>
            <a:off x="988841" y="5155152"/>
            <a:ext cx="219986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fenol</a:t>
            </a:r>
            <a:endParaRPr lang="en-US" sz="3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3600" dirty="0" smtClean="0">
                <a:solidFill>
                  <a:srgbClr val="66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o-</a:t>
            </a:r>
            <a:r>
              <a:rPr lang="en-US" sz="3600" dirty="0" err="1" smtClean="0">
                <a:solidFill>
                  <a:srgbClr val="66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krezol</a:t>
            </a:r>
            <a:endParaRPr lang="ru-RU" sz="3600" dirty="0">
              <a:solidFill>
                <a:srgbClr val="6600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A9CF63E3-FFA8-42B3-ACAF-20ED684EC994}"/>
              </a:ext>
            </a:extLst>
          </p:cNvPr>
          <p:cNvSpPr txBox="1"/>
          <p:nvPr/>
        </p:nvSpPr>
        <p:spPr>
          <a:xfrm>
            <a:off x="4843201" y="5181944"/>
            <a:ext cx="219986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fenol</a:t>
            </a:r>
            <a:endParaRPr lang="en-US" sz="3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3600" dirty="0" smtClean="0">
                <a:solidFill>
                  <a:srgbClr val="66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m-</a:t>
            </a:r>
            <a:r>
              <a:rPr lang="en-US" sz="3600" dirty="0" err="1" smtClean="0">
                <a:solidFill>
                  <a:srgbClr val="66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krezol</a:t>
            </a:r>
            <a:endParaRPr lang="ru-RU" sz="3600" dirty="0">
              <a:solidFill>
                <a:srgbClr val="6600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7" name="Прямоугольник 46">
            <a:extLst>
              <a:ext uri="{FF2B5EF4-FFF2-40B4-BE49-F238E27FC236}">
                <a16:creationId xmlns:a16="http://schemas.microsoft.com/office/drawing/2014/main" id="{094174A3-19C7-440B-A68A-521CB9FC4AEF}"/>
              </a:ext>
            </a:extLst>
          </p:cNvPr>
          <p:cNvSpPr/>
          <p:nvPr/>
        </p:nvSpPr>
        <p:spPr>
          <a:xfrm>
            <a:off x="8925536" y="5709150"/>
            <a:ext cx="182614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3600" dirty="0" smtClean="0">
                <a:solidFill>
                  <a:srgbClr val="66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p-</a:t>
            </a:r>
            <a:r>
              <a:rPr lang="en-US" sz="3600" dirty="0" err="1" smtClean="0">
                <a:solidFill>
                  <a:srgbClr val="66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krezol</a:t>
            </a:r>
            <a:endParaRPr lang="ru-RU" sz="3600" dirty="0">
              <a:solidFill>
                <a:srgbClr val="6600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721596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1028</TotalTime>
  <Words>595</Words>
  <Application>Microsoft Office PowerPoint</Application>
  <PresentationFormat>Широкоэкранный</PresentationFormat>
  <Paragraphs>181</Paragraphs>
  <Slides>21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9" baseType="lpstr">
      <vt:lpstr>SimSun</vt:lpstr>
      <vt:lpstr>Arial</vt:lpstr>
      <vt:lpstr>Book Antiqua</vt:lpstr>
      <vt:lpstr>Calibri</vt:lpstr>
      <vt:lpstr>Calibri Light</vt:lpstr>
      <vt:lpstr>Times New Roman</vt:lpstr>
      <vt:lpstr>Tw Cen MT</vt:lpstr>
      <vt:lpstr>Тема Office</vt:lpstr>
      <vt:lpstr>Презентация PowerPoint</vt:lpstr>
      <vt:lpstr>Mustahkamlash </vt:lpstr>
      <vt:lpstr>Mustahkamlash </vt:lpstr>
      <vt:lpstr>Mustahkamlash </vt:lpstr>
      <vt:lpstr>Bugun darsda </vt:lpstr>
      <vt:lpstr>Fenollar </vt:lpstr>
      <vt:lpstr>Fenollar </vt:lpstr>
      <vt:lpstr>Fenollar </vt:lpstr>
      <vt:lpstr>Fenollar </vt:lpstr>
      <vt:lpstr>Fenollar </vt:lpstr>
      <vt:lpstr>Olinishi </vt:lpstr>
      <vt:lpstr>Fizik xossalari </vt:lpstr>
      <vt:lpstr>Fizik xossalari </vt:lpstr>
      <vt:lpstr>Kimyoviy xossalari </vt:lpstr>
      <vt:lpstr>Kimyoviy xossalari </vt:lpstr>
      <vt:lpstr>Kimyoviy xossalari </vt:lpstr>
      <vt:lpstr>Kimyoviy xossalari </vt:lpstr>
      <vt:lpstr>Mustahkamlash </vt:lpstr>
      <vt:lpstr>Mustahkamlash </vt:lpstr>
      <vt:lpstr>Mustahkamlash </vt:lpstr>
      <vt:lpstr>Mustaqil bajarish uchun topshiriqlar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ASUS</dc:creator>
  <cp:lastModifiedBy>User</cp:lastModifiedBy>
  <cp:revision>112</cp:revision>
  <dcterms:created xsi:type="dcterms:W3CDTF">2020-11-08T01:33:30Z</dcterms:created>
  <dcterms:modified xsi:type="dcterms:W3CDTF">2021-01-15T06:20:53Z</dcterms:modified>
</cp:coreProperties>
</file>