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1377" r:id="rId2"/>
    <p:sldId id="1400" r:id="rId3"/>
    <p:sldId id="1401" r:id="rId4"/>
    <p:sldId id="1402" r:id="rId5"/>
    <p:sldId id="1389" r:id="rId6"/>
    <p:sldId id="1388" r:id="rId7"/>
    <p:sldId id="1386" r:id="rId8"/>
    <p:sldId id="1385" r:id="rId9"/>
    <p:sldId id="1384" r:id="rId10"/>
    <p:sldId id="1383" r:id="rId11"/>
    <p:sldId id="1382" r:id="rId12"/>
    <p:sldId id="1381" r:id="rId13"/>
    <p:sldId id="1397" r:id="rId14"/>
    <p:sldId id="1396" r:id="rId15"/>
    <p:sldId id="1398" r:id="rId16"/>
    <p:sldId id="1399" r:id="rId17"/>
    <p:sldId id="1395" r:id="rId18"/>
    <p:sldId id="1394" r:id="rId19"/>
    <p:sldId id="1393" r:id="rId20"/>
    <p:sldId id="1403" r:id="rId21"/>
    <p:sldId id="330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6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2A61B-600B-4939-A366-1CF32D9E8381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DF187-5D6C-4B72-83DB-50824CC9E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158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09EC06-229F-4118-8FFE-7904004964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F02E7FD-D291-441E-BB63-E81060F3AF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E0DA43-3821-452D-A296-650D93A7B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D30867-BD42-4067-86D5-D172B703D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059F8D-5933-4DEF-8E13-4B591168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525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72BD4D-03C6-48A3-AC0D-D0125C342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ACFA03E-E551-4E08-BCFF-27F0E3A8F1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7F7F6C-5D2A-49D5-8CB7-6EA893A8E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DBB1B1-F9A8-47A9-B66F-332AB2377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36678F-69F8-4A59-BE95-C8CC8DA5D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444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9D7D328-94D3-4222-998E-7EABE87573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7431B0B-B167-4EC5-AA43-4FBF79865A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2362AA-D104-462F-AC02-C008BD07C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97CDA9-44C9-403D-86F6-80C9C1186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5A2F71-78FB-4C35-83D6-5D1050E1E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449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3" y="279963"/>
            <a:ext cx="10363202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7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7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3" y="1397001"/>
            <a:ext cx="3328417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7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7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7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7" cy="958851"/>
          </a:xfrm>
        </p:spPr>
        <p:txBody>
          <a:bodyPr>
            <a:noAutofit/>
          </a:bodyPr>
          <a:lstStyle>
            <a:lvl1pPr marL="0" indent="0">
              <a:buNone/>
              <a:defRPr sz="1367"/>
            </a:lvl1pPr>
            <a:lvl2pPr marL="148802" indent="-148802">
              <a:buFont typeface="Arial" panose="020B0604020202020204" pitchFamily="34" charset="0"/>
              <a:buChar char="•"/>
              <a:defRPr sz="1367"/>
            </a:lvl2pPr>
            <a:lvl3pPr marL="297604" indent="-148802">
              <a:defRPr sz="1367"/>
            </a:lvl3pPr>
            <a:lvl4pPr marL="520807" indent="-223203">
              <a:defRPr sz="1367"/>
            </a:lvl4pPr>
            <a:lvl5pPr marL="744010" indent="-223203">
              <a:defRPr sz="13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3" y="4980569"/>
            <a:ext cx="3328417" cy="958851"/>
          </a:xfrm>
        </p:spPr>
        <p:txBody>
          <a:bodyPr>
            <a:noAutofit/>
          </a:bodyPr>
          <a:lstStyle>
            <a:lvl1pPr marL="0" indent="0">
              <a:buNone/>
              <a:defRPr sz="1367"/>
            </a:lvl1pPr>
            <a:lvl2pPr marL="148802" indent="-148802">
              <a:buFont typeface="Arial" panose="020B0604020202020204" pitchFamily="34" charset="0"/>
              <a:buChar char="•"/>
              <a:defRPr sz="1367"/>
            </a:lvl2pPr>
            <a:lvl3pPr marL="297604" indent="-148802">
              <a:defRPr sz="1367"/>
            </a:lvl3pPr>
            <a:lvl4pPr marL="520807" indent="-223203">
              <a:defRPr sz="1367"/>
            </a:lvl4pPr>
            <a:lvl5pPr marL="744010" indent="-223203">
              <a:defRPr sz="13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7" cy="958851"/>
          </a:xfrm>
        </p:spPr>
        <p:txBody>
          <a:bodyPr>
            <a:noAutofit/>
          </a:bodyPr>
          <a:lstStyle>
            <a:lvl1pPr marL="0" indent="0">
              <a:buNone/>
              <a:defRPr sz="1367"/>
            </a:lvl1pPr>
            <a:lvl2pPr marL="148802" indent="-148802">
              <a:buFont typeface="Arial" panose="020B0604020202020204" pitchFamily="34" charset="0"/>
              <a:buChar char="•"/>
              <a:defRPr sz="1367"/>
            </a:lvl2pPr>
            <a:lvl3pPr marL="297604" indent="-148802">
              <a:defRPr sz="1367"/>
            </a:lvl3pPr>
            <a:lvl4pPr marL="520807" indent="-223203">
              <a:defRPr sz="1367"/>
            </a:lvl4pPr>
            <a:lvl5pPr marL="744010" indent="-223203">
              <a:defRPr sz="13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3" y="933454"/>
            <a:ext cx="10363202" cy="4063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5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3197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94B7EF-8BF8-40C8-B703-F538E4D8D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732422-E573-4617-987D-667C53BE5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AED90C-DF79-437D-B2E0-790B992C3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8FA7DD-D8BD-41C6-924F-9466C231A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D9E597-428A-4EFC-90CA-475CBE012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73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57B19A-AE23-4721-B65D-6F9677F07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B8740D-610F-419C-B6F2-3753A49E0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64E17D-1FFF-444E-B0DF-E7743FA09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8C89BD-FADA-430A-BAEB-81285099C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A3CF0D-823D-4E54-991F-A0ECBE5D5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637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0A6C43-E644-485F-A626-B3F97B14E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324201-AA3F-45C8-BA48-F43C210DCB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D745C06-6700-4FD9-AB96-2B0CE8558A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4D7D767-6867-4E19-9CD6-51BDD17DA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7DDCD83-FF3E-42A0-B187-87A43C7C9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3271546-51F5-4E67-825E-D62A9F0E4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755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7362C8-7D96-4B95-B321-48FAF206A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82306-2824-4DFB-BE3D-CE93AE0318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F31578F-4754-4B0A-B9DB-D9754323E5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BB0280F-48A9-4A57-913D-3ED9A63164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5DCCFAA-E801-4C99-9AF8-C915E3A0A1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2786A6B-9051-4CC1-AF3C-3A0B0D7D7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B6445E7-3F1A-4E90-B5AC-431E9CC7C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969C360-E0E2-499D-AE69-4B5A07535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706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FE0384-4FDE-4FE5-BC01-266972F0C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173EA34-5F5B-4370-B73A-71DD00902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91250B1-41B2-4CE6-ADBE-EFCCA19B0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4CCBCB6-9914-4527-9B10-460B8926D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422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E673FAA-A5D3-4EFB-A121-2E3EBEB91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5A6B76A-EB1D-4144-94FD-50E6577E1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F1CEA8A-7754-4405-888E-BC37CFBF8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389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52D81F-A15A-4552-8CAF-BC8612C93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D9F69F-39EB-461C-A2E9-718094703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F3AEC9A-5848-4AB3-965A-C5E8F6FE32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3FCEAD2-F274-4343-AB53-2C2C9B0DC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9B06BE5-AF34-4825-ABAE-835B41C8E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3DD6EFD-A255-499B-893A-921936CDC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431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697154-66A8-4618-AA54-84E2ED354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57026FD-B847-48C5-A037-66650E6A37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4CE1903-26B1-47B6-8D61-63A1D83D60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E8FA72A-0923-473F-87AC-756F35966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8F3DD01-FCFE-4AC4-905A-C63E79F90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E6B65F7-62D2-48EF-909C-F99AC523E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052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564940-2E9A-4584-B68A-37B81967D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0981C73-DDAF-4B9A-B92B-ACD4659016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37DFCF-CBF7-4D76-B4AB-2AA74F9AC4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4B4354-B053-452D-9AB6-8DFE8BFD33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11EFC5-2ECF-4716-A0CD-0CC4696A38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314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gastritinform.ru/aminokisloty-pri-gastrite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ommons.wikimedia.org/wiki/File:Acetylcysteine_3D.png" TargetMode="Externa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Arginine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hu.wikipedia.org/wiki/Metionin" TargetMode="Externa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bodypit.by/aminokisloty/aminokislota_levelup_l_arginine_240kap.html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astritinform.ru/aminokisloty-pri-gastrite/" TargetMode="External"/><Relationship Id="rId4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aptekanakirova.ru/catalog/category_7959_item_142474.html" TargetMode="External"/><Relationship Id="rId7" Type="http://schemas.openxmlformats.org/officeDocument/2006/relationships/hyperlink" Target="https://spb-sportivnoe-pitanie.ru/glutamine-200-caps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hyperlink" Target="https://apteka-ot-sklada.ru/kirov/catalog/Glitsin-forte-tb-d_rassas-300mg-N-30_320041702" TargetMode="External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z.wikipedia.org/wiki/Kimy%C9%99vi_reaksiya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4320"/>
            <a:ext cx="12192000" cy="19200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61569" y="2281304"/>
            <a:ext cx="9506431" cy="2701640"/>
          </a:xfrm>
          <a:prstGeom prst="rect">
            <a:avLst/>
          </a:prstGeom>
        </p:spPr>
        <p:txBody>
          <a:bodyPr vert="horz" wrap="square" lIns="0" tIns="28832" rIns="0" bIns="0" rtlCol="0">
            <a:spAutoFit/>
          </a:bodyPr>
          <a:lstStyle/>
          <a:p>
            <a:pPr marL="37962">
              <a:spcAft>
                <a:spcPts val="1200"/>
              </a:spcAft>
            </a:pPr>
            <a:r>
              <a:rPr lang="en-US" sz="5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5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962">
              <a:spcBef>
                <a:spcPts val="227"/>
              </a:spcBef>
              <a:spcAft>
                <a:spcPts val="1200"/>
              </a:spcAft>
            </a:pP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5400" b="1" dirty="0">
              <a:ln w="0"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70342" y="2255635"/>
            <a:ext cx="586788" cy="15899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80790" y="4195530"/>
            <a:ext cx="576340" cy="15899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845390" y="560310"/>
            <a:ext cx="1676050" cy="8016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850487" y="551224"/>
            <a:ext cx="1670953" cy="81071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826103" y="667546"/>
            <a:ext cx="1670953" cy="587083"/>
          </a:xfrm>
          <a:prstGeom prst="rect">
            <a:avLst/>
          </a:prstGeom>
        </p:spPr>
        <p:txBody>
          <a:bodyPr vert="horz" wrap="square" lIns="0" tIns="32765" rIns="0" bIns="0" rtlCol="0">
            <a:spAutoFit/>
          </a:bodyPr>
          <a:lstStyle/>
          <a:p>
            <a:pPr algn="ctr">
              <a:spcBef>
                <a:spcPts val="258"/>
              </a:spcBef>
            </a:pPr>
            <a:r>
              <a:rPr lang="en-US" sz="3600" b="1" spc="21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3649054" y="379314"/>
            <a:ext cx="4272896" cy="1138476"/>
          </a:xfrm>
          <a:prstGeom prst="rect">
            <a:avLst/>
          </a:prstGeom>
        </p:spPr>
        <p:txBody>
          <a:bodyPr vert="horz" wrap="square" lIns="0" tIns="3018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50" defTabSz="1889997">
              <a:spcBef>
                <a:spcPts val="235"/>
              </a:spcBef>
              <a:defRPr/>
            </a:pPr>
            <a:r>
              <a:rPr lang="en-US" sz="7200" kern="0" spc="21" dirty="0" err="1">
                <a:solidFill>
                  <a:sysClr val="window" lastClr="FFFFFF"/>
                </a:solidFill>
              </a:rPr>
              <a:t>Kimyo</a:t>
            </a:r>
            <a:endParaRPr lang="en-US" sz="72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1161569" y="651263"/>
            <a:ext cx="236171" cy="4842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80300DCF-7A93-40E2-97DB-984BC4BBEAC1}"/>
              </a:ext>
            </a:extLst>
          </p:cNvPr>
          <p:cNvSpPr/>
          <p:nvPr/>
        </p:nvSpPr>
        <p:spPr>
          <a:xfrm>
            <a:off x="1281087" y="956458"/>
            <a:ext cx="441007" cy="588009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1334803" y="1306381"/>
            <a:ext cx="332362" cy="1849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827979" y="955587"/>
            <a:ext cx="463318" cy="589322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8DD8CEAB-A5DC-4427-A511-668247ED131A}"/>
              </a:ext>
            </a:extLst>
          </p:cNvPr>
          <p:cNvSpPr/>
          <p:nvPr/>
        </p:nvSpPr>
        <p:spPr>
          <a:xfrm>
            <a:off x="880403" y="1232008"/>
            <a:ext cx="357400" cy="2598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E95C17E-E9B8-4A32-8081-954CFE17D57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l="9756" r="9756"/>
          <a:stretch>
            <a:fillRect/>
          </a:stretch>
        </p:blipFill>
        <p:spPr>
          <a:xfrm>
            <a:off x="9805120" y="4610562"/>
            <a:ext cx="2248014" cy="214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24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Aminokislotalar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C908CA-BC19-473D-A5C4-3226946F3CEC}"/>
              </a:ext>
            </a:extLst>
          </p:cNvPr>
          <p:cNvSpPr txBox="1"/>
          <p:nvPr/>
        </p:nvSpPr>
        <p:spPr>
          <a:xfrm>
            <a:off x="248478" y="1324561"/>
            <a:ext cx="116950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4500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funksional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tutuvchi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89B7CCA-3DC7-4AC0-A089-5E4B9D159491}"/>
              </a:ext>
            </a:extLst>
          </p:cNvPr>
          <p:cNvSpPr/>
          <p:nvPr/>
        </p:nvSpPr>
        <p:spPr>
          <a:xfrm>
            <a:off x="248478" y="2969019"/>
            <a:ext cx="6096000" cy="272818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O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HS –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CH – C – OH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</a:t>
            </a:r>
            <a:r>
              <a:rPr lang="en-US" sz="3600" dirty="0" err="1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sistein</a:t>
            </a:r>
            <a:endParaRPr lang="ru-RU" sz="36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0CE23A6-AF23-408D-877E-B9D14674679A}"/>
              </a:ext>
            </a:extLst>
          </p:cNvPr>
          <p:cNvSpPr/>
          <p:nvPr/>
        </p:nvSpPr>
        <p:spPr>
          <a:xfrm>
            <a:off x="6096000" y="2996787"/>
            <a:ext cx="6248400" cy="2728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O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 –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CH – C – OH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</a:t>
            </a:r>
            <a:r>
              <a:rPr lang="en-US" sz="3600" dirty="0" err="1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serin</a:t>
            </a:r>
            <a:endParaRPr lang="ru-RU" sz="3600" dirty="0">
              <a:solidFill>
                <a:schemeClr val="accent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9A2A5C6-97AC-4063-8D8B-ECDC48F419DF}"/>
              </a:ext>
            </a:extLst>
          </p:cNvPr>
          <p:cNvCxnSpPr/>
          <p:nvPr/>
        </p:nvCxnSpPr>
        <p:spPr>
          <a:xfrm flipV="1">
            <a:off x="4127500" y="3484802"/>
            <a:ext cx="127000" cy="181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B9D8ABB2-FA7A-4A2E-8179-3ECEA761D33C}"/>
              </a:ext>
            </a:extLst>
          </p:cNvPr>
          <p:cNvCxnSpPr/>
          <p:nvPr/>
        </p:nvCxnSpPr>
        <p:spPr>
          <a:xfrm flipV="1">
            <a:off x="4254500" y="3556868"/>
            <a:ext cx="152400" cy="181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6CB7BBDD-0DFC-4D3C-A5A3-5A508D03BB7C}"/>
              </a:ext>
            </a:extLst>
          </p:cNvPr>
          <p:cNvCxnSpPr>
            <a:cxnSpLocks/>
          </p:cNvCxnSpPr>
          <p:nvPr/>
        </p:nvCxnSpPr>
        <p:spPr>
          <a:xfrm flipV="1">
            <a:off x="9994900" y="3556868"/>
            <a:ext cx="107122" cy="181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CC395EEC-C7A7-4E56-82AC-D2A6133FD6C0}"/>
              </a:ext>
            </a:extLst>
          </p:cNvPr>
          <p:cNvCxnSpPr/>
          <p:nvPr/>
        </p:nvCxnSpPr>
        <p:spPr>
          <a:xfrm flipV="1">
            <a:off x="10178222" y="3575484"/>
            <a:ext cx="152400" cy="181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8AC24366-1756-4B2F-A67A-6DC4A6C246D3}"/>
              </a:ext>
            </a:extLst>
          </p:cNvPr>
          <p:cNvCxnSpPr/>
          <p:nvPr/>
        </p:nvCxnSpPr>
        <p:spPr>
          <a:xfrm>
            <a:off x="2888974" y="4214191"/>
            <a:ext cx="0" cy="1722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39AA2EDC-E531-448D-AC54-CE8E073895D7}"/>
              </a:ext>
            </a:extLst>
          </p:cNvPr>
          <p:cNvCxnSpPr/>
          <p:nvPr/>
        </p:nvCxnSpPr>
        <p:spPr>
          <a:xfrm>
            <a:off x="8865704" y="4253948"/>
            <a:ext cx="0" cy="11926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083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Nomenklaturasi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270BCB0-5A89-4AE2-954A-901438F75DB3}"/>
              </a:ext>
            </a:extLst>
          </p:cNvPr>
          <p:cNvSpPr txBox="1"/>
          <p:nvPr/>
        </p:nvSpPr>
        <p:spPr>
          <a:xfrm>
            <a:off x="88703" y="1151691"/>
            <a:ext cx="1201459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3400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Ratsional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nomenklatura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nomlanadi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3400" algn="just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guruhning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karboksilga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tutgan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aminokislota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molekulasidagi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grek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alifbosi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harflari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72CEE29-ED92-4A13-971B-455EEC331299}"/>
              </a:ext>
            </a:extLst>
          </p:cNvPr>
          <p:cNvSpPr/>
          <p:nvPr/>
        </p:nvSpPr>
        <p:spPr>
          <a:xfrm>
            <a:off x="1524000" y="3965635"/>
            <a:ext cx="9994900" cy="2032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          O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CH – C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OH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5E15E19F-EAE9-4EFC-935B-B8335A8CA539}"/>
              </a:ext>
            </a:extLst>
          </p:cNvPr>
          <p:cNvCxnSpPr/>
          <p:nvPr/>
        </p:nvCxnSpPr>
        <p:spPr>
          <a:xfrm>
            <a:off x="7099300" y="5232400"/>
            <a:ext cx="0" cy="1905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E857B0C-1F97-4392-907B-0BDA23751B8F}"/>
              </a:ext>
            </a:extLst>
          </p:cNvPr>
          <p:cNvCxnSpPr/>
          <p:nvPr/>
        </p:nvCxnSpPr>
        <p:spPr>
          <a:xfrm flipV="1">
            <a:off x="8432800" y="4495800"/>
            <a:ext cx="203200" cy="1651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BA5B16F0-1FC0-46B1-BD10-843F61677802}"/>
              </a:ext>
            </a:extLst>
          </p:cNvPr>
          <p:cNvCxnSpPr/>
          <p:nvPr/>
        </p:nvCxnSpPr>
        <p:spPr>
          <a:xfrm flipV="1">
            <a:off x="8547100" y="4602653"/>
            <a:ext cx="215900" cy="17508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80DEEBFE-334E-4E82-850A-CC2F174DF83C}"/>
              </a:ext>
            </a:extLst>
          </p:cNvPr>
          <p:cNvCxnSpPr>
            <a:cxnSpLocks/>
          </p:cNvCxnSpPr>
          <p:nvPr/>
        </p:nvCxnSpPr>
        <p:spPr>
          <a:xfrm>
            <a:off x="8343900" y="5242125"/>
            <a:ext cx="190500" cy="1807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A024B83-866F-43F6-9A11-0B92F7EB6B01}"/>
              </a:ext>
            </a:extLst>
          </p:cNvPr>
          <p:cNvSpPr/>
          <p:nvPr/>
        </p:nvSpPr>
        <p:spPr>
          <a:xfrm>
            <a:off x="1524000" y="4203412"/>
            <a:ext cx="3722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ɛ</a:t>
            </a:r>
            <a:endParaRPr lang="ru-RU" sz="3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CC98B29-1794-4D00-B75E-095B657663DF}"/>
              </a:ext>
            </a:extLst>
          </p:cNvPr>
          <p:cNvSpPr/>
          <p:nvPr/>
        </p:nvSpPr>
        <p:spPr>
          <a:xfrm>
            <a:off x="2915758" y="4218075"/>
            <a:ext cx="4219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Ბ</a:t>
            </a:r>
            <a:endParaRPr lang="ru-RU" sz="3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AD8DA89-8B8D-47F9-97F7-5EDE124A8581}"/>
              </a:ext>
            </a:extLst>
          </p:cNvPr>
          <p:cNvSpPr/>
          <p:nvPr/>
        </p:nvSpPr>
        <p:spPr>
          <a:xfrm>
            <a:off x="4248859" y="4192963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γ</a:t>
            </a:r>
            <a:endParaRPr lang="ru-RU" sz="3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0E35DFB-8491-4D17-B628-7BFF638A53EF}"/>
              </a:ext>
            </a:extLst>
          </p:cNvPr>
          <p:cNvSpPr/>
          <p:nvPr/>
        </p:nvSpPr>
        <p:spPr>
          <a:xfrm>
            <a:off x="5661266" y="4218075"/>
            <a:ext cx="434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ß</a:t>
            </a:r>
            <a:endParaRPr lang="ru-RU" sz="3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A1A08AE-B70D-460C-AC1D-C50E31B1E0F3}"/>
              </a:ext>
            </a:extLst>
          </p:cNvPr>
          <p:cNvSpPr/>
          <p:nvPr/>
        </p:nvSpPr>
        <p:spPr>
          <a:xfrm>
            <a:off x="7129645" y="4203412"/>
            <a:ext cx="4219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α</a:t>
            </a:r>
            <a:endParaRPr lang="ru-RU" sz="3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7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Nomenklaturasi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9B6A5C-099E-40D5-BFB6-11A7736C028C}"/>
              </a:ext>
            </a:extLst>
          </p:cNvPr>
          <p:cNvSpPr txBox="1"/>
          <p:nvPr/>
        </p:nvSpPr>
        <p:spPr>
          <a:xfrm>
            <a:off x="185531" y="1213641"/>
            <a:ext cx="118209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3400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Sistematik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nomenklatura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karboksil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amino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tutgan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zanjir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ko‘rsatilib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karboksildagi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qaraladi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4346482-0AC2-4170-805F-E4D7720E940F}"/>
              </a:ext>
            </a:extLst>
          </p:cNvPr>
          <p:cNvSpPr/>
          <p:nvPr/>
        </p:nvSpPr>
        <p:spPr>
          <a:xfrm>
            <a:off x="1634814" y="3666166"/>
            <a:ext cx="8512486" cy="2728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         O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CH – C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OH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 2-aminogeksan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7B3ECAC3-EFB2-4E9D-A17F-A0D0DD6A0974}"/>
              </a:ext>
            </a:extLst>
          </p:cNvPr>
          <p:cNvCxnSpPr/>
          <p:nvPr/>
        </p:nvCxnSpPr>
        <p:spPr>
          <a:xfrm flipV="1">
            <a:off x="8432800" y="4165600"/>
            <a:ext cx="177800" cy="2032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D21F964-9E8A-4233-8E9B-6A2D534720F4}"/>
              </a:ext>
            </a:extLst>
          </p:cNvPr>
          <p:cNvCxnSpPr>
            <a:cxnSpLocks/>
          </p:cNvCxnSpPr>
          <p:nvPr/>
        </p:nvCxnSpPr>
        <p:spPr>
          <a:xfrm flipV="1">
            <a:off x="8610600" y="4279900"/>
            <a:ext cx="165100" cy="177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71282DDE-ED60-4EA1-ADA5-C58FB7147C54}"/>
              </a:ext>
            </a:extLst>
          </p:cNvPr>
          <p:cNvCxnSpPr>
            <a:cxnSpLocks/>
          </p:cNvCxnSpPr>
          <p:nvPr/>
        </p:nvCxnSpPr>
        <p:spPr>
          <a:xfrm>
            <a:off x="8610600" y="4982534"/>
            <a:ext cx="114300" cy="1311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FD34E18-1D56-4168-B560-F06921CE26F8}"/>
              </a:ext>
            </a:extLst>
          </p:cNvPr>
          <p:cNvSpPr txBox="1"/>
          <p:nvPr/>
        </p:nvSpPr>
        <p:spPr>
          <a:xfrm>
            <a:off x="1634814" y="4005590"/>
            <a:ext cx="444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F7D395B-52B8-4A74-9777-F6DB20470A32}"/>
              </a:ext>
            </a:extLst>
          </p:cNvPr>
          <p:cNvSpPr txBox="1"/>
          <p:nvPr/>
        </p:nvSpPr>
        <p:spPr>
          <a:xfrm>
            <a:off x="2942914" y="4018290"/>
            <a:ext cx="444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037FF6-F6A3-491D-AE35-79003A2EA5F1}"/>
              </a:ext>
            </a:extLst>
          </p:cNvPr>
          <p:cNvSpPr txBox="1"/>
          <p:nvPr/>
        </p:nvSpPr>
        <p:spPr>
          <a:xfrm>
            <a:off x="4363571" y="4018290"/>
            <a:ext cx="444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DEFB9D3-E732-4A99-877A-CAFAA691AEEA}"/>
              </a:ext>
            </a:extLst>
          </p:cNvPr>
          <p:cNvSpPr txBox="1"/>
          <p:nvPr/>
        </p:nvSpPr>
        <p:spPr>
          <a:xfrm>
            <a:off x="5668807" y="4005590"/>
            <a:ext cx="444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885C569-6F46-4BE9-A81C-A1CCD082908A}"/>
              </a:ext>
            </a:extLst>
          </p:cNvPr>
          <p:cNvSpPr txBox="1"/>
          <p:nvPr/>
        </p:nvSpPr>
        <p:spPr>
          <a:xfrm>
            <a:off x="6956986" y="4018290"/>
            <a:ext cx="444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E5F20D9-F223-4258-B6D4-C791E45471D6}"/>
              </a:ext>
            </a:extLst>
          </p:cNvPr>
          <p:cNvSpPr txBox="1"/>
          <p:nvPr/>
        </p:nvSpPr>
        <p:spPr>
          <a:xfrm>
            <a:off x="8070850" y="4018290"/>
            <a:ext cx="444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F2476668-F1E5-485A-9920-D9FF713A99E6}"/>
              </a:ext>
            </a:extLst>
          </p:cNvPr>
          <p:cNvCxnSpPr>
            <a:cxnSpLocks/>
          </p:cNvCxnSpPr>
          <p:nvPr/>
        </p:nvCxnSpPr>
        <p:spPr>
          <a:xfrm>
            <a:off x="7235688" y="4916967"/>
            <a:ext cx="0" cy="19670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239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Olinishi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C72E26-38EC-4556-AB77-5842900A8FF7}"/>
              </a:ext>
            </a:extLst>
          </p:cNvPr>
          <p:cNvSpPr txBox="1"/>
          <p:nvPr/>
        </p:nvSpPr>
        <p:spPr>
          <a:xfrm>
            <a:off x="106017" y="1204913"/>
            <a:ext cx="119799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3400"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Aminokislotalar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oqsillarni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gidroliz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3400" algn="just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xlorsirka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ammiak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ettirib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7E8F3D8-A7D1-4FDA-8C7A-EB1CC82D7DA7}"/>
              </a:ext>
            </a:extLst>
          </p:cNvPr>
          <p:cNvSpPr/>
          <p:nvPr/>
        </p:nvSpPr>
        <p:spPr>
          <a:xfrm>
            <a:off x="393700" y="3032769"/>
            <a:ext cx="11979964" cy="2032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 –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COOH + 2NH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COOH + 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α-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xlorsirka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glitsin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kislota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78A31911-65F6-4CD1-8200-D92D6E1CE169}"/>
              </a:ext>
            </a:extLst>
          </p:cNvPr>
          <p:cNvCxnSpPr/>
          <p:nvPr/>
        </p:nvCxnSpPr>
        <p:spPr>
          <a:xfrm>
            <a:off x="5321300" y="3330755"/>
            <a:ext cx="965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246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Fizik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va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kimyoviy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xossalari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DE0B895-CEEC-4735-B911-BD21B234C4B4}"/>
              </a:ext>
            </a:extLst>
          </p:cNvPr>
          <p:cNvSpPr/>
          <p:nvPr/>
        </p:nvSpPr>
        <p:spPr>
          <a:xfrm>
            <a:off x="247170" y="1176478"/>
            <a:ext cx="1180513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3400" algn="just"/>
            <a:r>
              <a:rPr lang="en-US" sz="3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α-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aminokislotalar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rangsiz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kristall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moddalar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Ko‘pchiligi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suvda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yaxshi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eriydi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aminokislotalar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ko‘pincha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shirin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ta’mga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ega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lekin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noxush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ta’mli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achchiq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ta’mli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aminokislotalar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ham bor.</a:t>
            </a:r>
            <a:endParaRPr lang="ru-RU" sz="36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184621-6A00-46DF-B26D-7FC9711CF2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285828" y="3847530"/>
            <a:ext cx="3048000" cy="198501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2BE4263-00A9-45E9-BF62-709B16F354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908799" y="3923730"/>
            <a:ext cx="3048000" cy="2273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66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Indikatorlar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rangiga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ta’siri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E3E6CF-0BF9-461C-AB29-62763B8E053B}"/>
              </a:ext>
            </a:extLst>
          </p:cNvPr>
          <p:cNvSpPr txBox="1"/>
          <p:nvPr/>
        </p:nvSpPr>
        <p:spPr>
          <a:xfrm>
            <a:off x="298173" y="1196885"/>
            <a:ext cx="117033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3400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Monoaminokarbon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diaminodikarbon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aminokislota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-lar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indikator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rangini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o‘zgartirmaydi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3400" algn="just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Diaminokarbon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ishqoriy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monoamino-karbon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tabiatiga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shunga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indikator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rangiga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1AA720A-2D44-419C-95F3-59C085457A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471919" y="4283853"/>
            <a:ext cx="3078481" cy="219342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A898706-167E-4BB3-A971-5F9CAC5D53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04050" y="4283853"/>
            <a:ext cx="3465881" cy="196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66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Tuzlarning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hosil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cs typeface="Arial" pitchFamily="34" charset="0"/>
              </a:rPr>
              <a:t>bo‘lishi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993081C-87FF-4A57-933A-8CCE61C6343A}"/>
              </a:ext>
            </a:extLst>
          </p:cNvPr>
          <p:cNvSpPr/>
          <p:nvPr/>
        </p:nvSpPr>
        <p:spPr>
          <a:xfrm>
            <a:off x="81454" y="1120676"/>
            <a:ext cx="120290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3400" algn="just"/>
            <a:r>
              <a:rPr lang="en-US" sz="3500" b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α-</a:t>
            </a:r>
            <a:r>
              <a:rPr lang="en-US" sz="3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aminokislotalar</a:t>
            </a:r>
            <a:r>
              <a:rPr lang="en-US" sz="35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5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bir</a:t>
            </a:r>
            <a:r>
              <a:rPr lang="en-US" sz="3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vaqtning</a:t>
            </a:r>
            <a:r>
              <a:rPr lang="en-US" sz="3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o‘zida</a:t>
            </a:r>
            <a:r>
              <a:rPr lang="en-US" sz="35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asosli</a:t>
            </a:r>
            <a:r>
              <a:rPr lang="en-US" sz="3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aminoguruh</a:t>
            </a:r>
            <a:r>
              <a:rPr lang="en-US" sz="3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3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kislotali</a:t>
            </a:r>
            <a:r>
              <a:rPr lang="en-US" sz="3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karboksil</a:t>
            </a:r>
            <a:r>
              <a:rPr lang="en-US" sz="3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guruhlarga</a:t>
            </a:r>
            <a:r>
              <a:rPr lang="en-US" sz="3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ega</a:t>
            </a:r>
            <a:r>
              <a:rPr lang="en-US" sz="3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US" sz="35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533400" algn="just"/>
            <a:r>
              <a:rPr lang="en-US" sz="35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Shu</a:t>
            </a:r>
            <a:r>
              <a:rPr lang="en-US" sz="35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sababli</a:t>
            </a:r>
            <a:r>
              <a:rPr lang="en-US" sz="3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ham </a:t>
            </a:r>
            <a:r>
              <a:rPr lang="en-US" sz="35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asoslar</a:t>
            </a:r>
            <a:r>
              <a:rPr lang="en-US" sz="3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ham </a:t>
            </a:r>
            <a:r>
              <a:rPr lang="en-US" sz="35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kislotalar</a:t>
            </a:r>
            <a:r>
              <a:rPr lang="en-US" sz="3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bilan</a:t>
            </a:r>
            <a:r>
              <a:rPr lang="en-US" sz="3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reaksiyaga</a:t>
            </a:r>
            <a:r>
              <a:rPr lang="en-US" sz="3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kirishib</a:t>
            </a:r>
            <a:r>
              <a:rPr lang="en-US" sz="3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tuzlar</a:t>
            </a:r>
            <a:r>
              <a:rPr lang="en-US" sz="3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hosil</a:t>
            </a:r>
            <a:r>
              <a:rPr lang="en-US" sz="3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qiladi</a:t>
            </a:r>
            <a:r>
              <a:rPr lang="en-US" sz="3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5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ya’ni</a:t>
            </a:r>
            <a:r>
              <a:rPr lang="en-US" sz="3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amfoter</a:t>
            </a:r>
            <a:r>
              <a:rPr lang="en-US" sz="3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xususiyatga</a:t>
            </a:r>
            <a:r>
              <a:rPr lang="en-US" sz="3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ega</a:t>
            </a:r>
            <a:r>
              <a:rPr lang="en-US" sz="3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bo‘lgan</a:t>
            </a:r>
            <a:r>
              <a:rPr lang="en-US" sz="35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birikmalardir</a:t>
            </a:r>
            <a:r>
              <a:rPr lang="en-US" sz="3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ru-RU" sz="35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64BB495-A18F-47F8-BEDD-96B596A1C8D5}"/>
              </a:ext>
            </a:extLst>
          </p:cNvPr>
          <p:cNvSpPr/>
          <p:nvPr/>
        </p:nvSpPr>
        <p:spPr>
          <a:xfrm>
            <a:off x="7124700" y="5467547"/>
            <a:ext cx="3937000" cy="1337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 – CH – COOH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635FEC64-78D9-403D-AF0F-28BBD72244B7}"/>
              </a:ext>
            </a:extLst>
          </p:cNvPr>
          <p:cNvCxnSpPr/>
          <p:nvPr/>
        </p:nvCxnSpPr>
        <p:spPr>
          <a:xfrm>
            <a:off x="1273548" y="4939182"/>
            <a:ext cx="0" cy="177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A4220989-7188-477A-B507-0119920BD950}"/>
              </a:ext>
            </a:extLst>
          </p:cNvPr>
          <p:cNvCxnSpPr/>
          <p:nvPr/>
        </p:nvCxnSpPr>
        <p:spPr>
          <a:xfrm>
            <a:off x="3835400" y="4725715"/>
            <a:ext cx="17399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04F7798A-91B7-47D3-8C59-0D7905BD08CF}"/>
              </a:ext>
            </a:extLst>
          </p:cNvPr>
          <p:cNvCxnSpPr>
            <a:cxnSpLocks/>
          </p:cNvCxnSpPr>
          <p:nvPr/>
        </p:nvCxnSpPr>
        <p:spPr>
          <a:xfrm>
            <a:off x="5619749" y="4076700"/>
            <a:ext cx="33338" cy="17129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0C0DEF9D-C38C-47C9-8EDC-E2D95099B86B}"/>
              </a:ext>
            </a:extLst>
          </p:cNvPr>
          <p:cNvCxnSpPr>
            <a:cxnSpLocks/>
          </p:cNvCxnSpPr>
          <p:nvPr/>
        </p:nvCxnSpPr>
        <p:spPr>
          <a:xfrm>
            <a:off x="5588000" y="4076700"/>
            <a:ext cx="16891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6AFD8E9B-159C-435B-867E-AC839E4143CE}"/>
              </a:ext>
            </a:extLst>
          </p:cNvPr>
          <p:cNvCxnSpPr>
            <a:cxnSpLocks/>
          </p:cNvCxnSpPr>
          <p:nvPr/>
        </p:nvCxnSpPr>
        <p:spPr>
          <a:xfrm>
            <a:off x="5654674" y="5813524"/>
            <a:ext cx="119697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286109C8-5EA0-4320-911B-58B702078770}"/>
              </a:ext>
            </a:extLst>
          </p:cNvPr>
          <p:cNvSpPr/>
          <p:nvPr/>
        </p:nvSpPr>
        <p:spPr>
          <a:xfrm>
            <a:off x="5445016" y="3458548"/>
            <a:ext cx="1467068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NaOH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5EE7202-1BFC-4B17-BFBD-C32B06E53287}"/>
              </a:ext>
            </a:extLst>
          </p:cNvPr>
          <p:cNvSpPr/>
          <p:nvPr/>
        </p:nvSpPr>
        <p:spPr>
          <a:xfrm>
            <a:off x="7467600" y="3779565"/>
            <a:ext cx="3937000" cy="1337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 – CH –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COONa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1F13D8ED-F5B9-4CCB-925A-AD3ED40569A4}"/>
              </a:ext>
            </a:extLst>
          </p:cNvPr>
          <p:cNvSpPr/>
          <p:nvPr/>
        </p:nvSpPr>
        <p:spPr>
          <a:xfrm>
            <a:off x="270778" y="4399722"/>
            <a:ext cx="3937000" cy="1337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 – CH – COOH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E3325448-CBA4-4A4C-82FE-379FB3F5F335}"/>
              </a:ext>
            </a:extLst>
          </p:cNvPr>
          <p:cNvCxnSpPr>
            <a:cxnSpLocks/>
          </p:cNvCxnSpPr>
          <p:nvPr/>
        </p:nvCxnSpPr>
        <p:spPr>
          <a:xfrm>
            <a:off x="6912084" y="5582734"/>
            <a:ext cx="0" cy="10466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7FD031AF-BD0E-441E-88EA-E8F14AAB84C7}"/>
              </a:ext>
            </a:extLst>
          </p:cNvPr>
          <p:cNvCxnSpPr/>
          <p:nvPr/>
        </p:nvCxnSpPr>
        <p:spPr>
          <a:xfrm>
            <a:off x="6912084" y="5582734"/>
            <a:ext cx="21261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5FE94EB9-B24D-49D4-A6C2-08BDDC58DEA4}"/>
              </a:ext>
            </a:extLst>
          </p:cNvPr>
          <p:cNvCxnSpPr/>
          <p:nvPr/>
        </p:nvCxnSpPr>
        <p:spPr>
          <a:xfrm>
            <a:off x="10534868" y="5521389"/>
            <a:ext cx="21261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0F767F87-BB63-4927-BD9C-DE77A6132EEC}"/>
              </a:ext>
            </a:extLst>
          </p:cNvPr>
          <p:cNvCxnSpPr>
            <a:cxnSpLocks/>
          </p:cNvCxnSpPr>
          <p:nvPr/>
        </p:nvCxnSpPr>
        <p:spPr>
          <a:xfrm>
            <a:off x="10533444" y="6568055"/>
            <a:ext cx="21261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EC276A7F-B2D1-416F-9A6A-49C0CABDB204}"/>
              </a:ext>
            </a:extLst>
          </p:cNvPr>
          <p:cNvCxnSpPr>
            <a:cxnSpLocks/>
          </p:cNvCxnSpPr>
          <p:nvPr/>
        </p:nvCxnSpPr>
        <p:spPr>
          <a:xfrm>
            <a:off x="6912084" y="6629400"/>
            <a:ext cx="21261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54323FF2-45EB-47A4-9C4E-831395B68080}"/>
              </a:ext>
            </a:extLst>
          </p:cNvPr>
          <p:cNvCxnSpPr>
            <a:cxnSpLocks/>
          </p:cNvCxnSpPr>
          <p:nvPr/>
        </p:nvCxnSpPr>
        <p:spPr>
          <a:xfrm>
            <a:off x="10747484" y="5521389"/>
            <a:ext cx="0" cy="10466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EAA89270-6718-4BC4-ACA3-EB84AD0D08D4}"/>
              </a:ext>
            </a:extLst>
          </p:cNvPr>
          <p:cNvSpPr txBox="1"/>
          <p:nvPr/>
        </p:nvSpPr>
        <p:spPr>
          <a:xfrm>
            <a:off x="10880561" y="5414158"/>
            <a:ext cx="622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FC71A31-B1F6-4681-AE71-B585EFBD9279}"/>
              </a:ext>
            </a:extLst>
          </p:cNvPr>
          <p:cNvSpPr txBox="1"/>
          <p:nvPr/>
        </p:nvSpPr>
        <p:spPr>
          <a:xfrm>
            <a:off x="8780381" y="6044722"/>
            <a:ext cx="444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47BF74B4-BDCE-447A-856D-D534ECD02582}"/>
              </a:ext>
            </a:extLst>
          </p:cNvPr>
          <p:cNvCxnSpPr/>
          <p:nvPr/>
        </p:nvCxnSpPr>
        <p:spPr>
          <a:xfrm>
            <a:off x="8521147" y="4399722"/>
            <a:ext cx="0" cy="15258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60F20841-AD83-4490-9993-3218E5C4EF97}"/>
              </a:ext>
            </a:extLst>
          </p:cNvPr>
          <p:cNvCxnSpPr/>
          <p:nvPr/>
        </p:nvCxnSpPr>
        <p:spPr>
          <a:xfrm>
            <a:off x="8176591" y="6060489"/>
            <a:ext cx="0" cy="15478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071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Ishlatilishi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6E429C6-B99A-42B8-AA27-0C8259FB7712}"/>
              </a:ext>
            </a:extLst>
          </p:cNvPr>
          <p:cNvSpPr txBox="1"/>
          <p:nvPr/>
        </p:nvSpPr>
        <p:spPr>
          <a:xfrm>
            <a:off x="135144" y="1046509"/>
            <a:ext cx="11921712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3400" algn="just"/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oqsilini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qilishda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moddalardir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qilayotgan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ozuqasi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Aminokislotalarning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tog‘ridan-to‘g‘ri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3400" algn="just"/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holsizlangan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bemorlarga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beriladi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operatsiyalardan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bemorni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ovqat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oshqozon-ichak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yo‘lidan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o‘tkazmaydigan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ovqatlantirishda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CF17755-C656-4C53-932C-5D890B96F7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760692" y="4820855"/>
            <a:ext cx="3048000" cy="200526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4DCB396-6B5E-40F8-9B2E-5E87550CE6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44006" y="4905774"/>
            <a:ext cx="2818312" cy="1835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14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Ishlatilishi</a:t>
            </a:r>
            <a:r>
              <a:rPr lang="ru-RU" sz="44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4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40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CF017D4-632A-4277-B05D-C108722E8238}"/>
              </a:ext>
            </a:extLst>
          </p:cNvPr>
          <p:cNvSpPr txBox="1"/>
          <p:nvPr/>
        </p:nvSpPr>
        <p:spPr>
          <a:xfrm>
            <a:off x="102980" y="1103313"/>
            <a:ext cx="1198603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3400"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Aminokislotalar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kasalliklarni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davolovchi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vosita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glutamin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kasalligini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gistidin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oshqozon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yarasi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kasalligini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davolashda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3400" algn="just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xo‘jaligida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o‘sishini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normallashtirish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ovqatiga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5">
            <a:extLst>
              <a:ext uri="{FF2B5EF4-FFF2-40B4-BE49-F238E27FC236}">
                <a16:creationId xmlns:a16="http://schemas.microsoft.com/office/drawing/2014/main" id="{0BB7CEA6-8C28-4328-9D95-7B2E40B0EF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4215" y="3055724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582449E-D424-44BD-B721-B25B094456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671385" y="4194236"/>
            <a:ext cx="2896712" cy="289671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424EE32-525A-4A64-B1B8-0A41B188F7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541625" y="4528922"/>
            <a:ext cx="2166285" cy="19390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5AC1A8D-A96F-4951-B460-9FD7139201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8048485" y="4281813"/>
            <a:ext cx="2554357" cy="255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679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213C8A-517D-4F15-832A-0C791C6A3B6B}"/>
              </a:ext>
            </a:extLst>
          </p:cNvPr>
          <p:cNvSpPr txBox="1"/>
          <p:nvPr/>
        </p:nvSpPr>
        <p:spPr>
          <a:xfrm>
            <a:off x="165653" y="1272207"/>
            <a:ext cx="11860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Aminokislotalarning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olinishiga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5C82CA-74CE-4F1E-BB88-1CC6AF53A7D9}"/>
              </a:ext>
            </a:extLst>
          </p:cNvPr>
          <p:cNvSpPr txBox="1"/>
          <p:nvPr/>
        </p:nvSpPr>
        <p:spPr>
          <a:xfrm>
            <a:off x="287682" y="4871328"/>
            <a:ext cx="119799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4500"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Aminokislotalar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oqsillarni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gidroliz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xlorsirka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ammiak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ettirib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0EBA6BA-36F8-4DBD-8BF4-DE23AB7209DF}"/>
              </a:ext>
            </a:extLst>
          </p:cNvPr>
          <p:cNvSpPr/>
          <p:nvPr/>
        </p:nvSpPr>
        <p:spPr>
          <a:xfrm>
            <a:off x="287683" y="2794229"/>
            <a:ext cx="11979964" cy="2032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 –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COOH + 2NH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COOH + 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α-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xlorsirka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glitsin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kislota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EEBD7CD5-517C-4525-AEED-443BFAF2ECEE}"/>
              </a:ext>
            </a:extLst>
          </p:cNvPr>
          <p:cNvCxnSpPr/>
          <p:nvPr/>
        </p:nvCxnSpPr>
        <p:spPr>
          <a:xfrm>
            <a:off x="5215283" y="3092215"/>
            <a:ext cx="965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4397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E3E6CF-0BF9-461C-AB29-62763B8E053B}"/>
              </a:ext>
            </a:extLst>
          </p:cNvPr>
          <p:cNvSpPr txBox="1"/>
          <p:nvPr/>
        </p:nvSpPr>
        <p:spPr>
          <a:xfrm>
            <a:off x="145773" y="1120685"/>
            <a:ext cx="11661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Aromatik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olinishiga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3DBF21-5634-42F2-90A4-19FD3A383E23}"/>
              </a:ext>
            </a:extLst>
          </p:cNvPr>
          <p:cNvSpPr txBox="1"/>
          <p:nvPr/>
        </p:nvSpPr>
        <p:spPr>
          <a:xfrm>
            <a:off x="318052" y="5265509"/>
            <a:ext cx="1159565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8775"/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Nitrobirikmalarni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qaytarish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aromatik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aminlarni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usulini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latin typeface="Arial" panose="020B0604020202020204" pitchFamily="34" charset="0"/>
                <a:cs typeface="Arial" panose="020B0604020202020204" pitchFamily="34" charset="0"/>
              </a:rPr>
              <a:t>N.N.Zinin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oshirdi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Шестиугольник 6">
            <a:extLst>
              <a:ext uri="{FF2B5EF4-FFF2-40B4-BE49-F238E27FC236}">
                <a16:creationId xmlns:a16="http://schemas.microsoft.com/office/drawing/2014/main" id="{706E677D-0777-423D-9FC5-FC0DE34F2C07}"/>
              </a:ext>
            </a:extLst>
          </p:cNvPr>
          <p:cNvSpPr/>
          <p:nvPr/>
        </p:nvSpPr>
        <p:spPr>
          <a:xfrm rot="16200000">
            <a:off x="2107101" y="2585799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96FBF178-C72F-4FBF-AC64-B1526860D55D}"/>
              </a:ext>
            </a:extLst>
          </p:cNvPr>
          <p:cNvCxnSpPr>
            <a:cxnSpLocks/>
          </p:cNvCxnSpPr>
          <p:nvPr/>
        </p:nvCxnSpPr>
        <p:spPr>
          <a:xfrm flipV="1">
            <a:off x="2252870" y="2784583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8EF8ED04-4E2A-4015-A2C9-12BBE7123D2B}"/>
              </a:ext>
            </a:extLst>
          </p:cNvPr>
          <p:cNvCxnSpPr/>
          <p:nvPr/>
        </p:nvCxnSpPr>
        <p:spPr>
          <a:xfrm>
            <a:off x="2252870" y="3592966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52A8087A-1ABF-4219-9E45-1CEEDD75FEF9}"/>
              </a:ext>
            </a:extLst>
          </p:cNvPr>
          <p:cNvCxnSpPr/>
          <p:nvPr/>
        </p:nvCxnSpPr>
        <p:spPr>
          <a:xfrm>
            <a:off x="3339548" y="3023122"/>
            <a:ext cx="0" cy="5698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758B8D92-D15D-4080-9265-6E0C020DB3A1}"/>
              </a:ext>
            </a:extLst>
          </p:cNvPr>
          <p:cNvCxnSpPr/>
          <p:nvPr/>
        </p:nvCxnSpPr>
        <p:spPr>
          <a:xfrm>
            <a:off x="2849218" y="2360515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9752D7F-BDFF-4F5E-8A00-850C41C2F3B7}"/>
              </a:ext>
            </a:extLst>
          </p:cNvPr>
          <p:cNvSpPr txBox="1"/>
          <p:nvPr/>
        </p:nvSpPr>
        <p:spPr>
          <a:xfrm>
            <a:off x="2425141" y="1740689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A26FA7-83AB-4314-8583-79FFF828B698}"/>
              </a:ext>
            </a:extLst>
          </p:cNvPr>
          <p:cNvSpPr txBox="1"/>
          <p:nvPr/>
        </p:nvSpPr>
        <p:spPr>
          <a:xfrm>
            <a:off x="1459418" y="4401349"/>
            <a:ext cx="2594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nitrobenzol</a:t>
            </a:r>
            <a:endParaRPr lang="ru-RU" sz="3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E7B17A4-AB8A-498F-B0B7-98D6EEA117DB}"/>
              </a:ext>
            </a:extLst>
          </p:cNvPr>
          <p:cNvSpPr/>
          <p:nvPr/>
        </p:nvSpPr>
        <p:spPr>
          <a:xfrm>
            <a:off x="3949148" y="3023122"/>
            <a:ext cx="14718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 3H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A9EB929E-78EA-41AB-9C2F-4D2F6B59725D}"/>
              </a:ext>
            </a:extLst>
          </p:cNvPr>
          <p:cNvCxnSpPr/>
          <p:nvPr/>
        </p:nvCxnSpPr>
        <p:spPr>
          <a:xfrm>
            <a:off x="5565913" y="3308043"/>
            <a:ext cx="109993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Шестиугольник 15">
            <a:extLst>
              <a:ext uri="{FF2B5EF4-FFF2-40B4-BE49-F238E27FC236}">
                <a16:creationId xmlns:a16="http://schemas.microsoft.com/office/drawing/2014/main" id="{E40CFBB6-04C0-4D37-830D-7B133FFE9067}"/>
              </a:ext>
            </a:extLst>
          </p:cNvPr>
          <p:cNvSpPr/>
          <p:nvPr/>
        </p:nvSpPr>
        <p:spPr>
          <a:xfrm rot="16200000">
            <a:off x="6890251" y="2585799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AE4E1449-E8F0-4A49-B38B-6E8EBC37D447}"/>
              </a:ext>
            </a:extLst>
          </p:cNvPr>
          <p:cNvCxnSpPr>
            <a:cxnSpLocks/>
          </p:cNvCxnSpPr>
          <p:nvPr/>
        </p:nvCxnSpPr>
        <p:spPr>
          <a:xfrm flipV="1">
            <a:off x="7036020" y="2784583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199BD9C0-1CCC-41DF-B66E-B17FA58B9350}"/>
              </a:ext>
            </a:extLst>
          </p:cNvPr>
          <p:cNvCxnSpPr/>
          <p:nvPr/>
        </p:nvCxnSpPr>
        <p:spPr>
          <a:xfrm>
            <a:off x="7036020" y="3592966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AB893F3F-8E00-4FE9-ADAA-22344A735C1F}"/>
              </a:ext>
            </a:extLst>
          </p:cNvPr>
          <p:cNvCxnSpPr/>
          <p:nvPr/>
        </p:nvCxnSpPr>
        <p:spPr>
          <a:xfrm>
            <a:off x="8122698" y="3023122"/>
            <a:ext cx="0" cy="5698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47A46142-698A-4717-9886-FCFD5480410B}"/>
              </a:ext>
            </a:extLst>
          </p:cNvPr>
          <p:cNvCxnSpPr/>
          <p:nvPr/>
        </p:nvCxnSpPr>
        <p:spPr>
          <a:xfrm>
            <a:off x="7632368" y="2360515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4881230B-C256-4149-86AC-01C6A8CF76D2}"/>
              </a:ext>
            </a:extLst>
          </p:cNvPr>
          <p:cNvSpPr txBox="1"/>
          <p:nvPr/>
        </p:nvSpPr>
        <p:spPr>
          <a:xfrm>
            <a:off x="7208291" y="1740689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744F4AC0-2A23-4686-AE6E-876D11644D25}"/>
              </a:ext>
            </a:extLst>
          </p:cNvPr>
          <p:cNvSpPr/>
          <p:nvPr/>
        </p:nvSpPr>
        <p:spPr>
          <a:xfrm>
            <a:off x="6968298" y="4401349"/>
            <a:ext cx="12618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anilin</a:t>
            </a:r>
            <a:endParaRPr lang="ru-RU" sz="36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CA45AA7-D8E3-464E-9935-B3348858C03B}"/>
              </a:ext>
            </a:extLst>
          </p:cNvPr>
          <p:cNvSpPr txBox="1"/>
          <p:nvPr/>
        </p:nvSpPr>
        <p:spPr>
          <a:xfrm>
            <a:off x="8691649" y="3078870"/>
            <a:ext cx="2360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 2H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546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2" grpId="0"/>
      <p:bldP spid="13" grpId="0"/>
      <p:bldP spid="14" grpId="0"/>
      <p:bldP spid="16" grpId="0" animBg="1"/>
      <p:bldP spid="21" grpId="0"/>
      <p:bldP spid="22" grpId="0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213C8A-517D-4F15-832A-0C791C6A3B6B}"/>
              </a:ext>
            </a:extLst>
          </p:cNvPr>
          <p:cNvSpPr txBox="1"/>
          <p:nvPr/>
        </p:nvSpPr>
        <p:spPr>
          <a:xfrm>
            <a:off x="128655" y="1127902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Aminokislotalarning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xossalariga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F4C58EB-B9AA-4362-BB2F-35AF621C37AE}"/>
              </a:ext>
            </a:extLst>
          </p:cNvPr>
          <p:cNvSpPr/>
          <p:nvPr/>
        </p:nvSpPr>
        <p:spPr>
          <a:xfrm>
            <a:off x="7243970" y="3754821"/>
            <a:ext cx="3937000" cy="1337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 – CH – COOH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9FEE32C0-FA66-4FB6-BAEB-3006919C1504}"/>
              </a:ext>
            </a:extLst>
          </p:cNvPr>
          <p:cNvCxnSpPr/>
          <p:nvPr/>
        </p:nvCxnSpPr>
        <p:spPr>
          <a:xfrm>
            <a:off x="1495288" y="3217627"/>
            <a:ext cx="0" cy="177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4999C187-DB60-4E07-97B9-6BA92ED04B3C}"/>
              </a:ext>
            </a:extLst>
          </p:cNvPr>
          <p:cNvCxnSpPr/>
          <p:nvPr/>
        </p:nvCxnSpPr>
        <p:spPr>
          <a:xfrm>
            <a:off x="3954670" y="3012989"/>
            <a:ext cx="17399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72BECC4-58EB-445D-8B5B-192E5571B00C}"/>
              </a:ext>
            </a:extLst>
          </p:cNvPr>
          <p:cNvCxnSpPr>
            <a:cxnSpLocks/>
          </p:cNvCxnSpPr>
          <p:nvPr/>
        </p:nvCxnSpPr>
        <p:spPr>
          <a:xfrm>
            <a:off x="5739019" y="2363974"/>
            <a:ext cx="33338" cy="17129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43FFAA08-34E8-4EA2-B547-F1A61C4C5066}"/>
              </a:ext>
            </a:extLst>
          </p:cNvPr>
          <p:cNvCxnSpPr>
            <a:cxnSpLocks/>
          </p:cNvCxnSpPr>
          <p:nvPr/>
        </p:nvCxnSpPr>
        <p:spPr>
          <a:xfrm>
            <a:off x="5707270" y="2363974"/>
            <a:ext cx="16891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B9F356E7-C478-4A6D-8DA1-818D4460711F}"/>
              </a:ext>
            </a:extLst>
          </p:cNvPr>
          <p:cNvCxnSpPr>
            <a:cxnSpLocks/>
          </p:cNvCxnSpPr>
          <p:nvPr/>
        </p:nvCxnSpPr>
        <p:spPr>
          <a:xfrm>
            <a:off x="5773944" y="4100798"/>
            <a:ext cx="119697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77B7F26-DEE6-4FB4-88AC-308391574A26}"/>
              </a:ext>
            </a:extLst>
          </p:cNvPr>
          <p:cNvSpPr/>
          <p:nvPr/>
        </p:nvSpPr>
        <p:spPr>
          <a:xfrm>
            <a:off x="5638898" y="1721783"/>
            <a:ext cx="1467068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NaOH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45A363C-834F-4C7D-B32B-A63B19DE8FEB}"/>
              </a:ext>
            </a:extLst>
          </p:cNvPr>
          <p:cNvSpPr/>
          <p:nvPr/>
        </p:nvSpPr>
        <p:spPr>
          <a:xfrm>
            <a:off x="7586870" y="2066839"/>
            <a:ext cx="3937000" cy="1337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 – CH –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COONa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7A34AD2-AE1B-496A-B562-307208A0A8CA}"/>
              </a:ext>
            </a:extLst>
          </p:cNvPr>
          <p:cNvSpPr/>
          <p:nvPr/>
        </p:nvSpPr>
        <p:spPr>
          <a:xfrm>
            <a:off x="453577" y="2687180"/>
            <a:ext cx="3937000" cy="1337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 – CH – COOH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060B6B8C-C95A-4D38-A886-D66C6226C671}"/>
              </a:ext>
            </a:extLst>
          </p:cNvPr>
          <p:cNvCxnSpPr>
            <a:cxnSpLocks/>
          </p:cNvCxnSpPr>
          <p:nvPr/>
        </p:nvCxnSpPr>
        <p:spPr>
          <a:xfrm>
            <a:off x="7031354" y="3870008"/>
            <a:ext cx="0" cy="10466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2CFC9376-CF3B-4CAE-9D97-C4E9C76A0C0B}"/>
              </a:ext>
            </a:extLst>
          </p:cNvPr>
          <p:cNvCxnSpPr/>
          <p:nvPr/>
        </p:nvCxnSpPr>
        <p:spPr>
          <a:xfrm>
            <a:off x="7031354" y="3870008"/>
            <a:ext cx="21261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655CF083-5DBB-4746-8553-6FD321045CE1}"/>
              </a:ext>
            </a:extLst>
          </p:cNvPr>
          <p:cNvCxnSpPr/>
          <p:nvPr/>
        </p:nvCxnSpPr>
        <p:spPr>
          <a:xfrm>
            <a:off x="10654138" y="3808663"/>
            <a:ext cx="21261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E4D61B29-5561-440F-B246-48090F87D0DF}"/>
              </a:ext>
            </a:extLst>
          </p:cNvPr>
          <p:cNvCxnSpPr>
            <a:cxnSpLocks/>
          </p:cNvCxnSpPr>
          <p:nvPr/>
        </p:nvCxnSpPr>
        <p:spPr>
          <a:xfrm>
            <a:off x="10652714" y="4855329"/>
            <a:ext cx="21261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5DF604E0-31FE-4C4E-A044-706A21473AA3}"/>
              </a:ext>
            </a:extLst>
          </p:cNvPr>
          <p:cNvCxnSpPr>
            <a:cxnSpLocks/>
          </p:cNvCxnSpPr>
          <p:nvPr/>
        </p:nvCxnSpPr>
        <p:spPr>
          <a:xfrm>
            <a:off x="7031354" y="4916674"/>
            <a:ext cx="21261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15EC09E9-DDF6-4068-9DBA-3AB9D78724DC}"/>
              </a:ext>
            </a:extLst>
          </p:cNvPr>
          <p:cNvCxnSpPr>
            <a:cxnSpLocks/>
          </p:cNvCxnSpPr>
          <p:nvPr/>
        </p:nvCxnSpPr>
        <p:spPr>
          <a:xfrm>
            <a:off x="10866754" y="3808663"/>
            <a:ext cx="0" cy="10466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A5DA0CB1-C324-49EC-BA5C-DE0DB2F78390}"/>
              </a:ext>
            </a:extLst>
          </p:cNvPr>
          <p:cNvSpPr txBox="1"/>
          <p:nvPr/>
        </p:nvSpPr>
        <p:spPr>
          <a:xfrm>
            <a:off x="10999831" y="3701432"/>
            <a:ext cx="622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C7735C1-9D01-4914-9E99-EE773ADFC814}"/>
              </a:ext>
            </a:extLst>
          </p:cNvPr>
          <p:cNvSpPr txBox="1"/>
          <p:nvPr/>
        </p:nvSpPr>
        <p:spPr>
          <a:xfrm>
            <a:off x="8899651" y="4331996"/>
            <a:ext cx="444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002DD84-604E-4AAC-A8F3-BA38638825BF}"/>
              </a:ext>
            </a:extLst>
          </p:cNvPr>
          <p:cNvSpPr/>
          <p:nvPr/>
        </p:nvSpPr>
        <p:spPr>
          <a:xfrm>
            <a:off x="192982" y="5277506"/>
            <a:ext cx="120633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/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α-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aminokislotalar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vaqtning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o‘zida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asosli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aminoguruh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kislotali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karboksil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guruhlarga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ega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ru-RU" sz="3600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B8723D24-8F88-4FD3-BEFC-5FA86CC90ADE}"/>
              </a:ext>
            </a:extLst>
          </p:cNvPr>
          <p:cNvCxnSpPr/>
          <p:nvPr/>
        </p:nvCxnSpPr>
        <p:spPr>
          <a:xfrm>
            <a:off x="8746435" y="2637183"/>
            <a:ext cx="0" cy="2023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33DE1F4D-407F-47F0-A0B3-4E692A70D51A}"/>
              </a:ext>
            </a:extLst>
          </p:cNvPr>
          <p:cNvCxnSpPr/>
          <p:nvPr/>
        </p:nvCxnSpPr>
        <p:spPr>
          <a:xfrm>
            <a:off x="8269357" y="4347763"/>
            <a:ext cx="0" cy="15797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5039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5" grpId="0"/>
      <p:bldP spid="16" grpId="0"/>
      <p:bldP spid="23" grpId="0"/>
      <p:bldP spid="24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topshiriqlar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109435F-1FFA-4C50-AB8B-DFE421DA4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0284" y="4464164"/>
            <a:ext cx="5222248" cy="217935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001A431-7CCE-4AD1-8240-79E7AB384443}"/>
              </a:ext>
            </a:extLst>
          </p:cNvPr>
          <p:cNvSpPr/>
          <p:nvPr/>
        </p:nvSpPr>
        <p:spPr>
          <a:xfrm>
            <a:off x="304799" y="1563413"/>
            <a:ext cx="1199321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spcAft>
                <a:spcPts val="1200"/>
              </a:spcAft>
              <a:buFont typeface="+mj-lt"/>
              <a:buAutoNum type="arabicPeriod"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144-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sahifadagi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topshiriqlarni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141159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51C015-9F92-4D66-88CA-8795F41A6D1A}"/>
              </a:ext>
            </a:extLst>
          </p:cNvPr>
          <p:cNvSpPr txBox="1"/>
          <p:nvPr/>
        </p:nvSpPr>
        <p:spPr>
          <a:xfrm>
            <a:off x="284718" y="1240720"/>
            <a:ext cx="116225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Anilindan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ammoniy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xlorid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tenglamasini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Шестиугольник 4">
            <a:extLst>
              <a:ext uri="{FF2B5EF4-FFF2-40B4-BE49-F238E27FC236}">
                <a16:creationId xmlns:a16="http://schemas.microsoft.com/office/drawing/2014/main" id="{D943064F-4BD6-437A-A7E4-DEEF2577BCFC}"/>
              </a:ext>
            </a:extLst>
          </p:cNvPr>
          <p:cNvSpPr/>
          <p:nvPr/>
        </p:nvSpPr>
        <p:spPr>
          <a:xfrm rot="16200000">
            <a:off x="1577013" y="3702873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D42B782A-00D9-4DCE-8D0C-E9831DFE4602}"/>
              </a:ext>
            </a:extLst>
          </p:cNvPr>
          <p:cNvCxnSpPr/>
          <p:nvPr/>
        </p:nvCxnSpPr>
        <p:spPr>
          <a:xfrm>
            <a:off x="2319130" y="3477589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5D603C7-C143-4944-817E-45EDBC391DC3}"/>
              </a:ext>
            </a:extLst>
          </p:cNvPr>
          <p:cNvSpPr txBox="1"/>
          <p:nvPr/>
        </p:nvSpPr>
        <p:spPr>
          <a:xfrm>
            <a:off x="1895053" y="2857763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7DC6FF69-2B21-4FE7-9754-B29C9E32CE2D}"/>
              </a:ext>
            </a:extLst>
          </p:cNvPr>
          <p:cNvSpPr/>
          <p:nvPr/>
        </p:nvSpPr>
        <p:spPr>
          <a:xfrm>
            <a:off x="1842052" y="4051945"/>
            <a:ext cx="887899" cy="74634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7751513-3155-4ABD-9D2C-DDAE1A28EA1A}"/>
              </a:ext>
            </a:extLst>
          </p:cNvPr>
          <p:cNvSpPr/>
          <p:nvPr/>
        </p:nvSpPr>
        <p:spPr>
          <a:xfrm>
            <a:off x="3419060" y="4101951"/>
            <a:ext cx="10438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 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авая фигурная скобка 9">
            <a:extLst>
              <a:ext uri="{FF2B5EF4-FFF2-40B4-BE49-F238E27FC236}">
                <a16:creationId xmlns:a16="http://schemas.microsoft.com/office/drawing/2014/main" id="{E0470624-223B-4A7E-BB02-DF2CED8B86A3}"/>
              </a:ext>
            </a:extLst>
          </p:cNvPr>
          <p:cNvSpPr/>
          <p:nvPr/>
        </p:nvSpPr>
        <p:spPr>
          <a:xfrm>
            <a:off x="4462936" y="4051945"/>
            <a:ext cx="275245" cy="74634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B7DBBE23-3214-4E1C-9163-CDCB8B01CFCA}"/>
              </a:ext>
            </a:extLst>
          </p:cNvPr>
          <p:cNvSpPr/>
          <p:nvPr/>
        </p:nvSpPr>
        <p:spPr>
          <a:xfrm>
            <a:off x="4873749" y="4187228"/>
            <a:ext cx="103106" cy="1027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821AAEF3-5EEE-453C-BA77-E12E37818CAD}"/>
              </a:ext>
            </a:extLst>
          </p:cNvPr>
          <p:cNvSpPr/>
          <p:nvPr/>
        </p:nvSpPr>
        <p:spPr>
          <a:xfrm>
            <a:off x="4873749" y="4645574"/>
            <a:ext cx="103106" cy="1027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C117DD-3DAD-44D0-AE37-52B889544D86}"/>
              </a:ext>
            </a:extLst>
          </p:cNvPr>
          <p:cNvSpPr txBox="1"/>
          <p:nvPr/>
        </p:nvSpPr>
        <p:spPr>
          <a:xfrm>
            <a:off x="5152051" y="4101951"/>
            <a:ext cx="709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E2B5390D-419E-495D-A3B2-635AE43A4F2E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5861572" y="4425117"/>
            <a:ext cx="89703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E6F0FFA-AE00-47C9-B814-77DA5A0B49D7}"/>
              </a:ext>
            </a:extLst>
          </p:cNvPr>
          <p:cNvCxnSpPr/>
          <p:nvPr/>
        </p:nvCxnSpPr>
        <p:spPr>
          <a:xfrm>
            <a:off x="7169426" y="3290259"/>
            <a:ext cx="0" cy="16432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69A8722E-505C-4566-8895-316B3C2090D1}"/>
              </a:ext>
            </a:extLst>
          </p:cNvPr>
          <p:cNvCxnSpPr/>
          <p:nvPr/>
        </p:nvCxnSpPr>
        <p:spPr>
          <a:xfrm>
            <a:off x="7169426" y="3290259"/>
            <a:ext cx="49033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FCD91368-1A2D-4D33-93E1-F5AE0056234E}"/>
              </a:ext>
            </a:extLst>
          </p:cNvPr>
          <p:cNvCxnSpPr/>
          <p:nvPr/>
        </p:nvCxnSpPr>
        <p:spPr>
          <a:xfrm>
            <a:off x="7169426" y="4933529"/>
            <a:ext cx="41081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Шестиугольник 17">
            <a:extLst>
              <a:ext uri="{FF2B5EF4-FFF2-40B4-BE49-F238E27FC236}">
                <a16:creationId xmlns:a16="http://schemas.microsoft.com/office/drawing/2014/main" id="{FBB3A33A-5314-47C2-993A-2C0C58E1DA07}"/>
              </a:ext>
            </a:extLst>
          </p:cNvPr>
          <p:cNvSpPr/>
          <p:nvPr/>
        </p:nvSpPr>
        <p:spPr>
          <a:xfrm rot="16200000">
            <a:off x="7845235" y="3367056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19330515-F5BE-452E-96CB-A4AB72FB4A56}"/>
              </a:ext>
            </a:extLst>
          </p:cNvPr>
          <p:cNvCxnSpPr/>
          <p:nvPr/>
        </p:nvCxnSpPr>
        <p:spPr>
          <a:xfrm>
            <a:off x="8587352" y="3141772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D61CED4-9366-4B73-88E0-F1F9F9FEDB13}"/>
              </a:ext>
            </a:extLst>
          </p:cNvPr>
          <p:cNvSpPr txBox="1"/>
          <p:nvPr/>
        </p:nvSpPr>
        <p:spPr>
          <a:xfrm>
            <a:off x="8163275" y="2521946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CB4F8FCA-4E28-4C89-BF31-0CEEB28F4C7B}"/>
              </a:ext>
            </a:extLst>
          </p:cNvPr>
          <p:cNvSpPr/>
          <p:nvPr/>
        </p:nvSpPr>
        <p:spPr>
          <a:xfrm>
            <a:off x="8110274" y="3716128"/>
            <a:ext cx="887899" cy="74634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80E42FD0-67B5-4031-A813-D76469C8C62D}"/>
              </a:ext>
            </a:extLst>
          </p:cNvPr>
          <p:cNvCxnSpPr/>
          <p:nvPr/>
        </p:nvCxnSpPr>
        <p:spPr>
          <a:xfrm>
            <a:off x="9945757" y="3323381"/>
            <a:ext cx="0" cy="16432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20EBD9D4-E25E-4601-B7A9-C8D8D9757B2D}"/>
              </a:ext>
            </a:extLst>
          </p:cNvPr>
          <p:cNvCxnSpPr/>
          <p:nvPr/>
        </p:nvCxnSpPr>
        <p:spPr>
          <a:xfrm>
            <a:off x="9468679" y="3303511"/>
            <a:ext cx="47707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6A34081A-8C7E-4499-85E8-C499030FFCA5}"/>
              </a:ext>
            </a:extLst>
          </p:cNvPr>
          <p:cNvCxnSpPr>
            <a:cxnSpLocks/>
          </p:cNvCxnSpPr>
          <p:nvPr/>
        </p:nvCxnSpPr>
        <p:spPr>
          <a:xfrm>
            <a:off x="9468679" y="4973269"/>
            <a:ext cx="47707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9D319AF7-29C6-475A-B9E2-7A3C1414E4AB}"/>
              </a:ext>
            </a:extLst>
          </p:cNvPr>
          <p:cNvSpPr/>
          <p:nvPr/>
        </p:nvSpPr>
        <p:spPr>
          <a:xfrm>
            <a:off x="10199491" y="2857763"/>
            <a:ext cx="7104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EB90EAC-F49C-4656-A68C-56A5467E91CB}"/>
              </a:ext>
            </a:extLst>
          </p:cNvPr>
          <p:cNvSpPr txBox="1"/>
          <p:nvPr/>
        </p:nvSpPr>
        <p:spPr>
          <a:xfrm>
            <a:off x="10210267" y="3915416"/>
            <a:ext cx="709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E1854B5B-079E-4F6D-8770-CFA194B1FA08}"/>
              </a:ext>
            </a:extLst>
          </p:cNvPr>
          <p:cNvCxnSpPr/>
          <p:nvPr/>
        </p:nvCxnSpPr>
        <p:spPr>
          <a:xfrm>
            <a:off x="10711867" y="4051945"/>
            <a:ext cx="20792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9294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 animBg="1"/>
      <p:bldP spid="9" grpId="0"/>
      <p:bldP spid="10" grpId="0" animBg="1"/>
      <p:bldP spid="11" grpId="0" animBg="1"/>
      <p:bldP spid="12" grpId="0" animBg="1"/>
      <p:bldP spid="13" grpId="0"/>
      <p:bldP spid="18" grpId="0" animBg="1"/>
      <p:bldP spid="20" grpId="0"/>
      <p:bldP spid="21" grpId="0" animBg="1"/>
      <p:bldP spid="25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6" name="Прямоугольник 25">
            <a:extLst>
              <a:ext uri="{FF2B5EF4-FFF2-40B4-BE49-F238E27FC236}">
                <a16:creationId xmlns:a16="http://schemas.microsoft.com/office/drawing/2014/main" id="{0BB7CEA6-8C28-4328-9D95-7B2E40B0EF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4215" y="3055724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4723AC-23DD-4832-95CD-1530925053B5}"/>
              </a:ext>
            </a:extLst>
          </p:cNvPr>
          <p:cNvSpPr txBox="1"/>
          <p:nvPr/>
        </p:nvSpPr>
        <p:spPr>
          <a:xfrm>
            <a:off x="207433" y="1195552"/>
            <a:ext cx="118474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Anilinning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bromli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tenglamasini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25">
            <a:extLst>
              <a:ext uri="{FF2B5EF4-FFF2-40B4-BE49-F238E27FC236}">
                <a16:creationId xmlns:a16="http://schemas.microsoft.com/office/drawing/2014/main" id="{4CA59D07-5A61-43E1-A050-7BD84743D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6604" y="2716176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8B06E9-62D6-41BB-8D68-56228605787C}"/>
              </a:ext>
            </a:extLst>
          </p:cNvPr>
          <p:cNvSpPr txBox="1"/>
          <p:nvPr/>
        </p:nvSpPr>
        <p:spPr>
          <a:xfrm>
            <a:off x="207433" y="5427246"/>
            <a:ext cx="118474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8775" algn="just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Anilinga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bromli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ettirganda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tribromanilin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cho‘kmasi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(benzol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bromli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ta’sirlashmaydi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Шестиугольник 8">
            <a:extLst>
              <a:ext uri="{FF2B5EF4-FFF2-40B4-BE49-F238E27FC236}">
                <a16:creationId xmlns:a16="http://schemas.microsoft.com/office/drawing/2014/main" id="{CD25BA0D-F12F-4B1C-85B7-72738A8AD3D0}"/>
              </a:ext>
            </a:extLst>
          </p:cNvPr>
          <p:cNvSpPr/>
          <p:nvPr/>
        </p:nvSpPr>
        <p:spPr>
          <a:xfrm rot="16200000">
            <a:off x="1320620" y="3482919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3EE5F566-1BA5-4B5D-857B-FBC6D2A6A313}"/>
              </a:ext>
            </a:extLst>
          </p:cNvPr>
          <p:cNvCxnSpPr/>
          <p:nvPr/>
        </p:nvCxnSpPr>
        <p:spPr>
          <a:xfrm>
            <a:off x="2062737" y="3257635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30915AD-F708-4E8E-882A-1294003FDC99}"/>
              </a:ext>
            </a:extLst>
          </p:cNvPr>
          <p:cNvSpPr txBox="1"/>
          <p:nvPr/>
        </p:nvSpPr>
        <p:spPr>
          <a:xfrm>
            <a:off x="1638660" y="2637809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A570387D-3FC0-4136-8883-934067F8E832}"/>
              </a:ext>
            </a:extLst>
          </p:cNvPr>
          <p:cNvSpPr/>
          <p:nvPr/>
        </p:nvSpPr>
        <p:spPr>
          <a:xfrm>
            <a:off x="1585659" y="3831991"/>
            <a:ext cx="887899" cy="74634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3ADBE42-1A0C-4EFE-910F-ADCF9EB46A96}"/>
              </a:ext>
            </a:extLst>
          </p:cNvPr>
          <p:cNvSpPr/>
          <p:nvPr/>
        </p:nvSpPr>
        <p:spPr>
          <a:xfrm>
            <a:off x="3189171" y="3881997"/>
            <a:ext cx="14462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 3B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2CAA4DA5-6E82-491C-A8D4-718BE0C09AD1}"/>
              </a:ext>
            </a:extLst>
          </p:cNvPr>
          <p:cNvCxnSpPr>
            <a:stCxn id="13" idx="3"/>
          </p:cNvCxnSpPr>
          <p:nvPr/>
        </p:nvCxnSpPr>
        <p:spPr>
          <a:xfrm>
            <a:off x="4635401" y="4205163"/>
            <a:ext cx="9921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Шестиугольник 14">
            <a:extLst>
              <a:ext uri="{FF2B5EF4-FFF2-40B4-BE49-F238E27FC236}">
                <a16:creationId xmlns:a16="http://schemas.microsoft.com/office/drawing/2014/main" id="{F0606CB8-7871-4E2C-A487-97AE18F351C7}"/>
              </a:ext>
            </a:extLst>
          </p:cNvPr>
          <p:cNvSpPr/>
          <p:nvPr/>
        </p:nvSpPr>
        <p:spPr>
          <a:xfrm rot="16200000">
            <a:off x="7087058" y="3321493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3B18C7F0-A9FB-494D-BB98-47C9709557FE}"/>
              </a:ext>
            </a:extLst>
          </p:cNvPr>
          <p:cNvCxnSpPr/>
          <p:nvPr/>
        </p:nvCxnSpPr>
        <p:spPr>
          <a:xfrm>
            <a:off x="7829175" y="3096209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Овал 16">
            <a:extLst>
              <a:ext uri="{FF2B5EF4-FFF2-40B4-BE49-F238E27FC236}">
                <a16:creationId xmlns:a16="http://schemas.microsoft.com/office/drawing/2014/main" id="{DC919A40-EED1-4444-B3DF-12A3DD289880}"/>
              </a:ext>
            </a:extLst>
          </p:cNvPr>
          <p:cNvSpPr/>
          <p:nvPr/>
        </p:nvSpPr>
        <p:spPr>
          <a:xfrm>
            <a:off x="7352097" y="3670565"/>
            <a:ext cx="887899" cy="74634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135CD73-C2A3-47D5-BBFA-0874F8294EBF}"/>
              </a:ext>
            </a:extLst>
          </p:cNvPr>
          <p:cNvSpPr txBox="1"/>
          <p:nvPr/>
        </p:nvSpPr>
        <p:spPr>
          <a:xfrm>
            <a:off x="6104650" y="3257635"/>
            <a:ext cx="690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7B8AB9D-F678-4246-A927-C181D10CE0D6}"/>
              </a:ext>
            </a:extLst>
          </p:cNvPr>
          <p:cNvSpPr txBox="1"/>
          <p:nvPr/>
        </p:nvSpPr>
        <p:spPr>
          <a:xfrm>
            <a:off x="8861123" y="3237182"/>
            <a:ext cx="690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2F9124-8543-48BC-8C8F-E8DF22094972}"/>
              </a:ext>
            </a:extLst>
          </p:cNvPr>
          <p:cNvSpPr txBox="1"/>
          <p:nvPr/>
        </p:nvSpPr>
        <p:spPr>
          <a:xfrm>
            <a:off x="7564144" y="4914153"/>
            <a:ext cx="690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EC126E3-BAD0-4E61-8F15-57583B3A69BF}"/>
              </a:ext>
            </a:extLst>
          </p:cNvPr>
          <p:cNvSpPr txBox="1"/>
          <p:nvPr/>
        </p:nvSpPr>
        <p:spPr>
          <a:xfrm>
            <a:off x="7564144" y="2449878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7C2133AA-7284-41D3-ABC1-9CC4794B82A4}"/>
              </a:ext>
            </a:extLst>
          </p:cNvPr>
          <p:cNvCxnSpPr>
            <a:stCxn id="15" idx="5"/>
          </p:cNvCxnSpPr>
          <p:nvPr/>
        </p:nvCxnSpPr>
        <p:spPr>
          <a:xfrm flipH="1" flipV="1">
            <a:off x="6793766" y="3670565"/>
            <a:ext cx="280037" cy="1867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0FEC3A25-9BCB-4924-928D-68978FD7A6D4}"/>
              </a:ext>
            </a:extLst>
          </p:cNvPr>
          <p:cNvCxnSpPr>
            <a:stCxn id="15" idx="1"/>
          </p:cNvCxnSpPr>
          <p:nvPr/>
        </p:nvCxnSpPr>
        <p:spPr>
          <a:xfrm flipV="1">
            <a:off x="8518292" y="3670565"/>
            <a:ext cx="278305" cy="1867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A8588E76-100D-4185-914B-02E7F72259F5}"/>
              </a:ext>
            </a:extLst>
          </p:cNvPr>
          <p:cNvCxnSpPr>
            <a:stCxn id="15" idx="3"/>
          </p:cNvCxnSpPr>
          <p:nvPr/>
        </p:nvCxnSpPr>
        <p:spPr>
          <a:xfrm flipH="1">
            <a:off x="7796046" y="4752727"/>
            <a:ext cx="2" cy="1614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DB9932C4-9754-4F88-9470-966FF92EB632}"/>
              </a:ext>
            </a:extLst>
          </p:cNvPr>
          <p:cNvSpPr txBox="1"/>
          <p:nvPr/>
        </p:nvSpPr>
        <p:spPr>
          <a:xfrm>
            <a:off x="9616496" y="3844956"/>
            <a:ext cx="2160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+3HBr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074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 animBg="1"/>
      <p:bldP spid="11" grpId="0"/>
      <p:bldP spid="12" grpId="0" animBg="1"/>
      <p:bldP spid="13" grpId="0"/>
      <p:bldP spid="15" grpId="0" animBg="1"/>
      <p:bldP spid="17" grpId="0" animBg="1"/>
      <p:bldP spid="18" grpId="0"/>
      <p:bldP spid="19" grpId="0"/>
      <p:bldP spid="20" grpId="0"/>
      <p:bldP spid="21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Bugun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darsda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F7F222A-7B69-465A-896F-B3CC47B80DEA}"/>
              </a:ext>
            </a:extLst>
          </p:cNvPr>
          <p:cNvSpPr txBox="1"/>
          <p:nvPr/>
        </p:nvSpPr>
        <p:spPr>
          <a:xfrm>
            <a:off x="629478" y="1789043"/>
            <a:ext cx="10933044" cy="274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Aminokislotalarning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nomenklaturasi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88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Aminokislotalar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378F9D-1919-4B74-9D65-A95DDEBA858D}"/>
              </a:ext>
            </a:extLst>
          </p:cNvPr>
          <p:cNvSpPr txBox="1"/>
          <p:nvPr/>
        </p:nvSpPr>
        <p:spPr>
          <a:xfrm>
            <a:off x="125895" y="1087578"/>
            <a:ext cx="1191370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3400" algn="just"/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Molekulasida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>
                <a:latin typeface="Arial" panose="020B0604020202020204" pitchFamily="34" charset="0"/>
                <a:cs typeface="Arial" panose="020B0604020202020204" pitchFamily="34" charset="0"/>
              </a:rPr>
              <a:t>amino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500" b="1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500" b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karboksil</a:t>
            </a:r>
            <a:r>
              <a:rPr lang="en-US" sz="3500" b="1" dirty="0">
                <a:latin typeface="Arial" panose="020B0604020202020204" pitchFamily="34" charset="0"/>
                <a:cs typeface="Arial" panose="020B0604020202020204" pitchFamily="34" charset="0"/>
              </a:rPr>
              <a:t> – COOH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guruhlari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birikmalarga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3400" algn="just"/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Aminokislotalarning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kislotalarning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hosilalari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deb,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radikalidagi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atomlarining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aminoguruhga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almashinishining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natijasi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qarash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3400" algn="just"/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formulaga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5DF7E00-BFF6-44F1-BD5B-AC291BB28D9C}"/>
              </a:ext>
            </a:extLst>
          </p:cNvPr>
          <p:cNvSpPr/>
          <p:nvPr/>
        </p:nvSpPr>
        <p:spPr>
          <a:xfrm>
            <a:off x="539764" y="5453952"/>
            <a:ext cx="4204997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)(COOH)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FD9CCAE-3110-44F0-A728-DBBA8C0ED0CD}"/>
              </a:ext>
            </a:extLst>
          </p:cNvPr>
          <p:cNvSpPr/>
          <p:nvPr/>
        </p:nvSpPr>
        <p:spPr>
          <a:xfrm>
            <a:off x="6158947" y="5453952"/>
            <a:ext cx="5118653" cy="1337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 – CH – COOH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636CD736-405D-415F-9FA3-A78B97753CE5}"/>
              </a:ext>
            </a:extLst>
          </p:cNvPr>
          <p:cNvCxnSpPr/>
          <p:nvPr/>
        </p:nvCxnSpPr>
        <p:spPr>
          <a:xfrm>
            <a:off x="7288695" y="6059537"/>
            <a:ext cx="0" cy="1745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145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Aminokislotalar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0D79D6-097A-415C-AB90-E59434965AE8}"/>
              </a:ext>
            </a:extLst>
          </p:cNvPr>
          <p:cNvSpPr txBox="1"/>
          <p:nvPr/>
        </p:nvSpPr>
        <p:spPr>
          <a:xfrm>
            <a:off x="159026" y="1116773"/>
            <a:ext cx="1175467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3400"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Aminokislotalar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amino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(-NH</a:t>
            </a:r>
            <a:r>
              <a:rPr lang="en-US" sz="3600" b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karboksil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(-COOH)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guruhlarining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amino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karboksil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tutgan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monoamino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monokarbon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C017671-B1D0-4927-9856-AB031F18F99A}"/>
              </a:ext>
            </a:extLst>
          </p:cNvPr>
          <p:cNvSpPr/>
          <p:nvPr/>
        </p:nvSpPr>
        <p:spPr>
          <a:xfrm>
            <a:off x="596348" y="3992555"/>
            <a:ext cx="4996069" cy="2032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O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CH – C – OH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836B6C59-846E-433D-80CE-602F5DAAF1DA}"/>
              </a:ext>
            </a:extLst>
          </p:cNvPr>
          <p:cNvCxnSpPr/>
          <p:nvPr/>
        </p:nvCxnSpPr>
        <p:spPr>
          <a:xfrm>
            <a:off x="2146852" y="5234609"/>
            <a:ext cx="0" cy="19878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781B580-1C2D-4C70-AD52-207264A8E0F2}"/>
              </a:ext>
            </a:extLst>
          </p:cNvPr>
          <p:cNvCxnSpPr/>
          <p:nvPr/>
        </p:nvCxnSpPr>
        <p:spPr>
          <a:xfrm flipV="1">
            <a:off x="3366052" y="4532243"/>
            <a:ext cx="132522" cy="19878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59C504B6-D4D8-47D6-8EB6-8C8F7C78CEA2}"/>
              </a:ext>
            </a:extLst>
          </p:cNvPr>
          <p:cNvCxnSpPr/>
          <p:nvPr/>
        </p:nvCxnSpPr>
        <p:spPr>
          <a:xfrm flipV="1">
            <a:off x="3472070" y="4598504"/>
            <a:ext cx="145773" cy="21203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Шестиугольник 10">
            <a:extLst>
              <a:ext uri="{FF2B5EF4-FFF2-40B4-BE49-F238E27FC236}">
                <a16:creationId xmlns:a16="http://schemas.microsoft.com/office/drawing/2014/main" id="{C7B462FC-C396-4250-889B-7BEF9E32AD3F}"/>
              </a:ext>
            </a:extLst>
          </p:cNvPr>
          <p:cNvSpPr/>
          <p:nvPr/>
        </p:nvSpPr>
        <p:spPr>
          <a:xfrm rot="16200000">
            <a:off x="7156178" y="5115338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10BE943D-15FB-4C79-B126-D1F61A31E90A}"/>
              </a:ext>
            </a:extLst>
          </p:cNvPr>
          <p:cNvCxnSpPr>
            <a:cxnSpLocks/>
          </p:cNvCxnSpPr>
          <p:nvPr/>
        </p:nvCxnSpPr>
        <p:spPr>
          <a:xfrm flipV="1">
            <a:off x="7301947" y="5314122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3E71771C-4A8A-4889-8899-6D87A594E451}"/>
              </a:ext>
            </a:extLst>
          </p:cNvPr>
          <p:cNvCxnSpPr/>
          <p:nvPr/>
        </p:nvCxnSpPr>
        <p:spPr>
          <a:xfrm>
            <a:off x="7301947" y="6122505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A2B44355-A1ED-4A2C-AB75-0C6D43D78C27}"/>
              </a:ext>
            </a:extLst>
          </p:cNvPr>
          <p:cNvCxnSpPr/>
          <p:nvPr/>
        </p:nvCxnSpPr>
        <p:spPr>
          <a:xfrm>
            <a:off x="8388625" y="5552661"/>
            <a:ext cx="0" cy="5698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1881F0A2-D7D6-46DC-97D4-F251C929B17D}"/>
              </a:ext>
            </a:extLst>
          </p:cNvPr>
          <p:cNvCxnSpPr/>
          <p:nvPr/>
        </p:nvCxnSpPr>
        <p:spPr>
          <a:xfrm>
            <a:off x="7898295" y="4890054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A1B6AB2-085F-4A3E-A816-DC0D29A6F73F}"/>
              </a:ext>
            </a:extLst>
          </p:cNvPr>
          <p:cNvSpPr/>
          <p:nvPr/>
        </p:nvSpPr>
        <p:spPr>
          <a:xfrm>
            <a:off x="7547113" y="3514955"/>
            <a:ext cx="4996069" cy="2032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O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CH – C – OH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D2E3BB6E-18EC-4F90-A1AE-269D976454F9}"/>
              </a:ext>
            </a:extLst>
          </p:cNvPr>
          <p:cNvCxnSpPr/>
          <p:nvPr/>
        </p:nvCxnSpPr>
        <p:spPr>
          <a:xfrm>
            <a:off x="9097617" y="4757009"/>
            <a:ext cx="0" cy="19878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2104096F-E5D8-4931-8276-EBF1900A16B7}"/>
              </a:ext>
            </a:extLst>
          </p:cNvPr>
          <p:cNvCxnSpPr/>
          <p:nvPr/>
        </p:nvCxnSpPr>
        <p:spPr>
          <a:xfrm flipV="1">
            <a:off x="10316817" y="4054643"/>
            <a:ext cx="132522" cy="19878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ABDF3F46-1D28-4B7E-ACB7-C2776EAD5463}"/>
              </a:ext>
            </a:extLst>
          </p:cNvPr>
          <p:cNvCxnSpPr/>
          <p:nvPr/>
        </p:nvCxnSpPr>
        <p:spPr>
          <a:xfrm flipV="1">
            <a:off x="10422835" y="4120904"/>
            <a:ext cx="145773" cy="21203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E57D1E9F-5CAA-4F9F-AA56-6C769121DED1}"/>
              </a:ext>
            </a:extLst>
          </p:cNvPr>
          <p:cNvSpPr txBox="1"/>
          <p:nvPr/>
        </p:nvSpPr>
        <p:spPr>
          <a:xfrm>
            <a:off x="596348" y="6122505"/>
            <a:ext cx="37503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alanin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95FD4A-F5AD-40CD-BEF3-3D81A64278FE}"/>
              </a:ext>
            </a:extLst>
          </p:cNvPr>
          <p:cNvSpPr txBox="1"/>
          <p:nvPr/>
        </p:nvSpPr>
        <p:spPr>
          <a:xfrm>
            <a:off x="8806068" y="6067571"/>
            <a:ext cx="37503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fenilalanin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15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-39757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Aminokislotalar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10">
            <a:extLst>
              <a:ext uri="{FF2B5EF4-FFF2-40B4-BE49-F238E27FC236}">
                <a16:creationId xmlns:a16="http://schemas.microsoft.com/office/drawing/2014/main" id="{A57C8E2C-CB2F-473E-94DF-6FF0CA3AB9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125" y="5137150"/>
            <a:ext cx="179387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F118E5B-AADB-4E16-AF94-FDB1A12FF9A0}"/>
              </a:ext>
            </a:extLst>
          </p:cNvPr>
          <p:cNvSpPr txBox="1"/>
          <p:nvPr/>
        </p:nvSpPr>
        <p:spPr>
          <a:xfrm>
            <a:off x="215900" y="1136848"/>
            <a:ext cx="11709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 startAt="2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amino (-NH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karboksil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(-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COOH)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guruhlari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aminokislotalarning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diamino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monokarbon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DA98724-D9D7-48D2-9824-BA52A226E1EC}"/>
              </a:ext>
            </a:extLst>
          </p:cNvPr>
          <p:cNvSpPr/>
          <p:nvPr/>
        </p:nvSpPr>
        <p:spPr>
          <a:xfrm>
            <a:off x="1431236" y="2992969"/>
            <a:ext cx="10760764" cy="2728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          O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CH  – C – OH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                                                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</a:t>
            </a:r>
            <a:r>
              <a:rPr lang="en-US" sz="3600" dirty="0" err="1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lizin</a:t>
            </a:r>
            <a:endParaRPr lang="ru-RU" sz="36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713885FA-1619-42CC-B55D-EA06A619E179}"/>
              </a:ext>
            </a:extLst>
          </p:cNvPr>
          <p:cNvCxnSpPr/>
          <p:nvPr/>
        </p:nvCxnSpPr>
        <p:spPr>
          <a:xfrm flipV="1">
            <a:off x="8335617" y="3429000"/>
            <a:ext cx="251792" cy="2418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283B125B-19DF-4E67-A00A-3F6A7B277410}"/>
              </a:ext>
            </a:extLst>
          </p:cNvPr>
          <p:cNvCxnSpPr>
            <a:cxnSpLocks/>
          </p:cNvCxnSpPr>
          <p:nvPr/>
        </p:nvCxnSpPr>
        <p:spPr>
          <a:xfrm flipV="1">
            <a:off x="8478078" y="3558056"/>
            <a:ext cx="218661" cy="2255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52606550-D7C1-4E97-B427-821F64DA9B50}"/>
              </a:ext>
            </a:extLst>
          </p:cNvPr>
          <p:cNvCxnSpPr/>
          <p:nvPr/>
        </p:nvCxnSpPr>
        <p:spPr>
          <a:xfrm>
            <a:off x="7063409" y="4253948"/>
            <a:ext cx="0" cy="19878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12021269-4AC6-446A-991B-7BFE38075FAF}"/>
              </a:ext>
            </a:extLst>
          </p:cNvPr>
          <p:cNvCxnSpPr>
            <a:cxnSpLocks/>
          </p:cNvCxnSpPr>
          <p:nvPr/>
        </p:nvCxnSpPr>
        <p:spPr>
          <a:xfrm>
            <a:off x="1775791" y="4253948"/>
            <a:ext cx="0" cy="19878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215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Aminokislotalar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79A00CA-F6BC-42E2-BB26-2A607C20B1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flipH="1">
            <a:off x="9746819" y="5214729"/>
            <a:ext cx="2445181" cy="164327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3BD1A9B-FB3D-4294-AAA6-E4902D997CA1}"/>
              </a:ext>
            </a:extLst>
          </p:cNvPr>
          <p:cNvSpPr txBox="1"/>
          <p:nvPr/>
        </p:nvSpPr>
        <p:spPr>
          <a:xfrm>
            <a:off x="106017" y="1243355"/>
            <a:ext cx="117281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 startAt="3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karboksil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(-COOH)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amino (-NH)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guruhlari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monoamino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dikarbon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E559F8A-409A-4D51-8DFE-FFF808CE707E}"/>
              </a:ext>
            </a:extLst>
          </p:cNvPr>
          <p:cNvSpPr/>
          <p:nvPr/>
        </p:nvSpPr>
        <p:spPr>
          <a:xfrm>
            <a:off x="1106554" y="3308181"/>
            <a:ext cx="10316819" cy="2728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O                                   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C –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CH – C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H – O                   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O – 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</a:t>
            </a:r>
            <a:r>
              <a:rPr lang="en-US" sz="3600" dirty="0" err="1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Glutamin</a:t>
            </a:r>
            <a:r>
              <a:rPr lang="en-US" sz="3600" dirty="0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kislota</a:t>
            </a:r>
            <a:r>
              <a:rPr lang="en-US" sz="3600" dirty="0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39105794-82DA-4BEF-998C-C6B0B17AF8B1}"/>
              </a:ext>
            </a:extLst>
          </p:cNvPr>
          <p:cNvCxnSpPr/>
          <p:nvPr/>
        </p:nvCxnSpPr>
        <p:spPr>
          <a:xfrm>
            <a:off x="2809460" y="3911359"/>
            <a:ext cx="106018" cy="19484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4D9D0EA0-4139-49AA-BF28-50E35F57BAF2}"/>
              </a:ext>
            </a:extLst>
          </p:cNvPr>
          <p:cNvCxnSpPr>
            <a:cxnSpLocks/>
          </p:cNvCxnSpPr>
          <p:nvPr/>
        </p:nvCxnSpPr>
        <p:spPr>
          <a:xfrm>
            <a:off x="3008243" y="3888840"/>
            <a:ext cx="92766" cy="1669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7907FF9-D8BF-4F28-9983-2B8DAA0ED737}"/>
              </a:ext>
            </a:extLst>
          </p:cNvPr>
          <p:cNvCxnSpPr/>
          <p:nvPr/>
        </p:nvCxnSpPr>
        <p:spPr>
          <a:xfrm flipV="1">
            <a:off x="7805530" y="3911359"/>
            <a:ext cx="119270" cy="1113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14183684-C3DB-4B1C-9DF6-4C100C8AE95C}"/>
              </a:ext>
            </a:extLst>
          </p:cNvPr>
          <p:cNvCxnSpPr>
            <a:cxnSpLocks/>
          </p:cNvCxnSpPr>
          <p:nvPr/>
        </p:nvCxnSpPr>
        <p:spPr>
          <a:xfrm flipV="1">
            <a:off x="7924800" y="3967034"/>
            <a:ext cx="132522" cy="1391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96EFD45C-177C-42A4-B5F3-5A2EA334AB73}"/>
              </a:ext>
            </a:extLst>
          </p:cNvPr>
          <p:cNvCxnSpPr/>
          <p:nvPr/>
        </p:nvCxnSpPr>
        <p:spPr>
          <a:xfrm flipV="1">
            <a:off x="2716695" y="4625885"/>
            <a:ext cx="145774" cy="1979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83A9F0D6-6DCA-4BDC-BB1B-B4A9C7999771}"/>
              </a:ext>
            </a:extLst>
          </p:cNvPr>
          <p:cNvCxnSpPr/>
          <p:nvPr/>
        </p:nvCxnSpPr>
        <p:spPr>
          <a:xfrm>
            <a:off x="7805530" y="4672272"/>
            <a:ext cx="119270" cy="1382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87E317EA-CF34-4921-8EE5-5B33927B3EB2}"/>
              </a:ext>
            </a:extLst>
          </p:cNvPr>
          <p:cNvCxnSpPr/>
          <p:nvPr/>
        </p:nvCxnSpPr>
        <p:spPr>
          <a:xfrm>
            <a:off x="5234608" y="4602233"/>
            <a:ext cx="0" cy="13917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078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1180</TotalTime>
  <Words>772</Words>
  <Application>Microsoft Office PowerPoint</Application>
  <PresentationFormat>Широкоэкранный</PresentationFormat>
  <Paragraphs>159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SimSun</vt:lpstr>
      <vt:lpstr>Arial</vt:lpstr>
      <vt:lpstr>Book Antiqua</vt:lpstr>
      <vt:lpstr>Calibri</vt:lpstr>
      <vt:lpstr>Calibri Light</vt:lpstr>
      <vt:lpstr>Times New Roman</vt:lpstr>
      <vt:lpstr>Tw Cen MT</vt:lpstr>
      <vt:lpstr>Тема Office</vt:lpstr>
      <vt:lpstr>Презентация PowerPoint</vt:lpstr>
      <vt:lpstr>Mustahkamlash </vt:lpstr>
      <vt:lpstr>Mustahkamlash </vt:lpstr>
      <vt:lpstr>Mustahkamlash </vt:lpstr>
      <vt:lpstr>Bugun darsda </vt:lpstr>
      <vt:lpstr>Aminokislotalar </vt:lpstr>
      <vt:lpstr>Aminokislotalar </vt:lpstr>
      <vt:lpstr>Aminokislotalar </vt:lpstr>
      <vt:lpstr>Aminokislotalar </vt:lpstr>
      <vt:lpstr>Aminokislotalar </vt:lpstr>
      <vt:lpstr>Nomenklaturasi </vt:lpstr>
      <vt:lpstr>Nomenklaturasi </vt:lpstr>
      <vt:lpstr>Olinishi </vt:lpstr>
      <vt:lpstr>Fizik va kimyoviy xossalari </vt:lpstr>
      <vt:lpstr>Indikatorlar rangiga ta’siri </vt:lpstr>
      <vt:lpstr>Tuzlarning hosil bo‘lishi </vt:lpstr>
      <vt:lpstr>Ishlatilishi </vt:lpstr>
      <vt:lpstr>Ishlatilishi </vt:lpstr>
      <vt:lpstr>Mustahkamlash </vt:lpstr>
      <vt:lpstr>Mustahkamlash </vt:lpstr>
      <vt:lpstr>Mustaqil bajarish uchun topshiriqlar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User</cp:lastModifiedBy>
  <cp:revision>132</cp:revision>
  <dcterms:created xsi:type="dcterms:W3CDTF">2020-11-08T01:33:30Z</dcterms:created>
  <dcterms:modified xsi:type="dcterms:W3CDTF">2021-02-24T04:55:23Z</dcterms:modified>
</cp:coreProperties>
</file>