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7" r:id="rId2"/>
    <p:sldId id="323" r:id="rId3"/>
    <p:sldId id="330" r:id="rId4"/>
    <p:sldId id="331" r:id="rId5"/>
    <p:sldId id="321" r:id="rId6"/>
    <p:sldId id="322" r:id="rId7"/>
    <p:sldId id="320" r:id="rId8"/>
    <p:sldId id="319" r:id="rId9"/>
    <p:sldId id="318" r:id="rId10"/>
    <p:sldId id="317" r:id="rId11"/>
    <p:sldId id="316" r:id="rId12"/>
    <p:sldId id="315" r:id="rId13"/>
    <p:sldId id="314" r:id="rId14"/>
    <p:sldId id="313" r:id="rId15"/>
    <p:sldId id="332" r:id="rId16"/>
    <p:sldId id="312" r:id="rId17"/>
    <p:sldId id="311" r:id="rId18"/>
    <p:sldId id="325" r:id="rId19"/>
    <p:sldId id="326" r:id="rId20"/>
    <p:sldId id="327" r:id="rId21"/>
    <p:sldId id="282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 varScale="1">
        <p:scale>
          <a:sx n="73" d="100"/>
          <a:sy n="73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4D130B-88BC-4ECA-A615-92ABE9101A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288347A-B24D-4DB1-9DF5-ECB323AB36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27A66B2-13C5-4955-8C99-3AB1908C0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4E898-A6F9-4026-A65A-678C618EF4A0}" type="datetimeFigureOut">
              <a:rPr lang="ru-RU" smtClean="0"/>
              <a:t>26.12.2020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7A91E98-50AF-4097-A492-07007C1C3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0EFD43B-8C8B-4778-B40B-5EE7DA0B0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2AAAF-23D7-4099-B4DC-D539761504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84200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9B6613-0E30-4A82-BE24-362955C6B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1220FF7-FD90-4F74-9B0E-982ADCB5C5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0602DCB-CEF5-4189-8E39-34B3376436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4E898-A6F9-4026-A65A-678C618EF4A0}" type="datetimeFigureOut">
              <a:rPr lang="ru-RU" smtClean="0"/>
              <a:t>26.12.2020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0CB36A4-A266-4BA2-998A-5DEE6C510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A4996E8-E323-46C4-8F34-5CC08182F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2AAAF-23D7-4099-B4DC-D539761504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8163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A5AFAE-8240-45A9-ADD2-C06030964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B8F2BA7-07FB-4807-BEF8-C939D1898C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49CEEA3-087E-4D68-B8D8-E1BA6505F0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4E898-A6F9-4026-A65A-678C618EF4A0}" type="datetimeFigureOut">
              <a:rPr lang="ru-RU" smtClean="0"/>
              <a:t>26.12.2020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D5E42A5-CAB6-4DC6-BBE2-23E96FF0B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DEB32F3-7AE9-40F6-A794-EF64C54CA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2AAAF-23D7-4099-B4DC-D539761504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8447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758998-1E8D-4E57-875F-AACA32E14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960B7C3-8A14-44A1-A8F7-3A24902CBD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052A6C2-E01F-4886-9162-CFF74927C8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2FD9E4D-22FB-42C2-8D4E-B5CA09C6AC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4E898-A6F9-4026-A65A-678C618EF4A0}" type="datetimeFigureOut">
              <a:rPr lang="ru-RU" smtClean="0"/>
              <a:t>26.12.2020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8770908-4F79-4AE0-A90D-37B041656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D674394-2207-40AE-BD70-32FE6847B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2AAAF-23D7-4099-B4DC-D539761504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8591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1B3541-CA65-4AE9-9B94-87F8D628F4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FD1D2FF-443F-4FE2-A041-5B174DFB5D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64F32DB-1057-487F-A0ED-57A61AB92A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325501B-4DC1-4880-B0F4-7E2741C1CA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1FC50A1-90DA-4D46-87A2-BB359CF98A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D47C47A-D410-479B-AED6-968871D6A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4E898-A6F9-4026-A65A-678C618EF4A0}" type="datetimeFigureOut">
              <a:rPr lang="ru-RU" smtClean="0"/>
              <a:t>26.12.2020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F17E35C-1071-4590-BF15-32DCE49D1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EE0E153-E139-4612-95C6-D9186199E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2AAAF-23D7-4099-B4DC-D539761504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127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AFC9CD-700F-4CF1-B158-E81B7D6A32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00E0D09-B84F-4DAC-B57F-79EDF833D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4E898-A6F9-4026-A65A-678C618EF4A0}" type="datetimeFigureOut">
              <a:rPr lang="ru-RU" smtClean="0"/>
              <a:t>26.12.2020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9727A82-9A2F-489F-9577-06F6D13FFB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30E4CAB-4F98-4DE7-BD38-9F87D8853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2AAAF-23D7-4099-B4DC-D539761504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8979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F0020EE-65F7-4D60-8D88-44B238B88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4E898-A6F9-4026-A65A-678C618EF4A0}" type="datetimeFigureOut">
              <a:rPr lang="ru-RU" smtClean="0"/>
              <a:t>26.12.2020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627DF2E-35D7-4D80-BC61-E589B62C6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75DE610-817C-4A73-A466-82937C4DA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2AAAF-23D7-4099-B4DC-D539761504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5321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CA2494-38F3-45EE-AE4F-DDC7190F8A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309B80E-0BF4-4974-8521-145C29688F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A4BC096-281A-456D-8690-BEE6538011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1499457-9322-47F4-AEE7-D1A1CD917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4E898-A6F9-4026-A65A-678C618EF4A0}" type="datetimeFigureOut">
              <a:rPr lang="ru-RU" smtClean="0"/>
              <a:t>26.12.2020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7F3ACE1-CA2B-4B27-B942-EE0BDD7394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6B0AA1F-CEB2-4A21-AA44-C9A68BDF8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2AAAF-23D7-4099-B4DC-D539761504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00186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01B954-55E3-4041-8F89-DC92FB1696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16E5392-84DA-4811-8793-C4F4E0A389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E02658B-469D-4961-98DB-6009B48FE9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5FFBAED-B17D-4C82-9D1F-01EBD5DBBD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4E898-A6F9-4026-A65A-678C618EF4A0}" type="datetimeFigureOut">
              <a:rPr lang="ru-RU" smtClean="0"/>
              <a:t>26.12.2020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3CC499F-31B2-469A-8C65-427B3D55E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5A1AF99-AFC8-4F64-A5FD-678389DA9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2AAAF-23D7-4099-B4DC-D539761504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8882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B3111C-E87F-4B2B-9051-319FC4BA4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2322FF0-8A3B-4B19-B682-6B240E1FB2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EBC7820-89C9-4945-A9A3-56B837837C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4E898-A6F9-4026-A65A-678C618EF4A0}" type="datetimeFigureOut">
              <a:rPr lang="ru-RU" smtClean="0"/>
              <a:t>26.12.2020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BA4964B-E2C2-4677-8274-8CBFC91BB2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544C228-36AA-4153-A0A1-54E5E8E9D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2AAAF-23D7-4099-B4DC-D539761504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23315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090C190-E603-40B0-93F2-6F69FB371F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E32E86A-B302-4C30-B10C-EFED082941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F5030CE-B361-45E9-874E-09D117FDC3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4E898-A6F9-4026-A65A-678C618EF4A0}" type="datetimeFigureOut">
              <a:rPr lang="ru-RU" smtClean="0"/>
              <a:t>26.12.2020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591251-723E-4BB0-B11E-63F114EE9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7F61C2E-8FC2-4270-9FE4-31AFBCAA7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2AAAF-23D7-4099-B4DC-D539761504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5011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E6EF30-1A3B-4C00-B3FC-87CE80AF9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F5D2826-C551-4944-B61D-3D7D6F5491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8C62E0-A094-40B0-921A-55F5C1B218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F4E898-A6F9-4026-A65A-678C618EF4A0}" type="datetimeFigureOut">
              <a:rPr lang="ru-RU" smtClean="0"/>
              <a:t>26.12.2020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D8DFBCB-3A19-4C35-A0BB-54FDCE0527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9E6F36-A359-4E48-AA62-0FDD37DA48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F2AAAF-23D7-4099-B4DC-D539761504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7531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gornnisa.ru/wp/obezzarazhivayushchie-maski-dlya-ruk/" TargetMode="External"/><Relationship Id="rId3" Type="http://schemas.openxmlformats.org/officeDocument/2006/relationships/hyperlink" Target="https://bg.wikipedia.org/wiki/%D0%95%D1%82%D0%B0%D0%BD%D0%BE%D0%BB" TargetMode="External"/><Relationship Id="rId7" Type="http://schemas.openxmlformats.org/officeDocument/2006/relationships/image" Target="../media/image7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r.wikipedia.org/wiki/%D9%83%D8%AD%D9%88%D9%84" TargetMode="External"/><Relationship Id="rId5" Type="http://schemas.openxmlformats.org/officeDocument/2006/relationships/image" Target="../media/image6.png"/><Relationship Id="rId4" Type="http://schemas.openxmlformats.org/officeDocument/2006/relationships/hyperlink" Target="https://creativecommons.org/licenses/by-sa/3.0/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commons.wikimedia.org/wiki/File:Delta_uc_lc.svg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hyperlink" Target="https://creativecommons.org/licenses/by-sa/3.0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A2%D0%B8%D0%BE%D1%84%D0%BB%D0%B0%D0%B2%D0%B8%D0%BD_T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pixabay.com/en/ethanol-alcohol-molecule-3d-1094992/" TargetMode="Externa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az.wikipedia.org/wiki/Kimy%C9%99vi_reaksiya" TargetMode="External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sterhaus.bg/bg/product/1057-spirt-za-gorene-pet-1l" TargetMode="Externa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medsprava.com.ua/article/1354-yak-termometri-naydotslnshe-vikoristovuvati-v-praktits-medsestri" TargetMode="External"/><Relationship Id="rId5" Type="http://schemas.openxmlformats.org/officeDocument/2006/relationships/image" Target="../media/image17.jpg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20703"/>
            <a:ext cx="12192000" cy="2108211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7871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0153" rIns="0" bIns="0" rtlCol="0" anchor="ctr">
            <a:spAutoFit/>
          </a:bodyPr>
          <a:lstStyle/>
          <a:p>
            <a:pPr marL="26221">
              <a:spcBef>
                <a:spcPts val="234"/>
              </a:spcBef>
            </a:pPr>
            <a:r>
              <a:rPr lang="uz-Latn-UZ" sz="8597" b="1" spc="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Kimyo</a:t>
            </a:r>
            <a:endParaRPr sz="8597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AC8747D-3D54-44C2-960A-9E35275E08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0783" y="3597021"/>
            <a:ext cx="9879507" cy="23469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To‘yingan</a:t>
            </a:r>
            <a:r>
              <a:rPr lang="en-US" sz="4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en-US" sz="4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atomli</a:t>
            </a:r>
            <a:r>
              <a:rPr lang="en-US" sz="4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spirtlarning</a:t>
            </a:r>
            <a:r>
              <a:rPr lang="en-US" sz="4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fizik</a:t>
            </a:r>
            <a:r>
              <a:rPr lang="en-US" sz="4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4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kimyoviy</a:t>
            </a:r>
            <a:r>
              <a:rPr lang="en-US" sz="4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xossalari</a:t>
            </a:r>
            <a:r>
              <a:rPr lang="en-US" sz="4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40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Ishlatilishi</a:t>
            </a:r>
            <a:r>
              <a:rPr lang="en-US" sz="4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40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02061" y="2706036"/>
            <a:ext cx="10098912" cy="542087"/>
          </a:xfrm>
          <a:prstGeom prst="rect">
            <a:avLst/>
          </a:prstGeom>
        </p:spPr>
        <p:txBody>
          <a:bodyPr vert="horz" wrap="square" lIns="0" tIns="28844" rIns="0" bIns="0" rtlCol="0">
            <a:spAutoFit/>
          </a:bodyPr>
          <a:lstStyle/>
          <a:p>
            <a:pPr marL="38021">
              <a:lnSpc>
                <a:spcPts val="4037"/>
              </a:lnSpc>
              <a:spcBef>
                <a:spcPts val="227"/>
              </a:spcBef>
            </a:pPr>
            <a:r>
              <a:rPr sz="4000" b="1" dirty="0" err="1">
                <a:ln w="0">
                  <a:solidFill>
                    <a:srgbClr val="2365C7"/>
                  </a:solidFill>
                </a:ln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Mavzu</a:t>
            </a:r>
            <a:r>
              <a:rPr lang="uz-Latn-UZ" sz="4000" b="1" dirty="0">
                <a:ln w="0">
                  <a:solidFill>
                    <a:srgbClr val="2365C7"/>
                  </a:solidFill>
                </a:ln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sz="4000" b="1" dirty="0">
                <a:ln w="0">
                  <a:solidFill>
                    <a:srgbClr val="2365C7"/>
                  </a:solidFill>
                </a:ln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" name="object 5"/>
          <p:cNvSpPr/>
          <p:nvPr/>
        </p:nvSpPr>
        <p:spPr>
          <a:xfrm>
            <a:off x="661710" y="2583267"/>
            <a:ext cx="710603" cy="2346943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66"/>
                </a:lnTo>
                <a:lnTo>
                  <a:pt x="343828" y="680466"/>
                </a:lnTo>
                <a:lnTo>
                  <a:pt x="343828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7871"/>
          </a:p>
        </p:txBody>
      </p:sp>
      <p:grpSp>
        <p:nvGrpSpPr>
          <p:cNvPr id="7" name="object 7"/>
          <p:cNvGrpSpPr/>
          <p:nvPr/>
        </p:nvGrpSpPr>
        <p:grpSpPr>
          <a:xfrm>
            <a:off x="9702629" y="550166"/>
            <a:ext cx="2333858" cy="1246833"/>
            <a:chOff x="4701997" y="228104"/>
            <a:chExt cx="603885" cy="603885"/>
          </a:xfrm>
        </p:grpSpPr>
        <p:sp>
          <p:nvSpPr>
            <p:cNvPr id="9" name="object 9"/>
            <p:cNvSpPr/>
            <p:nvPr/>
          </p:nvSpPr>
          <p:spPr>
            <a:xfrm>
              <a:off x="4701997" y="228104"/>
              <a:ext cx="603885" cy="603885"/>
            </a:xfrm>
            <a:custGeom>
              <a:avLst/>
              <a:gdLst/>
              <a:ahLst/>
              <a:cxnLst/>
              <a:rect l="l" t="t" r="r" b="b"/>
              <a:pathLst>
                <a:path w="603885" h="603885">
                  <a:moveTo>
                    <a:pt x="603605" y="0"/>
                  </a:moveTo>
                  <a:lnTo>
                    <a:pt x="0" y="0"/>
                  </a:lnTo>
                  <a:lnTo>
                    <a:pt x="0" y="603618"/>
                  </a:lnTo>
                  <a:lnTo>
                    <a:pt x="603605" y="603618"/>
                  </a:lnTo>
                  <a:lnTo>
                    <a:pt x="603605" y="0"/>
                  </a:lnTo>
                  <a:close/>
                </a:path>
              </a:pathLst>
            </a:custGeom>
            <a:solidFill>
              <a:srgbClr val="00A859"/>
            </a:solidFill>
          </p:spPr>
          <p:txBody>
            <a:bodyPr wrap="square" lIns="0" tIns="0" rIns="0" bIns="0" rtlCol="0"/>
            <a:lstStyle/>
            <a:p>
              <a:endParaRPr sz="7871"/>
            </a:p>
          </p:txBody>
        </p:sp>
        <p:sp>
          <p:nvSpPr>
            <p:cNvPr id="10" name="object 10"/>
            <p:cNvSpPr/>
            <p:nvPr/>
          </p:nvSpPr>
          <p:spPr>
            <a:xfrm>
              <a:off x="4701997" y="228104"/>
              <a:ext cx="603885" cy="603885"/>
            </a:xfrm>
            <a:custGeom>
              <a:avLst/>
              <a:gdLst/>
              <a:ahLst/>
              <a:cxnLst/>
              <a:rect l="l" t="t" r="r" b="b"/>
              <a:pathLst>
                <a:path w="603885" h="603885">
                  <a:moveTo>
                    <a:pt x="0" y="0"/>
                  </a:moveTo>
                  <a:lnTo>
                    <a:pt x="603605" y="0"/>
                  </a:lnTo>
                  <a:lnTo>
                    <a:pt x="603605" y="603618"/>
                  </a:lnTo>
                  <a:lnTo>
                    <a:pt x="0" y="603618"/>
                  </a:lnTo>
                  <a:lnTo>
                    <a:pt x="0" y="0"/>
                  </a:lnTo>
                  <a:close/>
                </a:path>
              </a:pathLst>
            </a:custGeom>
            <a:ln w="30481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 sz="7871"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9872057" y="799605"/>
            <a:ext cx="1962670" cy="747956"/>
          </a:xfrm>
          <a:prstGeom prst="rect">
            <a:avLst/>
          </a:prstGeom>
        </p:spPr>
        <p:txBody>
          <a:bodyPr vert="horz" wrap="square" lIns="0" tIns="32776" rIns="0" bIns="0" rtlCol="0">
            <a:spAutoFit/>
          </a:bodyPr>
          <a:lstStyle/>
          <a:p>
            <a:pPr>
              <a:spcBef>
                <a:spcPts val="258"/>
              </a:spcBef>
            </a:pPr>
            <a:r>
              <a:rPr lang="uz-Latn-UZ" sz="4645" b="1" spc="21" dirty="0">
                <a:solidFill>
                  <a:srgbClr val="FEFEFE"/>
                </a:solidFill>
                <a:latin typeface="Arial"/>
                <a:cs typeface="Arial"/>
              </a:rPr>
              <a:t>10-sinf</a:t>
            </a:r>
            <a:endParaRPr sz="4645" dirty="0"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50610" y="4540960"/>
            <a:ext cx="2739602" cy="210821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Прямоугольник 25"/>
          <p:cNvSpPr>
            <a:spLocks noChangeArrowheads="1"/>
          </p:cNvSpPr>
          <p:nvPr/>
        </p:nvSpPr>
        <p:spPr bwMode="auto">
          <a:xfrm>
            <a:off x="3533728" y="3484802"/>
            <a:ext cx="240772" cy="362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757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endParaRPr lang="ru-RU" altLang="ru-RU" sz="1757">
              <a:latin typeface="Tw Cen MT" panose="020B0602020104020603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Заголовок 1048622">
            <a:extLst>
              <a:ext uri="{FF2B5EF4-FFF2-40B4-BE49-F238E27FC236}">
                <a16:creationId xmlns:a16="http://schemas.microsoft.com/office/drawing/2014/main" id="{8C9B6551-0EA2-45FB-9AAB-5C6CEBBA0907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12845" y="0"/>
            <a:ext cx="12192000" cy="1103313"/>
          </a:xfrm>
          <a:prstGeom prst="rect">
            <a:avLst/>
          </a:prstGeom>
          <a:solidFill>
            <a:srgbClr val="2365C7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numCol="1" anchor="t">
            <a:normAutofit fontScale="90000"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latinLnBrk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sz="4900" b="1" dirty="0" err="1">
                <a:solidFill>
                  <a:schemeClr val="bg1"/>
                </a:solidFill>
                <a:cs typeface="Arial" pitchFamily="34" charset="0"/>
              </a:rPr>
              <a:t>Mustahkamlash</a:t>
            </a:r>
            <a:br>
              <a:rPr lang="ru-RU" sz="4000" b="1" dirty="0">
                <a:solidFill>
                  <a:schemeClr val="bg1"/>
                </a:solidFill>
                <a:cs typeface="Arial" pitchFamily="34" charset="0"/>
              </a:rPr>
            </a:br>
            <a:endParaRPr lang="en-US" altLang="en-US" sz="3906" b="1" dirty="0">
              <a:solidFill>
                <a:schemeClr val="bg1"/>
              </a:solidFill>
              <a:ea typeface="Times New Roman" panose="02020603050405020304" pitchFamily="18" charset="0"/>
              <a:cs typeface="Arial" panose="020B0604020202020204" pitchFamily="34" charset="0"/>
              <a:sym typeface="Book Antiqua" panose="0204060205030503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F013113-7D4B-4AD5-B60F-8B46B44C57E0}"/>
              </a:ext>
            </a:extLst>
          </p:cNvPr>
          <p:cNvSpPr txBox="1"/>
          <p:nvPr/>
        </p:nvSpPr>
        <p:spPr>
          <a:xfrm>
            <a:off x="198782" y="1162839"/>
            <a:ext cx="117944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Tarkibi C</a:t>
            </a:r>
            <a:r>
              <a:rPr lang="en-US" sz="3600" baseline="-250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sz="3600" baseline="-25000" dirty="0"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OH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bo‘lgan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spirtning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barcha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izomerlarini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yozing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.   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B266176-CF7F-466B-BB30-6D1E7F7187F7}"/>
              </a:ext>
            </a:extLst>
          </p:cNvPr>
          <p:cNvSpPr/>
          <p:nvPr/>
        </p:nvSpPr>
        <p:spPr>
          <a:xfrm>
            <a:off x="821634" y="2536831"/>
            <a:ext cx="9833113" cy="1302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800"/>
              </a:spcAft>
              <a:buFont typeface="+mj-lt"/>
              <a:buAutoNum type="arabicPeriod"/>
            </a:pP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H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C-CH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-CH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-CH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-CH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-OH        pentanol-1</a:t>
            </a:r>
            <a:endParaRPr lang="ru-RU" sz="3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800"/>
              </a:spcAft>
              <a:buFont typeface="+mj-lt"/>
              <a:buAutoNum type="arabicPeriod"/>
            </a:pP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CH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-CH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-CH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-CH-CH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pentanol-2</a:t>
            </a:r>
            <a:endParaRPr lang="ru-RU" sz="3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45EE7C2-210D-49B7-8C8F-700A894EBDC2}"/>
              </a:ext>
            </a:extLst>
          </p:cNvPr>
          <p:cNvSpPr/>
          <p:nvPr/>
        </p:nvSpPr>
        <p:spPr>
          <a:xfrm>
            <a:off x="821633" y="3839752"/>
            <a:ext cx="9833113" cy="20328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ru-RU" sz="3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3.  CH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-CH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-CH-CH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-CH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pentanol-3</a:t>
            </a:r>
            <a:endParaRPr lang="ru-RU" sz="3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      OH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40DC7738-0A87-4E92-9DC8-DB734E4D8F09}"/>
              </a:ext>
            </a:extLst>
          </p:cNvPr>
          <p:cNvCxnSpPr/>
          <p:nvPr/>
        </p:nvCxnSpPr>
        <p:spPr>
          <a:xfrm>
            <a:off x="3644348" y="5074368"/>
            <a:ext cx="0" cy="18347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D3152A2-6A59-4DFF-9885-A0C072546BDB}"/>
              </a:ext>
            </a:extLst>
          </p:cNvPr>
          <p:cNvSpPr/>
          <p:nvPr/>
        </p:nvSpPr>
        <p:spPr>
          <a:xfrm>
            <a:off x="4358705" y="3847530"/>
            <a:ext cx="87716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OH</a:t>
            </a:r>
            <a:endParaRPr lang="ru-RU" dirty="0"/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99B19C47-C62D-49EC-A553-768BFF86CF99}"/>
              </a:ext>
            </a:extLst>
          </p:cNvPr>
          <p:cNvCxnSpPr/>
          <p:nvPr/>
        </p:nvCxnSpPr>
        <p:spPr>
          <a:xfrm>
            <a:off x="4658139" y="3765650"/>
            <a:ext cx="0" cy="18347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19091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048622">
            <a:extLst>
              <a:ext uri="{FF2B5EF4-FFF2-40B4-BE49-F238E27FC236}">
                <a16:creationId xmlns:a16="http://schemas.microsoft.com/office/drawing/2014/main" id="{8C9B6551-0EA2-45FB-9AAB-5C6CEBBA0907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12845" y="0"/>
            <a:ext cx="12192000" cy="1103313"/>
          </a:xfrm>
          <a:prstGeom prst="rect">
            <a:avLst/>
          </a:prstGeom>
          <a:solidFill>
            <a:srgbClr val="2365C7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numCol="1" anchor="t">
            <a:normAutofit fontScale="90000"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latinLnBrk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sz="4900" b="1" dirty="0" err="1">
                <a:solidFill>
                  <a:schemeClr val="bg1"/>
                </a:solidFill>
                <a:cs typeface="Arial" pitchFamily="34" charset="0"/>
              </a:rPr>
              <a:t>Mustahkamlash</a:t>
            </a:r>
            <a:br>
              <a:rPr lang="ru-RU" sz="4000" b="1" dirty="0">
                <a:solidFill>
                  <a:schemeClr val="bg1"/>
                </a:solidFill>
                <a:cs typeface="Arial" pitchFamily="34" charset="0"/>
              </a:rPr>
            </a:br>
            <a:endParaRPr lang="en-US" altLang="en-US" sz="3906" b="1" dirty="0">
              <a:solidFill>
                <a:schemeClr val="bg1"/>
              </a:solidFill>
              <a:ea typeface="Times New Roman" panose="02020603050405020304" pitchFamily="18" charset="0"/>
              <a:cs typeface="Arial" panose="020B0604020202020204" pitchFamily="34" charset="0"/>
              <a:sym typeface="Book Antiqua" panose="0204060205030503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F013113-7D4B-4AD5-B60F-8B46B44C57E0}"/>
              </a:ext>
            </a:extLst>
          </p:cNvPr>
          <p:cNvSpPr txBox="1"/>
          <p:nvPr/>
        </p:nvSpPr>
        <p:spPr>
          <a:xfrm>
            <a:off x="198782" y="1162839"/>
            <a:ext cx="117944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Tarkibi C</a:t>
            </a:r>
            <a:r>
              <a:rPr lang="en-US" sz="3600" baseline="-250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sz="3600" baseline="-25000" dirty="0"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OH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bo‘lgan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spirtning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barcha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izomerlarini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yozing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.   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9EFE6F2-C09D-4893-B442-78EDD50E6B71}"/>
              </a:ext>
            </a:extLst>
          </p:cNvPr>
          <p:cNvSpPr/>
          <p:nvPr/>
        </p:nvSpPr>
        <p:spPr>
          <a:xfrm>
            <a:off x="450574" y="2538121"/>
            <a:ext cx="10429460" cy="1337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4.  CH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-CH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-CH-CH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-OH       2-metil  butanol-1</a:t>
            </a:r>
            <a:endParaRPr lang="ru-RU" sz="3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       CH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endParaRPr lang="ru-RU" sz="3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DC6312B8-3AC9-4357-BB8E-F243E3F884E2}"/>
              </a:ext>
            </a:extLst>
          </p:cNvPr>
          <p:cNvCxnSpPr/>
          <p:nvPr/>
        </p:nvCxnSpPr>
        <p:spPr>
          <a:xfrm>
            <a:off x="3326296" y="3087757"/>
            <a:ext cx="0" cy="17227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9812D69-D37C-4112-B5C1-82E5DB98D64E}"/>
              </a:ext>
            </a:extLst>
          </p:cNvPr>
          <p:cNvSpPr/>
          <p:nvPr/>
        </p:nvSpPr>
        <p:spPr>
          <a:xfrm>
            <a:off x="198782" y="4050491"/>
            <a:ext cx="9422296" cy="20328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       OH</a:t>
            </a:r>
            <a:endParaRPr lang="ru-RU" sz="3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5.  CH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-CH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-C-CH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 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2-metil butanol-2</a:t>
            </a:r>
            <a:endParaRPr lang="ru-RU" sz="3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      CH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endParaRPr lang="ru-RU" sz="3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289C2784-CA60-40D0-A6C2-074C0EF3BC46}"/>
              </a:ext>
            </a:extLst>
          </p:cNvPr>
          <p:cNvCxnSpPr/>
          <p:nvPr/>
        </p:nvCxnSpPr>
        <p:spPr>
          <a:xfrm>
            <a:off x="3034748" y="4611757"/>
            <a:ext cx="0" cy="15902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EF960ECD-24E8-4598-B8B4-7D3137E01D75}"/>
              </a:ext>
            </a:extLst>
          </p:cNvPr>
          <p:cNvCxnSpPr/>
          <p:nvPr/>
        </p:nvCxnSpPr>
        <p:spPr>
          <a:xfrm>
            <a:off x="3034748" y="5307497"/>
            <a:ext cx="0" cy="15902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15977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048622">
            <a:extLst>
              <a:ext uri="{FF2B5EF4-FFF2-40B4-BE49-F238E27FC236}">
                <a16:creationId xmlns:a16="http://schemas.microsoft.com/office/drawing/2014/main" id="{8C9B6551-0EA2-45FB-9AAB-5C6CEBBA0907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12845" y="0"/>
            <a:ext cx="12192000" cy="1103313"/>
          </a:xfrm>
          <a:prstGeom prst="rect">
            <a:avLst/>
          </a:prstGeom>
          <a:solidFill>
            <a:srgbClr val="2365C7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numCol="1" anchor="t">
            <a:normAutofit fontScale="90000"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latinLnBrk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sz="4900" b="1" dirty="0" err="1">
                <a:solidFill>
                  <a:schemeClr val="bg1"/>
                </a:solidFill>
                <a:cs typeface="Arial" pitchFamily="34" charset="0"/>
              </a:rPr>
              <a:t>Mustahkamlash</a:t>
            </a:r>
            <a:br>
              <a:rPr lang="ru-RU" sz="4000" b="1" dirty="0">
                <a:solidFill>
                  <a:schemeClr val="bg1"/>
                </a:solidFill>
                <a:cs typeface="Arial" pitchFamily="34" charset="0"/>
              </a:rPr>
            </a:br>
            <a:endParaRPr lang="en-US" altLang="en-US" sz="3906" b="1" dirty="0">
              <a:solidFill>
                <a:schemeClr val="bg1"/>
              </a:solidFill>
              <a:ea typeface="Times New Roman" panose="02020603050405020304" pitchFamily="18" charset="0"/>
              <a:cs typeface="Arial" panose="020B0604020202020204" pitchFamily="34" charset="0"/>
              <a:sym typeface="Book Antiqua" panose="0204060205030503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F013113-7D4B-4AD5-B60F-8B46B44C57E0}"/>
              </a:ext>
            </a:extLst>
          </p:cNvPr>
          <p:cNvSpPr txBox="1"/>
          <p:nvPr/>
        </p:nvSpPr>
        <p:spPr>
          <a:xfrm>
            <a:off x="198782" y="1162839"/>
            <a:ext cx="117944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Tarkibi C</a:t>
            </a:r>
            <a:r>
              <a:rPr lang="en-US" sz="3600" baseline="-250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sz="3600" baseline="-25000" dirty="0"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OH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bo‘lgan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spirtning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barcha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izomerlarini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yozing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.   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170592A-CEC9-4273-9AB2-EDDD47AA3AB2}"/>
              </a:ext>
            </a:extLst>
          </p:cNvPr>
          <p:cNvSpPr/>
          <p:nvPr/>
        </p:nvSpPr>
        <p:spPr>
          <a:xfrm>
            <a:off x="755373" y="2462032"/>
            <a:ext cx="10151165" cy="20328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      OH</a:t>
            </a:r>
            <a:endParaRPr lang="ru-RU" sz="3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6.  H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C-CH-CH-CH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  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3-metil butanol-2</a:t>
            </a:r>
            <a:endParaRPr lang="ru-RU" sz="3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CH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865375C7-0446-493E-ACD1-06EACF9DAF81}"/>
              </a:ext>
            </a:extLst>
          </p:cNvPr>
          <p:cNvCxnSpPr>
            <a:cxnSpLocks/>
          </p:cNvCxnSpPr>
          <p:nvPr/>
        </p:nvCxnSpPr>
        <p:spPr>
          <a:xfrm>
            <a:off x="3458817" y="3042742"/>
            <a:ext cx="0" cy="13446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5F871087-AE60-43E4-AE66-AC2C42B53EC8}"/>
              </a:ext>
            </a:extLst>
          </p:cNvPr>
          <p:cNvCxnSpPr/>
          <p:nvPr/>
        </p:nvCxnSpPr>
        <p:spPr>
          <a:xfrm>
            <a:off x="2610679" y="3790122"/>
            <a:ext cx="0" cy="15902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FF7F22B2-900F-48A6-BDCF-30957B6EFCE2}"/>
              </a:ext>
            </a:extLst>
          </p:cNvPr>
          <p:cNvSpPr/>
          <p:nvPr/>
        </p:nvSpPr>
        <p:spPr>
          <a:xfrm>
            <a:off x="755373" y="4660700"/>
            <a:ext cx="9289775" cy="20328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CH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endParaRPr lang="ru-RU" sz="3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7.  CH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-C-CH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-OH       2,2-dimetil propanol-1</a:t>
            </a:r>
            <a:endParaRPr lang="ru-RU" sz="3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CH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2914ACD0-974B-4CD0-91FD-F090A149F5B7}"/>
              </a:ext>
            </a:extLst>
          </p:cNvPr>
          <p:cNvCxnSpPr/>
          <p:nvPr/>
        </p:nvCxnSpPr>
        <p:spPr>
          <a:xfrm>
            <a:off x="2630559" y="5890591"/>
            <a:ext cx="0" cy="15902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3F8D7F9D-133E-4CF1-9543-986F97E3AA37}"/>
              </a:ext>
            </a:extLst>
          </p:cNvPr>
          <p:cNvCxnSpPr/>
          <p:nvPr/>
        </p:nvCxnSpPr>
        <p:spPr>
          <a:xfrm>
            <a:off x="2650436" y="5234610"/>
            <a:ext cx="0" cy="15902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46882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Прямоугольник 25"/>
          <p:cNvSpPr>
            <a:spLocks noChangeArrowheads="1"/>
          </p:cNvSpPr>
          <p:nvPr/>
        </p:nvSpPr>
        <p:spPr bwMode="auto">
          <a:xfrm>
            <a:off x="3533728" y="3484802"/>
            <a:ext cx="240772" cy="362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757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endParaRPr lang="ru-RU" altLang="ru-RU" sz="1757">
              <a:latin typeface="Tw Cen MT" panose="020B0602020104020603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Заголовок 1048622">
            <a:extLst>
              <a:ext uri="{FF2B5EF4-FFF2-40B4-BE49-F238E27FC236}">
                <a16:creationId xmlns:a16="http://schemas.microsoft.com/office/drawing/2014/main" id="{8C9B6551-0EA2-45FB-9AAB-5C6CEBBA0907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12845" y="0"/>
            <a:ext cx="12192000" cy="1103313"/>
          </a:xfrm>
          <a:prstGeom prst="rect">
            <a:avLst/>
          </a:prstGeom>
          <a:solidFill>
            <a:srgbClr val="2365C7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numCol="1" anchor="t">
            <a:normAutofit fontScale="90000"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latinLnBrk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sz="4900" b="1" dirty="0" err="1">
                <a:solidFill>
                  <a:schemeClr val="bg1"/>
                </a:solidFill>
                <a:cs typeface="Arial" pitchFamily="34" charset="0"/>
              </a:rPr>
              <a:t>Mustahkamlash</a:t>
            </a:r>
            <a:br>
              <a:rPr lang="ru-RU" sz="4000" b="1" dirty="0">
                <a:solidFill>
                  <a:schemeClr val="bg1"/>
                </a:solidFill>
                <a:cs typeface="Arial" pitchFamily="34" charset="0"/>
              </a:rPr>
            </a:br>
            <a:endParaRPr lang="en-US" altLang="en-US" sz="3906" b="1" dirty="0">
              <a:solidFill>
                <a:schemeClr val="bg1"/>
              </a:solidFill>
              <a:ea typeface="Times New Roman" panose="02020603050405020304" pitchFamily="18" charset="0"/>
              <a:cs typeface="Arial" panose="020B0604020202020204" pitchFamily="34" charset="0"/>
              <a:sym typeface="Book Antiqua" panose="0204060205030503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C6919C8-D6C3-43D1-8558-6DA7AC2191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9939" y="5400262"/>
            <a:ext cx="2182061" cy="1457738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F6A5C4E-5B03-472F-B13C-5ECCB9F3557E}"/>
              </a:ext>
            </a:extLst>
          </p:cNvPr>
          <p:cNvSpPr/>
          <p:nvPr/>
        </p:nvSpPr>
        <p:spPr>
          <a:xfrm>
            <a:off x="2027583" y="2831129"/>
            <a:ext cx="6096000" cy="203280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OH</a:t>
            </a:r>
            <a:endParaRPr lang="ru-RU" sz="3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 - C- CH- CH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endParaRPr lang="ru-RU" sz="3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   CH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A28D6CED-393C-405C-AA5D-BB3862C76916}"/>
              </a:ext>
            </a:extLst>
          </p:cNvPr>
          <p:cNvCxnSpPr/>
          <p:nvPr/>
        </p:nvCxnSpPr>
        <p:spPr>
          <a:xfrm>
            <a:off x="3432313" y="4094922"/>
            <a:ext cx="0" cy="17227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E14A6275-3EE5-4DF1-85DC-094FA1EC5A49}"/>
              </a:ext>
            </a:extLst>
          </p:cNvPr>
          <p:cNvCxnSpPr/>
          <p:nvPr/>
        </p:nvCxnSpPr>
        <p:spPr>
          <a:xfrm>
            <a:off x="3478696" y="3398663"/>
            <a:ext cx="0" cy="17227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CC115DF5-4A8F-4588-8C94-0777E9DF81AF}"/>
              </a:ext>
            </a:extLst>
          </p:cNvPr>
          <p:cNvCxnSpPr/>
          <p:nvPr/>
        </p:nvCxnSpPr>
        <p:spPr>
          <a:xfrm>
            <a:off x="4187687" y="4101548"/>
            <a:ext cx="0" cy="17227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C05349-5C96-43B1-A5C0-616F8E02D0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939" y="1333103"/>
            <a:ext cx="11930906" cy="963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226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55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55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55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553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55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553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55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553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55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553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553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9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Прямоугольник 25"/>
          <p:cNvSpPr>
            <a:spLocks noChangeArrowheads="1"/>
          </p:cNvSpPr>
          <p:nvPr/>
        </p:nvSpPr>
        <p:spPr bwMode="auto">
          <a:xfrm>
            <a:off x="3533728" y="3484802"/>
            <a:ext cx="240772" cy="362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757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endParaRPr lang="ru-RU" altLang="ru-RU" sz="1757">
              <a:latin typeface="Tw Cen MT" panose="020B0602020104020603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Заголовок 1048622">
            <a:extLst>
              <a:ext uri="{FF2B5EF4-FFF2-40B4-BE49-F238E27FC236}">
                <a16:creationId xmlns:a16="http://schemas.microsoft.com/office/drawing/2014/main" id="{8C9B6551-0EA2-45FB-9AAB-5C6CEBBA0907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12845" y="0"/>
            <a:ext cx="12192000" cy="1103313"/>
          </a:xfrm>
          <a:prstGeom prst="rect">
            <a:avLst/>
          </a:prstGeom>
          <a:solidFill>
            <a:srgbClr val="2365C7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numCol="1" anchor="t">
            <a:normAutofit fontScale="90000"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latinLnBrk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sz="4900" b="1" dirty="0" err="1">
                <a:solidFill>
                  <a:schemeClr val="bg1"/>
                </a:solidFill>
                <a:cs typeface="Arial" pitchFamily="34" charset="0"/>
              </a:rPr>
              <a:t>Mustahkamlash</a:t>
            </a:r>
            <a:br>
              <a:rPr lang="ru-RU" sz="4000" b="1" dirty="0">
                <a:solidFill>
                  <a:schemeClr val="bg1"/>
                </a:solidFill>
                <a:cs typeface="Arial" pitchFamily="34" charset="0"/>
              </a:rPr>
            </a:br>
            <a:endParaRPr lang="en-US" altLang="en-US" sz="3906" b="1" dirty="0">
              <a:solidFill>
                <a:schemeClr val="bg1"/>
              </a:solidFill>
              <a:ea typeface="Times New Roman" panose="02020603050405020304" pitchFamily="18" charset="0"/>
              <a:cs typeface="Arial" panose="020B0604020202020204" pitchFamily="34" charset="0"/>
              <a:sym typeface="Book Antiqua" panose="02040602050305030304" pitchFamily="18" charset="0"/>
            </a:endParaRPr>
          </a:p>
        </p:txBody>
      </p:sp>
      <p:pic>
        <p:nvPicPr>
          <p:cNvPr id="5" name="Рисунок 10">
            <a:extLst>
              <a:ext uri="{FF2B5EF4-FFF2-40B4-BE49-F238E27FC236}">
                <a16:creationId xmlns:a16="http://schemas.microsoft.com/office/drawing/2014/main" id="{58670734-4F92-4873-9B85-7408024355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8125" y="5137150"/>
            <a:ext cx="1793875" cy="172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2B24513-4DC2-4FC5-B14B-BC16BD79022B}"/>
              </a:ext>
            </a:extLst>
          </p:cNvPr>
          <p:cNvSpPr/>
          <p:nvPr/>
        </p:nvSpPr>
        <p:spPr>
          <a:xfrm>
            <a:off x="1616765" y="3178821"/>
            <a:ext cx="8044070" cy="1337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 – CH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CH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CH – CH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CH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endParaRPr lang="ru-RU" sz="3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                             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endParaRPr lang="ru-RU" sz="3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B13597AB-47F1-4CC8-BE98-4A84094CA84A}"/>
              </a:ext>
            </a:extLst>
          </p:cNvPr>
          <p:cNvCxnSpPr/>
          <p:nvPr/>
        </p:nvCxnSpPr>
        <p:spPr>
          <a:xfrm>
            <a:off x="5559287" y="3750078"/>
            <a:ext cx="0" cy="18136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C7A53EAC-9E18-4C0F-9DB3-DC4993705ACB}"/>
              </a:ext>
            </a:extLst>
          </p:cNvPr>
          <p:cNvSpPr txBox="1"/>
          <p:nvPr/>
        </p:nvSpPr>
        <p:spPr>
          <a:xfrm>
            <a:off x="225287" y="1391478"/>
            <a:ext cx="112510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Font typeface="+mj-lt"/>
              <a:buAutoNum type="arabicPeriod" startAt="3"/>
            </a:pP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3-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metil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pentanol-1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ning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struktura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formulasini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yozing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6584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55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55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55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553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55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553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55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553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55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553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553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9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Прямоугольник 25"/>
          <p:cNvSpPr>
            <a:spLocks noChangeArrowheads="1"/>
          </p:cNvSpPr>
          <p:nvPr/>
        </p:nvSpPr>
        <p:spPr bwMode="auto">
          <a:xfrm>
            <a:off x="3533728" y="3484802"/>
            <a:ext cx="240772" cy="362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757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endParaRPr lang="ru-RU" altLang="ru-RU" sz="1757">
              <a:latin typeface="Tw Cen MT" panose="020B0602020104020603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Заголовок 1048622">
            <a:extLst>
              <a:ext uri="{FF2B5EF4-FFF2-40B4-BE49-F238E27FC236}">
                <a16:creationId xmlns:a16="http://schemas.microsoft.com/office/drawing/2014/main" id="{8C9B6551-0EA2-45FB-9AAB-5C6CEBBA0907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12845" y="0"/>
            <a:ext cx="12192000" cy="1103313"/>
          </a:xfrm>
          <a:prstGeom prst="rect">
            <a:avLst/>
          </a:prstGeom>
          <a:solidFill>
            <a:srgbClr val="2365C7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numCol="1" anchor="t">
            <a:normAutofit fontScale="90000"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latinLnBrk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sz="4000" b="1" dirty="0" err="1">
                <a:solidFill>
                  <a:schemeClr val="bg1"/>
                </a:solidFill>
                <a:cs typeface="Arial" pitchFamily="34" charset="0"/>
              </a:rPr>
              <a:t>Bugun</a:t>
            </a:r>
            <a:r>
              <a:rPr lang="en-US" sz="4000" b="1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cs typeface="Arial" pitchFamily="34" charset="0"/>
              </a:rPr>
              <a:t>darsda</a:t>
            </a:r>
            <a:br>
              <a:rPr lang="ru-RU" sz="4000" b="1" dirty="0">
                <a:solidFill>
                  <a:schemeClr val="bg1"/>
                </a:solidFill>
                <a:cs typeface="Arial" pitchFamily="34" charset="0"/>
              </a:rPr>
            </a:br>
            <a:endParaRPr lang="en-US" altLang="en-US" sz="3906" b="1" dirty="0">
              <a:solidFill>
                <a:schemeClr val="bg1"/>
              </a:solidFill>
              <a:ea typeface="Times New Roman" panose="02020603050405020304" pitchFamily="18" charset="0"/>
              <a:cs typeface="Arial" panose="020B0604020202020204" pitchFamily="34" charset="0"/>
              <a:sym typeface="Book Antiqua" panose="0204060205030503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FEDE7-1D93-462D-9720-17B16D7C5719}"/>
              </a:ext>
            </a:extLst>
          </p:cNvPr>
          <p:cNvSpPr txBox="1"/>
          <p:nvPr/>
        </p:nvSpPr>
        <p:spPr>
          <a:xfrm>
            <a:off x="450980" y="1533076"/>
            <a:ext cx="11317357" cy="24826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lnSpc>
                <a:spcPct val="150000"/>
              </a:lnSpc>
              <a:buFont typeface="+mj-lt"/>
              <a:buAutoNum type="arabicPeriod"/>
            </a:pP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Spirtlarning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fizik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xossalari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indent="-742950">
              <a:lnSpc>
                <a:spcPct val="150000"/>
              </a:lnSpc>
              <a:buFont typeface="+mj-lt"/>
              <a:buAutoNum type="arabicPeriod"/>
            </a:pP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Spirtlarning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kimyoviy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xossalari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indent="-742950">
              <a:lnSpc>
                <a:spcPct val="150000"/>
              </a:lnSpc>
              <a:buFont typeface="+mj-lt"/>
              <a:buAutoNum type="arabicPeriod"/>
            </a:pP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Spirtlarning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ishlatilishi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E662C43-F2B5-442C-BCEE-24BC3C8140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253017" y="4511384"/>
            <a:ext cx="2133600" cy="170494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E3CF089-EBEA-40E3-860F-AF9FA8365EF7}"/>
              </a:ext>
            </a:extLst>
          </p:cNvPr>
          <p:cNvSpPr txBox="1"/>
          <p:nvPr/>
        </p:nvSpPr>
        <p:spPr>
          <a:xfrm>
            <a:off x="-2486253" y="6976530"/>
            <a:ext cx="858225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>
                <a:hlinkClick r:id="rId3" tooltip="https://bg.wikipedia.org/wiki/%D0%95%D1%82%D0%B0%D0%BD%D0%BE%D0%BB"/>
              </a:rPr>
              <a:t>Эта фотография</a:t>
            </a:r>
            <a:r>
              <a:rPr lang="ru-RU" sz="900"/>
              <a:t>, автор: Неизвестный автор, лицензия: </a:t>
            </a:r>
            <a:r>
              <a:rPr lang="ru-RU" sz="900">
                <a:hlinkClick r:id="rId4" tooltip="https://creativecommons.org/licenses/by-sa/3.0/"/>
              </a:rPr>
              <a:t>CC BY-SA</a:t>
            </a:r>
            <a:endParaRPr lang="ru-RU" sz="90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0567303-8074-4762-9025-9AC1DC2589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1027450" y="4549795"/>
            <a:ext cx="2506278" cy="161515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50BAF78-B0E2-410D-8D3F-680A618F429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9030950" y="4619654"/>
            <a:ext cx="2133600" cy="1660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7640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Прямоугольник 25"/>
          <p:cNvSpPr>
            <a:spLocks noChangeArrowheads="1"/>
          </p:cNvSpPr>
          <p:nvPr/>
        </p:nvSpPr>
        <p:spPr bwMode="auto">
          <a:xfrm>
            <a:off x="3533728" y="3484802"/>
            <a:ext cx="240772" cy="362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757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endParaRPr lang="ru-RU" altLang="ru-RU" sz="1757">
              <a:latin typeface="Tw Cen MT" panose="020B0602020104020603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Заголовок 1048622">
            <a:extLst>
              <a:ext uri="{FF2B5EF4-FFF2-40B4-BE49-F238E27FC236}">
                <a16:creationId xmlns:a16="http://schemas.microsoft.com/office/drawing/2014/main" id="{8C9B6551-0EA2-45FB-9AAB-5C6CEBBA0907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12845" y="0"/>
            <a:ext cx="12192000" cy="1103313"/>
          </a:xfrm>
          <a:prstGeom prst="rect">
            <a:avLst/>
          </a:prstGeom>
          <a:solidFill>
            <a:srgbClr val="2365C7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numCol="1" anchor="t">
            <a:normAutofit fontScale="90000"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latinLnBrk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sz="4900" b="1" dirty="0" err="1">
                <a:solidFill>
                  <a:schemeClr val="bg1"/>
                </a:solidFill>
                <a:cs typeface="Arial" pitchFamily="34" charset="0"/>
              </a:rPr>
              <a:t>Fizik</a:t>
            </a:r>
            <a:r>
              <a:rPr lang="en-US" sz="4900" b="1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sz="4900" b="1" dirty="0" err="1">
                <a:solidFill>
                  <a:schemeClr val="bg1"/>
                </a:solidFill>
                <a:cs typeface="Arial" pitchFamily="34" charset="0"/>
              </a:rPr>
              <a:t>xossalari</a:t>
            </a:r>
            <a:r>
              <a:rPr lang="en-US" sz="4900" b="1" dirty="0">
                <a:solidFill>
                  <a:schemeClr val="bg1"/>
                </a:solidFill>
                <a:cs typeface="Arial" pitchFamily="34" charset="0"/>
              </a:rPr>
              <a:t> </a:t>
            </a:r>
            <a:br>
              <a:rPr lang="ru-RU" sz="4000" b="1" dirty="0">
                <a:solidFill>
                  <a:schemeClr val="bg1"/>
                </a:solidFill>
                <a:cs typeface="Arial" pitchFamily="34" charset="0"/>
              </a:rPr>
            </a:br>
            <a:endParaRPr lang="en-US" altLang="en-US" sz="3906" b="1" dirty="0">
              <a:solidFill>
                <a:schemeClr val="bg1"/>
              </a:solidFill>
              <a:ea typeface="Times New Roman" panose="02020603050405020304" pitchFamily="18" charset="0"/>
              <a:cs typeface="Arial" panose="020B0604020202020204" pitchFamily="34" charset="0"/>
              <a:sym typeface="Book Antiqua" panose="02040602050305030304" pitchFamily="18" charset="0"/>
            </a:endParaRPr>
          </a:p>
        </p:txBody>
      </p:sp>
      <p:pic>
        <p:nvPicPr>
          <p:cNvPr id="5" name="Рисунок 10">
            <a:extLst>
              <a:ext uri="{FF2B5EF4-FFF2-40B4-BE49-F238E27FC236}">
                <a16:creationId xmlns:a16="http://schemas.microsoft.com/office/drawing/2014/main" id="{8DC904F0-37F2-4935-B259-F9B0735489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5603" y="4969565"/>
            <a:ext cx="1793875" cy="172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EB9DE8B-E207-491C-9944-A6967F2A6C77}"/>
              </a:ext>
            </a:extLst>
          </p:cNvPr>
          <p:cNvSpPr txBox="1"/>
          <p:nvPr/>
        </p:nvSpPr>
        <p:spPr>
          <a:xfrm>
            <a:off x="339634" y="1285460"/>
            <a:ext cx="1141504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627063" algn="just"/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Spirtlarning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dastlabki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4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vakillari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suyuqliklar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bo‘lib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o‘ziga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xos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hidga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ega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. Yuqori spirtlar (C</a:t>
            </a:r>
            <a:r>
              <a:rPr lang="en-US" sz="3600" baseline="-25000" dirty="0"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sz="3600" baseline="-25000" dirty="0"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O dan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boshlab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qattiq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moddalardir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ular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suvda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amalda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erimaydi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Spirtlarning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molekulyar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massasi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ortishi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bilan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qaynash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temperaturasi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ham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ortib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boradi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02205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Прямоугольник 25"/>
          <p:cNvSpPr>
            <a:spLocks noChangeArrowheads="1"/>
          </p:cNvSpPr>
          <p:nvPr/>
        </p:nvSpPr>
        <p:spPr bwMode="auto">
          <a:xfrm>
            <a:off x="3533728" y="3484802"/>
            <a:ext cx="240772" cy="362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757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endParaRPr lang="ru-RU" altLang="ru-RU" sz="1757">
              <a:latin typeface="Tw Cen MT" panose="020B0602020104020603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Заголовок 1048622">
            <a:extLst>
              <a:ext uri="{FF2B5EF4-FFF2-40B4-BE49-F238E27FC236}">
                <a16:creationId xmlns:a16="http://schemas.microsoft.com/office/drawing/2014/main" id="{8C9B6551-0EA2-45FB-9AAB-5C6CEBBA0907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12845" y="0"/>
            <a:ext cx="12192000" cy="1103313"/>
          </a:xfrm>
          <a:prstGeom prst="rect">
            <a:avLst/>
          </a:prstGeom>
          <a:solidFill>
            <a:srgbClr val="2365C7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numCol="1" anchor="t">
            <a:normAutofit fontScale="90000"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latinLnBrk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sz="4900" b="1" dirty="0" err="1">
                <a:solidFill>
                  <a:schemeClr val="bg1"/>
                </a:solidFill>
                <a:cs typeface="Arial" pitchFamily="34" charset="0"/>
              </a:rPr>
              <a:t>Fizik</a:t>
            </a:r>
            <a:r>
              <a:rPr lang="en-US" sz="4900" b="1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sz="4900" b="1" dirty="0" err="1">
                <a:solidFill>
                  <a:schemeClr val="bg1"/>
                </a:solidFill>
                <a:cs typeface="Arial" pitchFamily="34" charset="0"/>
              </a:rPr>
              <a:t>xossalari</a:t>
            </a:r>
            <a:br>
              <a:rPr lang="ru-RU" sz="4000" b="1" dirty="0">
                <a:solidFill>
                  <a:schemeClr val="bg1"/>
                </a:solidFill>
                <a:cs typeface="Arial" pitchFamily="34" charset="0"/>
              </a:rPr>
            </a:br>
            <a:endParaRPr lang="en-US" altLang="en-US" sz="3906" b="1" dirty="0">
              <a:solidFill>
                <a:schemeClr val="bg1"/>
              </a:solidFill>
              <a:ea typeface="Times New Roman" panose="02020603050405020304" pitchFamily="18" charset="0"/>
              <a:cs typeface="Arial" panose="020B0604020202020204" pitchFamily="34" charset="0"/>
              <a:sym typeface="Book Antiqua" panose="0204060205030503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2B8057E-78BF-4B88-9F67-2ABECE78A9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9939" y="5400262"/>
            <a:ext cx="2182061" cy="145773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212DFF9-92DD-484D-A29F-391850ACB8C4}"/>
              </a:ext>
            </a:extLst>
          </p:cNvPr>
          <p:cNvSpPr txBox="1"/>
          <p:nvPr/>
        </p:nvSpPr>
        <p:spPr>
          <a:xfrm>
            <a:off x="248194" y="1166842"/>
            <a:ext cx="1159981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34988" algn="just"/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Tegishli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uglevodorodlarga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qaraganda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spirtlarning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qaynash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harorati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ancha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yuqori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Bunga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sabab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spirtlarda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molekulalararo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vodorod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bog‘lanishning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borligidir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. Spirtlar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suv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molekulalarida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vodorod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bog’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kislorod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atomlaridagi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erkin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elektron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juftlar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hisobiga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hosil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bo‘ladi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molekuladagi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kislorod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atomi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boshqa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molekuladagi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vodorod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atomi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bilan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o‘zaro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molekulalararo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vodorod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bog‘lanish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hosil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qiladi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18511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Прямоугольник 25"/>
          <p:cNvSpPr>
            <a:spLocks noChangeArrowheads="1"/>
          </p:cNvSpPr>
          <p:nvPr/>
        </p:nvSpPr>
        <p:spPr bwMode="auto">
          <a:xfrm>
            <a:off x="3533728" y="3484802"/>
            <a:ext cx="240772" cy="362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757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endParaRPr lang="ru-RU" altLang="ru-RU" sz="1757">
              <a:latin typeface="Tw Cen MT" panose="020B0602020104020603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Заголовок 1048622">
            <a:extLst>
              <a:ext uri="{FF2B5EF4-FFF2-40B4-BE49-F238E27FC236}">
                <a16:creationId xmlns:a16="http://schemas.microsoft.com/office/drawing/2014/main" id="{8C9B6551-0EA2-45FB-9AAB-5C6CEBBA0907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12845" y="0"/>
            <a:ext cx="12192000" cy="1103313"/>
          </a:xfrm>
          <a:prstGeom prst="rect">
            <a:avLst/>
          </a:prstGeom>
          <a:solidFill>
            <a:srgbClr val="2365C7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numCol="1" anchor="t">
            <a:normAutofit fontScale="90000"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latinLnBrk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sz="4900" b="1" dirty="0" err="1">
                <a:solidFill>
                  <a:schemeClr val="bg1"/>
                </a:solidFill>
                <a:cs typeface="Arial" pitchFamily="34" charset="0"/>
              </a:rPr>
              <a:t>Fizik</a:t>
            </a:r>
            <a:r>
              <a:rPr lang="en-US" sz="4900" b="1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sz="4900" b="1" dirty="0" err="1">
                <a:solidFill>
                  <a:schemeClr val="bg1"/>
                </a:solidFill>
                <a:cs typeface="Arial" pitchFamily="34" charset="0"/>
              </a:rPr>
              <a:t>xossalari</a:t>
            </a:r>
            <a:br>
              <a:rPr lang="ru-RU" sz="4000" b="1" dirty="0">
                <a:solidFill>
                  <a:schemeClr val="bg1"/>
                </a:solidFill>
                <a:cs typeface="Arial" pitchFamily="34" charset="0"/>
              </a:rPr>
            </a:br>
            <a:endParaRPr lang="en-US" altLang="en-US" sz="3906" b="1" dirty="0">
              <a:solidFill>
                <a:schemeClr val="bg1"/>
              </a:solidFill>
              <a:ea typeface="Times New Roman" panose="02020603050405020304" pitchFamily="18" charset="0"/>
              <a:cs typeface="Arial" panose="020B0604020202020204" pitchFamily="34" charset="0"/>
              <a:sym typeface="Book Antiqua" panose="02040602050305030304" pitchFamily="18" charset="0"/>
            </a:endParaRPr>
          </a:p>
        </p:txBody>
      </p:sp>
      <p:pic>
        <p:nvPicPr>
          <p:cNvPr id="7" name="Объект 3">
            <a:extLst>
              <a:ext uri="{FF2B5EF4-FFF2-40B4-BE49-F238E27FC236}">
                <a16:creationId xmlns:a16="http://schemas.microsoft.com/office/drawing/2014/main" id="{29457C6B-BFDC-49A5-8EDD-E48F24FE5F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2956" y="5042797"/>
            <a:ext cx="1697092" cy="1855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9D19486-EB1F-4B8B-8664-D59E3AC93397}"/>
              </a:ext>
            </a:extLst>
          </p:cNvPr>
          <p:cNvSpPr txBox="1"/>
          <p:nvPr/>
        </p:nvSpPr>
        <p:spPr>
          <a:xfrm>
            <a:off x="198784" y="1117289"/>
            <a:ext cx="116946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4500" algn="just"/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Vodorod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bog‘lar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spirt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molekulalari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o‘rtasida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ham,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shuningdek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, spirt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bilan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suv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molekulalari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o‘rtasida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ham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yuzaga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kelishi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mumkin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93790F6-14C1-40D0-AD76-CCBCD1656133}"/>
              </a:ext>
            </a:extLst>
          </p:cNvPr>
          <p:cNvSpPr/>
          <p:nvPr/>
        </p:nvSpPr>
        <p:spPr>
          <a:xfrm>
            <a:off x="726500" y="3129229"/>
            <a:ext cx="6096000" cy="1337417"/>
          </a:xfrm>
          <a:prstGeom prst="rect">
            <a:avLst/>
          </a:prstGeom>
          <a:ln>
            <a:noFill/>
          </a:ln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     O  +</a:t>
            </a:r>
            <a:r>
              <a:rPr lang="ru-RU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R    -  </a:t>
            </a:r>
            <a:endParaRPr lang="ru-RU" sz="3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H   - - - - -  O   H</a:t>
            </a:r>
            <a:endParaRPr lang="ru-RU" sz="3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16A34962-469A-405F-8054-AABD0B3136E1}"/>
              </a:ext>
            </a:extLst>
          </p:cNvPr>
          <p:cNvCxnSpPr/>
          <p:nvPr/>
        </p:nvCxnSpPr>
        <p:spPr>
          <a:xfrm>
            <a:off x="1232452" y="3429000"/>
            <a:ext cx="42407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C40950B1-3514-4C94-8BEB-E2FAA874C4BB}"/>
              </a:ext>
            </a:extLst>
          </p:cNvPr>
          <p:cNvCxnSpPr>
            <a:cxnSpLocks/>
          </p:cNvCxnSpPr>
          <p:nvPr/>
        </p:nvCxnSpPr>
        <p:spPr>
          <a:xfrm>
            <a:off x="7300763" y="3418921"/>
            <a:ext cx="258418" cy="33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4874E1B4-142E-49AD-90DA-46C9F99E9A51}"/>
              </a:ext>
            </a:extLst>
          </p:cNvPr>
          <p:cNvCxnSpPr>
            <a:cxnSpLocks/>
          </p:cNvCxnSpPr>
          <p:nvPr/>
        </p:nvCxnSpPr>
        <p:spPr>
          <a:xfrm>
            <a:off x="4691270" y="4131365"/>
            <a:ext cx="19878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A61928D0-E39A-40F6-95C5-0BFB3A93D39F}"/>
              </a:ext>
            </a:extLst>
          </p:cNvPr>
          <p:cNvSpPr/>
          <p:nvPr/>
        </p:nvSpPr>
        <p:spPr>
          <a:xfrm>
            <a:off x="6822500" y="3129228"/>
            <a:ext cx="6096000" cy="133741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   O                 H</a:t>
            </a:r>
            <a:endParaRPr lang="ru-RU" sz="3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H - - - - -   O  H</a:t>
            </a:r>
            <a:endParaRPr lang="ru-RU" sz="3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638290CC-4FC7-40D7-B602-12E4EEF4DA77}"/>
              </a:ext>
            </a:extLst>
          </p:cNvPr>
          <p:cNvCxnSpPr>
            <a:cxnSpLocks/>
          </p:cNvCxnSpPr>
          <p:nvPr/>
        </p:nvCxnSpPr>
        <p:spPr>
          <a:xfrm>
            <a:off x="10727634" y="4131365"/>
            <a:ext cx="1921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823745B0-CD21-4E8B-A911-3B2C178B760E}"/>
              </a:ext>
            </a:extLst>
          </p:cNvPr>
          <p:cNvCxnSpPr>
            <a:cxnSpLocks/>
          </p:cNvCxnSpPr>
          <p:nvPr/>
        </p:nvCxnSpPr>
        <p:spPr>
          <a:xfrm>
            <a:off x="10310191" y="3693143"/>
            <a:ext cx="185531" cy="1828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61560186-8DDD-4140-9364-FCA0CBC393F0}"/>
              </a:ext>
            </a:extLst>
          </p:cNvPr>
          <p:cNvCxnSpPr>
            <a:cxnSpLocks/>
          </p:cNvCxnSpPr>
          <p:nvPr/>
        </p:nvCxnSpPr>
        <p:spPr>
          <a:xfrm>
            <a:off x="1984341" y="3713304"/>
            <a:ext cx="185531" cy="1828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5B5D1726-4C6F-4E97-A924-8B747DBFDF9D}"/>
              </a:ext>
            </a:extLst>
          </p:cNvPr>
          <p:cNvSpPr txBox="1"/>
          <p:nvPr/>
        </p:nvSpPr>
        <p:spPr>
          <a:xfrm>
            <a:off x="324271" y="4480259"/>
            <a:ext cx="115691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Shuning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uchun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ham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spirtlarning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qaynash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harorati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yuqori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bo‘ladi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C06ECAD-9A9A-4DC3-BDEF-26ED340FAFDE}"/>
              </a:ext>
            </a:extLst>
          </p:cNvPr>
          <p:cNvSpPr txBox="1"/>
          <p:nvPr/>
        </p:nvSpPr>
        <p:spPr>
          <a:xfrm>
            <a:off x="950490" y="6985384"/>
            <a:ext cx="393956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>
                <a:hlinkClick r:id="rId3" tooltip="http://commons.wikimedia.org/wiki/File:Delta_uc_lc.svg"/>
              </a:rPr>
              <a:t>Эта фотография</a:t>
            </a:r>
            <a:r>
              <a:rPr lang="ru-RU" sz="900"/>
              <a:t>, автор: Неизвестный автор, лицензия: </a:t>
            </a:r>
            <a:r>
              <a:rPr lang="ru-RU" sz="900">
                <a:hlinkClick r:id="rId4" tooltip="https://creativecommons.org/licenses/by-sa/3.0/"/>
              </a:rPr>
              <a:t>CC BY-SA</a:t>
            </a:r>
            <a:endParaRPr lang="ru-RU" sz="90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B39D2D9-3D60-445B-BD4A-910B3EC9C0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4347" y="3201522"/>
            <a:ext cx="286031" cy="434798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879A1B5-AB59-4D4E-B3C9-14DE2B707B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70991" y="3278506"/>
            <a:ext cx="286031" cy="434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443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Прямоугольник 25"/>
          <p:cNvSpPr>
            <a:spLocks noChangeArrowheads="1"/>
          </p:cNvSpPr>
          <p:nvPr/>
        </p:nvSpPr>
        <p:spPr bwMode="auto">
          <a:xfrm>
            <a:off x="3533728" y="3484802"/>
            <a:ext cx="240772" cy="362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757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endParaRPr lang="ru-RU" altLang="ru-RU" sz="1757">
              <a:latin typeface="Tw Cen MT" panose="020B0602020104020603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Заголовок 1048622">
            <a:extLst>
              <a:ext uri="{FF2B5EF4-FFF2-40B4-BE49-F238E27FC236}">
                <a16:creationId xmlns:a16="http://schemas.microsoft.com/office/drawing/2014/main" id="{8C9B6551-0EA2-45FB-9AAB-5C6CEBBA0907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12845" y="0"/>
            <a:ext cx="12192000" cy="1103313"/>
          </a:xfrm>
          <a:prstGeom prst="rect">
            <a:avLst/>
          </a:prstGeom>
          <a:solidFill>
            <a:srgbClr val="2365C7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numCol="1" anchor="t">
            <a:normAutofit fontScale="90000"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latinLnBrk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sz="4900" b="1" dirty="0" err="1">
                <a:solidFill>
                  <a:schemeClr val="bg1"/>
                </a:solidFill>
                <a:cs typeface="Arial" pitchFamily="34" charset="0"/>
              </a:rPr>
              <a:t>Fizik</a:t>
            </a:r>
            <a:r>
              <a:rPr lang="en-US" sz="4900" b="1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sz="4900" b="1" dirty="0" err="1">
                <a:solidFill>
                  <a:schemeClr val="bg1"/>
                </a:solidFill>
                <a:cs typeface="Arial" pitchFamily="34" charset="0"/>
              </a:rPr>
              <a:t>xossalari</a:t>
            </a:r>
            <a:br>
              <a:rPr lang="ru-RU" sz="4000" b="1" dirty="0">
                <a:solidFill>
                  <a:schemeClr val="bg1"/>
                </a:solidFill>
                <a:cs typeface="Arial" pitchFamily="34" charset="0"/>
              </a:rPr>
            </a:br>
            <a:endParaRPr lang="en-US" altLang="en-US" sz="3906" b="1" dirty="0">
              <a:solidFill>
                <a:schemeClr val="bg1"/>
              </a:solidFill>
              <a:ea typeface="Times New Roman" panose="02020603050405020304" pitchFamily="18" charset="0"/>
              <a:cs typeface="Arial" panose="020B0604020202020204" pitchFamily="34" charset="0"/>
              <a:sym typeface="Book Antiqua" panose="0204060205030503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2F18268-F703-4361-BA68-8F0FFEB92B44}"/>
              </a:ext>
            </a:extLst>
          </p:cNvPr>
          <p:cNvSpPr txBox="1"/>
          <p:nvPr/>
        </p:nvSpPr>
        <p:spPr>
          <a:xfrm>
            <a:off x="352697" y="1245704"/>
            <a:ext cx="1141564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34988"/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Spirtlarning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qaynashi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uchun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sarflanadigan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asosiy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issiqlik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vodorod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bog‘ning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uzilishiga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molekulalarning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bir-biridan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ajralishiga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sabab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bo‘ladi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C938968-B482-46FE-B88E-8C18BFBDFD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591801" y="3666166"/>
            <a:ext cx="3838176" cy="19891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3E5898F-7816-484B-B661-EF3EE15C3B7E}"/>
              </a:ext>
            </a:extLst>
          </p:cNvPr>
          <p:cNvSpPr txBox="1"/>
          <p:nvPr/>
        </p:nvSpPr>
        <p:spPr>
          <a:xfrm>
            <a:off x="4791075" y="4105275"/>
            <a:ext cx="26098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9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800E9A5-4EA7-4F59-A58D-717CA084A6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6764111" y="3777234"/>
            <a:ext cx="3124098" cy="1757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3993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Прямоугольник 25"/>
          <p:cNvSpPr>
            <a:spLocks noChangeArrowheads="1"/>
          </p:cNvSpPr>
          <p:nvPr/>
        </p:nvSpPr>
        <p:spPr bwMode="auto">
          <a:xfrm>
            <a:off x="3533728" y="3484802"/>
            <a:ext cx="240772" cy="362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757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endParaRPr lang="ru-RU" altLang="ru-RU" sz="1757">
              <a:latin typeface="Tw Cen MT" panose="020B0602020104020603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Заголовок 1048622">
            <a:extLst>
              <a:ext uri="{FF2B5EF4-FFF2-40B4-BE49-F238E27FC236}">
                <a16:creationId xmlns:a16="http://schemas.microsoft.com/office/drawing/2014/main" id="{8C9B6551-0EA2-45FB-9AAB-5C6CEBBA0907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12845" y="0"/>
            <a:ext cx="12192000" cy="1103313"/>
          </a:xfrm>
          <a:prstGeom prst="rect">
            <a:avLst/>
          </a:prstGeom>
          <a:solidFill>
            <a:srgbClr val="2365C7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numCol="1" anchor="t">
            <a:normAutofit fontScale="90000"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latinLnBrk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sz="4900" b="1" dirty="0" err="1">
                <a:solidFill>
                  <a:schemeClr val="bg1"/>
                </a:solidFill>
                <a:cs typeface="Arial" pitchFamily="34" charset="0"/>
              </a:rPr>
              <a:t>Kimyoviy</a:t>
            </a:r>
            <a:r>
              <a:rPr lang="en-US" sz="4900" b="1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sz="4900" b="1" dirty="0" err="1">
                <a:solidFill>
                  <a:schemeClr val="bg1"/>
                </a:solidFill>
                <a:cs typeface="Arial" pitchFamily="34" charset="0"/>
              </a:rPr>
              <a:t>xossalari</a:t>
            </a:r>
            <a:br>
              <a:rPr lang="ru-RU" sz="4000" b="1" dirty="0">
                <a:solidFill>
                  <a:schemeClr val="bg1"/>
                </a:solidFill>
                <a:cs typeface="Arial" pitchFamily="34" charset="0"/>
              </a:rPr>
            </a:br>
            <a:endParaRPr lang="en-US" altLang="en-US" sz="3906" b="1" dirty="0">
              <a:solidFill>
                <a:schemeClr val="bg1"/>
              </a:solidFill>
              <a:ea typeface="Times New Roman" panose="02020603050405020304" pitchFamily="18" charset="0"/>
              <a:cs typeface="Arial" panose="020B0604020202020204" pitchFamily="34" charset="0"/>
              <a:sym typeface="Book Antiqua" panose="0204060205030503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C7688C6-835F-4867-8574-7F5F03E4C0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9939" y="5400262"/>
            <a:ext cx="2182061" cy="145773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28EF13F-CE8D-4B54-8A37-73A6442441FB}"/>
              </a:ext>
            </a:extLst>
          </p:cNvPr>
          <p:cNvSpPr txBox="1"/>
          <p:nvPr/>
        </p:nvSpPr>
        <p:spPr>
          <a:xfrm>
            <a:off x="119270" y="1285461"/>
            <a:ext cx="119269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Spirtlar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molekulasidagi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gidroksil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guruhning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vodorod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atomi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o‘rnini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metall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egallashi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natijasida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alkagolyatlar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hosil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bo‘ladi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6733A9C-BD99-40D0-996D-172F9B830E50}"/>
              </a:ext>
            </a:extLst>
          </p:cNvPr>
          <p:cNvSpPr/>
          <p:nvPr/>
        </p:nvSpPr>
        <p:spPr>
          <a:xfrm>
            <a:off x="2045730" y="3024131"/>
            <a:ext cx="7359707" cy="642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2C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OH+2Na        2C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ONa+H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endParaRPr lang="ru-RU" sz="3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3B0EC0B8-C304-4A9A-B2C2-4C27528C8C32}"/>
              </a:ext>
            </a:extLst>
          </p:cNvPr>
          <p:cNvCxnSpPr/>
          <p:nvPr/>
        </p:nvCxnSpPr>
        <p:spPr>
          <a:xfrm>
            <a:off x="5300870" y="3306937"/>
            <a:ext cx="84813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5801A47E-6EA6-47AB-B39A-FDFEDC202E63}"/>
              </a:ext>
            </a:extLst>
          </p:cNvPr>
          <p:cNvSpPr txBox="1"/>
          <p:nvPr/>
        </p:nvSpPr>
        <p:spPr>
          <a:xfrm>
            <a:off x="490331" y="3692380"/>
            <a:ext cx="109993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Alkagolyatlar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suvda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gidrolizga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uchraydigan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noturg‘un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moddalardir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BB4E44E-3CB7-4888-A18B-A051D53EEB1A}"/>
              </a:ext>
            </a:extLst>
          </p:cNvPr>
          <p:cNvSpPr/>
          <p:nvPr/>
        </p:nvSpPr>
        <p:spPr>
          <a:xfrm>
            <a:off x="1925504" y="4930504"/>
            <a:ext cx="7582525" cy="642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Na+H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           C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OH+NaOH</a:t>
            </a:r>
            <a:endParaRPr lang="ru-RU" sz="3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id="{F3E881F2-B8AF-42B7-AE73-00295F6F0A16}"/>
              </a:ext>
            </a:extLst>
          </p:cNvPr>
          <p:cNvCxnSpPr/>
          <p:nvPr/>
        </p:nvCxnSpPr>
        <p:spPr>
          <a:xfrm>
            <a:off x="4863548" y="5234609"/>
            <a:ext cx="102041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EAB50BB1-4454-432F-BC36-631F6892E237}"/>
              </a:ext>
            </a:extLst>
          </p:cNvPr>
          <p:cNvCxnSpPr/>
          <p:nvPr/>
        </p:nvCxnSpPr>
        <p:spPr>
          <a:xfrm flipV="1">
            <a:off x="9382539" y="3099942"/>
            <a:ext cx="0" cy="4450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58921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Прямоугольник 25"/>
          <p:cNvSpPr>
            <a:spLocks noChangeArrowheads="1"/>
          </p:cNvSpPr>
          <p:nvPr/>
        </p:nvSpPr>
        <p:spPr bwMode="auto">
          <a:xfrm>
            <a:off x="3533728" y="3484802"/>
            <a:ext cx="240772" cy="362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757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endParaRPr lang="ru-RU" altLang="ru-RU" sz="1757">
              <a:latin typeface="Tw Cen MT" panose="020B0602020104020603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Заголовок 1048622">
            <a:extLst>
              <a:ext uri="{FF2B5EF4-FFF2-40B4-BE49-F238E27FC236}">
                <a16:creationId xmlns:a16="http://schemas.microsoft.com/office/drawing/2014/main" id="{8C9B6551-0EA2-45FB-9AAB-5C6CEBBA0907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12845" y="0"/>
            <a:ext cx="12192000" cy="1103313"/>
          </a:xfrm>
          <a:prstGeom prst="rect">
            <a:avLst/>
          </a:prstGeom>
          <a:solidFill>
            <a:srgbClr val="2365C7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numCol="1" anchor="t">
            <a:normAutofit fontScale="90000"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latinLnBrk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sz="4900" b="1" dirty="0" err="1">
                <a:solidFill>
                  <a:schemeClr val="bg1"/>
                </a:solidFill>
                <a:cs typeface="Arial" pitchFamily="34" charset="0"/>
              </a:rPr>
              <a:t>Kimyoviy</a:t>
            </a:r>
            <a:r>
              <a:rPr lang="en-US" sz="4900" b="1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sz="4900" b="1" dirty="0" err="1">
                <a:solidFill>
                  <a:schemeClr val="bg1"/>
                </a:solidFill>
                <a:cs typeface="Arial" pitchFamily="34" charset="0"/>
              </a:rPr>
              <a:t>xossalari</a:t>
            </a:r>
            <a:br>
              <a:rPr lang="ru-RU" sz="4000" b="1" dirty="0">
                <a:solidFill>
                  <a:schemeClr val="bg1"/>
                </a:solidFill>
                <a:cs typeface="Arial" pitchFamily="34" charset="0"/>
              </a:rPr>
            </a:br>
            <a:endParaRPr lang="en-US" altLang="en-US" sz="3906" b="1" dirty="0">
              <a:solidFill>
                <a:schemeClr val="bg1"/>
              </a:solidFill>
              <a:ea typeface="Times New Roman" panose="02020603050405020304" pitchFamily="18" charset="0"/>
              <a:cs typeface="Arial" panose="020B0604020202020204" pitchFamily="34" charset="0"/>
              <a:sym typeface="Book Antiqua" panose="02040602050305030304" pitchFamily="18" charset="0"/>
            </a:endParaRPr>
          </a:p>
        </p:txBody>
      </p:sp>
      <p:pic>
        <p:nvPicPr>
          <p:cNvPr id="7" name="Объект 3">
            <a:extLst>
              <a:ext uri="{FF2B5EF4-FFF2-40B4-BE49-F238E27FC236}">
                <a16:creationId xmlns:a16="http://schemas.microsoft.com/office/drawing/2014/main" id="{29457C6B-BFDC-49A5-8EDD-E48F24FE5F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1245" y="4863548"/>
            <a:ext cx="1697092" cy="1855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AE198F1-792E-433A-9940-4E2902A0EF0E}"/>
              </a:ext>
            </a:extLst>
          </p:cNvPr>
          <p:cNvSpPr txBox="1"/>
          <p:nvPr/>
        </p:nvSpPr>
        <p:spPr>
          <a:xfrm>
            <a:off x="119676" y="1238010"/>
            <a:ext cx="1183283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Font typeface="+mj-lt"/>
              <a:buAutoNum type="arabicPeriod" startAt="2"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Spirtlar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karbon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kislotalar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bilan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sulfat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kislota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ishtirokida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reaksiyaga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kirishib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murakkab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efirlar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hosil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qiladi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. Bu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reaksiya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eterifikatsiya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reaksiyasi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deyiladi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5B47222-B8AD-4773-872B-F521BF90889D}"/>
              </a:ext>
            </a:extLst>
          </p:cNvPr>
          <p:cNvSpPr/>
          <p:nvPr/>
        </p:nvSpPr>
        <p:spPr>
          <a:xfrm>
            <a:off x="695739" y="3491871"/>
            <a:ext cx="10800522" cy="1337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OH+CH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-C-OH                  CH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-C-O-C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+H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            </a:t>
            </a:r>
            <a:endParaRPr lang="ru-RU" sz="3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   </a:t>
            </a:r>
            <a:r>
              <a:rPr lang="en-US" sz="3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Sirka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kislota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               </a:t>
            </a:r>
            <a:r>
              <a:rPr lang="en-US" sz="3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etilasetat</a:t>
            </a:r>
            <a:endParaRPr lang="ru-RU" sz="3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47536FED-CFA5-494B-8A2D-81B1C29D4CBD}"/>
              </a:ext>
            </a:extLst>
          </p:cNvPr>
          <p:cNvCxnSpPr/>
          <p:nvPr/>
        </p:nvCxnSpPr>
        <p:spPr>
          <a:xfrm>
            <a:off x="5168753" y="3847530"/>
            <a:ext cx="155050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63F664F-5DAD-4B8B-8499-2A8963C7B796}"/>
              </a:ext>
            </a:extLst>
          </p:cNvPr>
          <p:cNvSpPr/>
          <p:nvPr/>
        </p:nvSpPr>
        <p:spPr>
          <a:xfrm>
            <a:off x="5371423" y="3345779"/>
            <a:ext cx="1228221" cy="519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</a:t>
            </a:r>
            <a:r>
              <a:rPr lang="en-US" sz="28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2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</a:t>
            </a:r>
            <a:r>
              <a:rPr lang="en-US" sz="28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endParaRPr lang="ru-RU" sz="28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4FFDD8B-D41A-4F3D-9B80-4BCBA31DC460}"/>
              </a:ext>
            </a:extLst>
          </p:cNvPr>
          <p:cNvSpPr txBox="1"/>
          <p:nvPr/>
        </p:nvSpPr>
        <p:spPr>
          <a:xfrm>
            <a:off x="3649623" y="2915404"/>
            <a:ext cx="545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DDF6B46-87EB-4DBA-B32C-70D164E70C2C}"/>
              </a:ext>
            </a:extLst>
          </p:cNvPr>
          <p:cNvSpPr txBox="1"/>
          <p:nvPr/>
        </p:nvSpPr>
        <p:spPr>
          <a:xfrm rot="16200000">
            <a:off x="3649624" y="3170484"/>
            <a:ext cx="545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3FD0159-4EB8-42DC-AD2C-519CC829B9E8}"/>
              </a:ext>
            </a:extLst>
          </p:cNvPr>
          <p:cNvSpPr txBox="1"/>
          <p:nvPr/>
        </p:nvSpPr>
        <p:spPr>
          <a:xfrm>
            <a:off x="8043542" y="2848596"/>
            <a:ext cx="545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DCF983C-83FB-4D79-8845-B2F004C4275D}"/>
              </a:ext>
            </a:extLst>
          </p:cNvPr>
          <p:cNvSpPr txBox="1"/>
          <p:nvPr/>
        </p:nvSpPr>
        <p:spPr>
          <a:xfrm rot="16200000">
            <a:off x="8043541" y="3111807"/>
            <a:ext cx="545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3842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Прямоугольник 25"/>
          <p:cNvSpPr>
            <a:spLocks noChangeArrowheads="1"/>
          </p:cNvSpPr>
          <p:nvPr/>
        </p:nvSpPr>
        <p:spPr bwMode="auto">
          <a:xfrm>
            <a:off x="3533728" y="3484802"/>
            <a:ext cx="240772" cy="362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757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endParaRPr lang="ru-RU" altLang="ru-RU" sz="1757">
              <a:latin typeface="Tw Cen MT" panose="020B0602020104020603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Заголовок 1048622">
            <a:extLst>
              <a:ext uri="{FF2B5EF4-FFF2-40B4-BE49-F238E27FC236}">
                <a16:creationId xmlns:a16="http://schemas.microsoft.com/office/drawing/2014/main" id="{8C9B6551-0EA2-45FB-9AAB-5C6CEBBA0907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12845" y="0"/>
            <a:ext cx="12192000" cy="1103313"/>
          </a:xfrm>
          <a:prstGeom prst="rect">
            <a:avLst/>
          </a:prstGeom>
          <a:solidFill>
            <a:srgbClr val="2365C7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numCol="1" anchor="t">
            <a:normAutofit fontScale="90000"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latinLnBrk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sz="4900" b="1" dirty="0" err="1">
                <a:solidFill>
                  <a:schemeClr val="bg1"/>
                </a:solidFill>
                <a:cs typeface="Arial" pitchFamily="34" charset="0"/>
              </a:rPr>
              <a:t>Kimyoviy</a:t>
            </a:r>
            <a:r>
              <a:rPr lang="en-US" sz="4900" b="1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sz="4900" b="1" dirty="0" err="1">
                <a:solidFill>
                  <a:schemeClr val="bg1"/>
                </a:solidFill>
                <a:cs typeface="Arial" pitchFamily="34" charset="0"/>
              </a:rPr>
              <a:t>xossalari</a:t>
            </a:r>
            <a:br>
              <a:rPr lang="ru-RU" sz="4000" b="1" dirty="0">
                <a:solidFill>
                  <a:schemeClr val="bg1"/>
                </a:solidFill>
                <a:cs typeface="Arial" pitchFamily="34" charset="0"/>
              </a:rPr>
            </a:br>
            <a:endParaRPr lang="en-US" altLang="en-US" sz="3906" b="1" dirty="0">
              <a:solidFill>
                <a:schemeClr val="bg1"/>
              </a:solidFill>
              <a:ea typeface="Times New Roman" panose="02020603050405020304" pitchFamily="18" charset="0"/>
              <a:cs typeface="Arial" panose="020B0604020202020204" pitchFamily="34" charset="0"/>
              <a:sym typeface="Book Antiqua" panose="0204060205030503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5621189-DF44-47B2-AE35-BF7E8F9854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94504" y="5412711"/>
            <a:ext cx="1331843" cy="131704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69CE875-69CA-48E5-89F7-5C746ACC1764}"/>
              </a:ext>
            </a:extLst>
          </p:cNvPr>
          <p:cNvSpPr txBox="1"/>
          <p:nvPr/>
        </p:nvSpPr>
        <p:spPr>
          <a:xfrm>
            <a:off x="281078" y="1308216"/>
            <a:ext cx="1162984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 algn="just">
              <a:buFont typeface="+mj-lt"/>
              <a:buAutoNum type="arabicPeriod" startAt="3"/>
            </a:pP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Spirtni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sulfat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kislota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ishtirokida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yuqori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temperaturada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qizdirilsa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molekula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spirtdan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molekula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suv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chiqishi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hisobiga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to‘yinmagan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uglevodorodlar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hosil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bo‘ladi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Masalan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etanoldan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etilen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hosil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bo‘ladi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EB16DBA-D733-4DF5-B373-123F12CA7985}"/>
              </a:ext>
            </a:extLst>
          </p:cNvPr>
          <p:cNvSpPr/>
          <p:nvPr/>
        </p:nvSpPr>
        <p:spPr>
          <a:xfrm>
            <a:off x="1092779" y="4126815"/>
            <a:ext cx="1037816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-CH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OH                                  CH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=CH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+H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 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9413ED96-547D-455F-831A-4C6DCF20735A}"/>
              </a:ext>
            </a:extLst>
          </p:cNvPr>
          <p:cNvCxnSpPr>
            <a:cxnSpLocks/>
          </p:cNvCxnSpPr>
          <p:nvPr/>
        </p:nvCxnSpPr>
        <p:spPr>
          <a:xfrm>
            <a:off x="4366913" y="4463312"/>
            <a:ext cx="322027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397841B-F205-4293-9A17-72B7B1694A80}"/>
              </a:ext>
            </a:extLst>
          </p:cNvPr>
          <p:cNvSpPr/>
          <p:nvPr/>
        </p:nvSpPr>
        <p:spPr>
          <a:xfrm>
            <a:off x="4366913" y="4001647"/>
            <a:ext cx="33057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t&gt;140</a:t>
            </a:r>
            <a:r>
              <a:rPr lang="en-US" sz="24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0</a:t>
            </a:r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C, H</a:t>
            </a:r>
            <a:r>
              <a:rPr lang="en-US" sz="24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</a:t>
            </a:r>
            <a:r>
              <a:rPr lang="en-US" sz="24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en-US" sz="2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kons</a:t>
            </a:r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39973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1121287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 anchor="ctr"/>
          <a:lstStyle/>
          <a:p>
            <a:pPr algn="ctr"/>
            <a:r>
              <a:rPr lang="en-US" sz="4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Kimyoviy</a:t>
            </a:r>
            <a:r>
              <a:rPr lang="en-US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xossasi</a:t>
            </a:r>
            <a:endParaRPr sz="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utoShape 2" descr="JEE Advanced 2019 Books for Physics, Chemistry &amp; Math |askIITians"/>
          <p:cNvSpPr>
            <a:spLocks noChangeAspect="1" noChangeArrowheads="1"/>
          </p:cNvSpPr>
          <p:nvPr/>
        </p:nvSpPr>
        <p:spPr bwMode="auto">
          <a:xfrm>
            <a:off x="295702" y="-141130"/>
            <a:ext cx="297769" cy="297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9331" tIns="44665" rIns="89331" bIns="44665" numCol="1" anchor="t" anchorCtr="0" compatLnSpc="1">
            <a:prstTxWarp prst="textNoShape">
              <a:avLst/>
            </a:prstTxWarp>
          </a:bodyPr>
          <a:lstStyle/>
          <a:p>
            <a:endParaRPr lang="ru-RU" sz="1758"/>
          </a:p>
        </p:txBody>
      </p:sp>
      <p:pic>
        <p:nvPicPr>
          <p:cNvPr id="7" name="buvacha">
            <a:hlinkClick r:id="" action="ppaction://media"/>
            <a:extLst>
              <a:ext uri="{FF2B5EF4-FFF2-40B4-BE49-F238E27FC236}">
                <a16:creationId xmlns:a16="http://schemas.microsoft.com/office/drawing/2014/main" id="{80AD9D85-4BED-4CFC-AE11-0F9A8D3B3E6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" y="1121287"/>
            <a:ext cx="12191999" cy="5736713"/>
          </a:xfrm>
          <a:prstGeom prst="rect">
            <a:avLst/>
          </a:prstGeom>
        </p:spPr>
      </p:pic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94D168A0-C0F2-42B5-8BB6-8A799F5927BE}"/>
              </a:ext>
            </a:extLst>
          </p:cNvPr>
          <p:cNvSpPr/>
          <p:nvPr/>
        </p:nvSpPr>
        <p:spPr>
          <a:xfrm>
            <a:off x="7419704" y="3918857"/>
            <a:ext cx="2730136" cy="74458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tx1"/>
                </a:solidFill>
              </a:rPr>
              <a:t>ETANOL</a:t>
            </a:r>
            <a:endParaRPr lang="ru-RU" sz="4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0719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4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Прямоугольник 25"/>
          <p:cNvSpPr>
            <a:spLocks noChangeArrowheads="1"/>
          </p:cNvSpPr>
          <p:nvPr/>
        </p:nvSpPr>
        <p:spPr bwMode="auto">
          <a:xfrm>
            <a:off x="3533728" y="3484802"/>
            <a:ext cx="240772" cy="362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757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endParaRPr lang="ru-RU" altLang="ru-RU" sz="1757">
              <a:latin typeface="Tw Cen MT" panose="020B0602020104020603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Заголовок 1048622">
            <a:extLst>
              <a:ext uri="{FF2B5EF4-FFF2-40B4-BE49-F238E27FC236}">
                <a16:creationId xmlns:a16="http://schemas.microsoft.com/office/drawing/2014/main" id="{8C9B6551-0EA2-45FB-9AAB-5C6CEBBA0907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12845" y="0"/>
            <a:ext cx="12192000" cy="1103313"/>
          </a:xfrm>
          <a:prstGeom prst="rect">
            <a:avLst/>
          </a:prstGeom>
          <a:solidFill>
            <a:srgbClr val="2365C7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numCol="1" anchor="t">
            <a:normAutofit fontScale="90000"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latinLnBrk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sz="4900" b="1" dirty="0" err="1">
                <a:solidFill>
                  <a:schemeClr val="bg1"/>
                </a:solidFill>
                <a:cs typeface="Arial" pitchFamily="34" charset="0"/>
              </a:rPr>
              <a:t>Kimyoviy</a:t>
            </a:r>
            <a:r>
              <a:rPr lang="en-US" sz="4900" b="1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sz="4900" b="1" dirty="0" err="1">
                <a:solidFill>
                  <a:schemeClr val="bg1"/>
                </a:solidFill>
                <a:cs typeface="Arial" pitchFamily="34" charset="0"/>
              </a:rPr>
              <a:t>xossalari</a:t>
            </a:r>
            <a:br>
              <a:rPr lang="ru-RU" sz="4000" b="1" dirty="0">
                <a:solidFill>
                  <a:schemeClr val="bg1"/>
                </a:solidFill>
                <a:cs typeface="Arial" pitchFamily="34" charset="0"/>
              </a:rPr>
            </a:br>
            <a:endParaRPr lang="en-US" altLang="en-US" sz="3906" b="1" dirty="0">
              <a:solidFill>
                <a:schemeClr val="bg1"/>
              </a:solidFill>
              <a:ea typeface="Times New Roman" panose="02020603050405020304" pitchFamily="18" charset="0"/>
              <a:cs typeface="Arial" panose="020B0604020202020204" pitchFamily="34" charset="0"/>
              <a:sym typeface="Book Antiqua" panose="02040602050305030304" pitchFamily="18" charset="0"/>
            </a:endParaRPr>
          </a:p>
        </p:txBody>
      </p:sp>
      <p:pic>
        <p:nvPicPr>
          <p:cNvPr id="7" name="Объект 3">
            <a:extLst>
              <a:ext uri="{FF2B5EF4-FFF2-40B4-BE49-F238E27FC236}">
                <a16:creationId xmlns:a16="http://schemas.microsoft.com/office/drawing/2014/main" id="{29457C6B-BFDC-49A5-8EDD-E48F24FE5F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7753" y="5106563"/>
            <a:ext cx="1697092" cy="1855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F0B1692-6DF3-4D9E-B6BE-630F56FFC9F3}"/>
              </a:ext>
            </a:extLst>
          </p:cNvPr>
          <p:cNvSpPr txBox="1"/>
          <p:nvPr/>
        </p:nvSpPr>
        <p:spPr>
          <a:xfrm>
            <a:off x="324475" y="1362798"/>
            <a:ext cx="115430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Font typeface="+mj-lt"/>
              <a:buAutoNum type="arabicPeriod" startAt="4"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Spirtlar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pastroq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temperaturada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sulfat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kislota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bilan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qizdirilsa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ikki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molekula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spirtdan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molekula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suv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ajralib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oddiy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efir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hosil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qiladi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34C53F7-83C3-435D-869F-3E748E7F9371}"/>
              </a:ext>
            </a:extLst>
          </p:cNvPr>
          <p:cNvSpPr/>
          <p:nvPr/>
        </p:nvSpPr>
        <p:spPr>
          <a:xfrm>
            <a:off x="708146" y="3452826"/>
            <a:ext cx="1077570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2CH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-CH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2-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OH                            C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-O-C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  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+H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 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31685AC0-7579-44A1-9DA8-63877A35CC94}"/>
              </a:ext>
            </a:extLst>
          </p:cNvPr>
          <p:cNvCxnSpPr/>
          <p:nvPr/>
        </p:nvCxnSpPr>
        <p:spPr>
          <a:xfrm>
            <a:off x="4003882" y="3775991"/>
            <a:ext cx="278532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610D00B-0257-4828-B45A-0A812CC99E0E}"/>
              </a:ext>
            </a:extLst>
          </p:cNvPr>
          <p:cNvSpPr/>
          <p:nvPr/>
        </p:nvSpPr>
        <p:spPr>
          <a:xfrm>
            <a:off x="4003882" y="3253969"/>
            <a:ext cx="33057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t&lt;140</a:t>
            </a:r>
            <a:r>
              <a:rPr lang="en-US" sz="24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0</a:t>
            </a:r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C, H</a:t>
            </a:r>
            <a:r>
              <a:rPr lang="en-US" sz="24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</a:t>
            </a:r>
            <a:r>
              <a:rPr lang="en-US" sz="24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en-US" sz="2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kons</a:t>
            </a:r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55E917B-01F0-4D11-89D6-C84BDA275AB8}"/>
              </a:ext>
            </a:extLst>
          </p:cNvPr>
          <p:cNvSpPr txBox="1"/>
          <p:nvPr/>
        </p:nvSpPr>
        <p:spPr>
          <a:xfrm>
            <a:off x="600891" y="4506398"/>
            <a:ext cx="110119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Suv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molekulasining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ajralib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chiqishi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bilan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ketadigan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reaksiyalar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degidratlanish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reaksiyasi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deyiladi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79374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Прямоугольник 25"/>
          <p:cNvSpPr>
            <a:spLocks noChangeArrowheads="1"/>
          </p:cNvSpPr>
          <p:nvPr/>
        </p:nvSpPr>
        <p:spPr bwMode="auto">
          <a:xfrm>
            <a:off x="3533728" y="3484802"/>
            <a:ext cx="240772" cy="362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757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endParaRPr lang="ru-RU" altLang="ru-RU" sz="1757">
              <a:latin typeface="Tw Cen MT" panose="020B0602020104020603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Заголовок 1048622">
            <a:extLst>
              <a:ext uri="{FF2B5EF4-FFF2-40B4-BE49-F238E27FC236}">
                <a16:creationId xmlns:a16="http://schemas.microsoft.com/office/drawing/2014/main" id="{8C9B6551-0EA2-45FB-9AAB-5C6CEBBA0907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12845" y="0"/>
            <a:ext cx="12192000" cy="1103313"/>
          </a:xfrm>
          <a:prstGeom prst="rect">
            <a:avLst/>
          </a:prstGeom>
          <a:solidFill>
            <a:srgbClr val="2365C7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numCol="1" anchor="t">
            <a:normAutofit fontScale="90000"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latinLnBrk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sz="4900" b="1" dirty="0" err="1">
                <a:solidFill>
                  <a:schemeClr val="bg1"/>
                </a:solidFill>
                <a:cs typeface="Arial" pitchFamily="34" charset="0"/>
              </a:rPr>
              <a:t>Kimyoviy</a:t>
            </a:r>
            <a:r>
              <a:rPr lang="en-US" sz="4900" b="1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sz="4900" b="1" dirty="0" err="1">
                <a:solidFill>
                  <a:schemeClr val="bg1"/>
                </a:solidFill>
                <a:cs typeface="Arial" pitchFamily="34" charset="0"/>
              </a:rPr>
              <a:t>xossasi</a:t>
            </a:r>
            <a:br>
              <a:rPr lang="ru-RU" sz="4000" b="1" dirty="0">
                <a:solidFill>
                  <a:schemeClr val="bg1"/>
                </a:solidFill>
                <a:cs typeface="Arial" pitchFamily="34" charset="0"/>
              </a:rPr>
            </a:br>
            <a:endParaRPr lang="en-US" altLang="en-US" sz="3906" b="1" dirty="0">
              <a:solidFill>
                <a:schemeClr val="bg1"/>
              </a:solidFill>
              <a:ea typeface="Times New Roman" panose="02020603050405020304" pitchFamily="18" charset="0"/>
              <a:cs typeface="Arial" panose="020B0604020202020204" pitchFamily="34" charset="0"/>
              <a:sym typeface="Book Antiqua" panose="0204060205030503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9F86FED-46F1-438E-9BEE-0B4EC3B136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 flipH="1">
            <a:off x="9759664" y="5214729"/>
            <a:ext cx="2445181" cy="164327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6D45A89-292F-45C3-8A71-352547E79CE5}"/>
              </a:ext>
            </a:extLst>
          </p:cNvPr>
          <p:cNvSpPr txBox="1"/>
          <p:nvPr/>
        </p:nvSpPr>
        <p:spPr>
          <a:xfrm>
            <a:off x="371061" y="1550504"/>
            <a:ext cx="111318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Font typeface="+mj-lt"/>
              <a:buAutoNum type="arabicPeriod" startAt="5"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Spirtlar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kislorodda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yonib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karbonat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angidrid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suvni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hosil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qiladi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3B7CD46-3339-42B4-9331-D06D3A2A7C56}"/>
              </a:ext>
            </a:extLst>
          </p:cNvPr>
          <p:cNvSpPr/>
          <p:nvPr/>
        </p:nvSpPr>
        <p:spPr>
          <a:xfrm>
            <a:off x="993913" y="2750833"/>
            <a:ext cx="8958470" cy="34235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2n+1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OH+1,5n O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n CO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+(n+1) H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</a:t>
            </a:r>
            <a:endParaRPr lang="ru-RU" sz="3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Etil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spirtning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yonishi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   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OH+3O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2 CO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+3H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</a:t>
            </a:r>
            <a:endParaRPr lang="ru-RU" sz="3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Butil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spirtining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yonishi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C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9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OH+6O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4CO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+5H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</a:t>
            </a:r>
            <a:endParaRPr lang="ru-RU" sz="3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A683BE1C-69FB-44C7-8966-6374AE6910B6}"/>
              </a:ext>
            </a:extLst>
          </p:cNvPr>
          <p:cNvCxnSpPr/>
          <p:nvPr/>
        </p:nvCxnSpPr>
        <p:spPr>
          <a:xfrm>
            <a:off x="5155096" y="3008243"/>
            <a:ext cx="80838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E0D68EF1-DE16-4453-AA14-0D5C6376E8F8}"/>
              </a:ext>
            </a:extLst>
          </p:cNvPr>
          <p:cNvCxnSpPr/>
          <p:nvPr/>
        </p:nvCxnSpPr>
        <p:spPr>
          <a:xfrm>
            <a:off x="4068417" y="4412974"/>
            <a:ext cx="115294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id="{590899DF-5135-468A-8441-3ADEDF2608D3}"/>
              </a:ext>
            </a:extLst>
          </p:cNvPr>
          <p:cNvCxnSpPr/>
          <p:nvPr/>
        </p:nvCxnSpPr>
        <p:spPr>
          <a:xfrm>
            <a:off x="4161183" y="5777948"/>
            <a:ext cx="111318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05001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Прямоугольник 25"/>
          <p:cNvSpPr>
            <a:spLocks noChangeArrowheads="1"/>
          </p:cNvSpPr>
          <p:nvPr/>
        </p:nvSpPr>
        <p:spPr bwMode="auto">
          <a:xfrm>
            <a:off x="3533728" y="3484802"/>
            <a:ext cx="240772" cy="362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757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endParaRPr lang="ru-RU" altLang="ru-RU" sz="1757">
              <a:latin typeface="Tw Cen MT" panose="020B0602020104020603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Заголовок 1048622">
            <a:extLst>
              <a:ext uri="{FF2B5EF4-FFF2-40B4-BE49-F238E27FC236}">
                <a16:creationId xmlns:a16="http://schemas.microsoft.com/office/drawing/2014/main" id="{8C9B6551-0EA2-45FB-9AAB-5C6CEBBA0907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12845" y="0"/>
            <a:ext cx="12192000" cy="1103313"/>
          </a:xfrm>
          <a:prstGeom prst="rect">
            <a:avLst/>
          </a:prstGeom>
          <a:solidFill>
            <a:srgbClr val="2365C7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numCol="1" anchor="t">
            <a:normAutofit fontScale="90000"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latinLnBrk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sz="4900" b="1" dirty="0" err="1">
                <a:solidFill>
                  <a:schemeClr val="bg1"/>
                </a:solidFill>
                <a:cs typeface="Arial" pitchFamily="34" charset="0"/>
              </a:rPr>
              <a:t>Ishlatilishi</a:t>
            </a:r>
            <a:br>
              <a:rPr lang="ru-RU" sz="4000" b="1" dirty="0">
                <a:solidFill>
                  <a:schemeClr val="bg1"/>
                </a:solidFill>
                <a:cs typeface="Arial" pitchFamily="34" charset="0"/>
              </a:rPr>
            </a:br>
            <a:endParaRPr lang="en-US" altLang="en-US" sz="3906" b="1" dirty="0">
              <a:solidFill>
                <a:schemeClr val="bg1"/>
              </a:solidFill>
              <a:ea typeface="Times New Roman" panose="02020603050405020304" pitchFamily="18" charset="0"/>
              <a:cs typeface="Arial" panose="020B0604020202020204" pitchFamily="34" charset="0"/>
              <a:sym typeface="Book Antiqua" panose="0204060205030503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EC6A69F-DF50-47D0-A1B6-7B5551D7556E}"/>
              </a:ext>
            </a:extLst>
          </p:cNvPr>
          <p:cNvSpPr txBox="1"/>
          <p:nvPr/>
        </p:nvSpPr>
        <p:spPr>
          <a:xfrm>
            <a:off x="509451" y="1219200"/>
            <a:ext cx="1128631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34988" algn="just"/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Etanol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tibbiyotda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dezinfeksiyalovchi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vosita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sifatida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haroratni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olchashda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termometrlarda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ishlatiladi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Etil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spirt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organizmga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kuchli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ta’sir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etadi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. U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asab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tizimi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ovqat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hazm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qilish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a’zolari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yurak-qon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tomirlarining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ish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faoliyatini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buzib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og‘ir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kasalliklarga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olib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keladi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63AEBD2-9FAA-4414-8F03-96491B4DD6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736379" y="4342992"/>
            <a:ext cx="2150308" cy="215030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B0D5AE2-3555-45BB-B376-182B9C6B00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7837" y="4295464"/>
            <a:ext cx="2431745" cy="213987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7AE3792-3F42-4E62-9B18-F1C1239F07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 rot="21398053">
            <a:off x="7171470" y="4723976"/>
            <a:ext cx="2715488" cy="1633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9850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Прямоугольник 25"/>
          <p:cNvSpPr>
            <a:spLocks noChangeArrowheads="1"/>
          </p:cNvSpPr>
          <p:nvPr/>
        </p:nvSpPr>
        <p:spPr bwMode="auto">
          <a:xfrm>
            <a:off x="3533728" y="3484802"/>
            <a:ext cx="240772" cy="362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757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endParaRPr lang="ru-RU" altLang="ru-RU" sz="1757">
              <a:latin typeface="Tw Cen MT" panose="020B0602020104020603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Заголовок 1048622">
            <a:extLst>
              <a:ext uri="{FF2B5EF4-FFF2-40B4-BE49-F238E27FC236}">
                <a16:creationId xmlns:a16="http://schemas.microsoft.com/office/drawing/2014/main" id="{8C9B6551-0EA2-45FB-9AAB-5C6CEBBA0907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12845" y="0"/>
            <a:ext cx="12192000" cy="1103313"/>
          </a:xfrm>
          <a:prstGeom prst="rect">
            <a:avLst/>
          </a:prstGeom>
          <a:solidFill>
            <a:srgbClr val="2365C7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numCol="1" anchor="t">
            <a:normAutofit fontScale="90000"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latinLnBrk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sz="4900" b="1" dirty="0" err="1">
                <a:solidFill>
                  <a:schemeClr val="bg1"/>
                </a:solidFill>
                <a:cs typeface="Arial" pitchFamily="34" charset="0"/>
              </a:rPr>
              <a:t>Mustahkamlash</a:t>
            </a:r>
            <a:br>
              <a:rPr lang="ru-RU" sz="4000" b="1" dirty="0">
                <a:solidFill>
                  <a:schemeClr val="bg1"/>
                </a:solidFill>
                <a:cs typeface="Arial" pitchFamily="34" charset="0"/>
              </a:rPr>
            </a:br>
            <a:endParaRPr lang="en-US" altLang="en-US" sz="3906" b="1" dirty="0">
              <a:solidFill>
                <a:schemeClr val="bg1"/>
              </a:solidFill>
              <a:ea typeface="Times New Roman" panose="02020603050405020304" pitchFamily="18" charset="0"/>
              <a:cs typeface="Arial" panose="020B0604020202020204" pitchFamily="34" charset="0"/>
              <a:sym typeface="Book Antiqua" panose="02040602050305030304" pitchFamily="18" charset="0"/>
            </a:endParaRPr>
          </a:p>
        </p:txBody>
      </p:sp>
      <p:pic>
        <p:nvPicPr>
          <p:cNvPr id="7" name="Объект 3">
            <a:extLst>
              <a:ext uri="{FF2B5EF4-FFF2-40B4-BE49-F238E27FC236}">
                <a16:creationId xmlns:a16="http://schemas.microsoft.com/office/drawing/2014/main" id="{29457C6B-BFDC-49A5-8EDD-E48F24FE5F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1245" y="4863548"/>
            <a:ext cx="1697092" cy="1855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8411E27-9669-4E1C-9FB3-5AE8703DAF4D}"/>
              </a:ext>
            </a:extLst>
          </p:cNvPr>
          <p:cNvSpPr txBox="1"/>
          <p:nvPr/>
        </p:nvSpPr>
        <p:spPr>
          <a:xfrm>
            <a:off x="291548" y="1240253"/>
            <a:ext cx="117149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Spirtlarning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xossalari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to‘g‘ri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ko‘rsatilgan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javobni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toping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6E399D-8071-4E1E-BDF3-2F86EFE2BF0C}"/>
              </a:ext>
            </a:extLst>
          </p:cNvPr>
          <p:cNvSpPr txBox="1"/>
          <p:nvPr/>
        </p:nvSpPr>
        <p:spPr>
          <a:xfrm>
            <a:off x="622445" y="2497903"/>
            <a:ext cx="9448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Font typeface="+mj-lt"/>
              <a:buAutoNum type="alphaUcPeriod"/>
            </a:pP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Alkagolyadlar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hosil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qiladi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742950" indent="-742950">
              <a:buFont typeface="+mj-lt"/>
              <a:buAutoNum type="alphaUcPeriod"/>
            </a:pP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Efir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hosil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qiladi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742950" indent="-742950">
              <a:buFont typeface="+mj-lt"/>
              <a:buAutoNum type="alphaUcPeriod"/>
            </a:pP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Oksidlanadi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742950" indent="-742950">
              <a:buFont typeface="+mj-lt"/>
              <a:buAutoNum type="alphaUcPeriod"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Yuqori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qaynash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haroratiga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ega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7DF3EB0-8057-41C3-94A3-9B21D654DDC3}"/>
              </a:ext>
            </a:extLst>
          </p:cNvPr>
          <p:cNvSpPr/>
          <p:nvPr/>
        </p:nvSpPr>
        <p:spPr>
          <a:xfrm>
            <a:off x="1318184" y="5144869"/>
            <a:ext cx="8057322" cy="646331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742950" lvl="0" indent="-742950">
              <a:buFont typeface="+mj-lt"/>
              <a:buAutoNum type="alphaUcPeriod" startAt="4"/>
            </a:pPr>
            <a:r>
              <a:rPr lang="en-US" sz="36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Yuqori </a:t>
            </a:r>
            <a:r>
              <a:rPr lang="en-US" sz="3600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qaynash</a:t>
            </a:r>
            <a:r>
              <a:rPr lang="en-US" sz="36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haroratiga</a:t>
            </a:r>
            <a:r>
              <a:rPr lang="en-US" sz="36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ega</a:t>
            </a:r>
            <a:endParaRPr lang="ru-RU" sz="36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3156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Прямоугольник 25"/>
          <p:cNvSpPr>
            <a:spLocks noChangeArrowheads="1"/>
          </p:cNvSpPr>
          <p:nvPr/>
        </p:nvSpPr>
        <p:spPr bwMode="auto">
          <a:xfrm>
            <a:off x="3533728" y="3484802"/>
            <a:ext cx="240772" cy="362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757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endParaRPr lang="ru-RU" altLang="ru-RU" sz="1757">
              <a:latin typeface="Tw Cen MT" panose="020B0602020104020603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Заголовок 1048622">
            <a:extLst>
              <a:ext uri="{FF2B5EF4-FFF2-40B4-BE49-F238E27FC236}">
                <a16:creationId xmlns:a16="http://schemas.microsoft.com/office/drawing/2014/main" id="{8C9B6551-0EA2-45FB-9AAB-5C6CEBBA0907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12845" y="0"/>
            <a:ext cx="12192000" cy="1103313"/>
          </a:xfrm>
          <a:prstGeom prst="rect">
            <a:avLst/>
          </a:prstGeom>
          <a:solidFill>
            <a:srgbClr val="2365C7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numCol="1" anchor="t">
            <a:normAutofit fontScale="90000"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latinLnBrk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sz="4900" b="1" dirty="0" err="1">
                <a:solidFill>
                  <a:schemeClr val="bg1"/>
                </a:solidFill>
                <a:cs typeface="Arial" pitchFamily="34" charset="0"/>
              </a:rPr>
              <a:t>Mustahkamlash</a:t>
            </a:r>
            <a:br>
              <a:rPr lang="ru-RU" sz="4000" b="1" dirty="0">
                <a:solidFill>
                  <a:schemeClr val="bg1"/>
                </a:solidFill>
                <a:cs typeface="Arial" pitchFamily="34" charset="0"/>
              </a:rPr>
            </a:br>
            <a:endParaRPr lang="en-US" altLang="en-US" sz="3906" b="1" dirty="0">
              <a:solidFill>
                <a:schemeClr val="bg1"/>
              </a:solidFill>
              <a:ea typeface="Times New Roman" panose="02020603050405020304" pitchFamily="18" charset="0"/>
              <a:cs typeface="Arial" panose="020B0604020202020204" pitchFamily="34" charset="0"/>
              <a:sym typeface="Book Antiqua" panose="0204060205030503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EF9F648-AF03-4F01-A327-2CCFCD0DBBBE}"/>
              </a:ext>
            </a:extLst>
          </p:cNvPr>
          <p:cNvSpPr txBox="1"/>
          <p:nvPr/>
        </p:nvSpPr>
        <p:spPr>
          <a:xfrm>
            <a:off x="83009" y="1295012"/>
            <a:ext cx="119217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 algn="just">
              <a:buFont typeface="+mj-lt"/>
              <a:buAutoNum type="arabicPeriod" startAt="2"/>
            </a:pP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Etil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spirtning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yonishi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qaysi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javobda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to‘g‘ri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ko‘rsatilgan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BC42E1C-EC62-4541-B987-CED7CB7ABDFB}"/>
              </a:ext>
            </a:extLst>
          </p:cNvPr>
          <p:cNvSpPr/>
          <p:nvPr/>
        </p:nvSpPr>
        <p:spPr>
          <a:xfrm>
            <a:off x="627747" y="2240001"/>
            <a:ext cx="8032968" cy="18351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42950" indent="-742950">
              <a:lnSpc>
                <a:spcPct val="107000"/>
              </a:lnSpc>
              <a:spcAft>
                <a:spcPts val="800"/>
              </a:spcAft>
              <a:buFont typeface="+mj-lt"/>
              <a:buAutoNum type="alphaUcPeriod"/>
            </a:pP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2C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OH+2Na        2C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ONa+H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</a:p>
          <a:p>
            <a:pPr marL="742950" indent="-742950">
              <a:lnSpc>
                <a:spcPct val="107000"/>
              </a:lnSpc>
              <a:spcAft>
                <a:spcPts val="800"/>
              </a:spcAft>
              <a:buFont typeface="+mj-lt"/>
              <a:buAutoNum type="alphaUcPeriod"/>
            </a:pPr>
            <a:endParaRPr lang="en-US" sz="3600" baseline="-25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indent="-742950">
              <a:lnSpc>
                <a:spcPct val="107000"/>
              </a:lnSpc>
              <a:spcAft>
                <a:spcPts val="800"/>
              </a:spcAft>
              <a:buFont typeface="+mj-lt"/>
              <a:buAutoNum type="alphaUcPeriod"/>
            </a:pPr>
            <a:endParaRPr lang="ru-RU" sz="3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AF101043-6841-4DBA-A496-59BC47E8979E}"/>
              </a:ext>
            </a:extLst>
          </p:cNvPr>
          <p:cNvCxnSpPr/>
          <p:nvPr/>
        </p:nvCxnSpPr>
        <p:spPr>
          <a:xfrm>
            <a:off x="4660456" y="2545891"/>
            <a:ext cx="84813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DCC16DC0-75AF-4EC9-BDDA-D38782280BD5}"/>
              </a:ext>
            </a:extLst>
          </p:cNvPr>
          <p:cNvCxnSpPr/>
          <p:nvPr/>
        </p:nvCxnSpPr>
        <p:spPr>
          <a:xfrm flipV="1">
            <a:off x="8660715" y="2324857"/>
            <a:ext cx="0" cy="4450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53E062A-04BB-4FC5-A7D0-5969A113BCFE}"/>
              </a:ext>
            </a:extLst>
          </p:cNvPr>
          <p:cNvSpPr/>
          <p:nvPr/>
        </p:nvSpPr>
        <p:spPr>
          <a:xfrm>
            <a:off x="627747" y="3025334"/>
            <a:ext cx="8332730" cy="642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42950" indent="-742950">
              <a:lnSpc>
                <a:spcPct val="107000"/>
              </a:lnSpc>
              <a:spcAft>
                <a:spcPts val="800"/>
              </a:spcAft>
              <a:buFont typeface="+mj-lt"/>
              <a:buAutoNum type="alphaUcPeriod" startAt="2"/>
            </a:pP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Na+H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           C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OH+NaOH</a:t>
            </a:r>
            <a:endParaRPr lang="ru-RU" sz="3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id="{EA32763B-21ED-44EF-9DC2-CCB83CE9D2EF}"/>
              </a:ext>
            </a:extLst>
          </p:cNvPr>
          <p:cNvCxnSpPr/>
          <p:nvPr/>
        </p:nvCxnSpPr>
        <p:spPr>
          <a:xfrm>
            <a:off x="4320485" y="3346351"/>
            <a:ext cx="102041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9DA1D30C-FCD9-47A2-950E-5031ADE1A243}"/>
              </a:ext>
            </a:extLst>
          </p:cNvPr>
          <p:cNvCxnSpPr/>
          <p:nvPr/>
        </p:nvCxnSpPr>
        <p:spPr>
          <a:xfrm>
            <a:off x="4582157" y="4189009"/>
            <a:ext cx="71264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25915B46-D114-4532-A558-59F84148F3CE}"/>
              </a:ext>
            </a:extLst>
          </p:cNvPr>
          <p:cNvSpPr/>
          <p:nvPr/>
        </p:nvSpPr>
        <p:spPr>
          <a:xfrm>
            <a:off x="793724" y="5280707"/>
            <a:ext cx="10336696" cy="64203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742950" lvl="0" indent="-742950">
              <a:lnSpc>
                <a:spcPct val="107000"/>
              </a:lnSpc>
              <a:spcAft>
                <a:spcPts val="800"/>
              </a:spcAft>
              <a:buFont typeface="+mj-lt"/>
              <a:buAutoNum type="alphaUcPeriod" startAt="3"/>
            </a:pP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OH+3O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2 CO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+3H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</a:t>
            </a:r>
            <a:endParaRPr lang="ru-RU" sz="36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id="{254A7AA4-587A-4A72-AEC2-E1E1F69BC1D0}"/>
              </a:ext>
            </a:extLst>
          </p:cNvPr>
          <p:cNvCxnSpPr>
            <a:cxnSpLocks/>
          </p:cNvCxnSpPr>
          <p:nvPr/>
        </p:nvCxnSpPr>
        <p:spPr>
          <a:xfrm>
            <a:off x="4787828" y="5601724"/>
            <a:ext cx="720767" cy="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8BBD8C47-7725-4248-B782-553DB7C18249}"/>
              </a:ext>
            </a:extLst>
          </p:cNvPr>
          <p:cNvSpPr/>
          <p:nvPr/>
        </p:nvSpPr>
        <p:spPr>
          <a:xfrm>
            <a:off x="627747" y="4547580"/>
            <a:ext cx="77428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42950" indent="-742950">
              <a:buFont typeface="+mj-lt"/>
              <a:buAutoNum type="alphaUcPeriod" startAt="4"/>
            </a:pP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9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OH+6O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4CO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+5H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</a:t>
            </a:r>
            <a:endParaRPr lang="ru-RU" sz="3600" dirty="0"/>
          </a:p>
        </p:txBody>
      </p: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6E263702-CD2A-4E2F-AD69-539C9FFA7F69}"/>
              </a:ext>
            </a:extLst>
          </p:cNvPr>
          <p:cNvCxnSpPr/>
          <p:nvPr/>
        </p:nvCxnSpPr>
        <p:spPr>
          <a:xfrm>
            <a:off x="4499159" y="4870745"/>
            <a:ext cx="84174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E12BCDC8-58E9-4A40-AD26-CFB83EE97811}"/>
              </a:ext>
            </a:extLst>
          </p:cNvPr>
          <p:cNvSpPr txBox="1"/>
          <p:nvPr/>
        </p:nvSpPr>
        <p:spPr>
          <a:xfrm>
            <a:off x="627746" y="3865844"/>
            <a:ext cx="8827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C.  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OH+3O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2 CO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+3H</a:t>
            </a:r>
            <a:r>
              <a:rPr lang="en-US" sz="36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1488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1121287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 anchor="ctr"/>
          <a:lstStyle/>
          <a:p>
            <a:pPr algn="ctr"/>
            <a:r>
              <a:rPr lang="uz-Latn-UZ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Mustaqil bajarish uchun topshiriq</a:t>
            </a:r>
            <a:endParaRPr sz="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utoShape 2" descr="JEE Advanced 2019 Books for Physics, Chemistry &amp; Math |askIITians"/>
          <p:cNvSpPr>
            <a:spLocks noChangeAspect="1" noChangeArrowheads="1"/>
          </p:cNvSpPr>
          <p:nvPr/>
        </p:nvSpPr>
        <p:spPr bwMode="auto">
          <a:xfrm>
            <a:off x="295702" y="-141130"/>
            <a:ext cx="297769" cy="297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9331" tIns="44665" rIns="89331" bIns="44665" numCol="1" anchor="t" anchorCtr="0" compatLnSpc="1">
            <a:prstTxWarp prst="textNoShape">
              <a:avLst/>
            </a:prstTxWarp>
          </a:bodyPr>
          <a:lstStyle/>
          <a:p>
            <a:endParaRPr lang="ru-RU" sz="1758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1126" y="3869634"/>
            <a:ext cx="4448855" cy="249983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E536039-7B7C-4793-9EDF-75FF740498BA}"/>
              </a:ext>
            </a:extLst>
          </p:cNvPr>
          <p:cNvSpPr txBox="1"/>
          <p:nvPr/>
        </p:nvSpPr>
        <p:spPr>
          <a:xfrm>
            <a:off x="150961" y="1262417"/>
            <a:ext cx="1159046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 algn="just">
              <a:buFont typeface="+mj-lt"/>
              <a:buAutoNum type="arabicPeriod"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To‘yingan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atomli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spirtlarning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fizik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kimyoviy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xossalari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Ishlatilishi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mavzusini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o‘qish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indent="-742950" algn="just">
              <a:buFont typeface="+mj-lt"/>
              <a:buAutoNum type="arabicPeriod"/>
            </a:pPr>
            <a:r>
              <a:rPr lang="en-US" sz="3600">
                <a:latin typeface="Arial" panose="020B0604020202020204" pitchFamily="34" charset="0"/>
                <a:cs typeface="Arial" panose="020B0604020202020204" pitchFamily="34" charset="0"/>
              </a:rPr>
              <a:t>1,5-topshiriqlarni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bajarish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003748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313</TotalTime>
  <Words>733</Words>
  <Application>Microsoft Office PowerPoint</Application>
  <PresentationFormat>Широкоэкранный</PresentationFormat>
  <Paragraphs>121</Paragraphs>
  <Slides>21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7" baseType="lpstr">
      <vt:lpstr>Arial</vt:lpstr>
      <vt:lpstr>Calibri</vt:lpstr>
      <vt:lpstr>Calibri Light</vt:lpstr>
      <vt:lpstr>Times New Roman</vt:lpstr>
      <vt:lpstr>Tw Cen MT</vt:lpstr>
      <vt:lpstr>Тема Office</vt:lpstr>
      <vt:lpstr>Kimyo</vt:lpstr>
      <vt:lpstr>Mustahkamlash </vt:lpstr>
      <vt:lpstr>Mustahkamlash </vt:lpstr>
      <vt:lpstr>Mustahkamlash </vt:lpstr>
      <vt:lpstr>Mustahkamlash </vt:lpstr>
      <vt:lpstr>Mustahkamlash </vt:lpstr>
      <vt:lpstr>Bugun darsda </vt:lpstr>
      <vt:lpstr>Fizik xossalari  </vt:lpstr>
      <vt:lpstr>Fizik xossalari </vt:lpstr>
      <vt:lpstr>Fizik xossalari </vt:lpstr>
      <vt:lpstr>Fizik xossalari </vt:lpstr>
      <vt:lpstr>Kimyoviy xossalari </vt:lpstr>
      <vt:lpstr>Kimyoviy xossalari </vt:lpstr>
      <vt:lpstr>Kimyoviy xossalari </vt:lpstr>
      <vt:lpstr>Презентация PowerPoint</vt:lpstr>
      <vt:lpstr>Kimyoviy xossalari </vt:lpstr>
      <vt:lpstr>Kimyoviy xossasi </vt:lpstr>
      <vt:lpstr>Ishlatilishi </vt:lpstr>
      <vt:lpstr>Mustahkamlash </vt:lpstr>
      <vt:lpstr>Mustahkamlash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Kimyo</dc:title>
  <dc:creator>ASUS</dc:creator>
  <cp:lastModifiedBy>admin</cp:lastModifiedBy>
  <cp:revision>31</cp:revision>
  <dcterms:created xsi:type="dcterms:W3CDTF">2020-11-08T01:49:16Z</dcterms:created>
  <dcterms:modified xsi:type="dcterms:W3CDTF">2020-12-26T05:22:16Z</dcterms:modified>
</cp:coreProperties>
</file>