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1377" r:id="rId2"/>
    <p:sldId id="1403" r:id="rId3"/>
    <p:sldId id="1400" r:id="rId4"/>
    <p:sldId id="1401" r:id="rId5"/>
    <p:sldId id="1402" r:id="rId6"/>
    <p:sldId id="1389" r:id="rId7"/>
    <p:sldId id="1388" r:id="rId8"/>
    <p:sldId id="1385" r:id="rId9"/>
    <p:sldId id="1386" r:id="rId10"/>
    <p:sldId id="1384" r:id="rId11"/>
    <p:sldId id="1383" r:id="rId12"/>
    <p:sldId id="1382" r:id="rId13"/>
    <p:sldId id="1381" r:id="rId14"/>
    <p:sldId id="1397" r:id="rId15"/>
    <p:sldId id="1396" r:id="rId16"/>
    <p:sldId id="1398" r:id="rId17"/>
    <p:sldId id="1399" r:id="rId18"/>
    <p:sldId id="1395" r:id="rId19"/>
    <p:sldId id="33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2A61B-600B-4939-A366-1CF32D9E8381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DF187-5D6C-4B72-83DB-50824CC9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15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09EC06-229F-4118-8FFE-790400496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F02E7FD-D291-441E-BB63-E81060F3A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E0DA43-3821-452D-A296-650D93A7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D30867-BD42-4067-86D5-D172B703D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059F8D-5933-4DEF-8E13-4B59116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52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72BD4D-03C6-48A3-AC0D-D0125C34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ACFA03E-E551-4E08-BCFF-27F0E3A8F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7F7F6C-5D2A-49D5-8CB7-6EA893A8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DBB1B1-F9A8-47A9-B66F-332AB237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36678F-69F8-4A59-BE95-C8CC8DA5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4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9D7D328-94D3-4222-998E-7EABE8757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7431B0B-B167-4EC5-AA43-4FBF79865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2362AA-D104-462F-AC02-C008BD07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E97CDA9-44C9-403D-86F6-80C9C118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5A2F71-78FB-4C35-83D6-5D1050E1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449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279963"/>
            <a:ext cx="10363202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67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1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67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67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367"/>
            </a:lvl1pPr>
            <a:lvl2pPr marL="148802" indent="-148802">
              <a:buFont typeface="Arial" panose="020B0604020202020204" pitchFamily="34" charset="0"/>
              <a:buChar char="•"/>
              <a:defRPr sz="1367"/>
            </a:lvl2pPr>
            <a:lvl3pPr marL="297604" indent="-148802">
              <a:defRPr sz="1367"/>
            </a:lvl3pPr>
            <a:lvl4pPr marL="520807" indent="-223203">
              <a:defRPr sz="1367"/>
            </a:lvl4pPr>
            <a:lvl5pPr marL="744010" indent="-223203">
              <a:defRPr sz="13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3" y="4980569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367"/>
            </a:lvl1pPr>
            <a:lvl2pPr marL="148802" indent="-148802">
              <a:buFont typeface="Arial" panose="020B0604020202020204" pitchFamily="34" charset="0"/>
              <a:buChar char="•"/>
              <a:defRPr sz="1367"/>
            </a:lvl2pPr>
            <a:lvl3pPr marL="297604" indent="-148802">
              <a:defRPr sz="1367"/>
            </a:lvl3pPr>
            <a:lvl4pPr marL="520807" indent="-223203">
              <a:defRPr sz="1367"/>
            </a:lvl4pPr>
            <a:lvl5pPr marL="744010" indent="-223203">
              <a:defRPr sz="13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367"/>
            </a:lvl1pPr>
            <a:lvl2pPr marL="148802" indent="-148802">
              <a:buFont typeface="Arial" panose="020B0604020202020204" pitchFamily="34" charset="0"/>
              <a:buChar char="•"/>
              <a:defRPr sz="1367"/>
            </a:lvl2pPr>
            <a:lvl3pPr marL="297604" indent="-148802">
              <a:defRPr sz="1367"/>
            </a:lvl3pPr>
            <a:lvl4pPr marL="520807" indent="-223203">
              <a:defRPr sz="1367"/>
            </a:lvl4pPr>
            <a:lvl5pPr marL="744010" indent="-223203">
              <a:defRPr sz="13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3" y="933454"/>
            <a:ext cx="10363202" cy="4063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5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319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94B7EF-8BF8-40C8-B703-F538E4D8D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732422-E573-4617-987D-667C53BE5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AED90C-DF79-437D-B2E0-790B992C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8FA7DD-D8BD-41C6-924F-9466C231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D9E597-428A-4EFC-90CA-475CBE01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3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57B19A-AE23-4721-B65D-6F9677F0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B8740D-610F-419C-B6F2-3753A49E0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64E17D-1FFF-444E-B0DF-E7743FA0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8C89BD-FADA-430A-BAEB-81285099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A3CF0D-823D-4E54-991F-A0ECBE5D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3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0A6C43-E644-485F-A626-B3F97B14E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324201-AA3F-45C8-BA48-F43C210DC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D745C06-6700-4FD9-AB96-2B0CE8558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4D7D767-6867-4E19-9CD6-51BDD17D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DDCD83-FF3E-42A0-B187-87A43C7C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271546-51F5-4E67-825E-D62A9F0E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5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7362C8-7D96-4B95-B321-48FAF206A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D82306-2824-4DFB-BE3D-CE93AE031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F31578F-4754-4B0A-B9DB-D9754323E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BB0280F-48A9-4A57-913D-3ED9A6316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5DCCFAA-E801-4C99-9AF8-C915E3A0A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2786A6B-9051-4CC1-AF3C-3A0B0D7D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B6445E7-3F1A-4E90-B5AC-431E9CC7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969C360-E0E2-499D-AE69-4B5A0753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0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FE0384-4FDE-4FE5-BC01-266972F0C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173EA34-5F5B-4370-B73A-71DD00902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91250B1-41B2-4CE6-ADBE-EFCCA19B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4CCBCB6-9914-4527-9B10-460B8926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2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E673FAA-A5D3-4EFB-A121-2E3EBEB9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5A6B76A-EB1D-4144-94FD-50E6577E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F1CEA8A-7754-4405-888E-BC37CFBF8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38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52D81F-A15A-4552-8CAF-BC8612C93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D9F69F-39EB-461C-A2E9-718094703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F3AEC9A-5848-4AB3-965A-C5E8F6FE3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3FCEAD2-F274-4343-AB53-2C2C9B0DC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9B06BE5-AF34-4825-ABAE-835B41C8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3DD6EFD-A255-499B-893A-921936CD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3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697154-66A8-4618-AA54-84E2ED35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57026FD-B847-48C5-A037-66650E6A3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4CE1903-26B1-47B6-8D61-63A1D83D6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E8FA72A-0923-473F-87AC-756F3596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8F3DD01-FCFE-4AC4-905A-C63E79F9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E6B65F7-62D2-48EF-909C-F99AC523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5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564940-2E9A-4584-B68A-37B81967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0981C73-DDAF-4B9A-B92B-ACD465901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37DFCF-CBF7-4D76-B4AB-2AA74F9AC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ABBD-BB6E-445D-BA71-ACA8152C6F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4B4354-B053-452D-9AB6-8DFE8BFD3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11EFC5-2ECF-4716-A0CD-0CC4696A3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31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emagineart/4742089272" TargetMode="External"/><Relationship Id="rId7" Type="http://schemas.openxmlformats.org/officeDocument/2006/relationships/hyperlink" Target="https://modnail.ru/publication/gel-kraska-dlya-nogtej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pngimg.com/download/16494" TargetMode="Externa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-14320"/>
            <a:ext cx="12192000" cy="192003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59638" y="2179472"/>
            <a:ext cx="10461802" cy="3163305"/>
          </a:xfrm>
          <a:prstGeom prst="rect">
            <a:avLst/>
          </a:prstGeom>
        </p:spPr>
        <p:txBody>
          <a:bodyPr vert="horz" wrap="square" lIns="0" tIns="28832" rIns="0" bIns="0" rtlCol="0">
            <a:spAutoFit/>
          </a:bodyPr>
          <a:lstStyle/>
          <a:p>
            <a:pPr marL="37962">
              <a:spcBef>
                <a:spcPts val="227"/>
              </a:spcBef>
              <a:spcAft>
                <a:spcPts val="1200"/>
              </a:spcAft>
            </a:pP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962">
              <a:spcBef>
                <a:spcPts val="227"/>
              </a:spcBef>
              <a:spcAft>
                <a:spcPts val="1200"/>
              </a:spcAft>
            </a:pP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Aminlarning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Ishlatilishi</a:t>
            </a:r>
            <a:endParaRPr lang="uz-Latn-UZ" sz="4800" b="1" dirty="0">
              <a:ln w="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70342" y="2259115"/>
            <a:ext cx="586788" cy="171528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380790" y="4199010"/>
            <a:ext cx="576340" cy="171528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845390" y="560310"/>
            <a:ext cx="1676050" cy="8016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850487" y="551224"/>
            <a:ext cx="1670953" cy="81071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826103" y="667546"/>
            <a:ext cx="1670953" cy="587083"/>
          </a:xfrm>
          <a:prstGeom prst="rect">
            <a:avLst/>
          </a:prstGeom>
        </p:spPr>
        <p:txBody>
          <a:bodyPr vert="horz" wrap="square" lIns="0" tIns="32765" rIns="0" bIns="0" rtlCol="0">
            <a:spAutoFit/>
          </a:bodyPr>
          <a:lstStyle/>
          <a:p>
            <a:pPr algn="ctr">
              <a:spcBef>
                <a:spcPts val="258"/>
              </a:spcBef>
            </a:pPr>
            <a:r>
              <a:rPr lang="en-US" sz="3600" b="1" spc="21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3649054" y="379314"/>
            <a:ext cx="4272896" cy="1138476"/>
          </a:xfrm>
          <a:prstGeom prst="rect">
            <a:avLst/>
          </a:prstGeom>
        </p:spPr>
        <p:txBody>
          <a:bodyPr vert="horz" wrap="square" lIns="0" tIns="3018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50" defTabSz="1889997">
              <a:spcBef>
                <a:spcPts val="235"/>
              </a:spcBef>
              <a:defRPr/>
            </a:pPr>
            <a:r>
              <a:rPr lang="en-US" sz="7200" kern="0" spc="21" dirty="0" err="1">
                <a:solidFill>
                  <a:sysClr val="window" lastClr="FFFFFF"/>
                </a:solidFill>
              </a:rPr>
              <a:t>Kimyo</a:t>
            </a:r>
            <a:endParaRPr lang="en-US" sz="72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xmlns="" id="{90DAED2F-83E2-4C44-BDD6-F1DBC8F3CEB6}"/>
              </a:ext>
            </a:extLst>
          </p:cNvPr>
          <p:cNvSpPr/>
          <p:nvPr/>
        </p:nvSpPr>
        <p:spPr>
          <a:xfrm>
            <a:off x="1161569" y="651263"/>
            <a:ext cx="236171" cy="484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xmlns="" id="{80300DCF-7A93-40E2-97DB-984BC4BBEAC1}"/>
              </a:ext>
            </a:extLst>
          </p:cNvPr>
          <p:cNvSpPr/>
          <p:nvPr/>
        </p:nvSpPr>
        <p:spPr>
          <a:xfrm>
            <a:off x="1281087" y="956458"/>
            <a:ext cx="441007" cy="588009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xmlns="" id="{C9D09B9B-7971-418F-BD45-BCFC001C44D2}"/>
              </a:ext>
            </a:extLst>
          </p:cNvPr>
          <p:cNvSpPr/>
          <p:nvPr/>
        </p:nvSpPr>
        <p:spPr>
          <a:xfrm>
            <a:off x="1334803" y="1306381"/>
            <a:ext cx="332362" cy="184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xmlns="" id="{85548016-DFDF-4F6E-ACB7-1A21AE0B3331}"/>
              </a:ext>
            </a:extLst>
          </p:cNvPr>
          <p:cNvSpPr/>
          <p:nvPr/>
        </p:nvSpPr>
        <p:spPr>
          <a:xfrm>
            <a:off x="827979" y="955587"/>
            <a:ext cx="463318" cy="589322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xmlns="" id="{8DD8CEAB-A5DC-4427-A511-668247ED131A}"/>
              </a:ext>
            </a:extLst>
          </p:cNvPr>
          <p:cNvSpPr/>
          <p:nvPr/>
        </p:nvSpPr>
        <p:spPr>
          <a:xfrm>
            <a:off x="880403" y="1232008"/>
            <a:ext cx="357400" cy="259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E95C17E-E9B8-4A32-8081-954CFE17D5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9756" r="9756"/>
          <a:stretch>
            <a:fillRect/>
          </a:stretch>
        </p:blipFill>
        <p:spPr>
          <a:xfrm>
            <a:off x="9805120" y="4610562"/>
            <a:ext cx="2248014" cy="21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Nomenklaturasi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3BD1A9B-FB3D-4294-AAA6-E4902D997CA1}"/>
              </a:ext>
            </a:extLst>
          </p:cNvPr>
          <p:cNvSpPr txBox="1"/>
          <p:nvPr/>
        </p:nvSpPr>
        <p:spPr>
          <a:xfrm>
            <a:off x="125896" y="1172192"/>
            <a:ext cx="11940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Sistematik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nomenklatura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uglevodorodlar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oldiga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“amino”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qo‘shiladi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aminoguruh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raqamlanish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6368B65-2C81-49B0-B2A5-7440D8F890D7}"/>
              </a:ext>
            </a:extLst>
          </p:cNvPr>
          <p:cNvSpPr/>
          <p:nvPr/>
        </p:nvSpPr>
        <p:spPr>
          <a:xfrm>
            <a:off x="238537" y="3809677"/>
            <a:ext cx="8839201" cy="203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CH –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1-amino-4-metilpentan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3083FEAA-EB43-4FCA-9324-77C7E6614007}"/>
              </a:ext>
            </a:extLst>
          </p:cNvPr>
          <p:cNvCxnSpPr/>
          <p:nvPr/>
        </p:nvCxnSpPr>
        <p:spPr>
          <a:xfrm>
            <a:off x="477078" y="4373217"/>
            <a:ext cx="0" cy="2120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AEA4DEF6-F387-4062-AD72-4B81C39C0080}"/>
              </a:ext>
            </a:extLst>
          </p:cNvPr>
          <p:cNvCxnSpPr/>
          <p:nvPr/>
        </p:nvCxnSpPr>
        <p:spPr>
          <a:xfrm>
            <a:off x="4412974" y="4346713"/>
            <a:ext cx="0" cy="1987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C1F5CDC-5FC1-42A6-A6F4-CBADBE79A69F}"/>
              </a:ext>
            </a:extLst>
          </p:cNvPr>
          <p:cNvSpPr txBox="1"/>
          <p:nvPr/>
        </p:nvSpPr>
        <p:spPr>
          <a:xfrm>
            <a:off x="238537" y="3562118"/>
            <a:ext cx="3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A69D5C6-74EA-42C3-AEF2-CC69DD278658}"/>
              </a:ext>
            </a:extLst>
          </p:cNvPr>
          <p:cNvSpPr txBox="1"/>
          <p:nvPr/>
        </p:nvSpPr>
        <p:spPr>
          <a:xfrm>
            <a:off x="5367097" y="3616431"/>
            <a:ext cx="3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6B51B7B-26F6-4DC4-AA2E-36856BCB539E}"/>
              </a:ext>
            </a:extLst>
          </p:cNvPr>
          <p:cNvSpPr txBox="1"/>
          <p:nvPr/>
        </p:nvSpPr>
        <p:spPr>
          <a:xfrm>
            <a:off x="4214172" y="3578844"/>
            <a:ext cx="3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4C12E54-2F32-499B-A872-409490E71759}"/>
              </a:ext>
            </a:extLst>
          </p:cNvPr>
          <p:cNvSpPr txBox="1"/>
          <p:nvPr/>
        </p:nvSpPr>
        <p:spPr>
          <a:xfrm>
            <a:off x="2882346" y="3562118"/>
            <a:ext cx="3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B8D3D4-6FA1-41B6-A5AE-64581C5266B8}"/>
              </a:ext>
            </a:extLst>
          </p:cNvPr>
          <p:cNvSpPr txBox="1"/>
          <p:nvPr/>
        </p:nvSpPr>
        <p:spPr>
          <a:xfrm>
            <a:off x="1510738" y="3586559"/>
            <a:ext cx="3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928E0B9-5577-4E9B-A5F8-5D12E1F1318B}"/>
              </a:ext>
            </a:extLst>
          </p:cNvPr>
          <p:cNvSpPr/>
          <p:nvPr/>
        </p:nvSpPr>
        <p:spPr>
          <a:xfrm>
            <a:off x="6844755" y="3792950"/>
            <a:ext cx="5347245" cy="203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CH – CH –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2-amino-3-metilbutan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4E9996E-70F4-4D6D-83D6-FD5A13E68390}"/>
              </a:ext>
            </a:extLst>
          </p:cNvPr>
          <p:cNvSpPr txBox="1"/>
          <p:nvPr/>
        </p:nvSpPr>
        <p:spPr>
          <a:xfrm>
            <a:off x="6818198" y="3581130"/>
            <a:ext cx="3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D3A1FA0-8E80-46C8-B7B1-DD24BF5764E5}"/>
              </a:ext>
            </a:extLst>
          </p:cNvPr>
          <p:cNvSpPr txBox="1"/>
          <p:nvPr/>
        </p:nvSpPr>
        <p:spPr>
          <a:xfrm>
            <a:off x="8116951" y="3586559"/>
            <a:ext cx="3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5888403-950A-4CDF-8787-F901BDE51066}"/>
              </a:ext>
            </a:extLst>
          </p:cNvPr>
          <p:cNvSpPr txBox="1"/>
          <p:nvPr/>
        </p:nvSpPr>
        <p:spPr>
          <a:xfrm>
            <a:off x="9266586" y="3613938"/>
            <a:ext cx="3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3C941C1-BF86-4771-BE53-196F348C0589}"/>
              </a:ext>
            </a:extLst>
          </p:cNvPr>
          <p:cNvSpPr txBox="1"/>
          <p:nvPr/>
        </p:nvSpPr>
        <p:spPr>
          <a:xfrm>
            <a:off x="10455941" y="3578843"/>
            <a:ext cx="3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689D6A90-A904-449A-982E-228F6EF38C1F}"/>
              </a:ext>
            </a:extLst>
          </p:cNvPr>
          <p:cNvCxnSpPr/>
          <p:nvPr/>
        </p:nvCxnSpPr>
        <p:spPr>
          <a:xfrm>
            <a:off x="8474752" y="4346713"/>
            <a:ext cx="0" cy="1987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C16FBBCC-65BB-4AF7-9511-30B674623569}"/>
              </a:ext>
            </a:extLst>
          </p:cNvPr>
          <p:cNvCxnSpPr/>
          <p:nvPr/>
        </p:nvCxnSpPr>
        <p:spPr>
          <a:xfrm>
            <a:off x="9624387" y="4359965"/>
            <a:ext cx="0" cy="185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7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Nomenklaturasi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C908CA-BC19-473D-A5C4-3226946F3CEC}"/>
              </a:ext>
            </a:extLst>
          </p:cNvPr>
          <p:cNvSpPr txBox="1"/>
          <p:nvPr/>
        </p:nvSpPr>
        <p:spPr>
          <a:xfrm>
            <a:off x="248478" y="1324561"/>
            <a:ext cx="116950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radikalli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simmetrik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aminlarni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nomlaganda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ikkilamchi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uchlamchi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aminlar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radikal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nomiga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di-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tri-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qo‘shib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nomlanadi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HN(C</a:t>
            </a:r>
            <a:r>
              <a:rPr lang="en-US" sz="44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dietilamin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4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N –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treimetilamin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8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Izomeriyasi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10">
            <a:extLst>
              <a:ext uri="{FF2B5EF4-FFF2-40B4-BE49-F238E27FC236}">
                <a16:creationId xmlns:a16="http://schemas.microsoft.com/office/drawing/2014/main" xmlns="" id="{DD79976E-0CE2-475A-8D1A-3114D0B78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25" y="5137150"/>
            <a:ext cx="17938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270BCB0-5A89-4AE2-954A-901438F75DB3}"/>
              </a:ext>
            </a:extLst>
          </p:cNvPr>
          <p:cNvSpPr txBox="1"/>
          <p:nvPr/>
        </p:nvSpPr>
        <p:spPr>
          <a:xfrm>
            <a:off x="231913" y="1245705"/>
            <a:ext cx="11728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Aminlarda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zanjirining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izomeriyasi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amoniguruhning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izomeriyasi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 algn="just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izomeri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4493A8-0C47-455C-87CB-99D92A4FDB5D}"/>
              </a:ext>
            </a:extLst>
          </p:cNvPr>
          <p:cNvSpPr txBox="1"/>
          <p:nvPr/>
        </p:nvSpPr>
        <p:spPr>
          <a:xfrm>
            <a:off x="1166191" y="4108549"/>
            <a:ext cx="9729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– CH</a:t>
            </a:r>
            <a:r>
              <a:rPr lang="en-US" sz="36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– CH</a:t>
            </a:r>
            <a:r>
              <a:rPr lang="en-US" sz="36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– CH</a:t>
            </a:r>
            <a:r>
              <a:rPr lang="en-US" sz="36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="1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FF45DA-2F11-4332-B3E2-8D7680E377AA}"/>
              </a:ext>
            </a:extLst>
          </p:cNvPr>
          <p:cNvSpPr txBox="1"/>
          <p:nvPr/>
        </p:nvSpPr>
        <p:spPr>
          <a:xfrm>
            <a:off x="2425148" y="4813984"/>
            <a:ext cx="710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1-aminobutan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Izomeriyasi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E9B6A5C-099E-40D5-BFB6-11A7736C028C}"/>
              </a:ext>
            </a:extLst>
          </p:cNvPr>
          <p:cNvSpPr txBox="1"/>
          <p:nvPr/>
        </p:nvSpPr>
        <p:spPr>
          <a:xfrm>
            <a:off x="185531" y="1284805"/>
            <a:ext cx="4969565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CH –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A0DB52F-6D31-4AE8-BBAA-3DB8B8A2CAAF}"/>
              </a:ext>
            </a:extLst>
          </p:cNvPr>
          <p:cNvCxnSpPr/>
          <p:nvPr/>
        </p:nvCxnSpPr>
        <p:spPr>
          <a:xfrm>
            <a:off x="1802296" y="2080591"/>
            <a:ext cx="0" cy="2120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57F881-D7FA-4FE6-85BA-0D7C50EC831A}"/>
              </a:ext>
            </a:extLst>
          </p:cNvPr>
          <p:cNvSpPr txBox="1"/>
          <p:nvPr/>
        </p:nvSpPr>
        <p:spPr>
          <a:xfrm>
            <a:off x="185531" y="3161636"/>
            <a:ext cx="5698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1-amino-2-metilpropan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B935BE-E90D-4CF6-BED9-8FEB368C1F8C}"/>
              </a:ext>
            </a:extLst>
          </p:cNvPr>
          <p:cNvSpPr txBox="1"/>
          <p:nvPr/>
        </p:nvSpPr>
        <p:spPr>
          <a:xfrm>
            <a:off x="5923724" y="1284804"/>
            <a:ext cx="560567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CH – 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E58E3F8-EBAB-432E-814B-D4E13AB521AF}"/>
              </a:ext>
            </a:extLst>
          </p:cNvPr>
          <p:cNvSpPr txBox="1"/>
          <p:nvPr/>
        </p:nvSpPr>
        <p:spPr>
          <a:xfrm>
            <a:off x="6758609" y="3161635"/>
            <a:ext cx="580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2-aminobutan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F64E8C3-40DA-4D1A-B2D9-285B18CD9A1A}"/>
              </a:ext>
            </a:extLst>
          </p:cNvPr>
          <p:cNvSpPr txBox="1"/>
          <p:nvPr/>
        </p:nvSpPr>
        <p:spPr>
          <a:xfrm>
            <a:off x="2670312" y="3847530"/>
            <a:ext cx="6009861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C – 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7E87CC8-9162-4423-81B9-64C87143851B}"/>
              </a:ext>
            </a:extLst>
          </p:cNvPr>
          <p:cNvSpPr txBox="1"/>
          <p:nvPr/>
        </p:nvSpPr>
        <p:spPr>
          <a:xfrm>
            <a:off x="6188764" y="5698111"/>
            <a:ext cx="5698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2-amino-2-metilpropan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0F04C614-8C6D-40DE-837F-D7DF349FB2E4}"/>
              </a:ext>
            </a:extLst>
          </p:cNvPr>
          <p:cNvCxnSpPr>
            <a:cxnSpLocks/>
          </p:cNvCxnSpPr>
          <p:nvPr/>
        </p:nvCxnSpPr>
        <p:spPr>
          <a:xfrm>
            <a:off x="4240696" y="4625009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22AD152F-7858-484C-83B6-8CEDECEB63C2}"/>
              </a:ext>
            </a:extLst>
          </p:cNvPr>
          <p:cNvCxnSpPr/>
          <p:nvPr/>
        </p:nvCxnSpPr>
        <p:spPr>
          <a:xfrm>
            <a:off x="4200939" y="5446643"/>
            <a:ext cx="0" cy="2514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3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Olinish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usullari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C72E26-38EC-4556-AB77-5842900A8FF7}"/>
              </a:ext>
            </a:extLst>
          </p:cNvPr>
          <p:cNvSpPr txBox="1"/>
          <p:nvPr/>
        </p:nvSpPr>
        <p:spPr>
          <a:xfrm>
            <a:off x="144654" y="1180587"/>
            <a:ext cx="11979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Nitrobirikmalarni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katalizator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qaytarilganda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411B81-DA8F-4C34-910E-DC4D4C1E493D}"/>
              </a:ext>
            </a:extLst>
          </p:cNvPr>
          <p:cNvSpPr txBox="1"/>
          <p:nvPr/>
        </p:nvSpPr>
        <p:spPr>
          <a:xfrm>
            <a:off x="861390" y="2760624"/>
            <a:ext cx="11224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nitroetan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etilamin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B4C2BF49-584E-4255-A7A8-00DD0B668128}"/>
              </a:ext>
            </a:extLst>
          </p:cNvPr>
          <p:cNvCxnSpPr/>
          <p:nvPr/>
        </p:nvCxnSpPr>
        <p:spPr>
          <a:xfrm>
            <a:off x="4572000" y="3087757"/>
            <a:ext cx="15239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4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Fizik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xossalari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4A4147-EDD8-49EA-A030-4436C9BCABC1}"/>
              </a:ext>
            </a:extLst>
          </p:cNvPr>
          <p:cNvSpPr txBox="1"/>
          <p:nvPr/>
        </p:nvSpPr>
        <p:spPr>
          <a:xfrm>
            <a:off x="165652" y="1205948"/>
            <a:ext cx="118606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Aminlarning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vakillari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metilamin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dimetilamin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trimetilamin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qolganlari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molekulaga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bo‘lganlari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moddalardir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850" algn="just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aminlar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eriydi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ishqoriy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eritma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og‘irligi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ortishi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eruvchanligi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pasayadi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zichligi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qaynash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temperaturasi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ortadi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Kimyoviy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xossalari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E3E6CF-0BF9-461C-AB29-62763B8E053B}"/>
              </a:ext>
            </a:extLst>
          </p:cNvPr>
          <p:cNvSpPr txBox="1"/>
          <p:nvPr/>
        </p:nvSpPr>
        <p:spPr>
          <a:xfrm>
            <a:off x="218940" y="1119201"/>
            <a:ext cx="118614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qilishi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ettirib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tuzlar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ioni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azot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elektronlarga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birikib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musbat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zaryadli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ammoniy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ionini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6C324F-F640-4D70-847D-2552165E5B8F}"/>
              </a:ext>
            </a:extLst>
          </p:cNvPr>
          <p:cNvSpPr txBox="1"/>
          <p:nvPr/>
        </p:nvSpPr>
        <p:spPr>
          <a:xfrm>
            <a:off x="1789043" y="3359582"/>
            <a:ext cx="8021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 HCl              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HCl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A9249D38-9ECD-4259-B0C9-F1F134753646}"/>
              </a:ext>
            </a:extLst>
          </p:cNvPr>
          <p:cNvCxnSpPr/>
          <p:nvPr/>
        </p:nvCxnSpPr>
        <p:spPr>
          <a:xfrm>
            <a:off x="5181600" y="3682747"/>
            <a:ext cx="11529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A2ABB6B-B2B3-4ABF-96BF-E3D32DE23675}"/>
              </a:ext>
            </a:extLst>
          </p:cNvPr>
          <p:cNvCxnSpPr/>
          <p:nvPr/>
        </p:nvCxnSpPr>
        <p:spPr>
          <a:xfrm>
            <a:off x="7699513" y="4055165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A21E4228-983A-474F-9D57-A5345CEAF80B}"/>
              </a:ext>
            </a:extLst>
          </p:cNvPr>
          <p:cNvSpPr/>
          <p:nvPr/>
        </p:nvSpPr>
        <p:spPr>
          <a:xfrm>
            <a:off x="8362121" y="3680980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5341870-C71D-4EF4-BFCC-44CF4158A80E}"/>
              </a:ext>
            </a:extLst>
          </p:cNvPr>
          <p:cNvSpPr txBox="1"/>
          <p:nvPr/>
        </p:nvSpPr>
        <p:spPr>
          <a:xfrm>
            <a:off x="331304" y="4061645"/>
            <a:ext cx="2080591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H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N   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51C0243-59FC-4667-9095-5294B999950B}"/>
              </a:ext>
            </a:extLst>
          </p:cNvPr>
          <p:cNvSpPr txBox="1"/>
          <p:nvPr/>
        </p:nvSpPr>
        <p:spPr>
          <a:xfrm>
            <a:off x="2769704" y="5043335"/>
            <a:ext cx="2080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HCl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525A6375-C865-4E2E-812C-F9E3B3D629C8}"/>
              </a:ext>
            </a:extLst>
          </p:cNvPr>
          <p:cNvSpPr/>
          <p:nvPr/>
        </p:nvSpPr>
        <p:spPr>
          <a:xfrm>
            <a:off x="1311965" y="5460315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0343AE31-AAA5-4AEB-8083-92360571D024}"/>
              </a:ext>
            </a:extLst>
          </p:cNvPr>
          <p:cNvSpPr/>
          <p:nvPr/>
        </p:nvSpPr>
        <p:spPr>
          <a:xfrm>
            <a:off x="1311965" y="5302978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F85C7968-E000-4CCC-9423-313C3D47545E}"/>
              </a:ext>
            </a:extLst>
          </p:cNvPr>
          <p:cNvSpPr/>
          <p:nvPr/>
        </p:nvSpPr>
        <p:spPr>
          <a:xfrm>
            <a:off x="1762538" y="5020476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85C04374-520D-45BD-A6DB-8E6418AF06BB}"/>
              </a:ext>
            </a:extLst>
          </p:cNvPr>
          <p:cNvSpPr/>
          <p:nvPr/>
        </p:nvSpPr>
        <p:spPr>
          <a:xfrm>
            <a:off x="1583634" y="5020477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C23967EB-707E-47F8-8774-4BDF56A56DD4}"/>
              </a:ext>
            </a:extLst>
          </p:cNvPr>
          <p:cNvSpPr/>
          <p:nvPr/>
        </p:nvSpPr>
        <p:spPr>
          <a:xfrm>
            <a:off x="1722782" y="5759534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35C21A4E-A786-4B86-BDC9-C04BCBAFFBB5}"/>
              </a:ext>
            </a:extLst>
          </p:cNvPr>
          <p:cNvSpPr/>
          <p:nvPr/>
        </p:nvSpPr>
        <p:spPr>
          <a:xfrm>
            <a:off x="1517373" y="5759534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D75EE694-B795-4149-959C-D0DF521895B6}"/>
              </a:ext>
            </a:extLst>
          </p:cNvPr>
          <p:cNvSpPr/>
          <p:nvPr/>
        </p:nvSpPr>
        <p:spPr>
          <a:xfrm>
            <a:off x="1934817" y="5506034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4ECBC12A-C9E1-4E3C-B4FC-F083CABFCD3B}"/>
              </a:ext>
            </a:extLst>
          </p:cNvPr>
          <p:cNvSpPr/>
          <p:nvPr/>
        </p:nvSpPr>
        <p:spPr>
          <a:xfrm>
            <a:off x="1934817" y="5302978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E9FFFD1E-C6A8-4A73-9347-D0E3926A5BB1}"/>
              </a:ext>
            </a:extLst>
          </p:cNvPr>
          <p:cNvCxnSpPr/>
          <p:nvPr/>
        </p:nvCxnSpPr>
        <p:spPr>
          <a:xfrm flipV="1">
            <a:off x="4081669" y="5302978"/>
            <a:ext cx="1285461" cy="22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BF9885-1B61-4D40-9A1F-A260EF7992AF}"/>
              </a:ext>
            </a:extLst>
          </p:cNvPr>
          <p:cNvSpPr txBox="1"/>
          <p:nvPr/>
        </p:nvSpPr>
        <p:spPr>
          <a:xfrm>
            <a:off x="6347791" y="4073073"/>
            <a:ext cx="2358889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H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N  H 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7A1D943A-674D-4919-9B27-D8ECDFF56FB4}"/>
              </a:ext>
            </a:extLst>
          </p:cNvPr>
          <p:cNvSpPr/>
          <p:nvPr/>
        </p:nvSpPr>
        <p:spPr>
          <a:xfrm>
            <a:off x="7328452" y="5460169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FF1A8984-0666-4341-92AE-656ECDA0F0C7}"/>
              </a:ext>
            </a:extLst>
          </p:cNvPr>
          <p:cNvSpPr/>
          <p:nvPr/>
        </p:nvSpPr>
        <p:spPr>
          <a:xfrm>
            <a:off x="7328452" y="5302832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6F1C2418-9D72-4D91-8C50-4168B8D42071}"/>
              </a:ext>
            </a:extLst>
          </p:cNvPr>
          <p:cNvSpPr/>
          <p:nvPr/>
        </p:nvSpPr>
        <p:spPr>
          <a:xfrm>
            <a:off x="7779025" y="5020330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0BB498AD-2B36-45DC-860E-1C56875295BB}"/>
              </a:ext>
            </a:extLst>
          </p:cNvPr>
          <p:cNvSpPr/>
          <p:nvPr/>
        </p:nvSpPr>
        <p:spPr>
          <a:xfrm>
            <a:off x="7600121" y="5020331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06543721-7604-4CDD-A048-20BA8272B752}"/>
              </a:ext>
            </a:extLst>
          </p:cNvPr>
          <p:cNvSpPr/>
          <p:nvPr/>
        </p:nvSpPr>
        <p:spPr>
          <a:xfrm>
            <a:off x="7739269" y="5759388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4E8BD825-A940-43F5-9E1C-58C07D88C06D}"/>
              </a:ext>
            </a:extLst>
          </p:cNvPr>
          <p:cNvSpPr/>
          <p:nvPr/>
        </p:nvSpPr>
        <p:spPr>
          <a:xfrm>
            <a:off x="7533860" y="5759388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CB77B558-FFD4-48F5-9CCA-D2C2EB085793}"/>
              </a:ext>
            </a:extLst>
          </p:cNvPr>
          <p:cNvSpPr/>
          <p:nvPr/>
        </p:nvSpPr>
        <p:spPr>
          <a:xfrm>
            <a:off x="7951304" y="5505888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1FBB42D0-9098-444A-914D-4A6D34BD4FA8}"/>
              </a:ext>
            </a:extLst>
          </p:cNvPr>
          <p:cNvSpPr/>
          <p:nvPr/>
        </p:nvSpPr>
        <p:spPr>
          <a:xfrm>
            <a:off x="7951304" y="5302832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384F4C38-D589-43DF-A82D-562A2B010130}"/>
              </a:ext>
            </a:extLst>
          </p:cNvPr>
          <p:cNvCxnSpPr/>
          <p:nvPr/>
        </p:nvCxnSpPr>
        <p:spPr>
          <a:xfrm>
            <a:off x="5936974" y="4285126"/>
            <a:ext cx="0" cy="22591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32725E07-84F6-4CD5-9BE5-63861A0C6B54}"/>
              </a:ext>
            </a:extLst>
          </p:cNvPr>
          <p:cNvCxnSpPr/>
          <p:nvPr/>
        </p:nvCxnSpPr>
        <p:spPr>
          <a:xfrm>
            <a:off x="5923722" y="4280452"/>
            <a:ext cx="5830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05F7E1F6-0B15-498D-945D-BD3C6054A0DC}"/>
              </a:ext>
            </a:extLst>
          </p:cNvPr>
          <p:cNvCxnSpPr>
            <a:cxnSpLocks/>
          </p:cNvCxnSpPr>
          <p:nvPr/>
        </p:nvCxnSpPr>
        <p:spPr>
          <a:xfrm>
            <a:off x="5936974" y="6544166"/>
            <a:ext cx="5698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76F1CE88-E4C2-470A-906A-2395D8B2D9F5}"/>
              </a:ext>
            </a:extLst>
          </p:cNvPr>
          <p:cNvCxnSpPr>
            <a:cxnSpLocks/>
          </p:cNvCxnSpPr>
          <p:nvPr/>
        </p:nvCxnSpPr>
        <p:spPr>
          <a:xfrm>
            <a:off x="8719931" y="4280452"/>
            <a:ext cx="0" cy="22465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28D248EA-BB45-4CB7-88EE-6C0DFA493275}"/>
              </a:ext>
            </a:extLst>
          </p:cNvPr>
          <p:cNvCxnSpPr/>
          <p:nvPr/>
        </p:nvCxnSpPr>
        <p:spPr>
          <a:xfrm>
            <a:off x="8216348" y="4280452"/>
            <a:ext cx="5168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D09975E1-9424-401E-8A2D-FE031DF03166}"/>
              </a:ext>
            </a:extLst>
          </p:cNvPr>
          <p:cNvCxnSpPr>
            <a:cxnSpLocks/>
          </p:cNvCxnSpPr>
          <p:nvPr/>
        </p:nvCxnSpPr>
        <p:spPr>
          <a:xfrm>
            <a:off x="8216348" y="6544166"/>
            <a:ext cx="5168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804BCA7A-67ED-4C01-B595-50AE9A45238B}"/>
              </a:ext>
            </a:extLst>
          </p:cNvPr>
          <p:cNvSpPr/>
          <p:nvPr/>
        </p:nvSpPr>
        <p:spPr>
          <a:xfrm>
            <a:off x="8951846" y="5257113"/>
            <a:ext cx="6626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33554201-3F2F-42F1-84EB-EC4C388936BC}"/>
              </a:ext>
            </a:extLst>
          </p:cNvPr>
          <p:cNvSpPr/>
          <p:nvPr/>
        </p:nvSpPr>
        <p:spPr>
          <a:xfrm>
            <a:off x="9087161" y="5004673"/>
            <a:ext cx="723275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r>
              <a:rPr lang="en-US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662DFD87-CE47-4368-8989-EB30B990DB66}"/>
              </a:ext>
            </a:extLst>
          </p:cNvPr>
          <p:cNvSpPr/>
          <p:nvPr/>
        </p:nvSpPr>
        <p:spPr>
          <a:xfrm>
            <a:off x="8696659" y="3942237"/>
            <a:ext cx="453970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6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Kimyoviy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xossalari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k</a:t>
            </a: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D51C015-9F92-4D66-88CA-8795F41A6D1A}"/>
              </a:ext>
            </a:extLst>
          </p:cNvPr>
          <p:cNvSpPr txBox="1"/>
          <p:nvPr/>
        </p:nvSpPr>
        <p:spPr>
          <a:xfrm>
            <a:off x="284718" y="1348121"/>
            <a:ext cx="116024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Aminlarning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yonishi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havoda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Yonish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mahsulotlari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36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DC92AE7-D40F-4B80-96BD-323FC25E5FFE}"/>
              </a:ext>
            </a:extLst>
          </p:cNvPr>
          <p:cNvSpPr/>
          <p:nvPr/>
        </p:nvSpPr>
        <p:spPr>
          <a:xfrm>
            <a:off x="874643" y="3347255"/>
            <a:ext cx="10827026" cy="2239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+ 9O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4CO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+ 10H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 + 2N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+ 15O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8CO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+ 14H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+ 2N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486D4085-F254-4A6B-858A-CB16C85C1978}"/>
              </a:ext>
            </a:extLst>
          </p:cNvPr>
          <p:cNvCxnSpPr/>
          <p:nvPr/>
        </p:nvCxnSpPr>
        <p:spPr>
          <a:xfrm>
            <a:off x="4267200" y="4028661"/>
            <a:ext cx="8878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4F1DCF94-8167-45BD-8ED9-B80239B60131}"/>
              </a:ext>
            </a:extLst>
          </p:cNvPr>
          <p:cNvCxnSpPr/>
          <p:nvPr/>
        </p:nvCxnSpPr>
        <p:spPr>
          <a:xfrm>
            <a:off x="4625009" y="5261113"/>
            <a:ext cx="8613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7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Bilasizmi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?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E429C6-B99A-42B8-AA27-0C8259FB7712}"/>
              </a:ext>
            </a:extLst>
          </p:cNvPr>
          <p:cNvSpPr txBox="1"/>
          <p:nvPr/>
        </p:nvSpPr>
        <p:spPr>
          <a:xfrm>
            <a:off x="154546" y="1077555"/>
            <a:ext cx="1197782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Aminlardan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amin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aromatik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amin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anilindir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Anilinning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bo‘yoq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sanoatida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850" algn="just"/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Anilinga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oksidlovchilar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etganida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rangdagi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anilin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0850" algn="just"/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anilin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dori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moddalarni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sintez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xomashyo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6B191F-423F-4D07-BB65-0E0AC6DA79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470154" y="4734087"/>
            <a:ext cx="2977459" cy="19859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30F8A8-F262-4D7E-8205-D3AA8CFD4A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9078636" y="4734087"/>
            <a:ext cx="2928259" cy="20165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8D1A242-81E0-4EF5-A7B2-D73ED9264C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039005" y="4734087"/>
            <a:ext cx="3230217" cy="19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topshiriqlar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109435F-1FFA-4C50-AB8B-DFE421DA4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170" y="4173317"/>
            <a:ext cx="5222248" cy="217935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34DB92F-D458-4117-BBA6-FA2C55F967ED}"/>
              </a:ext>
            </a:extLst>
          </p:cNvPr>
          <p:cNvSpPr/>
          <p:nvPr/>
        </p:nvSpPr>
        <p:spPr>
          <a:xfrm>
            <a:off x="309092" y="1396479"/>
            <a:ext cx="117927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Aminlarning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Ishlatilishi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mavzusini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138-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sahifadagi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4115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4A4147-EDD8-49EA-A030-4436C9BCABC1}"/>
              </a:ext>
            </a:extLst>
          </p:cNvPr>
          <p:cNvSpPr txBox="1"/>
          <p:nvPr/>
        </p:nvSpPr>
        <p:spPr>
          <a:xfrm>
            <a:off x="238539" y="1205948"/>
            <a:ext cx="11290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tarkibli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nechtasi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B147FDC-017C-428C-B2E6-A32260979530}"/>
              </a:ext>
            </a:extLst>
          </p:cNvPr>
          <p:cNvSpPr txBox="1"/>
          <p:nvPr/>
        </p:nvSpPr>
        <p:spPr>
          <a:xfrm>
            <a:off x="662609" y="2743565"/>
            <a:ext cx="76995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 ta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 ta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ta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B331FA5-83CE-4673-AA35-0AA53C99A78F}"/>
              </a:ext>
            </a:extLst>
          </p:cNvPr>
          <p:cNvSpPr/>
          <p:nvPr/>
        </p:nvSpPr>
        <p:spPr>
          <a:xfrm>
            <a:off x="5436204" y="3244334"/>
            <a:ext cx="1672253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C.  4 ta</a:t>
            </a:r>
          </a:p>
        </p:txBody>
      </p:sp>
    </p:spTree>
    <p:extLst>
      <p:ext uri="{BB962C8B-B14F-4D97-AF65-F5344CB8AC3E}">
        <p14:creationId xmlns:p14="http://schemas.microsoft.com/office/powerpoint/2010/main" val="180733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10">
            <a:extLst>
              <a:ext uri="{FF2B5EF4-FFF2-40B4-BE49-F238E27FC236}">
                <a16:creationId xmlns:a16="http://schemas.microsoft.com/office/drawing/2014/main" xmlns="" id="{DD79976E-0CE2-475A-8D1A-3114D0B78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25" y="5137150"/>
            <a:ext cx="17938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E3E6CF-0BF9-461C-AB29-62763B8E053B}"/>
              </a:ext>
            </a:extLst>
          </p:cNvPr>
          <p:cNvSpPr txBox="1"/>
          <p:nvPr/>
        </p:nvSpPr>
        <p:spPr>
          <a:xfrm>
            <a:off x="145773" y="1120685"/>
            <a:ext cx="11767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 startAt="2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nitrobirikmalarni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qaytarish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para-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metilanilin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BA4B01-8CA0-49A4-8B38-C78BC7D6E4E6}"/>
              </a:ext>
            </a:extLst>
          </p:cNvPr>
          <p:cNvSpPr txBox="1"/>
          <p:nvPr/>
        </p:nvSpPr>
        <p:spPr>
          <a:xfrm>
            <a:off x="490330" y="2345345"/>
            <a:ext cx="9607826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Para-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dinitrobenzol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Para-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metilnitrobenzol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Para-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dimetilbenzol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1-metil-2-nitrobenzol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7F801FC-B33E-4BCF-871B-96E2CC68FE9F}"/>
              </a:ext>
            </a:extLst>
          </p:cNvPr>
          <p:cNvSpPr/>
          <p:nvPr/>
        </p:nvSpPr>
        <p:spPr>
          <a:xfrm>
            <a:off x="6096000" y="3457784"/>
            <a:ext cx="5237331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B.  Para-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metilnitrobenzol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64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D51C015-9F92-4D66-88CA-8795F41A6D1A}"/>
              </a:ext>
            </a:extLst>
          </p:cNvPr>
          <p:cNvSpPr txBox="1"/>
          <p:nvPr/>
        </p:nvSpPr>
        <p:spPr>
          <a:xfrm>
            <a:off x="284718" y="1348121"/>
            <a:ext cx="11622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Sintetik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tola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neylon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A32440-036D-4B06-B92C-32F09B60747D}"/>
              </a:ext>
            </a:extLst>
          </p:cNvPr>
          <p:cNvSpPr txBox="1"/>
          <p:nvPr/>
        </p:nvSpPr>
        <p:spPr>
          <a:xfrm>
            <a:off x="583096" y="2652719"/>
            <a:ext cx="8587409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Etilendiamin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Anilin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Tetrametilendiamin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Geksametilendiamin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BA707CA-5977-4171-B188-CC3E93347CD7}"/>
              </a:ext>
            </a:extLst>
          </p:cNvPr>
          <p:cNvSpPr/>
          <p:nvPr/>
        </p:nvSpPr>
        <p:spPr>
          <a:xfrm>
            <a:off x="5550814" y="3268674"/>
            <a:ext cx="5083443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D.  Geksametilendiamin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1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213C8A-517D-4F15-832A-0C791C6A3B6B}"/>
              </a:ext>
            </a:extLst>
          </p:cNvPr>
          <p:cNvSpPr txBox="1"/>
          <p:nvPr/>
        </p:nvSpPr>
        <p:spPr>
          <a:xfrm>
            <a:off x="145774" y="1205947"/>
            <a:ext cx="12046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ikkilamchi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uchlamchi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72F1EC-4047-44B9-9ECC-2A39594D99AB}"/>
              </a:ext>
            </a:extLst>
          </p:cNvPr>
          <p:cNvSpPr txBox="1"/>
          <p:nvPr/>
        </p:nvSpPr>
        <p:spPr>
          <a:xfrm>
            <a:off x="556592" y="2406276"/>
            <a:ext cx="1054873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Alkillash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Yonish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Nitrit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ettirish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Oksidlash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115C6C0-321A-4F4E-AC60-87F14CFAE04C}"/>
              </a:ext>
            </a:extLst>
          </p:cNvPr>
          <p:cNvSpPr/>
          <p:nvPr/>
        </p:nvSpPr>
        <p:spPr>
          <a:xfrm>
            <a:off x="5235125" y="3144940"/>
            <a:ext cx="5870197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C.  Nitrit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ettirish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7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Bugun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cs typeface="Arial" pitchFamily="34" charset="0"/>
              </a:rPr>
              <a:t>darsda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F7F222A-7B69-465A-896F-B3CC47B80DEA}"/>
              </a:ext>
            </a:extLst>
          </p:cNvPr>
          <p:cNvSpPr txBox="1"/>
          <p:nvPr/>
        </p:nvSpPr>
        <p:spPr>
          <a:xfrm>
            <a:off x="629478" y="1356669"/>
            <a:ext cx="10933044" cy="402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Nomenklaturasi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Aminlar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378F9D-1919-4B74-9D65-A95DDEBA858D}"/>
              </a:ext>
            </a:extLst>
          </p:cNvPr>
          <p:cNvSpPr txBox="1"/>
          <p:nvPr/>
        </p:nvSpPr>
        <p:spPr>
          <a:xfrm>
            <a:off x="125895" y="1292389"/>
            <a:ext cx="119070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Aminlar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deb,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ammiakning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radikallariga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almashinishidan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birikmalarga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Aminlarning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tuzilishiga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ammiakning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ko‘rish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850" algn="just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Ammiak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molekulasidagi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radikalga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almashsa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radikalga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almashsa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ikkilamchi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radikalga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almashsa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uchlamchi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-39757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Aminlar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F118E5B-AADB-4E16-AF94-FDB1A12FF9A0}"/>
              </a:ext>
            </a:extLst>
          </p:cNvPr>
          <p:cNvSpPr txBox="1"/>
          <p:nvPr/>
        </p:nvSpPr>
        <p:spPr>
          <a:xfrm>
            <a:off x="4459356" y="1319982"/>
            <a:ext cx="17938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ammiak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DB07263-CD66-40B5-AD86-DE073635333F}"/>
              </a:ext>
            </a:extLst>
          </p:cNvPr>
          <p:cNvSpPr/>
          <p:nvPr/>
        </p:nvSpPr>
        <p:spPr>
          <a:xfrm>
            <a:off x="821633" y="2843176"/>
            <a:ext cx="11661913" cy="3423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R                     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– 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N – H                  N – R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R                      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Birlamchi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ikkilamchi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uchlamchi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Amin            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amin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amin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77F7F867-1260-47F7-B99E-FF9BADE825E6}"/>
              </a:ext>
            </a:extLst>
          </p:cNvPr>
          <p:cNvCxnSpPr/>
          <p:nvPr/>
        </p:nvCxnSpPr>
        <p:spPr>
          <a:xfrm>
            <a:off x="2822713" y="3909391"/>
            <a:ext cx="10071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3E42A771-6D37-4172-92AD-B6190581B5AD}"/>
              </a:ext>
            </a:extLst>
          </p:cNvPr>
          <p:cNvCxnSpPr/>
          <p:nvPr/>
        </p:nvCxnSpPr>
        <p:spPr>
          <a:xfrm>
            <a:off x="6095999" y="3882887"/>
            <a:ext cx="12192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F08D2DC7-071B-4CCC-AA00-61CC9635919A}"/>
              </a:ext>
            </a:extLst>
          </p:cNvPr>
          <p:cNvCxnSpPr/>
          <p:nvPr/>
        </p:nvCxnSpPr>
        <p:spPr>
          <a:xfrm>
            <a:off x="4412974" y="3429000"/>
            <a:ext cx="159026" cy="1888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9F647E5-11EA-4511-8B5B-8CE344B26208}"/>
              </a:ext>
            </a:extLst>
          </p:cNvPr>
          <p:cNvCxnSpPr/>
          <p:nvPr/>
        </p:nvCxnSpPr>
        <p:spPr>
          <a:xfrm flipV="1">
            <a:off x="4386470" y="4134678"/>
            <a:ext cx="145773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A8A3E413-426B-479E-8460-623A7FF059C4}"/>
              </a:ext>
            </a:extLst>
          </p:cNvPr>
          <p:cNvCxnSpPr/>
          <p:nvPr/>
        </p:nvCxnSpPr>
        <p:spPr>
          <a:xfrm>
            <a:off x="7885043" y="3429000"/>
            <a:ext cx="159027" cy="1888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AEF199E7-D14B-4C67-857C-4ACCBE4BFD3D}"/>
              </a:ext>
            </a:extLst>
          </p:cNvPr>
          <p:cNvCxnSpPr/>
          <p:nvPr/>
        </p:nvCxnSpPr>
        <p:spPr>
          <a:xfrm flipV="1">
            <a:off x="7951304" y="4101548"/>
            <a:ext cx="119270" cy="1789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AEF3C04B-B443-42FD-BB28-31E22FCB70B6}"/>
              </a:ext>
            </a:extLst>
          </p:cNvPr>
          <p:cNvCxnSpPr>
            <a:cxnSpLocks/>
          </p:cNvCxnSpPr>
          <p:nvPr/>
        </p:nvCxnSpPr>
        <p:spPr>
          <a:xfrm flipH="1">
            <a:off x="2027584" y="1643270"/>
            <a:ext cx="2358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BA9F3DEF-235F-41BE-8EAB-7A0320FC841B}"/>
              </a:ext>
            </a:extLst>
          </p:cNvPr>
          <p:cNvCxnSpPr/>
          <p:nvPr/>
        </p:nvCxnSpPr>
        <p:spPr>
          <a:xfrm>
            <a:off x="2027583" y="1643270"/>
            <a:ext cx="0" cy="1785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D3ECA013-C3C9-408E-B7B0-DE67B80F81E3}"/>
              </a:ext>
            </a:extLst>
          </p:cNvPr>
          <p:cNvCxnSpPr>
            <a:cxnSpLocks/>
          </p:cNvCxnSpPr>
          <p:nvPr/>
        </p:nvCxnSpPr>
        <p:spPr>
          <a:xfrm>
            <a:off x="6188763" y="1643270"/>
            <a:ext cx="20474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F841522E-F044-4667-8713-430CF7907166}"/>
              </a:ext>
            </a:extLst>
          </p:cNvPr>
          <p:cNvCxnSpPr/>
          <p:nvPr/>
        </p:nvCxnSpPr>
        <p:spPr>
          <a:xfrm>
            <a:off x="8236226" y="1654866"/>
            <a:ext cx="0" cy="1785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1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Nomenklaturasi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616E79-5EBF-4AF7-8D0D-43C1C313644D}"/>
              </a:ext>
            </a:extLst>
          </p:cNvPr>
          <p:cNvSpPr txBox="1"/>
          <p:nvPr/>
        </p:nvSpPr>
        <p:spPr>
          <a:xfrm>
            <a:off x="115910" y="1103313"/>
            <a:ext cx="11917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Ratsional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nomenklatura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radikallar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nomiga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o‘qishdan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E685737-1C58-488C-A87E-330E7DC9D150}"/>
              </a:ext>
            </a:extLst>
          </p:cNvPr>
          <p:cNvSpPr/>
          <p:nvPr/>
        </p:nvSpPr>
        <p:spPr>
          <a:xfrm>
            <a:off x="424070" y="3429000"/>
            <a:ext cx="3273287" cy="133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NH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metilamin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D54CB09-6A70-4917-9435-85B91047F708}"/>
              </a:ext>
            </a:extLst>
          </p:cNvPr>
          <p:cNvSpPr/>
          <p:nvPr/>
        </p:nvSpPr>
        <p:spPr>
          <a:xfrm>
            <a:off x="3909391" y="2857639"/>
            <a:ext cx="3328536" cy="277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N – H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metiletilamin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558F449-F6A7-48A3-B09B-C92D2EBC93CC}"/>
              </a:ext>
            </a:extLst>
          </p:cNvPr>
          <p:cNvCxnSpPr/>
          <p:nvPr/>
        </p:nvCxnSpPr>
        <p:spPr>
          <a:xfrm>
            <a:off x="4611757" y="3429000"/>
            <a:ext cx="159026" cy="255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C7276A29-DB7E-4AB3-9916-B14BF24517C2}"/>
              </a:ext>
            </a:extLst>
          </p:cNvPr>
          <p:cNvCxnSpPr/>
          <p:nvPr/>
        </p:nvCxnSpPr>
        <p:spPr>
          <a:xfrm flipV="1">
            <a:off x="4691270" y="4166469"/>
            <a:ext cx="119270" cy="1779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74F86C6-83F3-4A88-BB36-8E0E862EDED8}"/>
              </a:ext>
            </a:extLst>
          </p:cNvPr>
          <p:cNvSpPr/>
          <p:nvPr/>
        </p:nvSpPr>
        <p:spPr>
          <a:xfrm>
            <a:off x="7606748" y="2857638"/>
            <a:ext cx="4002156" cy="272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N –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dimetiletilamin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C640702D-204C-4EA4-A182-FD354349B089}"/>
              </a:ext>
            </a:extLst>
          </p:cNvPr>
          <p:cNvCxnSpPr/>
          <p:nvPr/>
        </p:nvCxnSpPr>
        <p:spPr>
          <a:xfrm>
            <a:off x="8083826" y="3429000"/>
            <a:ext cx="106017" cy="1275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75786789-0D0C-4BB6-9CA7-F67A51340AE3}"/>
              </a:ext>
            </a:extLst>
          </p:cNvPr>
          <p:cNvCxnSpPr/>
          <p:nvPr/>
        </p:nvCxnSpPr>
        <p:spPr>
          <a:xfrm flipV="1">
            <a:off x="8044068" y="4142851"/>
            <a:ext cx="132522" cy="1577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1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642</Words>
  <Application>Microsoft Office PowerPoint</Application>
  <PresentationFormat>Произвольный</PresentationFormat>
  <Paragraphs>136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Mustahkamlash </vt:lpstr>
      <vt:lpstr>Mustahkamlash </vt:lpstr>
      <vt:lpstr>Mustahkamlash </vt:lpstr>
      <vt:lpstr>Mustahkamlash </vt:lpstr>
      <vt:lpstr>Bugun darsda </vt:lpstr>
      <vt:lpstr>Aminlar </vt:lpstr>
      <vt:lpstr>Aminlar </vt:lpstr>
      <vt:lpstr>Nomenklaturasi </vt:lpstr>
      <vt:lpstr>Nomenklaturasi </vt:lpstr>
      <vt:lpstr>Nomenklaturasi </vt:lpstr>
      <vt:lpstr>Izomeriyasi </vt:lpstr>
      <vt:lpstr>Izomeriyasi </vt:lpstr>
      <vt:lpstr>Olinish usullari </vt:lpstr>
      <vt:lpstr>Fizik xossalari </vt:lpstr>
      <vt:lpstr>Kimyoviy xossalari </vt:lpstr>
      <vt:lpstr>Kimyoviy xossalari k</vt:lpstr>
      <vt:lpstr>Bilasizmi? </vt:lpstr>
      <vt:lpstr>Mustaqil bajarish uchun topshiriqlar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Azizbek</cp:lastModifiedBy>
  <cp:revision>125</cp:revision>
  <dcterms:created xsi:type="dcterms:W3CDTF">2020-11-08T01:33:30Z</dcterms:created>
  <dcterms:modified xsi:type="dcterms:W3CDTF">2021-02-19T07:16:01Z</dcterms:modified>
</cp:coreProperties>
</file>