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323" r:id="rId3"/>
    <p:sldId id="322" r:id="rId4"/>
    <p:sldId id="320" r:id="rId5"/>
    <p:sldId id="319" r:id="rId6"/>
    <p:sldId id="318" r:id="rId7"/>
    <p:sldId id="317" r:id="rId8"/>
    <p:sldId id="316" r:id="rId9"/>
    <p:sldId id="315" r:id="rId10"/>
    <p:sldId id="314" r:id="rId11"/>
    <p:sldId id="313" r:id="rId12"/>
    <p:sldId id="312" r:id="rId13"/>
    <p:sldId id="311" r:id="rId14"/>
    <p:sldId id="325" r:id="rId15"/>
    <p:sldId id="326" r:id="rId16"/>
    <p:sldId id="327" r:id="rId17"/>
    <p:sldId id="329" r:id="rId18"/>
    <p:sldId id="328" r:id="rId19"/>
    <p:sldId id="324" r:id="rId20"/>
    <p:sldId id="330" r:id="rId21"/>
    <p:sldId id="282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D130B-88BC-4ECA-A615-92ABE9101A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288347A-B24D-4DB1-9DF5-ECB323AB36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7A66B2-13C5-4955-8C99-3AB1908C0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A91E98-50AF-4097-A492-07007C1C3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0EFD43B-8C8B-4778-B40B-5EE7DA0B0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420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DB3111C-E87F-4B2B-9051-319FC4BA4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2322FF0-8A3B-4B19-B682-6B240E1FB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BC7820-89C9-4945-A9A3-56B83783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BA4964B-E2C2-4677-8274-8CBFC91BB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544C228-36AA-4153-A0A1-54E5E8E9D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31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090C190-E603-40B0-93F2-6F69FB371F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E32E86A-B302-4C30-B10C-EFED08294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F5030CE-B361-45E9-874E-09D117FD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591251-723E-4BB0-B11E-63F114EE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F61C2E-8FC2-4270-9FE4-31AFBCAA7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011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9B6613-0E30-4A82-BE24-362955C6B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220FF7-FD90-4F74-9B0E-982ADCB5C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602DCB-CEF5-4189-8E39-34B337643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0CB36A4-A266-4BA2-998A-5DEE6C510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A4996E8-E323-46C4-8F34-5CC08182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6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A5AFAE-8240-45A9-ADD2-C0603096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B8F2BA7-07FB-4807-BEF8-C939D1898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49CEEA3-087E-4D68-B8D8-E1BA6505F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5E42A5-CAB6-4DC6-BBE2-23E96FF0B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EB32F3-7AE9-40F6-A794-EF64C54C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4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D758998-1E8D-4E57-875F-AACA32E14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60B7C3-8A14-44A1-A8F7-3A24902CBD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052A6C2-E01F-4886-9162-CFF74927C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FD9E4D-22FB-42C2-8D4E-B5CA09C6A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770908-4F79-4AE0-A90D-37B041656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D674394-2207-40AE-BD70-32FE6847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591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1B3541-CA65-4AE9-9B94-87F8D628F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FD1D2FF-443F-4FE2-A041-5B174DFB5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64F32DB-1057-487F-A0ED-57A61AB92A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25501B-4DC1-4880-B0F4-7E2741C1C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1FC50A1-90DA-4D46-87A2-BB359CF98A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5D47C47A-D410-479B-AED6-968871D6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F17E35C-1071-4590-BF15-32DCE49D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9EE0E153-E139-4612-95C6-D9186199E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AFC9CD-700F-4CF1-B158-E81B7D6A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900E0D09-B84F-4DAC-B57F-79EDF833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9727A82-9A2F-489F-9577-06F6D13F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30E4CAB-4F98-4DE7-BD38-9F87D885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7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F0020EE-65F7-4D60-8D88-44B238B88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627DF2E-35D7-4D80-BC61-E589B62C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75DE610-817C-4A73-A466-82937C4D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21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CA2494-38F3-45EE-AE4F-DDC7190F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09B80E-0BF4-4974-8521-145C29688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4BC096-281A-456D-8690-BEE653801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499457-9322-47F4-AEE7-D1A1CD917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F3ACE1-CA2B-4B27-B942-EE0BDD739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B0AA1F-CEB2-4A21-AA44-C9A68BD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01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01B954-55E3-4041-8F89-DC92FB169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16E5392-84DA-4811-8793-C4F4E0A389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E02658B-469D-4961-98DB-6009B48FE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FFBAED-B17D-4C82-9D1F-01EBD5DBB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3CC499F-31B2-469A-8C65-427B3D55E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5A1AF99-AFC8-4F64-A5FD-678389DA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2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E6EF30-1A3B-4C00-B3FC-87CE80AF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F5D2826-C551-4944-B61D-3D7D6F54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8C62E0-A094-40B0-921A-55F5C1B218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4E898-A6F9-4026-A65A-678C618EF4A0}" type="datetimeFigureOut">
              <a:rPr lang="ru-RU" smtClean="0"/>
              <a:t>26.12.2020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D8DFBCB-3A19-4C35-A0BB-54FDCE0527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9E6F36-A359-4E48-AA62-0FDD37DA48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2AAAF-23D7-4099-B4DC-D539761504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53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8%D0%B7%D0%BE%D0%BF%D1%80%D0%BE%D0%BF%D0%B8%D0%BB%D0%BE%D0%B2%D1%8B%D0%B9_%D1%81%D0%BF%D0%B8%D1%80%D1%8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o.wikipedia.org/wiki/Glyserol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z.wikipedia.org/wiki/Kimy%C9%99vi_reaksiya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m.wikipedia.org/wiki/%D0%98%D0%B7%D0%BE%D0%BF%D1%80%D0%BE%D0%BF%D0%B8%D0%BB%D0%BE%D0%B2%D1%8B%D0%B9_%D1%81%D0%BF%D0%B8%D1%80%D1%82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ru.m.wikipedia.org/wiki/%D0%91%D0%B5%D0%BD%D0%B7%D0%B8%D0%BB%D0%BE%D0%B2%D1%8B%D0%B9_%D1%81%D0%BF%D0%B8%D1%80%D1%82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g.wikipedia.org/wiki/%D0%90%D0%BB%D0%BA%D0%BE%D1%85%D0%BE%D0%BB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ru.wikipedia.org/wiki/%D0%98%D0%B7%D0%BE%D0%BF%D1%80%D0%BE%D0%BF%D0%B8%D0%BB%D0%BE%D0%B2%D1%8B%D0%B9_%D1%81%D0%BF%D0%B8%D1%80%D1%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-26200"/>
            <a:ext cx="12192000" cy="210821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153" rIns="0" bIns="0" rtlCol="0" anchor="ctr">
            <a:spAutoFit/>
          </a:bodyPr>
          <a:lstStyle/>
          <a:p>
            <a:pPr marL="26221">
              <a:spcBef>
                <a:spcPts val="234"/>
              </a:spcBef>
            </a:pPr>
            <a:r>
              <a:rPr lang="uz-Latn-UZ" sz="8597" b="1" spc="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endParaRPr sz="8597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8C83CFF-531F-47C0-AFA7-69387DB83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304" y="3478132"/>
            <a:ext cx="10334426" cy="185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Spirtlar.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spirtlarning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2061" y="2706036"/>
            <a:ext cx="10098912" cy="542087"/>
          </a:xfrm>
          <a:prstGeom prst="rect">
            <a:avLst/>
          </a:prstGeom>
        </p:spPr>
        <p:txBody>
          <a:bodyPr vert="horz" wrap="square" lIns="0" tIns="28844" rIns="0" bIns="0" rtlCol="0">
            <a:spAutoFit/>
          </a:bodyPr>
          <a:lstStyle/>
          <a:p>
            <a:pPr marL="38021">
              <a:lnSpc>
                <a:spcPts val="4037"/>
              </a:lnSpc>
              <a:spcBef>
                <a:spcPts val="227"/>
              </a:spcBef>
            </a:pPr>
            <a:r>
              <a:rPr sz="4000" b="1" dirty="0" err="1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uz-Latn-UZ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ln w="0">
                  <a:solidFill>
                    <a:srgbClr val="2365C7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object 5"/>
          <p:cNvSpPr/>
          <p:nvPr/>
        </p:nvSpPr>
        <p:spPr>
          <a:xfrm>
            <a:off x="482898" y="2706036"/>
            <a:ext cx="710603" cy="234694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71"/>
          </a:p>
        </p:txBody>
      </p:sp>
      <p:grpSp>
        <p:nvGrpSpPr>
          <p:cNvPr id="7" name="object 7"/>
          <p:cNvGrpSpPr/>
          <p:nvPr/>
        </p:nvGrpSpPr>
        <p:grpSpPr>
          <a:xfrm>
            <a:off x="9702629" y="550166"/>
            <a:ext cx="2333858" cy="1246833"/>
            <a:chOff x="4701997" y="228104"/>
            <a:chExt cx="603885" cy="603885"/>
          </a:xfrm>
        </p:grpSpPr>
        <p:sp>
          <p:nvSpPr>
            <p:cNvPr id="9" name="object 9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7871"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7" y="228104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7871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872057" y="799605"/>
            <a:ext cx="1962670" cy="747956"/>
          </a:xfrm>
          <a:prstGeom prst="rect">
            <a:avLst/>
          </a:prstGeom>
        </p:spPr>
        <p:txBody>
          <a:bodyPr vert="horz" wrap="square" lIns="0" tIns="32776" rIns="0" bIns="0" rtlCol="0">
            <a:spAutoFit/>
          </a:bodyPr>
          <a:lstStyle/>
          <a:p>
            <a:pPr>
              <a:spcBef>
                <a:spcPts val="258"/>
              </a:spcBef>
            </a:pPr>
            <a:r>
              <a:rPr lang="uz-Latn-UZ" sz="4645" b="1" spc="21" dirty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4645" dirty="0">
              <a:latin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885" y="4775990"/>
            <a:ext cx="2739602" cy="2108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42B6CC-835D-428F-A3B0-85F3790B2417}"/>
              </a:ext>
            </a:extLst>
          </p:cNvPr>
          <p:cNvSpPr txBox="1"/>
          <p:nvPr/>
        </p:nvSpPr>
        <p:spPr>
          <a:xfrm>
            <a:off x="304189" y="1367705"/>
            <a:ext cx="116093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Sistematik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nomenklatura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nomlashda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(-OH)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tanlab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zanjirini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raqamlash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yaqin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6DF74EE-3EBB-4DF4-B081-1C1EB4330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938404" y="4363381"/>
            <a:ext cx="2070313" cy="173906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FB977E4-6486-4DA4-8557-89EBD424A5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791562" y="4494419"/>
            <a:ext cx="2481841" cy="165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Nomenklatura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No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5621189-DF44-47B2-AE35-BF7E8F985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504" y="5412711"/>
            <a:ext cx="1331843" cy="131704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013CBF2-D239-4F93-A96B-C2FAEA440194}"/>
              </a:ext>
            </a:extLst>
          </p:cNvPr>
          <p:cNvSpPr/>
          <p:nvPr/>
        </p:nvSpPr>
        <p:spPr>
          <a:xfrm>
            <a:off x="993914" y="3847530"/>
            <a:ext cx="6096000" cy="2032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91BA22F3-AD59-4D5F-82AF-AC844766ACA7}"/>
              </a:ext>
            </a:extLst>
          </p:cNvPr>
          <p:cNvCxnSpPr/>
          <p:nvPr/>
        </p:nvCxnSpPr>
        <p:spPr>
          <a:xfrm>
            <a:off x="2266122" y="5075583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CC7F596-4C73-4E74-B920-427BB5013E6C}"/>
              </a:ext>
            </a:extLst>
          </p:cNvPr>
          <p:cNvCxnSpPr>
            <a:cxnSpLocks/>
          </p:cNvCxnSpPr>
          <p:nvPr/>
        </p:nvCxnSpPr>
        <p:spPr>
          <a:xfrm>
            <a:off x="1232451" y="4372353"/>
            <a:ext cx="0" cy="212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9852FF3-EE05-4D0A-9593-13F081040C24}"/>
              </a:ext>
            </a:extLst>
          </p:cNvPr>
          <p:cNvSpPr/>
          <p:nvPr/>
        </p:nvSpPr>
        <p:spPr>
          <a:xfrm>
            <a:off x="158625" y="1276795"/>
            <a:ext cx="116618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buFont typeface="+mj-lt"/>
              <a:buAutoNum type="arabicPeriod" startAt="3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Spirtlar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tegishli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qo‘shimchasini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buFont typeface="+mj-lt"/>
              <a:buAutoNum type="arabicPeriod" startAt="3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so‘ngida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atomida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turganligi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F1919CA-5A6D-4907-B73F-3E467D65F497}"/>
              </a:ext>
            </a:extLst>
          </p:cNvPr>
          <p:cNvSpPr/>
          <p:nvPr/>
        </p:nvSpPr>
        <p:spPr>
          <a:xfrm>
            <a:off x="6314314" y="3847530"/>
            <a:ext cx="6096000" cy="20328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69303909-B631-4842-B448-FD852FA036F2}"/>
              </a:ext>
            </a:extLst>
          </p:cNvPr>
          <p:cNvCxnSpPr/>
          <p:nvPr/>
        </p:nvCxnSpPr>
        <p:spPr>
          <a:xfrm>
            <a:off x="7553739" y="4372353"/>
            <a:ext cx="0" cy="2128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E608421-8403-4CEF-92D0-1BE3B3CCCBA3}"/>
              </a:ext>
            </a:extLst>
          </p:cNvPr>
          <p:cNvCxnSpPr/>
          <p:nvPr/>
        </p:nvCxnSpPr>
        <p:spPr>
          <a:xfrm>
            <a:off x="7580243" y="5075583"/>
            <a:ext cx="0" cy="23853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EA1DED2-5805-4E34-8CE8-FFBDBE8C8CA5}"/>
              </a:ext>
            </a:extLst>
          </p:cNvPr>
          <p:cNvSpPr txBox="1"/>
          <p:nvPr/>
        </p:nvSpPr>
        <p:spPr>
          <a:xfrm>
            <a:off x="808384" y="5895844"/>
            <a:ext cx="43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2-metilbutanol-1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A31AE6-956D-4453-89F2-F61BC4D06293}"/>
              </a:ext>
            </a:extLst>
          </p:cNvPr>
          <p:cNvSpPr txBox="1"/>
          <p:nvPr/>
        </p:nvSpPr>
        <p:spPr>
          <a:xfrm>
            <a:off x="6314314" y="5921642"/>
            <a:ext cx="4373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2-metilbutanol-2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3C23B66-C0CB-4F86-A354-78B4E54BC5F0}"/>
              </a:ext>
            </a:extLst>
          </p:cNvPr>
          <p:cNvSpPr txBox="1"/>
          <p:nvPr/>
        </p:nvSpPr>
        <p:spPr>
          <a:xfrm>
            <a:off x="993892" y="4389168"/>
            <a:ext cx="238515" cy="3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3A234C5-EC74-4110-9E7E-29D78C403DA1}"/>
              </a:ext>
            </a:extLst>
          </p:cNvPr>
          <p:cNvSpPr txBox="1"/>
          <p:nvPr/>
        </p:nvSpPr>
        <p:spPr>
          <a:xfrm>
            <a:off x="2756477" y="4382617"/>
            <a:ext cx="2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D0AF7CB-255F-456E-A01E-8C1298F065E6}"/>
              </a:ext>
            </a:extLst>
          </p:cNvPr>
          <p:cNvSpPr txBox="1"/>
          <p:nvPr/>
        </p:nvSpPr>
        <p:spPr>
          <a:xfrm>
            <a:off x="1981157" y="4372353"/>
            <a:ext cx="238515" cy="3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4CF18BB-163F-4B5C-98A6-A997A6C8D263}"/>
              </a:ext>
            </a:extLst>
          </p:cNvPr>
          <p:cNvSpPr txBox="1"/>
          <p:nvPr/>
        </p:nvSpPr>
        <p:spPr>
          <a:xfrm>
            <a:off x="3670786" y="4382617"/>
            <a:ext cx="238515" cy="3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EC24B3A2-8289-49EA-AFD6-6344ECD62039}"/>
              </a:ext>
            </a:extLst>
          </p:cNvPr>
          <p:cNvSpPr txBox="1"/>
          <p:nvPr/>
        </p:nvSpPr>
        <p:spPr>
          <a:xfrm>
            <a:off x="6433549" y="4311916"/>
            <a:ext cx="238515" cy="3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3A4050A-5146-442D-AB6A-961838A10D9B}"/>
              </a:ext>
            </a:extLst>
          </p:cNvPr>
          <p:cNvSpPr txBox="1"/>
          <p:nvPr/>
        </p:nvSpPr>
        <p:spPr>
          <a:xfrm>
            <a:off x="7241307" y="4294371"/>
            <a:ext cx="238515" cy="3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D122FB-24F0-4D2E-9A27-336A2A6438A7}"/>
              </a:ext>
            </a:extLst>
          </p:cNvPr>
          <p:cNvSpPr txBox="1"/>
          <p:nvPr/>
        </p:nvSpPr>
        <p:spPr>
          <a:xfrm>
            <a:off x="7835241" y="4315479"/>
            <a:ext cx="238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2537C70-5BE4-4CDD-BAF0-FBEF2EB3C32F}"/>
              </a:ext>
            </a:extLst>
          </p:cNvPr>
          <p:cNvSpPr txBox="1"/>
          <p:nvPr/>
        </p:nvSpPr>
        <p:spPr>
          <a:xfrm>
            <a:off x="8729236" y="4294371"/>
            <a:ext cx="238515" cy="36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9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va</a:t>
            </a:r>
            <a:r>
              <a:rPr lang="en-US" sz="4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F8CBDF-8855-42DB-8D15-9FF74299F8A0}"/>
              </a:ext>
            </a:extLst>
          </p:cNvPr>
          <p:cNvSpPr txBox="1"/>
          <p:nvPr/>
        </p:nvSpPr>
        <p:spPr>
          <a:xfrm>
            <a:off x="205409" y="1229104"/>
            <a:ext cx="11781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A508755-99F3-4EC9-BECC-0D24B141451C}"/>
              </a:ext>
            </a:extLst>
          </p:cNvPr>
          <p:cNvSpPr/>
          <p:nvPr/>
        </p:nvSpPr>
        <p:spPr>
          <a:xfrm>
            <a:off x="726500" y="3428999"/>
            <a:ext cx="6096000" cy="1337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6ADC8EE-9E0B-49B5-B740-580F4382CF3F}"/>
              </a:ext>
            </a:extLst>
          </p:cNvPr>
          <p:cNvSpPr/>
          <p:nvPr/>
        </p:nvSpPr>
        <p:spPr>
          <a:xfrm>
            <a:off x="6678502" y="3484802"/>
            <a:ext cx="6096000" cy="1337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15CC002A-1030-49C7-AEBC-2334E534B128}"/>
              </a:ext>
            </a:extLst>
          </p:cNvPr>
          <p:cNvCxnSpPr/>
          <p:nvPr/>
        </p:nvCxnSpPr>
        <p:spPr>
          <a:xfrm>
            <a:off x="979561" y="3956234"/>
            <a:ext cx="0" cy="223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E071FCBE-DD1F-4BF6-8089-15FDDB716338}"/>
              </a:ext>
            </a:extLst>
          </p:cNvPr>
          <p:cNvCxnSpPr/>
          <p:nvPr/>
        </p:nvCxnSpPr>
        <p:spPr>
          <a:xfrm>
            <a:off x="7976313" y="4013259"/>
            <a:ext cx="0" cy="223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34AA30F-1EDB-42EA-AD6E-CC8338C84902}"/>
              </a:ext>
            </a:extLst>
          </p:cNvPr>
          <p:cNvSpPr txBox="1"/>
          <p:nvPr/>
        </p:nvSpPr>
        <p:spPr>
          <a:xfrm>
            <a:off x="6678502" y="5028731"/>
            <a:ext cx="353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Butanol-2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7F0DE7E-7EA6-483F-95FF-7E35F61DE471}"/>
              </a:ext>
            </a:extLst>
          </p:cNvPr>
          <p:cNvSpPr txBox="1"/>
          <p:nvPr/>
        </p:nvSpPr>
        <p:spPr>
          <a:xfrm>
            <a:off x="697507" y="5028731"/>
            <a:ext cx="3534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Butanol-1</a:t>
            </a:r>
          </a:p>
          <a:p>
            <a:pPr algn="ctr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Birlamchi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3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F86FED-46F1-438E-9BEE-0B4EC3B13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9759664" y="5214729"/>
            <a:ext cx="2445181" cy="1643271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FBE6B22-10A8-4E1D-B361-EAFD18AD695A}"/>
              </a:ext>
            </a:extLst>
          </p:cNvPr>
          <p:cNvSpPr/>
          <p:nvPr/>
        </p:nvSpPr>
        <p:spPr>
          <a:xfrm>
            <a:off x="178497" y="1261063"/>
            <a:ext cx="11721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4988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Spirtlarda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uchlamchi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bog‘lansa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uchlamchi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E509670-0503-4A73-AB19-A282B36FA2AD}"/>
              </a:ext>
            </a:extLst>
          </p:cNvPr>
          <p:cNvSpPr/>
          <p:nvPr/>
        </p:nvSpPr>
        <p:spPr>
          <a:xfrm>
            <a:off x="2039889" y="3173139"/>
            <a:ext cx="2578244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F0326221-2719-49A8-8875-FDC5EE4AF8CD}"/>
              </a:ext>
            </a:extLst>
          </p:cNvPr>
          <p:cNvCxnSpPr/>
          <p:nvPr/>
        </p:nvCxnSpPr>
        <p:spPr>
          <a:xfrm>
            <a:off x="3286273" y="3664686"/>
            <a:ext cx="0" cy="223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C9352E3-CCB8-4DF3-9292-497685DF0873}"/>
              </a:ext>
            </a:extLst>
          </p:cNvPr>
          <p:cNvCxnSpPr/>
          <p:nvPr/>
        </p:nvCxnSpPr>
        <p:spPr>
          <a:xfrm>
            <a:off x="3286273" y="4319864"/>
            <a:ext cx="0" cy="2231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123899F-9C22-4573-BB9B-FB6A0C26F4BE}"/>
              </a:ext>
            </a:extLst>
          </p:cNvPr>
          <p:cNvSpPr txBox="1"/>
          <p:nvPr/>
        </p:nvSpPr>
        <p:spPr>
          <a:xfrm>
            <a:off x="5224366" y="4519719"/>
            <a:ext cx="45352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2-metilpropanol-2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uchlamchi spirt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E12A611-2295-4E60-8C3E-CE0688986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481" y="5108625"/>
            <a:ext cx="1610139" cy="15922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B800A8-0A3C-4FE8-9FEE-786BF5B8EF08}"/>
              </a:ext>
            </a:extLst>
          </p:cNvPr>
          <p:cNvSpPr txBox="1"/>
          <p:nvPr/>
        </p:nvSpPr>
        <p:spPr>
          <a:xfrm>
            <a:off x="342666" y="1013930"/>
            <a:ext cx="115323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Murakkab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efirlarni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gidroliz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>
              <a:buFont typeface="+mj-lt"/>
              <a:buAutoNum type="arabicPeriod"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7242D88-92E8-4429-A344-739B32204FBB}"/>
              </a:ext>
            </a:extLst>
          </p:cNvPr>
          <p:cNvSpPr/>
          <p:nvPr/>
        </p:nvSpPr>
        <p:spPr>
          <a:xfrm>
            <a:off x="564944" y="3483130"/>
            <a:ext cx="10729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-C-O-C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HOH  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COOH +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2BBB294-25AD-4B06-A830-027D44023F0E}"/>
              </a:ext>
            </a:extLst>
          </p:cNvPr>
          <p:cNvCxnSpPr/>
          <p:nvPr/>
        </p:nvCxnSpPr>
        <p:spPr>
          <a:xfrm>
            <a:off x="5359709" y="3766018"/>
            <a:ext cx="11396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B09FA6F-B7BC-4B0E-B58F-AB821DF6E874}"/>
              </a:ext>
            </a:extLst>
          </p:cNvPr>
          <p:cNvSpPr/>
          <p:nvPr/>
        </p:nvSpPr>
        <p:spPr>
          <a:xfrm>
            <a:off x="5265748" y="3237361"/>
            <a:ext cx="1327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en-US" sz="28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A1B233C-9677-4F71-B2FF-3BAF22569D55}"/>
              </a:ext>
            </a:extLst>
          </p:cNvPr>
          <p:cNvSpPr txBox="1"/>
          <p:nvPr/>
        </p:nvSpPr>
        <p:spPr>
          <a:xfrm>
            <a:off x="618242" y="4393601"/>
            <a:ext cx="283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Etilatsetat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C413AEF-2952-4645-B888-9E9B9C38AC04}"/>
              </a:ext>
            </a:extLst>
          </p:cNvPr>
          <p:cNvSpPr txBox="1"/>
          <p:nvPr/>
        </p:nvSpPr>
        <p:spPr>
          <a:xfrm>
            <a:off x="6108845" y="4290337"/>
            <a:ext cx="283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348F024-E550-4F0E-B537-60B0B6A589DC}"/>
              </a:ext>
            </a:extLst>
          </p:cNvPr>
          <p:cNvSpPr txBox="1"/>
          <p:nvPr/>
        </p:nvSpPr>
        <p:spPr>
          <a:xfrm>
            <a:off x="9878481" y="4290336"/>
            <a:ext cx="2831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A2EFE3E5-0470-4E31-8590-0BEE13A36992}"/>
              </a:ext>
            </a:extLst>
          </p:cNvPr>
          <p:cNvCxnSpPr/>
          <p:nvPr/>
        </p:nvCxnSpPr>
        <p:spPr>
          <a:xfrm flipH="1">
            <a:off x="1789572" y="3283851"/>
            <a:ext cx="132522" cy="2616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2E1E22C-FA47-437A-8F57-AA6488697E3C}"/>
              </a:ext>
            </a:extLst>
          </p:cNvPr>
          <p:cNvCxnSpPr>
            <a:cxnSpLocks/>
          </p:cNvCxnSpPr>
          <p:nvPr/>
        </p:nvCxnSpPr>
        <p:spPr>
          <a:xfrm flipH="1">
            <a:off x="1948519" y="3374870"/>
            <a:ext cx="93961" cy="2089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09ACE5D-DEEB-493A-89FD-42F2162713EA}"/>
              </a:ext>
            </a:extLst>
          </p:cNvPr>
          <p:cNvSpPr/>
          <p:nvPr/>
        </p:nvSpPr>
        <p:spPr>
          <a:xfrm>
            <a:off x="1890455" y="280799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9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7753" y="5002696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BB94FDF-6E5F-47FA-AFC4-051DC4865BB4}"/>
              </a:ext>
            </a:extLst>
          </p:cNvPr>
          <p:cNvSpPr/>
          <p:nvPr/>
        </p:nvSpPr>
        <p:spPr>
          <a:xfrm>
            <a:off x="119269" y="1275417"/>
            <a:ext cx="108005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Galoid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birikmalarga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ishqorlarning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eritmasi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23AEFFF-1291-4135-8FF7-8BBA78095537}"/>
              </a:ext>
            </a:extLst>
          </p:cNvPr>
          <p:cNvSpPr/>
          <p:nvPr/>
        </p:nvSpPr>
        <p:spPr>
          <a:xfrm>
            <a:off x="967815" y="2956992"/>
            <a:ext cx="10972394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CHBr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+ KOH (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           CHOH  +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KBr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D588A9B9-7449-438E-9187-02E4833CB7FE}"/>
              </a:ext>
            </a:extLst>
          </p:cNvPr>
          <p:cNvCxnSpPr/>
          <p:nvPr/>
        </p:nvCxnSpPr>
        <p:spPr>
          <a:xfrm>
            <a:off x="6255027" y="4005750"/>
            <a:ext cx="12589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1C82FA97-8CB0-4CE9-90FF-715A0C804676}"/>
              </a:ext>
            </a:extLst>
          </p:cNvPr>
          <p:cNvCxnSpPr/>
          <p:nvPr/>
        </p:nvCxnSpPr>
        <p:spPr>
          <a:xfrm>
            <a:off x="1921565" y="3578087"/>
            <a:ext cx="251792" cy="1457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4A9FD26-35F8-4DD3-A6CE-43EC9F3F63B1}"/>
              </a:ext>
            </a:extLst>
          </p:cNvPr>
          <p:cNvCxnSpPr/>
          <p:nvPr/>
        </p:nvCxnSpPr>
        <p:spPr>
          <a:xfrm flipH="1">
            <a:off x="1932585" y="4240696"/>
            <a:ext cx="229752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042F364-0FD2-47A0-BA34-7874D33936D2}"/>
              </a:ext>
            </a:extLst>
          </p:cNvPr>
          <p:cNvCxnSpPr>
            <a:cxnSpLocks/>
          </p:cNvCxnSpPr>
          <p:nvPr/>
        </p:nvCxnSpPr>
        <p:spPr>
          <a:xfrm>
            <a:off x="7606747" y="3587172"/>
            <a:ext cx="121503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67F61FEB-D985-4F9B-B5E5-7550F64B45FB}"/>
              </a:ext>
            </a:extLst>
          </p:cNvPr>
          <p:cNvCxnSpPr/>
          <p:nvPr/>
        </p:nvCxnSpPr>
        <p:spPr>
          <a:xfrm flipH="1">
            <a:off x="7633252" y="4240696"/>
            <a:ext cx="121503" cy="1590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12F3CE9-D2D2-4FBC-92BA-6607E245B92F}"/>
              </a:ext>
            </a:extLst>
          </p:cNvPr>
          <p:cNvSpPr txBox="1"/>
          <p:nvPr/>
        </p:nvSpPr>
        <p:spPr>
          <a:xfrm>
            <a:off x="342324" y="5299593"/>
            <a:ext cx="319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2-metilpropan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440C3BE-A59F-4C42-AD3C-FF80E3B4500C}"/>
              </a:ext>
            </a:extLst>
          </p:cNvPr>
          <p:cNvSpPr txBox="1"/>
          <p:nvPr/>
        </p:nvSpPr>
        <p:spPr>
          <a:xfrm>
            <a:off x="6884505" y="5209719"/>
            <a:ext cx="3191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Propanol-2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15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6426622-747E-463B-9D82-C004376D1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10006153" y="5380383"/>
            <a:ext cx="2198690" cy="147761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8BF785C-5A75-49B6-94B8-EFBB67033064}"/>
              </a:ext>
            </a:extLst>
          </p:cNvPr>
          <p:cNvSpPr/>
          <p:nvPr/>
        </p:nvSpPr>
        <p:spPr>
          <a:xfrm>
            <a:off x="158619" y="1257868"/>
            <a:ext cx="116632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lvl="0" indent="-444500">
              <a:buFont typeface="+mj-lt"/>
              <a:buAutoNum type="arabicPeriod" startAt="3"/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Etilen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uglevodorodlarga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temperatura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sulfat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kislota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ettirib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Gidratlash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reaksiyasi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A16A069-99D7-4E68-B97B-131130E4DA21}"/>
              </a:ext>
            </a:extLst>
          </p:cNvPr>
          <p:cNvSpPr/>
          <p:nvPr/>
        </p:nvSpPr>
        <p:spPr>
          <a:xfrm>
            <a:off x="986785" y="3387358"/>
            <a:ext cx="8076250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7AD6F8A8-A405-4DFA-96FB-3FD1B5BDB004}"/>
              </a:ext>
            </a:extLst>
          </p:cNvPr>
          <p:cNvCxnSpPr/>
          <p:nvPr/>
        </p:nvCxnSpPr>
        <p:spPr>
          <a:xfrm>
            <a:off x="5141843" y="3666166"/>
            <a:ext cx="9541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E2FF5B9-BB02-4E12-ABE6-F8407C330AE2}"/>
              </a:ext>
            </a:extLst>
          </p:cNvPr>
          <p:cNvSpPr txBox="1"/>
          <p:nvPr/>
        </p:nvSpPr>
        <p:spPr>
          <a:xfrm>
            <a:off x="1267606" y="4304570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etilen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69E0048-1B89-4471-B72F-25AB52C0AF56}"/>
              </a:ext>
            </a:extLst>
          </p:cNvPr>
          <p:cNvSpPr txBox="1"/>
          <p:nvPr/>
        </p:nvSpPr>
        <p:spPr>
          <a:xfrm>
            <a:off x="6564431" y="4304569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4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Olinishi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5F1234D-0103-42D4-BB43-79E7112AD670}"/>
              </a:ext>
            </a:extLst>
          </p:cNvPr>
          <p:cNvSpPr/>
          <p:nvPr/>
        </p:nvSpPr>
        <p:spPr>
          <a:xfrm>
            <a:off x="185123" y="1229104"/>
            <a:ext cx="117935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 startAt="4"/>
            </a:pP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sintez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gazi (CO+2H</a:t>
            </a:r>
            <a:r>
              <a:rPr lang="en-US" sz="3600" baseline="-25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dan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Reaksiya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harorat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bosim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katalizator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B137434-BD58-4AE5-B50F-107E3AA78AAA}"/>
              </a:ext>
            </a:extLst>
          </p:cNvPr>
          <p:cNvSpPr/>
          <p:nvPr/>
        </p:nvSpPr>
        <p:spPr>
          <a:xfrm>
            <a:off x="2334075" y="3343000"/>
            <a:ext cx="4721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C0FD5121-C616-465D-819D-DE481667B092}"/>
              </a:ext>
            </a:extLst>
          </p:cNvPr>
          <p:cNvCxnSpPr/>
          <p:nvPr/>
        </p:nvCxnSpPr>
        <p:spPr>
          <a:xfrm>
            <a:off x="4187687" y="3666166"/>
            <a:ext cx="9806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0478EFF-B36F-4EC3-9A08-D1383F9873BE}"/>
              </a:ext>
            </a:extLst>
          </p:cNvPr>
          <p:cNvSpPr/>
          <p:nvPr/>
        </p:nvSpPr>
        <p:spPr>
          <a:xfrm>
            <a:off x="4187687" y="3191834"/>
            <a:ext cx="954107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28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</a:t>
            </a:r>
            <a:r>
              <a:rPr lang="en-US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P</a:t>
            </a:r>
            <a:endParaRPr lang="ru-RU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5A81B5F-0114-424B-9330-CABD04024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5723" y="5176821"/>
            <a:ext cx="1570382" cy="15529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C4CFCB-4361-4848-ABBC-80E610B3EBD5}"/>
              </a:ext>
            </a:extLst>
          </p:cNvPr>
          <p:cNvSpPr txBox="1"/>
          <p:nvPr/>
        </p:nvSpPr>
        <p:spPr>
          <a:xfrm>
            <a:off x="265043" y="1232451"/>
            <a:ext cx="120462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spirtlar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formulasini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66F8252-2B75-4400-98E8-85934FB3FD5B}"/>
              </a:ext>
            </a:extLst>
          </p:cNvPr>
          <p:cNvSpPr/>
          <p:nvPr/>
        </p:nvSpPr>
        <p:spPr>
          <a:xfrm>
            <a:off x="887896" y="2756415"/>
            <a:ext cx="6096000" cy="26512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2n-2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B9D16065-75EC-47F7-AA9D-A5FDC6567951}"/>
              </a:ext>
            </a:extLst>
          </p:cNvPr>
          <p:cNvSpPr/>
          <p:nvPr/>
        </p:nvSpPr>
        <p:spPr>
          <a:xfrm>
            <a:off x="5275903" y="3245392"/>
            <a:ext cx="3127779" cy="64203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2n+1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5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97A639-8763-45E5-8646-D7D1AAAFAAC7}"/>
              </a:ext>
            </a:extLst>
          </p:cNvPr>
          <p:cNvSpPr txBox="1"/>
          <p:nvPr/>
        </p:nvSpPr>
        <p:spPr>
          <a:xfrm>
            <a:off x="291547" y="1316630"/>
            <a:ext cx="11476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Keltirilgan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orasidan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gomologini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ko‘rsating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140D93A-6427-411A-A978-5E14024673C8}"/>
              </a:ext>
            </a:extLst>
          </p:cNvPr>
          <p:cNvSpPr/>
          <p:nvPr/>
        </p:nvSpPr>
        <p:spPr>
          <a:xfrm>
            <a:off x="485728" y="2730276"/>
            <a:ext cx="6096000" cy="26512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00150" indent="-74295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0150" indent="-742950">
              <a:lnSpc>
                <a:spcPct val="107000"/>
              </a:lnSpc>
              <a:spcAft>
                <a:spcPts val="600"/>
              </a:spcAft>
              <a:buFont typeface="+mj-lt"/>
              <a:buAutoNum type="alphaUcPeriod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(OH)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0F7E030-0CEC-4E84-849B-87E9E210763B}"/>
              </a:ext>
            </a:extLst>
          </p:cNvPr>
          <p:cNvSpPr/>
          <p:nvPr/>
        </p:nvSpPr>
        <p:spPr>
          <a:xfrm>
            <a:off x="4972936" y="3245392"/>
            <a:ext cx="3041217" cy="64203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 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4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4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4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4400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1277" y="5446949"/>
            <a:ext cx="1290723" cy="141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3E518E-8BC5-4139-8408-7326CD6ACF91}"/>
              </a:ext>
            </a:extLst>
          </p:cNvPr>
          <p:cNvSpPr/>
          <p:nvPr/>
        </p:nvSpPr>
        <p:spPr>
          <a:xfrm>
            <a:off x="119269" y="1229104"/>
            <a:ext cx="118209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3400" algn="just">
              <a:spcAft>
                <a:spcPts val="1200"/>
              </a:spcAft>
            </a:pP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metanni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yoqish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11,2 l (n.sh.)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sarflangan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karbonat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angidridning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massasini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(g) </a:t>
            </a:r>
            <a:r>
              <a:rPr lang="en-US" sz="3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6EFB93D-917C-4E09-BD7F-5917CAD13839}"/>
              </a:ext>
            </a:extLst>
          </p:cNvPr>
          <p:cNvSpPr/>
          <p:nvPr/>
        </p:nvSpPr>
        <p:spPr>
          <a:xfrm>
            <a:off x="2588252" y="2983430"/>
            <a:ext cx="5230919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+2H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814EF937-AEE3-4E66-ADF6-ADBF7F881F55}"/>
              </a:ext>
            </a:extLst>
          </p:cNvPr>
          <p:cNvCxnSpPr/>
          <p:nvPr/>
        </p:nvCxnSpPr>
        <p:spPr>
          <a:xfrm>
            <a:off x="4611757" y="3246783"/>
            <a:ext cx="6626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7EB8CF8-7F51-4D59-8B91-D92C715BCF0E}"/>
              </a:ext>
            </a:extLst>
          </p:cNvPr>
          <p:cNvSpPr txBox="1"/>
          <p:nvPr/>
        </p:nvSpPr>
        <p:spPr>
          <a:xfrm>
            <a:off x="1020417" y="4031685"/>
            <a:ext cx="887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n=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C3E8F6-82BB-41BD-B7B0-FD7B716957D5}"/>
              </a:ext>
            </a:extLst>
          </p:cNvPr>
          <p:cNvSpPr txBox="1"/>
          <p:nvPr/>
        </p:nvSpPr>
        <p:spPr>
          <a:xfrm>
            <a:off x="1652073" y="4236399"/>
            <a:ext cx="1389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22,4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F390876-57BB-4450-B905-EEF32E9C3240}"/>
              </a:ext>
            </a:extLst>
          </p:cNvPr>
          <p:cNvSpPr txBox="1"/>
          <p:nvPr/>
        </p:nvSpPr>
        <p:spPr>
          <a:xfrm>
            <a:off x="1567124" y="3716141"/>
            <a:ext cx="181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11,2 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E71F98F-CB26-4F6F-B221-8C92096852AD}"/>
              </a:ext>
            </a:extLst>
          </p:cNvPr>
          <p:cNvSpPr txBox="1"/>
          <p:nvPr/>
        </p:nvSpPr>
        <p:spPr>
          <a:xfrm>
            <a:off x="2988488" y="3933910"/>
            <a:ext cx="2902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=0,5 mol  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A9749645-D8E1-4199-90DB-6052D1513DB5}"/>
              </a:ext>
            </a:extLst>
          </p:cNvPr>
          <p:cNvCxnSpPr>
            <a:cxnSpLocks/>
          </p:cNvCxnSpPr>
          <p:nvPr/>
        </p:nvCxnSpPr>
        <p:spPr>
          <a:xfrm>
            <a:off x="1652073" y="4299960"/>
            <a:ext cx="133641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CDCC382-DDE4-4705-AA92-21F795A68467}"/>
              </a:ext>
            </a:extLst>
          </p:cNvPr>
          <p:cNvSpPr/>
          <p:nvPr/>
        </p:nvSpPr>
        <p:spPr>
          <a:xfrm>
            <a:off x="406368" y="4882730"/>
            <a:ext cx="107122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Reaksiyadan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kelib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chiqsak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mol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kislorod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moddasidan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 mol 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0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Bilasizmi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?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908" y="5002696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8BB980-C7DC-4D1B-AC88-4C5B2918B7CC}"/>
              </a:ext>
            </a:extLst>
          </p:cNvPr>
          <p:cNvSpPr txBox="1"/>
          <p:nvPr/>
        </p:nvSpPr>
        <p:spPr>
          <a:xfrm>
            <a:off x="613955" y="1166842"/>
            <a:ext cx="111556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yillar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yog‘ochni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quruq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haydash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usuli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methanol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yog‘och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deb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rangsiz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suyuqlik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zaharli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ichilsa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odamni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qo‘yadi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ko‘proq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miqdori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o‘limga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Texnika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maqsadlari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ishlatiladigan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toza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metanolnikidan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kuygan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modda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hidini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eslatadi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6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112128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uz-Latn-UZ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utoShape 2" descr="JEE Advanced 2019 Books for Physics, Chemistry &amp; Math |askIITians"/>
          <p:cNvSpPr>
            <a:spLocks noChangeAspect="1" noChangeArrowheads="1"/>
          </p:cNvSpPr>
          <p:nvPr/>
        </p:nvSpPr>
        <p:spPr bwMode="auto">
          <a:xfrm>
            <a:off x="295702" y="-141130"/>
            <a:ext cx="297769" cy="29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9331" tIns="44665" rIns="89331" bIns="44665" numCol="1" anchor="t" anchorCtr="0" compatLnSpc="1">
            <a:prstTxWarp prst="textNoShape">
              <a:avLst/>
            </a:prstTxWarp>
          </a:bodyPr>
          <a:lstStyle/>
          <a:p>
            <a:endParaRPr lang="ru-RU" sz="1758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126" y="3869634"/>
            <a:ext cx="4448855" cy="24998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E536039-7B7C-4793-9EDF-75FF740498BA}"/>
              </a:ext>
            </a:extLst>
          </p:cNvPr>
          <p:cNvSpPr txBox="1"/>
          <p:nvPr/>
        </p:nvSpPr>
        <p:spPr>
          <a:xfrm>
            <a:off x="150961" y="1262417"/>
            <a:ext cx="11590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“Spirtlar.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mavzusini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4-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5-topshiriqlarni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03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Mustahkamlash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58670734-4F92-4873-9B85-740802435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8125" y="5137150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8B02724B-70CB-4E10-B720-63DA1592E9B5}"/>
              </a:ext>
            </a:extLst>
          </p:cNvPr>
          <p:cNvSpPr/>
          <p:nvPr/>
        </p:nvSpPr>
        <p:spPr>
          <a:xfrm>
            <a:off x="548502" y="1267994"/>
            <a:ext cx="11751884" cy="1234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Masala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shartiga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ko‘ra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0,5 mol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kisloroddan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qancha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E0EDDE-3820-44EF-8B57-52D5C10D1E58}"/>
              </a:ext>
            </a:extLst>
          </p:cNvPr>
          <p:cNvSpPr/>
          <p:nvPr/>
        </p:nvSpPr>
        <p:spPr>
          <a:xfrm>
            <a:off x="1404730" y="2667500"/>
            <a:ext cx="9382539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1CO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0,5O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x            x= 0,25 mol 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7371075F-D4ED-4190-B1A7-259731CE5C9A}"/>
              </a:ext>
            </a:extLst>
          </p:cNvPr>
          <p:cNvCxnSpPr>
            <a:cxnSpLocks/>
          </p:cNvCxnSpPr>
          <p:nvPr/>
        </p:nvCxnSpPr>
        <p:spPr>
          <a:xfrm>
            <a:off x="2650435" y="2968487"/>
            <a:ext cx="145773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06292C1C-9F04-4527-919F-810A8FAC5122}"/>
              </a:ext>
            </a:extLst>
          </p:cNvPr>
          <p:cNvCxnSpPr>
            <a:cxnSpLocks/>
          </p:cNvCxnSpPr>
          <p:nvPr/>
        </p:nvCxnSpPr>
        <p:spPr>
          <a:xfrm>
            <a:off x="2650435" y="3666166"/>
            <a:ext cx="148940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6227F057-13FD-4554-9844-4FD4BDA43DBD}"/>
              </a:ext>
            </a:extLst>
          </p:cNvPr>
          <p:cNvSpPr/>
          <p:nvPr/>
        </p:nvSpPr>
        <p:spPr>
          <a:xfrm>
            <a:off x="548502" y="4681879"/>
            <a:ext cx="9695427" cy="1337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m=n*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Mr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m= 0,25 mol* 44=11gr (CO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8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Bugun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darsda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308" y="4625844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B9E9DD8-177A-4224-B15D-827E9B4909C0}"/>
              </a:ext>
            </a:extLst>
          </p:cNvPr>
          <p:cNvSpPr txBox="1"/>
          <p:nvPr/>
        </p:nvSpPr>
        <p:spPr>
          <a:xfrm>
            <a:off x="543136" y="1304504"/>
            <a:ext cx="11105728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Spirtlarning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nomenklaturasi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Spirtlarning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izomeriyasi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Siprtlarning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olinishi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EBCE73B-C507-47DA-A321-AFFB5AC2B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992592" y="4625844"/>
            <a:ext cx="1905000" cy="17907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F5BD3340-B232-4513-833B-67787998E0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6255615" y="4561240"/>
            <a:ext cx="2038795" cy="185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buNone/>
            </a:pPr>
            <a:r>
              <a:rPr lang="en-US" sz="4400" b="1" dirty="0">
                <a:solidFill>
                  <a:schemeClr val="bg1"/>
                </a:solidFill>
                <a:cs typeface="Arial" panose="020B0604020202020204" pitchFamily="34" charset="0"/>
              </a:rPr>
              <a:t>Spirtlar</a:t>
            </a: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xmlns="" id="{8DC904F0-37F2-4935-B259-F9B073548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5603" y="4969565"/>
            <a:ext cx="1793875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944610-4143-4935-8E86-2EF4F629E634}"/>
              </a:ext>
            </a:extLst>
          </p:cNvPr>
          <p:cNvSpPr txBox="1"/>
          <p:nvPr/>
        </p:nvSpPr>
        <p:spPr>
          <a:xfrm>
            <a:off x="496388" y="1351722"/>
            <a:ext cx="113775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Uglevodorodlar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(-OH)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almashinishidan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5B70530-A6A5-4C24-812A-5511D3E0867E}"/>
              </a:ext>
            </a:extLst>
          </p:cNvPr>
          <p:cNvSpPr/>
          <p:nvPr/>
        </p:nvSpPr>
        <p:spPr>
          <a:xfrm>
            <a:off x="466382" y="3908455"/>
            <a:ext cx="6409127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metanol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spirti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11CFBF7-7D68-46F8-9B7A-B63CEDF41865}"/>
              </a:ext>
            </a:extLst>
          </p:cNvPr>
          <p:cNvSpPr/>
          <p:nvPr/>
        </p:nvSpPr>
        <p:spPr>
          <a:xfrm>
            <a:off x="466382" y="4969565"/>
            <a:ext cx="6375463" cy="6420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etanol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spirit)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2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Spirtlar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B8057E-78BF-4B88-9F67-2ABECE78A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7497"/>
            <a:ext cx="2182061" cy="145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BDFA72-0379-4120-A135-F2D28311FA62}"/>
              </a:ext>
            </a:extLst>
          </p:cNvPr>
          <p:cNvSpPr txBox="1"/>
          <p:nvPr/>
        </p:nvSpPr>
        <p:spPr>
          <a:xfrm>
            <a:off x="444137" y="1176478"/>
            <a:ext cx="114691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4500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Agar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OH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almashinsa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32785A52-A3B1-4CB0-A510-5984C65CC810}"/>
              </a:ext>
            </a:extLst>
          </p:cNvPr>
          <p:cNvSpPr/>
          <p:nvPr/>
        </p:nvSpPr>
        <p:spPr>
          <a:xfrm>
            <a:off x="198782" y="3666166"/>
            <a:ext cx="6096000" cy="13374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etandiol-1,2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(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etilengilkol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1A7D919C-63C3-466D-92BD-F930FEF28450}"/>
              </a:ext>
            </a:extLst>
          </p:cNvPr>
          <p:cNvCxnSpPr/>
          <p:nvPr/>
        </p:nvCxnSpPr>
        <p:spPr>
          <a:xfrm>
            <a:off x="556591" y="4175848"/>
            <a:ext cx="0" cy="31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BF5713E-F0AF-44A9-8C5C-2316E4426035}"/>
              </a:ext>
            </a:extLst>
          </p:cNvPr>
          <p:cNvSpPr/>
          <p:nvPr/>
        </p:nvSpPr>
        <p:spPr>
          <a:xfrm>
            <a:off x="5547223" y="3666166"/>
            <a:ext cx="7180299" cy="20328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CH-OH          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propantriol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-1,2,3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-OH             (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glitserin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A10AAE07-43DC-48D2-8996-53C92D57D21C}"/>
              </a:ext>
            </a:extLst>
          </p:cNvPr>
          <p:cNvCxnSpPr/>
          <p:nvPr/>
        </p:nvCxnSpPr>
        <p:spPr>
          <a:xfrm>
            <a:off x="5837583" y="4844557"/>
            <a:ext cx="0" cy="31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A162A6DC-4BF1-4038-A8FB-C397B5508A16}"/>
              </a:ext>
            </a:extLst>
          </p:cNvPr>
          <p:cNvCxnSpPr/>
          <p:nvPr/>
        </p:nvCxnSpPr>
        <p:spPr>
          <a:xfrm>
            <a:off x="914400" y="4480648"/>
            <a:ext cx="0" cy="31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9E7C8EAD-2CAE-488B-9458-08A2E382B921}"/>
              </a:ext>
            </a:extLst>
          </p:cNvPr>
          <p:cNvCxnSpPr/>
          <p:nvPr/>
        </p:nvCxnSpPr>
        <p:spPr>
          <a:xfrm>
            <a:off x="5837583" y="4162596"/>
            <a:ext cx="0" cy="3180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5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To‘yingan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bir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atomli</a:t>
            </a: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900" b="1" dirty="0" err="1">
                <a:solidFill>
                  <a:schemeClr val="bg1"/>
                </a:solidFill>
                <a:cs typeface="Arial" pitchFamily="34" charset="0"/>
              </a:rPr>
              <a:t>spirtlar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1245" y="4863548"/>
            <a:ext cx="1697092" cy="185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400F66C-1A2E-4968-82AA-A167A560119E}"/>
              </a:ext>
            </a:extLst>
          </p:cNvPr>
          <p:cNvSpPr txBox="1"/>
          <p:nvPr/>
        </p:nvSpPr>
        <p:spPr>
          <a:xfrm>
            <a:off x="258824" y="1090269"/>
            <a:ext cx="115095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Alkan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molekulasidagi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vodorod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atomining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gidroksil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(-OH)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almashinishi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organik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birikmalarga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to‘yingan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atomli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spirtlar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Umumiy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formulasi:  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2n+1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A3BB0D-4DE1-4675-BA3B-EBA130F3B80D}"/>
              </a:ext>
            </a:extLst>
          </p:cNvPr>
          <p:cNvSpPr txBox="1"/>
          <p:nvPr/>
        </p:nvSpPr>
        <p:spPr>
          <a:xfrm>
            <a:off x="2179982" y="3331444"/>
            <a:ext cx="58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727FF7A-90E6-470E-9226-9DCC95965F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97" y="4953999"/>
            <a:ext cx="883997" cy="9632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681FE6-31B1-4894-8557-FBB57450A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798" y="3444818"/>
            <a:ext cx="883997" cy="96325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FBCB9A4-84EC-48A3-ADB5-885548BF0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532" y="3977775"/>
            <a:ext cx="883997" cy="96325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7769F2C-E49B-4935-AA03-954A1F4CD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330" y="4913001"/>
            <a:ext cx="883997" cy="9632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76724E-66F8-4311-920C-BBAD3A81A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332" y="3933739"/>
            <a:ext cx="890958" cy="962083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8B3492-C93C-41AE-97AE-9680E8243059}"/>
              </a:ext>
            </a:extLst>
          </p:cNvPr>
          <p:cNvSpPr txBox="1"/>
          <p:nvPr/>
        </p:nvSpPr>
        <p:spPr>
          <a:xfrm>
            <a:off x="2174232" y="4044659"/>
            <a:ext cx="59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C5D6F1B-CA28-4DB9-994C-526A16F329F7}"/>
              </a:ext>
            </a:extLst>
          </p:cNvPr>
          <p:cNvCxnSpPr>
            <a:endCxn id="12" idx="1"/>
          </p:cNvCxnSpPr>
          <p:nvPr/>
        </p:nvCxnSpPr>
        <p:spPr>
          <a:xfrm>
            <a:off x="1881809" y="4367824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E6B3CABF-8F72-4439-859F-897FE330C11E}"/>
              </a:ext>
            </a:extLst>
          </p:cNvPr>
          <p:cNvCxnSpPr>
            <a:cxnSpLocks/>
          </p:cNvCxnSpPr>
          <p:nvPr/>
        </p:nvCxnSpPr>
        <p:spPr>
          <a:xfrm flipV="1">
            <a:off x="2435329" y="4658173"/>
            <a:ext cx="1316" cy="237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F1DB955E-C1B9-4B9F-B26B-E7F62BAD5FC0}"/>
              </a:ext>
            </a:extLst>
          </p:cNvPr>
          <p:cNvCxnSpPr>
            <a:cxnSpLocks/>
          </p:cNvCxnSpPr>
          <p:nvPr/>
        </p:nvCxnSpPr>
        <p:spPr>
          <a:xfrm>
            <a:off x="2435329" y="3862106"/>
            <a:ext cx="2629" cy="2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78365AD-7CEF-4241-BB3B-1CEB3E64853D}"/>
              </a:ext>
            </a:extLst>
          </p:cNvPr>
          <p:cNvCxnSpPr/>
          <p:nvPr/>
        </p:nvCxnSpPr>
        <p:spPr>
          <a:xfrm>
            <a:off x="2668120" y="4334382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1C06BB29-FDA6-4851-8BA9-B389E624D2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797" y="4109913"/>
            <a:ext cx="883997" cy="96325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CC79A4E7-B3D2-464A-B4F8-5CC493806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296" y="4110052"/>
            <a:ext cx="883997" cy="9632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5C61D06B-9D32-4730-BD34-F23C49758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9371" y="4099407"/>
            <a:ext cx="883997" cy="96325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1BF32F60-A4A7-4933-8421-88BA5E9ACCC0}"/>
              </a:ext>
            </a:extLst>
          </p:cNvPr>
          <p:cNvSpPr txBox="1"/>
          <p:nvPr/>
        </p:nvSpPr>
        <p:spPr>
          <a:xfrm>
            <a:off x="7852098" y="4217217"/>
            <a:ext cx="1046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8EBDB2EB-B612-49BA-90FE-F2DBC4963430}"/>
              </a:ext>
            </a:extLst>
          </p:cNvPr>
          <p:cNvCxnSpPr>
            <a:cxnSpLocks/>
          </p:cNvCxnSpPr>
          <p:nvPr/>
        </p:nvCxnSpPr>
        <p:spPr>
          <a:xfrm flipV="1">
            <a:off x="7268079" y="4044659"/>
            <a:ext cx="0" cy="2752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C9BA0235-72F8-42D5-AAD3-32D6C5023E79}"/>
              </a:ext>
            </a:extLst>
          </p:cNvPr>
          <p:cNvCxnSpPr/>
          <p:nvPr/>
        </p:nvCxnSpPr>
        <p:spPr>
          <a:xfrm>
            <a:off x="6550373" y="4526883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25265765-8AC3-4EFA-AFBE-83FFEE0D0843}"/>
              </a:ext>
            </a:extLst>
          </p:cNvPr>
          <p:cNvCxnSpPr/>
          <p:nvPr/>
        </p:nvCxnSpPr>
        <p:spPr>
          <a:xfrm>
            <a:off x="7559674" y="4549672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CFB521DC-FA00-4D03-94B3-563FB0397392}"/>
              </a:ext>
            </a:extLst>
          </p:cNvPr>
          <p:cNvCxnSpPr/>
          <p:nvPr/>
        </p:nvCxnSpPr>
        <p:spPr>
          <a:xfrm>
            <a:off x="8453295" y="4549673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059FDB32-DED3-47F0-8162-C785CFF753AA}"/>
              </a:ext>
            </a:extLst>
          </p:cNvPr>
          <p:cNvCxnSpPr>
            <a:cxnSpLocks/>
          </p:cNvCxnSpPr>
          <p:nvPr/>
        </p:nvCxnSpPr>
        <p:spPr>
          <a:xfrm flipV="1">
            <a:off x="7284795" y="4813114"/>
            <a:ext cx="0" cy="2817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12D5EDDB-6DD0-44E0-A7FD-CBB705920899}"/>
              </a:ext>
            </a:extLst>
          </p:cNvPr>
          <p:cNvCxnSpPr/>
          <p:nvPr/>
        </p:nvCxnSpPr>
        <p:spPr>
          <a:xfrm>
            <a:off x="4229188" y="4336772"/>
            <a:ext cx="1205948" cy="40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6DDB1E17-9B58-4DE1-87C0-1869CC435588}"/>
              </a:ext>
            </a:extLst>
          </p:cNvPr>
          <p:cNvSpPr/>
          <p:nvPr/>
        </p:nvSpPr>
        <p:spPr>
          <a:xfrm>
            <a:off x="7852097" y="4217218"/>
            <a:ext cx="1335150" cy="695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7380F370-3BD0-43AB-A0C7-8DDBD4B1F5A0}"/>
              </a:ext>
            </a:extLst>
          </p:cNvPr>
          <p:cNvSpPr/>
          <p:nvPr/>
        </p:nvSpPr>
        <p:spPr>
          <a:xfrm>
            <a:off x="2746406" y="4069541"/>
            <a:ext cx="1021438" cy="7076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E031A05-E9BA-4193-9B7D-38CBA2689F9F}"/>
              </a:ext>
            </a:extLst>
          </p:cNvPr>
          <p:cNvSpPr txBox="1"/>
          <p:nvPr/>
        </p:nvSpPr>
        <p:spPr>
          <a:xfrm>
            <a:off x="1587530" y="5857556"/>
            <a:ext cx="19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6D731612-AE2E-4323-BDFC-4F0EC57B78E8}"/>
              </a:ext>
            </a:extLst>
          </p:cNvPr>
          <p:cNvSpPr txBox="1"/>
          <p:nvPr/>
        </p:nvSpPr>
        <p:spPr>
          <a:xfrm>
            <a:off x="6096000" y="5893431"/>
            <a:ext cx="2357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metanol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900" b="1" dirty="0">
                <a:solidFill>
                  <a:schemeClr val="bg1"/>
                </a:solidFill>
                <a:cs typeface="Arial" pitchFamily="34" charset="0"/>
              </a:rPr>
              <a:t>Spirtlar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7" name="Объект 3">
            <a:extLst>
              <a:ext uri="{FF2B5EF4-FFF2-40B4-BE49-F238E27FC236}">
                <a16:creationId xmlns:a16="http://schemas.microsoft.com/office/drawing/2014/main" xmlns="" id="{29457C6B-BFDC-49A5-8EDD-E48F24FE5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601" y="5276296"/>
            <a:ext cx="1441244" cy="1575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82ADCA8-C28B-4AC6-BBCF-E8018DD3ABF7}"/>
              </a:ext>
            </a:extLst>
          </p:cNvPr>
          <p:cNvSpPr txBox="1"/>
          <p:nvPr/>
        </p:nvSpPr>
        <p:spPr>
          <a:xfrm>
            <a:off x="198783" y="1258957"/>
            <a:ext cx="113173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gomologik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qatoriga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vakilining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tarkibi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keyingilaridan 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36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metilen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 –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guruhga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25">
            <a:extLst>
              <a:ext uri="{FF2B5EF4-FFF2-40B4-BE49-F238E27FC236}">
                <a16:creationId xmlns:a16="http://schemas.microsoft.com/office/drawing/2014/main" xmlns="" id="{AC1193ED-CF99-4820-B9AF-1E0AE9A5A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1859" y="3471550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DB004F4-E79D-4682-A778-44D156614FC2}"/>
              </a:ext>
            </a:extLst>
          </p:cNvPr>
          <p:cNvSpPr txBox="1"/>
          <p:nvPr/>
        </p:nvSpPr>
        <p:spPr>
          <a:xfrm>
            <a:off x="1458113" y="3318192"/>
            <a:ext cx="583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CA27A-2A0C-4798-AD9D-A9D2A3100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63" y="3964523"/>
            <a:ext cx="883997" cy="9632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F1F133E-4D72-44D4-B7A1-279B1B4ED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1461" y="4899749"/>
            <a:ext cx="883997" cy="96325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36302D3-D90C-418C-9CDA-55232DF5C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311" y="3248041"/>
            <a:ext cx="890958" cy="962083"/>
          </a:xfrm>
          <a:prstGeom prst="rect">
            <a:avLst/>
          </a:prstGeom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75F032F-9CF9-4572-B3E2-42AA066EF120}"/>
              </a:ext>
            </a:extLst>
          </p:cNvPr>
          <p:cNvSpPr txBox="1"/>
          <p:nvPr/>
        </p:nvSpPr>
        <p:spPr>
          <a:xfrm>
            <a:off x="1452363" y="4031407"/>
            <a:ext cx="59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9D3459A-09E7-4FE7-B414-C5E4B6477F6F}"/>
              </a:ext>
            </a:extLst>
          </p:cNvPr>
          <p:cNvCxnSpPr>
            <a:endCxn id="12" idx="1"/>
          </p:cNvCxnSpPr>
          <p:nvPr/>
        </p:nvCxnSpPr>
        <p:spPr>
          <a:xfrm>
            <a:off x="1159940" y="4354572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82C40388-A6E8-42D5-B6DF-B1944DC336ED}"/>
              </a:ext>
            </a:extLst>
          </p:cNvPr>
          <p:cNvCxnSpPr>
            <a:cxnSpLocks/>
          </p:cNvCxnSpPr>
          <p:nvPr/>
        </p:nvCxnSpPr>
        <p:spPr>
          <a:xfrm flipV="1">
            <a:off x="1713460" y="4644921"/>
            <a:ext cx="1316" cy="2376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A01765B-BB04-4D2A-8370-E3AD65F02189}"/>
              </a:ext>
            </a:extLst>
          </p:cNvPr>
          <p:cNvCxnSpPr>
            <a:cxnSpLocks/>
          </p:cNvCxnSpPr>
          <p:nvPr/>
        </p:nvCxnSpPr>
        <p:spPr>
          <a:xfrm>
            <a:off x="1713460" y="3848854"/>
            <a:ext cx="2629" cy="28643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B9CC36B1-C634-4977-B5FC-0A76A55E3477}"/>
              </a:ext>
            </a:extLst>
          </p:cNvPr>
          <p:cNvCxnSpPr/>
          <p:nvPr/>
        </p:nvCxnSpPr>
        <p:spPr>
          <a:xfrm>
            <a:off x="1942733" y="4343182"/>
            <a:ext cx="292423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FD16132-28B9-48BA-8706-F9AA23CC8A79}"/>
              </a:ext>
            </a:extLst>
          </p:cNvPr>
          <p:cNvSpPr txBox="1"/>
          <p:nvPr/>
        </p:nvSpPr>
        <p:spPr>
          <a:xfrm>
            <a:off x="2243547" y="4034159"/>
            <a:ext cx="59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18CC910-38E8-4FBE-AD9C-E4F54AB0D312}"/>
              </a:ext>
            </a:extLst>
          </p:cNvPr>
          <p:cNvSpPr txBox="1"/>
          <p:nvPr/>
        </p:nvSpPr>
        <p:spPr>
          <a:xfrm>
            <a:off x="7376964" y="4147387"/>
            <a:ext cx="59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85B1BE7-E488-4EEF-847E-D174F4553C13}"/>
              </a:ext>
            </a:extLst>
          </p:cNvPr>
          <p:cNvSpPr txBox="1"/>
          <p:nvPr/>
        </p:nvSpPr>
        <p:spPr>
          <a:xfrm>
            <a:off x="8303737" y="4117414"/>
            <a:ext cx="594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7F0A57D6-A00D-40B5-AFBF-5B00009FF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3140" y="4034153"/>
            <a:ext cx="890958" cy="962083"/>
          </a:xfrm>
          <a:prstGeom prst="rect">
            <a:avLst/>
          </a:prstGeom>
          <a:ln>
            <a:noFill/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5B217CFD-CA3F-459E-A584-4F0FC391A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9" y="3964523"/>
            <a:ext cx="890958" cy="962083"/>
          </a:xfrm>
          <a:prstGeom prst="rect">
            <a:avLst/>
          </a:prstGeom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6CF218BF-7E5C-4A5E-80CB-F1870BFC4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09" y="4899669"/>
            <a:ext cx="890958" cy="962083"/>
          </a:xfrm>
          <a:prstGeom prst="rect">
            <a:avLst/>
          </a:prstGeom>
          <a:ln>
            <a:noFill/>
          </a:ln>
        </p:spPr>
      </p:pic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7921B532-116D-42E2-8FBF-93A96D044A48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2838140" y="4343182"/>
            <a:ext cx="348486" cy="141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xmlns="" id="{D20A742B-4984-4D07-9F16-87B922366144}"/>
              </a:ext>
            </a:extLst>
          </p:cNvPr>
          <p:cNvCxnSpPr>
            <a:cxnSpLocks/>
          </p:cNvCxnSpPr>
          <p:nvPr/>
        </p:nvCxnSpPr>
        <p:spPr>
          <a:xfrm flipH="1" flipV="1">
            <a:off x="2500874" y="4644921"/>
            <a:ext cx="20414" cy="313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DA5FC8BE-F816-4655-BF19-EF45DA5BD309}"/>
              </a:ext>
            </a:extLst>
          </p:cNvPr>
          <p:cNvCxnSpPr>
            <a:cxnSpLocks/>
          </p:cNvCxnSpPr>
          <p:nvPr/>
        </p:nvCxnSpPr>
        <p:spPr>
          <a:xfrm flipH="1">
            <a:off x="2508037" y="3834278"/>
            <a:ext cx="1" cy="3131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280D11C5-CA19-4903-870B-E7C406B86B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3445" y="4823018"/>
            <a:ext cx="890958" cy="962083"/>
          </a:xfrm>
          <a:prstGeom prst="rect">
            <a:avLst/>
          </a:prstGeom>
          <a:ln>
            <a:noFill/>
          </a:ln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5FEBA296-224C-4585-93D2-995E2CDAA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8781" y="4882570"/>
            <a:ext cx="890958" cy="962083"/>
          </a:xfrm>
          <a:prstGeom prst="rect">
            <a:avLst/>
          </a:prstGeom>
          <a:ln>
            <a:noFill/>
          </a:ln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C799AE0E-3ED9-4BA0-BE69-53535193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5412" y="3226293"/>
            <a:ext cx="890958" cy="962083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98663F41-3163-487B-9512-CCE0CDB7A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2192" y="4022724"/>
            <a:ext cx="890958" cy="962083"/>
          </a:xfrm>
          <a:prstGeom prst="rect">
            <a:avLst/>
          </a:prstGeom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40AC7D18-9C7E-4979-BBF6-8996ACD1D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482" y="3221724"/>
            <a:ext cx="890958" cy="962083"/>
          </a:xfrm>
          <a:prstGeom prst="rect">
            <a:avLst/>
          </a:prstGeom>
          <a:ln>
            <a:noFill/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B35DF9F-41C8-4FAC-B918-AAF24A1C2506}"/>
              </a:ext>
            </a:extLst>
          </p:cNvPr>
          <p:cNvSpPr/>
          <p:nvPr/>
        </p:nvSpPr>
        <p:spPr>
          <a:xfrm>
            <a:off x="9103330" y="4117413"/>
            <a:ext cx="5437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endParaRPr lang="ru-RU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xmlns="" id="{B67CF416-1AE5-4039-B91A-2AE098B3BD23}"/>
              </a:ext>
            </a:extLst>
          </p:cNvPr>
          <p:cNvCxnSpPr>
            <a:cxnSpLocks/>
            <a:endCxn id="39" idx="2"/>
          </p:cNvCxnSpPr>
          <p:nvPr/>
        </p:nvCxnSpPr>
        <p:spPr>
          <a:xfrm>
            <a:off x="7598502" y="3834278"/>
            <a:ext cx="3459" cy="349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xmlns="" id="{5781BAB7-63F0-43F8-AB38-B5DE838C71C8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7901941" y="4440580"/>
            <a:ext cx="401796" cy="159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xmlns="" id="{90A85C38-2A5C-4201-A272-7DBD14D9258D}"/>
              </a:ext>
            </a:extLst>
          </p:cNvPr>
          <p:cNvCxnSpPr>
            <a:cxnSpLocks/>
          </p:cNvCxnSpPr>
          <p:nvPr/>
        </p:nvCxnSpPr>
        <p:spPr>
          <a:xfrm>
            <a:off x="8646426" y="4724904"/>
            <a:ext cx="3459" cy="349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xmlns="" id="{C9D24961-26E8-466E-A79A-BB08D6627E7C}"/>
              </a:ext>
            </a:extLst>
          </p:cNvPr>
          <p:cNvCxnSpPr>
            <a:cxnSpLocks/>
          </p:cNvCxnSpPr>
          <p:nvPr/>
        </p:nvCxnSpPr>
        <p:spPr>
          <a:xfrm>
            <a:off x="7669915" y="4793718"/>
            <a:ext cx="3459" cy="349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xmlns="" id="{64378653-F5F4-428B-BB30-C336CAE7965D}"/>
              </a:ext>
            </a:extLst>
          </p:cNvPr>
          <p:cNvCxnSpPr>
            <a:cxnSpLocks/>
          </p:cNvCxnSpPr>
          <p:nvPr/>
        </p:nvCxnSpPr>
        <p:spPr>
          <a:xfrm>
            <a:off x="8539161" y="3860595"/>
            <a:ext cx="3459" cy="349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xmlns="" id="{D218AEFA-635C-4657-81E0-F00A8D95C42D}"/>
              </a:ext>
            </a:extLst>
          </p:cNvPr>
          <p:cNvCxnSpPr>
            <a:cxnSpLocks/>
            <a:stCxn id="34" idx="3"/>
          </p:cNvCxnSpPr>
          <p:nvPr/>
        </p:nvCxnSpPr>
        <p:spPr>
          <a:xfrm flipV="1">
            <a:off x="9647069" y="4435407"/>
            <a:ext cx="277366" cy="51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xmlns="" id="{D3AF8AFC-6915-456A-A250-141067D2CFD6}"/>
              </a:ext>
            </a:extLst>
          </p:cNvPr>
          <p:cNvCxnSpPr>
            <a:cxnSpLocks/>
          </p:cNvCxnSpPr>
          <p:nvPr/>
        </p:nvCxnSpPr>
        <p:spPr>
          <a:xfrm flipV="1">
            <a:off x="8828714" y="4435407"/>
            <a:ext cx="205000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xmlns="" id="{2CDE99C4-315E-4F2A-8EB7-4884066940AF}"/>
              </a:ext>
            </a:extLst>
          </p:cNvPr>
          <p:cNvCxnSpPr>
            <a:cxnSpLocks/>
          </p:cNvCxnSpPr>
          <p:nvPr/>
        </p:nvCxnSpPr>
        <p:spPr>
          <a:xfrm>
            <a:off x="7085675" y="4464067"/>
            <a:ext cx="286378" cy="69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536" name="Прямоугольник 65535">
            <a:extLst>
              <a:ext uri="{FF2B5EF4-FFF2-40B4-BE49-F238E27FC236}">
                <a16:creationId xmlns:a16="http://schemas.microsoft.com/office/drawing/2014/main" xmlns="" id="{3FE47F87-6225-4BC0-890B-96EF3F0B3B06}"/>
              </a:ext>
            </a:extLst>
          </p:cNvPr>
          <p:cNvSpPr/>
          <p:nvPr/>
        </p:nvSpPr>
        <p:spPr>
          <a:xfrm>
            <a:off x="3003376" y="4117413"/>
            <a:ext cx="991998" cy="70560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1299EB91-4E87-427D-83E3-E91411E1D4E7}"/>
              </a:ext>
            </a:extLst>
          </p:cNvPr>
          <p:cNvSpPr/>
          <p:nvPr/>
        </p:nvSpPr>
        <p:spPr>
          <a:xfrm>
            <a:off x="8958322" y="4082604"/>
            <a:ext cx="1520217" cy="70560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1061E83-2672-4534-8AAF-CD6D4E699EC4}"/>
              </a:ext>
            </a:extLst>
          </p:cNvPr>
          <p:cNvSpPr txBox="1"/>
          <p:nvPr/>
        </p:nvSpPr>
        <p:spPr>
          <a:xfrm>
            <a:off x="1587530" y="5857556"/>
            <a:ext cx="19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F01B15C2-64DD-444A-86FD-F66B807D702F}"/>
              </a:ext>
            </a:extLst>
          </p:cNvPr>
          <p:cNvSpPr txBox="1"/>
          <p:nvPr/>
        </p:nvSpPr>
        <p:spPr>
          <a:xfrm>
            <a:off x="7460261" y="5887999"/>
            <a:ext cx="191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etanol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9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Прямоугольник 25"/>
          <p:cNvSpPr>
            <a:spLocks noChangeArrowheads="1"/>
          </p:cNvSpPr>
          <p:nvPr/>
        </p:nvSpPr>
        <p:spPr bwMode="auto">
          <a:xfrm>
            <a:off x="3533728" y="3484802"/>
            <a:ext cx="240772" cy="36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757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endParaRPr lang="ru-RU" altLang="ru-RU" sz="1757">
              <a:latin typeface="Tw Cen MT" panose="020B0602020104020603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Заголовок 1048622">
            <a:extLst>
              <a:ext uri="{FF2B5EF4-FFF2-40B4-BE49-F238E27FC236}">
                <a16:creationId xmlns:a16="http://schemas.microsoft.com/office/drawing/2014/main" xmlns="" id="{8C9B6551-0EA2-45FB-9AAB-5C6CEBBA0907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12845" y="0"/>
            <a:ext cx="12192000" cy="1103313"/>
          </a:xfrm>
          <a:prstGeom prst="rect">
            <a:avLst/>
          </a:prstGeom>
          <a:solidFill>
            <a:srgbClr val="2365C7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numCol="1" anchor="t">
            <a:normAutofit fontScale="90000"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latinLnBrk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Nomenklaturasi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va</a:t>
            </a: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cs typeface="Arial" pitchFamily="34" charset="0"/>
              </a:rPr>
              <a:t>izomeriyasi</a:t>
            </a:r>
            <a:r>
              <a:rPr lang="ru-RU" sz="4000" b="1" dirty="0">
                <a:solidFill>
                  <a:schemeClr val="bg1"/>
                </a:solidFill>
                <a:cs typeface="Arial" pitchFamily="34" charset="0"/>
              </a:rPr>
              <a:t/>
            </a:r>
            <a:br>
              <a:rPr lang="ru-RU" sz="4000" b="1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itchFamily="34" charset="0"/>
              </a:rPr>
              <a:t>No</a:t>
            </a:r>
            <a:endParaRPr lang="en-US" altLang="en-US" sz="3906" b="1" dirty="0">
              <a:solidFill>
                <a:schemeClr val="bg1"/>
              </a:solidFill>
              <a:ea typeface="Times New Roman" panose="02020603050405020304" pitchFamily="18" charset="0"/>
              <a:cs typeface="Arial" panose="020B0604020202020204" pitchFamily="34" charset="0"/>
              <a:sym typeface="Book Antiqua" panose="0204060205030503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C7688C6-835F-4867-8574-7F5F03E4C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7497"/>
            <a:ext cx="2182061" cy="14577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F3F3FA0-0467-4200-91BE-67C532843FF2}"/>
              </a:ext>
            </a:extLst>
          </p:cNvPr>
          <p:cNvSpPr txBox="1"/>
          <p:nvPr/>
        </p:nvSpPr>
        <p:spPr>
          <a:xfrm>
            <a:off x="238539" y="1214564"/>
            <a:ext cx="11343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Spirtlar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ratsional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nomenklatura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radikal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nomiga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spirt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qo‘shib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o‘qish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qilinadi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FCC6E9C2-432F-4902-A912-764BFA537C92}"/>
              </a:ext>
            </a:extLst>
          </p:cNvPr>
          <p:cNvSpPr/>
          <p:nvPr/>
        </p:nvSpPr>
        <p:spPr>
          <a:xfrm>
            <a:off x="726500" y="2649765"/>
            <a:ext cx="6096000" cy="20328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spirit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spirit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en-US" sz="3600" baseline="-25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OH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propil</a:t>
            </a:r>
            <a:r>
              <a:rPr lang="en-US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spirti</a:t>
            </a:r>
            <a:endParaRPr lang="ru-RU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F215B77-48E5-49A7-8B7E-71986F500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450346" y="4727808"/>
            <a:ext cx="2198337" cy="183125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55D10E9-12C6-4A32-A9EB-4AA28C05B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7944332" y="3118496"/>
            <a:ext cx="2193028" cy="145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681</Words>
  <Application>Microsoft Office PowerPoint</Application>
  <PresentationFormat>Широкоэкранный</PresentationFormat>
  <Paragraphs>158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SimSun</vt:lpstr>
      <vt:lpstr>Arial</vt:lpstr>
      <vt:lpstr>Book Antiqua</vt:lpstr>
      <vt:lpstr>Calibri</vt:lpstr>
      <vt:lpstr>Calibri Light</vt:lpstr>
      <vt:lpstr>Times New Roman</vt:lpstr>
      <vt:lpstr>Tw Cen MT</vt:lpstr>
      <vt:lpstr>Wingdings</vt:lpstr>
      <vt:lpstr>Тема Office</vt:lpstr>
      <vt:lpstr>Kimyo</vt:lpstr>
      <vt:lpstr>Mustahkamlash </vt:lpstr>
      <vt:lpstr>Mustahkamlash </vt:lpstr>
      <vt:lpstr>Bugun darsda B</vt:lpstr>
      <vt:lpstr>Spirtlar</vt:lpstr>
      <vt:lpstr>Spirtlar </vt:lpstr>
      <vt:lpstr>To‘yingan bir atomli spirtlar </vt:lpstr>
      <vt:lpstr>Spirtlar </vt:lpstr>
      <vt:lpstr>Nomenklaturasi va izomeriyasi No</vt:lpstr>
      <vt:lpstr>Nomenklaturasi va izomeriyasi </vt:lpstr>
      <vt:lpstr>Nomenklatura va izomeriyasi No</vt:lpstr>
      <vt:lpstr>Izomeriyasi va nomenklaturasi </vt:lpstr>
      <vt:lpstr>Izomeriyasi va nomenklaturasi </vt:lpstr>
      <vt:lpstr>Olinishi </vt:lpstr>
      <vt:lpstr>Olinishi </vt:lpstr>
      <vt:lpstr>Olinishi </vt:lpstr>
      <vt:lpstr>Olinishi </vt:lpstr>
      <vt:lpstr>Mustahkamlash </vt:lpstr>
      <vt:lpstr>Mustahkamlash </vt:lpstr>
      <vt:lpstr>Bilasizmi?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Kimyo</dc:title>
  <dc:creator>ASUS</dc:creator>
  <cp:lastModifiedBy>Teacher</cp:lastModifiedBy>
  <cp:revision>34</cp:revision>
  <dcterms:created xsi:type="dcterms:W3CDTF">2020-11-08T01:49:16Z</dcterms:created>
  <dcterms:modified xsi:type="dcterms:W3CDTF">2020-12-26T09:59:02Z</dcterms:modified>
</cp:coreProperties>
</file>