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20"/>
  </p:notesMasterIdLst>
  <p:sldIdLst>
    <p:sldId id="1435" r:id="rId10"/>
    <p:sldId id="1503" r:id="rId11"/>
    <p:sldId id="1515" r:id="rId12"/>
    <p:sldId id="1517" r:id="rId13"/>
    <p:sldId id="1518" r:id="rId14"/>
    <p:sldId id="1516" r:id="rId15"/>
    <p:sldId id="1519" r:id="rId16"/>
    <p:sldId id="1520" r:id="rId17"/>
    <p:sldId id="1521" r:id="rId18"/>
    <p:sldId id="1522" r:id="rId19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03"/>
            <p14:sldId id="1515"/>
            <p14:sldId id="1517"/>
            <p14:sldId id="1518"/>
            <p14:sldId id="1516"/>
            <p14:sldId id="1519"/>
            <p14:sldId id="1520"/>
            <p14:sldId id="1521"/>
            <p14:sldId id="152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3369" autoAdjust="0"/>
  </p:normalViewPr>
  <p:slideViewPr>
    <p:cSldViewPr snapToObjects="1">
      <p:cViewPr varScale="1">
        <p:scale>
          <a:sx n="91" d="100"/>
          <a:sy n="91" d="100"/>
        </p:scale>
        <p:origin x="900" y="90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57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95" y="-12080"/>
            <a:ext cx="9156096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5708" y="180691"/>
            <a:ext cx="4849825" cy="1192931"/>
          </a:xfrm>
          <a:prstGeom prst="rect">
            <a:avLst/>
          </a:prstGeom>
        </p:spPr>
        <p:txBody>
          <a:bodyPr vert="horz" wrap="square" lIns="0" tIns="23154" rIns="0" bIns="0" rtlCol="0">
            <a:spAutoFit/>
          </a:bodyPr>
          <a:lstStyle/>
          <a:p>
            <a:pPr marL="20134">
              <a:lnSpc>
                <a:spcPct val="100000"/>
              </a:lnSpc>
              <a:spcBef>
                <a:spcPts val="181"/>
              </a:spcBef>
            </a:pPr>
            <a:r>
              <a:rPr lang="en-US" sz="7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7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6351" y="1887293"/>
            <a:ext cx="545820" cy="137024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6351" y="3338024"/>
            <a:ext cx="545820" cy="12790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7164288" y="362812"/>
            <a:ext cx="1637686" cy="805941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128778" y="435861"/>
            <a:ext cx="1589534" cy="579412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Arial"/>
                <a:cs typeface="Arial"/>
              </a:rPr>
              <a:t>10-sinf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1194298" y="2171922"/>
            <a:ext cx="6834086" cy="1191916"/>
          </a:xfrm>
          <a:prstGeom prst="rect">
            <a:avLst/>
          </a:prstGeom>
        </p:spPr>
        <p:txBody>
          <a:bodyPr vert="horz" wrap="square" lIns="0" tIns="22149" rIns="0" bIns="0" rtlCol="0">
            <a:spAutoFit/>
          </a:bodyPr>
          <a:lstStyle/>
          <a:p>
            <a:pPr marL="20130" algn="ctr"/>
            <a:r>
              <a:rPr lang="fr-FR" sz="3800" b="1" dirty="0" smtClean="0">
                <a:solidFill>
                  <a:srgbClr val="002060"/>
                </a:solidFill>
                <a:latin typeface="Arial"/>
                <a:cs typeface="Arial"/>
              </a:rPr>
              <a:t>Mavzuga doir masala va mashqlar yechish </a:t>
            </a:r>
            <a:endParaRPr sz="38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783676" y="416480"/>
            <a:ext cx="181316" cy="371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875435" y="650789"/>
            <a:ext cx="338576" cy="451435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916675" y="919436"/>
            <a:ext cx="255164" cy="1420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527570" y="650121"/>
            <a:ext cx="355704" cy="452441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567815" y="862339"/>
            <a:ext cx="274389" cy="199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3418" y="1505565"/>
            <a:ext cx="8413038" cy="1354217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133-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betdagi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5, 9-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masalalarni </a:t>
            </a:r>
            <a:r>
              <a:rPr lang="en-US" sz="4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ishlash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5425" y="166276"/>
            <a:ext cx="8571008" cy="613171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Mustaqil</a:t>
            </a:r>
            <a:r>
              <a:rPr lang="en-US" sz="3200" dirty="0" smtClean="0"/>
              <a:t> </a:t>
            </a:r>
            <a:r>
              <a:rPr lang="en-US" sz="3200" dirty="0" err="1" smtClean="0"/>
              <a:t>bajarish</a:t>
            </a:r>
            <a:r>
              <a:rPr lang="en-US" sz="3200" dirty="0" smtClean="0"/>
              <a:t> </a:t>
            </a:r>
            <a:r>
              <a:rPr lang="en-US" sz="3200" dirty="0" err="1" smtClean="0"/>
              <a:t>uchun</a:t>
            </a:r>
            <a:r>
              <a:rPr lang="en-US" sz="3200" dirty="0" smtClean="0"/>
              <a:t> </a:t>
            </a:r>
            <a:r>
              <a:rPr lang="en-US" sz="3200" dirty="0" err="1" smtClean="0"/>
              <a:t>topshiriqlar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600888" y="135085"/>
            <a:ext cx="5579741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 algn="ctr" defTabSz="914298">
              <a:spcBef>
                <a:spcPts val="206"/>
              </a:spcBef>
              <a:defRPr/>
            </a:pPr>
            <a:r>
              <a:rPr lang="en-US" sz="3800" b="1" kern="800" spc="-40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Reja</a:t>
            </a:r>
            <a:r>
              <a:rPr lang="en-US" sz="3800" b="1" kern="800" spc="-4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endParaRPr lang="en-US" sz="3800" b="1" kern="800" spc="-4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8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7158" y="1542964"/>
            <a:ext cx="8572560" cy="1777795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topshiriqlarni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200" dirty="0"/>
          </a:p>
          <a:p>
            <a:pPr>
              <a:spcAft>
                <a:spcPts val="120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3" y="159171"/>
            <a:ext cx="7772401" cy="613171"/>
          </a:xfrm>
        </p:spPr>
        <p:txBody>
          <a:bodyPr/>
          <a:lstStyle/>
          <a:p>
            <a:r>
              <a:rPr lang="en-US" dirty="0" err="1" smtClean="0"/>
              <a:t>Topshiriqni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5321528" cy="1572124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3182" y="1002802"/>
            <a:ext cx="8643998" cy="387182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1-masala.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nomenklatura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0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-CH(NO</a:t>
            </a:r>
            <a:r>
              <a:rPr lang="en-US" sz="20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)-CH(CH</a:t>
            </a:r>
            <a:r>
              <a:rPr lang="en-US" sz="20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)-CH</a:t>
            </a:r>
            <a:r>
              <a:rPr lang="en-US" sz="20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3-metil-2-nitrobutan   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2-masala.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atomlarining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1-nitropropan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3-metil-2-nitrobutan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1-nitrobenzol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</a:p>
          <a:p>
            <a:pPr marL="173018" lvl="1" indent="0"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-NO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 </a:t>
            </a:r>
          </a:p>
          <a:p>
            <a:pPr marL="173018" lvl="1" indent="0"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-CH(NO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)-CH(CH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)-CH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-NO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73577"/>
          <a:stretch/>
        </p:blipFill>
        <p:spPr>
          <a:xfrm>
            <a:off x="7308304" y="3266076"/>
            <a:ext cx="1080120" cy="15476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44408" y="3266076"/>
            <a:ext cx="144016" cy="2417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Topshiriqni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1520" y="1000943"/>
            <a:ext cx="8640960" cy="4034951"/>
          </a:xfrm>
        </p:spPr>
        <p:txBody>
          <a:bodyPr/>
          <a:lstStyle/>
          <a:p>
            <a:pPr marL="0" indent="355600" algn="just">
              <a:buNone/>
            </a:pPr>
            <a:r>
              <a:rPr lang="en-US" sz="1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3-masala. 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2-nitrobutan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so‘zlaringizni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asoslash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355600" algn="just">
              <a:buNone/>
            </a:pPr>
            <a:r>
              <a:rPr lang="en-US" sz="1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Nitrolanish</a:t>
            </a:r>
            <a:r>
              <a:rPr lang="en-US" sz="1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1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konsentrlangan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kirishmaydi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haroratda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oksidlovchiga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alkanlarni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oksidlaydi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355600" algn="just">
              <a:buNone/>
            </a:pP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marotaba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M.I.Konovalov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(1888 y.)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(140°)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uglevodorodlarga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suyultirilgan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(12-14%)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ettirganda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uglevodoroddagi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vodorodlar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qoldigi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(NO</a:t>
            </a:r>
            <a:r>
              <a:rPr lang="en-US" sz="19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almashinishini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355600" algn="just">
              <a:buNone/>
            </a:pP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nitrolanish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reaktsiyasi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Konovalov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9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just">
              <a:buNone/>
            </a:pPr>
            <a:endParaRPr lang="ru-RU" sz="1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Topshiriqni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half" idx="3"/>
          </p:nvPr>
        </p:nvSpPr>
        <p:spPr>
          <a:xfrm>
            <a:off x="214282" y="1439558"/>
            <a:ext cx="8715436" cy="1785104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</a:t>
            </a:r>
            <a:r>
              <a:rPr lang="en-US" sz="2000" dirty="0" smtClean="0">
                <a:solidFill>
                  <a:srgbClr val="000000"/>
                </a:solidFill>
              </a:rPr>
              <a:t>-CH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-CH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-CH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 </a:t>
            </a:r>
            <a:r>
              <a:rPr lang="en-US" sz="2000" dirty="0" smtClean="0">
                <a:solidFill>
                  <a:srgbClr val="000000"/>
                </a:solidFill>
              </a:rPr>
              <a:t>+ HONO</a:t>
            </a:r>
            <a:r>
              <a:rPr lang="en-US" sz="2000" baseline="-25000" dirty="0" smtClean="0">
                <a:solidFill>
                  <a:srgbClr val="000000"/>
                </a:solidFill>
              </a:rPr>
              <a:t>2 </a:t>
            </a:r>
            <a:r>
              <a:rPr lang="en-US" sz="2000" dirty="0" smtClean="0">
                <a:solidFill>
                  <a:srgbClr val="000000"/>
                </a:solidFill>
              </a:rPr>
              <a:t>= 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</a:t>
            </a:r>
            <a:r>
              <a:rPr lang="en-US" sz="2000" dirty="0" smtClean="0">
                <a:solidFill>
                  <a:srgbClr val="000000"/>
                </a:solidFill>
              </a:rPr>
              <a:t>-CH(NO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)-CH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-CH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</a:t>
            </a:r>
            <a:r>
              <a:rPr lang="en-US" sz="2000" dirty="0" smtClean="0">
                <a:solidFill>
                  <a:srgbClr val="000000"/>
                </a:solidFill>
              </a:rPr>
              <a:t> + H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O  </a:t>
            </a:r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n-</a:t>
            </a:r>
            <a:r>
              <a:rPr lang="en-US" sz="2000" dirty="0" err="1" smtClean="0">
                <a:solidFill>
                  <a:srgbClr val="000000"/>
                </a:solidFill>
              </a:rPr>
              <a:t>butan</a:t>
            </a:r>
            <a:r>
              <a:rPr lang="en-US" sz="2000" dirty="0" smtClean="0">
                <a:solidFill>
                  <a:srgbClr val="000000"/>
                </a:solidFill>
              </a:rPr>
              <a:t>                                          2-nitrobutan</a:t>
            </a:r>
            <a:endParaRPr lang="ru-RU" sz="20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</a:t>
            </a:r>
            <a:r>
              <a:rPr lang="en-US" sz="2000" dirty="0" smtClean="0">
                <a:solidFill>
                  <a:srgbClr val="000000"/>
                </a:solidFill>
              </a:rPr>
              <a:t>-CH(CH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</a:t>
            </a:r>
            <a:r>
              <a:rPr lang="en-US" sz="2000" dirty="0" smtClean="0">
                <a:solidFill>
                  <a:srgbClr val="000000"/>
                </a:solidFill>
              </a:rPr>
              <a:t>)-CH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-CH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</a:t>
            </a:r>
            <a:r>
              <a:rPr lang="en-US" sz="2000" dirty="0" smtClean="0">
                <a:solidFill>
                  <a:srgbClr val="000000"/>
                </a:solidFill>
              </a:rPr>
              <a:t> + HONO</a:t>
            </a:r>
            <a:r>
              <a:rPr lang="en-US" sz="2000" baseline="-25000" dirty="0" smtClean="0">
                <a:solidFill>
                  <a:srgbClr val="000000"/>
                </a:solidFill>
              </a:rPr>
              <a:t>2 </a:t>
            </a:r>
            <a:r>
              <a:rPr lang="en-US" sz="2000" dirty="0" smtClean="0">
                <a:solidFill>
                  <a:srgbClr val="000000"/>
                </a:solidFill>
              </a:rPr>
              <a:t>= 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</a:t>
            </a:r>
            <a:r>
              <a:rPr lang="en-US" sz="2000" dirty="0" smtClean="0">
                <a:solidFill>
                  <a:srgbClr val="000000"/>
                </a:solidFill>
              </a:rPr>
              <a:t>-C(CH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</a:t>
            </a:r>
            <a:r>
              <a:rPr lang="en-US" sz="2000" dirty="0" smtClean="0">
                <a:solidFill>
                  <a:srgbClr val="000000"/>
                </a:solidFill>
              </a:rPr>
              <a:t>)(NO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)-CH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-CH</a:t>
            </a:r>
            <a:r>
              <a:rPr lang="en-US" sz="2000" baseline="-25000" dirty="0" smtClean="0">
                <a:solidFill>
                  <a:srgbClr val="000000"/>
                </a:solidFill>
              </a:rPr>
              <a:t>3 </a:t>
            </a:r>
            <a:r>
              <a:rPr lang="en-US" sz="2000" dirty="0" smtClean="0">
                <a:solidFill>
                  <a:srgbClr val="000000"/>
                </a:solidFill>
              </a:rPr>
              <a:t>+ H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O </a:t>
            </a:r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2-metilbutan                                          2-metil-2-nitrobutan</a:t>
            </a:r>
            <a:endParaRPr lang="ru-RU" sz="20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3" y="0"/>
            <a:ext cx="7918645" cy="95428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Mavzuga</a:t>
            </a:r>
            <a:r>
              <a:rPr lang="en-US" dirty="0" smtClean="0"/>
              <a:t> </a:t>
            </a:r>
            <a:r>
              <a:rPr lang="en-US" dirty="0" err="1" smtClean="0"/>
              <a:t>doir</a:t>
            </a:r>
            <a:r>
              <a:rPr lang="en-US" dirty="0" smtClean="0"/>
              <a:t> </a:t>
            </a:r>
            <a:r>
              <a:rPr lang="en-US" dirty="0" err="1" smtClean="0"/>
              <a:t>masalalar</a:t>
            </a:r>
            <a:r>
              <a:rPr lang="en-US" dirty="0" smtClean="0"/>
              <a:t> </a:t>
            </a:r>
            <a:r>
              <a:rPr lang="en-US" dirty="0" err="1" smtClean="0"/>
              <a:t>yechish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14282" y="1030484"/>
            <a:ext cx="8678197" cy="1181862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21,7 gr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metilamin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(n.sh.)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214283" y="2362113"/>
            <a:ext cx="8678196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                                          x l                   21,7 gr                                                                                                                                                                                         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CH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3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-NO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+  3H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= CH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3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-NH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+ 2H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2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O    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                                     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             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                                            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 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auto">
          <a:xfrm>
            <a:off x="0" y="190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2008" y="2922498"/>
            <a:ext cx="567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67,2 l </a:t>
            </a:r>
            <a:endParaRPr lang="ru-RU" sz="1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2922498"/>
            <a:ext cx="5437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31 gr </a:t>
            </a:r>
            <a:endParaRPr lang="ru-RU" sz="10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6987" y="3424942"/>
            <a:ext cx="3865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xl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-----------21,7 gr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metilamin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3794274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67,2 l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---------------31 gr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metilamin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 x=47,04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4434666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21,7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metilamin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47,04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Mavzuga</a:t>
            </a:r>
            <a:r>
              <a:rPr lang="en-US" dirty="0" smtClean="0"/>
              <a:t> </a:t>
            </a:r>
            <a:r>
              <a:rPr lang="en-US" dirty="0" err="1" smtClean="0"/>
              <a:t>doir</a:t>
            </a:r>
            <a:r>
              <a:rPr lang="en-US" dirty="0" smtClean="0"/>
              <a:t> </a:t>
            </a:r>
            <a:r>
              <a:rPr lang="en-US" dirty="0" err="1" smtClean="0"/>
              <a:t>masalalar</a:t>
            </a:r>
            <a:r>
              <a:rPr lang="en-US" dirty="0" smtClean="0"/>
              <a:t> </a:t>
            </a:r>
            <a:r>
              <a:rPr lang="en-US" dirty="0" err="1" smtClean="0"/>
              <a:t>yechish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14282" y="1183005"/>
            <a:ext cx="8678198" cy="3139321"/>
          </a:xfrm>
        </p:spPr>
        <p:txBody>
          <a:bodyPr/>
          <a:lstStyle/>
          <a:p>
            <a:pPr marL="1255713" indent="-1255713">
              <a:buNone/>
            </a:pPr>
            <a:r>
              <a:rPr lang="en-US" sz="2000" b="1" dirty="0" smtClean="0">
                <a:solidFill>
                  <a:srgbClr val="000000"/>
                </a:solidFill>
              </a:rPr>
              <a:t>8-masala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Nitrobenzolga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4 gr </a:t>
            </a:r>
            <a:r>
              <a:rPr lang="en-US" sz="2000" dirty="0" err="1" smtClean="0">
                <a:solidFill>
                  <a:srgbClr val="000000"/>
                </a:solidFill>
              </a:rPr>
              <a:t>vodorod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ta’sir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etishi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natijasida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hosil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organik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moddaning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massasini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aniqlang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2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                      4gr            x gr   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C</a:t>
            </a:r>
            <a:r>
              <a:rPr lang="en-US" sz="2000" baseline="-25000" dirty="0" smtClean="0">
                <a:solidFill>
                  <a:srgbClr val="000000"/>
                </a:solidFill>
              </a:rPr>
              <a:t>6</a:t>
            </a:r>
            <a:r>
              <a:rPr lang="en-US" sz="2000" dirty="0" smtClean="0">
                <a:solidFill>
                  <a:srgbClr val="000000"/>
                </a:solidFill>
              </a:rPr>
              <a:t>H</a:t>
            </a:r>
            <a:r>
              <a:rPr lang="en-US" sz="2000" baseline="-25000" dirty="0" smtClean="0">
                <a:solidFill>
                  <a:srgbClr val="000000"/>
                </a:solidFill>
              </a:rPr>
              <a:t>5</a:t>
            </a:r>
            <a:r>
              <a:rPr lang="en-US" sz="2000" dirty="0" smtClean="0">
                <a:solidFill>
                  <a:srgbClr val="000000"/>
                </a:solidFill>
              </a:rPr>
              <a:t>-NO</a:t>
            </a:r>
            <a:r>
              <a:rPr lang="en-US" sz="2000" baseline="-25000" dirty="0" smtClean="0">
                <a:solidFill>
                  <a:srgbClr val="000000"/>
                </a:solidFill>
              </a:rPr>
              <a:t>2 </a:t>
            </a:r>
            <a:r>
              <a:rPr lang="en-US" sz="2000" dirty="0" smtClean="0">
                <a:solidFill>
                  <a:srgbClr val="000000"/>
                </a:solidFill>
              </a:rPr>
              <a:t>  + 3H</a:t>
            </a:r>
            <a:r>
              <a:rPr lang="en-US" sz="2000" baseline="-25000" dirty="0" smtClean="0">
                <a:solidFill>
                  <a:srgbClr val="000000"/>
                </a:solidFill>
              </a:rPr>
              <a:t>2  </a:t>
            </a:r>
            <a:r>
              <a:rPr lang="en-US" sz="2000" dirty="0" smtClean="0">
                <a:solidFill>
                  <a:srgbClr val="000000"/>
                </a:solidFill>
              </a:rPr>
              <a:t>=  C</a:t>
            </a:r>
            <a:r>
              <a:rPr lang="en-US" sz="2000" baseline="-25000" dirty="0" smtClean="0">
                <a:solidFill>
                  <a:srgbClr val="000000"/>
                </a:solidFill>
              </a:rPr>
              <a:t>6</a:t>
            </a:r>
            <a:r>
              <a:rPr lang="en-US" sz="2000" dirty="0" smtClean="0">
                <a:solidFill>
                  <a:srgbClr val="000000"/>
                </a:solidFill>
              </a:rPr>
              <a:t>H</a:t>
            </a:r>
            <a:r>
              <a:rPr lang="en-US" sz="2000" baseline="-25000" dirty="0" smtClean="0">
                <a:solidFill>
                  <a:srgbClr val="000000"/>
                </a:solidFill>
              </a:rPr>
              <a:t>5</a:t>
            </a:r>
            <a:r>
              <a:rPr lang="en-US" sz="2000" dirty="0" smtClean="0">
                <a:solidFill>
                  <a:srgbClr val="000000"/>
                </a:solidFill>
              </a:rPr>
              <a:t>-NH</a:t>
            </a:r>
            <a:r>
              <a:rPr lang="en-US" sz="2000" baseline="-25000" dirty="0" smtClean="0">
                <a:solidFill>
                  <a:srgbClr val="000000"/>
                </a:solidFill>
              </a:rPr>
              <a:t>2 </a:t>
            </a:r>
            <a:r>
              <a:rPr lang="en-US" sz="2000" dirty="0" smtClean="0">
                <a:solidFill>
                  <a:srgbClr val="000000"/>
                </a:solidFill>
              </a:rPr>
              <a:t>  + 2 H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O    </a:t>
            </a:r>
            <a:r>
              <a:rPr lang="en-US" sz="1800" dirty="0" smtClean="0">
                <a:solidFill>
                  <a:srgbClr val="000000"/>
                </a:solidFill>
              </a:rPr>
              <a:t>4 gr </a:t>
            </a:r>
            <a:r>
              <a:rPr lang="en-US" sz="1800" dirty="0" err="1" smtClean="0">
                <a:solidFill>
                  <a:srgbClr val="000000"/>
                </a:solidFill>
              </a:rPr>
              <a:t>vodorod</a:t>
            </a:r>
            <a:r>
              <a:rPr lang="en-US" sz="1800" dirty="0" smtClean="0">
                <a:solidFill>
                  <a:srgbClr val="000000"/>
                </a:solidFill>
              </a:rPr>
              <a:t>---------x gr </a:t>
            </a:r>
            <a:r>
              <a:rPr lang="en-US" sz="1800" dirty="0" err="1" smtClean="0">
                <a:solidFill>
                  <a:srgbClr val="000000"/>
                </a:solidFill>
              </a:rPr>
              <a:t>anilin</a:t>
            </a:r>
            <a:endParaRPr lang="ru-RU" sz="18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                     6 </a:t>
            </a:r>
            <a:r>
              <a:rPr lang="en-US" sz="2000" dirty="0" err="1" smtClean="0">
                <a:solidFill>
                  <a:srgbClr val="000000"/>
                </a:solidFill>
              </a:rPr>
              <a:t>gr</a:t>
            </a:r>
            <a:r>
              <a:rPr lang="en-US" sz="2000" dirty="0" smtClean="0">
                <a:solidFill>
                  <a:srgbClr val="000000"/>
                </a:solidFill>
              </a:rPr>
              <a:t>             93gr</a:t>
            </a:r>
            <a:endParaRPr lang="ru-RU" sz="20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                                                                    </a:t>
            </a:r>
            <a:r>
              <a:rPr lang="en-US" sz="1800" dirty="0" smtClean="0">
                <a:solidFill>
                  <a:srgbClr val="000000"/>
                </a:solidFill>
              </a:rPr>
              <a:t>6 gr </a:t>
            </a:r>
            <a:r>
              <a:rPr lang="en-US" sz="1800" dirty="0" err="1" smtClean="0">
                <a:solidFill>
                  <a:srgbClr val="000000"/>
                </a:solidFill>
              </a:rPr>
              <a:t>vodorod</a:t>
            </a:r>
            <a:r>
              <a:rPr lang="en-US" sz="1800" dirty="0" smtClean="0">
                <a:solidFill>
                  <a:srgbClr val="000000"/>
                </a:solidFill>
              </a:rPr>
              <a:t>-------93 gr </a:t>
            </a:r>
            <a:r>
              <a:rPr lang="en-US" sz="1800" dirty="0" err="1" smtClean="0">
                <a:solidFill>
                  <a:srgbClr val="000000"/>
                </a:solidFill>
              </a:rPr>
              <a:t>anilin</a:t>
            </a:r>
            <a:r>
              <a:rPr lang="en-US" sz="1800" dirty="0" smtClean="0">
                <a:solidFill>
                  <a:srgbClr val="000000"/>
                </a:solidFill>
              </a:rPr>
              <a:t>     </a:t>
            </a:r>
            <a:r>
              <a:rPr lang="en-US" sz="2000" dirty="0" smtClean="0">
                <a:solidFill>
                  <a:srgbClr val="000000"/>
                </a:solidFill>
              </a:rPr>
              <a:t>x= 62  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                                                                                                                                         </a:t>
            </a:r>
            <a:r>
              <a:rPr lang="en-US" sz="2000" b="1" dirty="0" err="1" smtClean="0">
                <a:solidFill>
                  <a:srgbClr val="000000"/>
                </a:solidFill>
              </a:rPr>
              <a:t>Javob</a:t>
            </a:r>
            <a:r>
              <a:rPr lang="en-US" sz="2000" b="1" dirty="0">
                <a:solidFill>
                  <a:srgbClr val="000000"/>
                </a:solidFill>
              </a:rPr>
              <a:t>: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nitrobenzolga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4 gr </a:t>
            </a:r>
            <a:r>
              <a:rPr lang="en-US" sz="2000" dirty="0" err="1" smtClean="0">
                <a:solidFill>
                  <a:srgbClr val="000000"/>
                </a:solidFill>
              </a:rPr>
              <a:t>vodorod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ta’sir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ettirilganda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62 gr </a:t>
            </a:r>
            <a:r>
              <a:rPr lang="en-US" sz="2000" dirty="0" err="1" smtClean="0">
                <a:solidFill>
                  <a:srgbClr val="000000"/>
                </a:solidFill>
              </a:rPr>
              <a:t>anilin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hosil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Mavzuga</a:t>
            </a:r>
            <a:r>
              <a:rPr lang="en-US" dirty="0"/>
              <a:t> </a:t>
            </a:r>
            <a:r>
              <a:rPr lang="en-US" dirty="0" err="1"/>
              <a:t>doir</a:t>
            </a:r>
            <a:r>
              <a:rPr lang="en-US" dirty="0"/>
              <a:t> </a:t>
            </a:r>
            <a:r>
              <a:rPr lang="en-US" dirty="0" err="1"/>
              <a:t>masalalar</a:t>
            </a:r>
            <a:r>
              <a:rPr lang="en-US" dirty="0"/>
              <a:t> </a:t>
            </a:r>
            <a:r>
              <a:rPr lang="en-US" dirty="0" err="1"/>
              <a:t>yechish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56983" y="1491630"/>
            <a:ext cx="8293321" cy="861774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000000"/>
                </a:solidFill>
              </a:rPr>
              <a:t>7-masala</a:t>
            </a:r>
            <a:r>
              <a:rPr lang="en-US" sz="2800" dirty="0" smtClean="0">
                <a:solidFill>
                  <a:srgbClr val="000000"/>
                </a:solidFill>
              </a:rPr>
              <a:t>. 45 gr </a:t>
            </a:r>
            <a:r>
              <a:rPr lang="en-US" sz="2800" dirty="0" err="1" smtClean="0">
                <a:solidFill>
                  <a:srgbClr val="000000"/>
                </a:solidFill>
              </a:rPr>
              <a:t>etilamin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olish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uchun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qancha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hajmdagi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litr</a:t>
            </a:r>
            <a:r>
              <a:rPr lang="en-US" sz="2800" dirty="0" smtClean="0">
                <a:solidFill>
                  <a:srgbClr val="000000"/>
                </a:solidFill>
              </a:rPr>
              <a:t> (n.sh.)</a:t>
            </a:r>
            <a:r>
              <a:rPr lang="en-US" sz="2800" dirty="0" err="1" smtClean="0">
                <a:solidFill>
                  <a:srgbClr val="000000"/>
                </a:solidFill>
              </a:rPr>
              <a:t>vodorod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gazi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kerak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bo‘ladi</a:t>
            </a:r>
            <a:r>
              <a:rPr lang="en-US" sz="2800" dirty="0" smtClean="0">
                <a:solidFill>
                  <a:srgbClr val="000000"/>
                </a:solidFill>
              </a:rPr>
              <a:t>. </a:t>
            </a: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3" y="168091"/>
            <a:ext cx="7772401" cy="613171"/>
          </a:xfrm>
        </p:spPr>
        <p:txBody>
          <a:bodyPr>
            <a:normAutofit/>
          </a:bodyPr>
          <a:lstStyle/>
          <a:p>
            <a:r>
              <a:rPr lang="en-US" dirty="0" err="1" smtClean="0"/>
              <a:t>Masalaning</a:t>
            </a:r>
            <a:r>
              <a:rPr lang="en-US" dirty="0" smtClean="0"/>
              <a:t> </a:t>
            </a:r>
            <a:r>
              <a:rPr lang="en-US" dirty="0" err="1" smtClean="0"/>
              <a:t>yechimi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3532" y="1563638"/>
            <a:ext cx="8458948" cy="2123658"/>
          </a:xfrm>
        </p:spPr>
        <p:txBody>
          <a:bodyPr/>
          <a:lstStyle/>
          <a:p>
            <a:pPr lvl="1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x l                   45   gr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2000" dirty="0" smtClean="0">
                <a:solidFill>
                  <a:srgbClr val="000000"/>
                </a:solidFill>
              </a:rPr>
              <a:t>C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H</a:t>
            </a:r>
            <a:r>
              <a:rPr lang="en-US" sz="2000" baseline="-25000" dirty="0" smtClean="0">
                <a:solidFill>
                  <a:srgbClr val="000000"/>
                </a:solidFill>
              </a:rPr>
              <a:t>5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-NO</a:t>
            </a:r>
            <a:r>
              <a:rPr lang="en-US" sz="2000" baseline="-30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 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+  3H</a:t>
            </a:r>
            <a:r>
              <a:rPr lang="en-US" sz="2000" baseline="-30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= </a:t>
            </a:r>
            <a:r>
              <a:rPr lang="en-US" sz="2000" dirty="0" smtClean="0">
                <a:solidFill>
                  <a:srgbClr val="000000"/>
                </a:solidFill>
              </a:rPr>
              <a:t>C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H</a:t>
            </a:r>
            <a:r>
              <a:rPr lang="en-US" sz="2000" baseline="-25000" dirty="0" smtClean="0">
                <a:solidFill>
                  <a:srgbClr val="000000"/>
                </a:solidFill>
              </a:rPr>
              <a:t>5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-NH</a:t>
            </a:r>
            <a:r>
              <a:rPr lang="en-US" sz="2000" baseline="-30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+ 2H</a:t>
            </a:r>
            <a:r>
              <a:rPr lang="en-US" sz="2000" baseline="-30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O       </a:t>
            </a:r>
            <a:r>
              <a:rPr lang="en-US" sz="1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xl </a:t>
            </a:r>
            <a:r>
              <a:rPr lang="en-US" sz="1600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vodorod</a:t>
            </a:r>
            <a:r>
              <a:rPr lang="en-US" sz="1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-----------45gr </a:t>
            </a:r>
            <a:r>
              <a:rPr lang="en-US" sz="1600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metilamin</a:t>
            </a:r>
            <a:endParaRPr 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lang="en-US" sz="105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67,2 l                  45gr                                               </a:t>
            </a:r>
            <a:r>
              <a:rPr lang="ru-RU" sz="105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lang="en-US" sz="1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67,2 l </a:t>
            </a:r>
            <a:r>
              <a:rPr lang="en-US" sz="1600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vodorod</a:t>
            </a:r>
            <a:r>
              <a:rPr lang="en-US" sz="1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---------------45 gr </a:t>
            </a:r>
            <a:r>
              <a:rPr lang="en-US" sz="1600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metilamin</a:t>
            </a:r>
            <a:r>
              <a:rPr lang="en-US" sz="1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x=67,2 </a:t>
            </a: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</a:t>
            </a: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16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sz="1600" dirty="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 b="1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Javob</a:t>
            </a:r>
            <a:r>
              <a:rPr lang="en-US" sz="2400" b="1" dirty="0" smtClean="0">
                <a:solidFill>
                  <a:srgbClr val="000000"/>
                </a:solidFill>
              </a:rPr>
              <a:t>: 45 gr </a:t>
            </a:r>
            <a:r>
              <a:rPr lang="en-US" sz="2400" dirty="0" err="1" smtClean="0">
                <a:solidFill>
                  <a:srgbClr val="000000"/>
                </a:solidFill>
              </a:rPr>
              <a:t>metilamin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olish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uchun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</a:rPr>
              <a:t>67,2 </a:t>
            </a:r>
            <a:r>
              <a:rPr lang="en-US" sz="2400" b="1" dirty="0" err="1" smtClean="0">
                <a:solidFill>
                  <a:srgbClr val="000000"/>
                </a:solidFill>
              </a:rPr>
              <a:t>litr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vodorod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sarflanadi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  <a:r>
              <a:rPr lang="en-US" sz="1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153056</TotalTime>
  <Words>426</Words>
  <Application>Microsoft Office PowerPoint</Application>
  <PresentationFormat>Экран (16:9)</PresentationFormat>
  <Paragraphs>65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10</vt:i4>
      </vt:variant>
    </vt:vector>
  </HeadingPairs>
  <TitlesOfParts>
    <vt:vector size="25" baseType="lpstr">
      <vt:lpstr>Arial</vt:lpstr>
      <vt:lpstr>Arial Black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</vt:lpstr>
      <vt:lpstr>Презентация PowerPoint</vt:lpstr>
      <vt:lpstr>Topshiriqni tekshirish</vt:lpstr>
      <vt:lpstr>Topshiriqni tekshirish</vt:lpstr>
      <vt:lpstr>Topshiriqni tekshirish</vt:lpstr>
      <vt:lpstr>Mavzuga doir masalalar yechish</vt:lpstr>
      <vt:lpstr>Mavzuga doir masalalar yechish</vt:lpstr>
      <vt:lpstr>Mavzuga doir masalalar yechish</vt:lpstr>
      <vt:lpstr>Masalaning yechimi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1717</cp:revision>
  <dcterms:created xsi:type="dcterms:W3CDTF">2014-10-08T23:03:32Z</dcterms:created>
  <dcterms:modified xsi:type="dcterms:W3CDTF">2021-02-20T10:17:47Z</dcterms:modified>
</cp:coreProperties>
</file>