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323" r:id="rId3"/>
    <p:sldId id="322" r:id="rId4"/>
    <p:sldId id="321" r:id="rId5"/>
    <p:sldId id="320" r:id="rId6"/>
    <p:sldId id="328" r:id="rId7"/>
    <p:sldId id="319" r:id="rId8"/>
    <p:sldId id="318" r:id="rId9"/>
    <p:sldId id="315" r:id="rId10"/>
    <p:sldId id="314" r:id="rId11"/>
    <p:sldId id="317" r:id="rId12"/>
    <p:sldId id="316" r:id="rId13"/>
    <p:sldId id="313" r:id="rId14"/>
    <p:sldId id="312" r:id="rId15"/>
    <p:sldId id="311" r:id="rId16"/>
    <p:sldId id="325" r:id="rId17"/>
    <p:sldId id="326" r:id="rId18"/>
    <p:sldId id="327" r:id="rId19"/>
    <p:sldId id="329" r:id="rId20"/>
    <p:sldId id="324" r:id="rId21"/>
    <p:sldId id="33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5" d="100"/>
          <a:sy n="75" d="100"/>
        </p:scale>
        <p:origin x="64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4D130B-88BC-4ECA-A615-92ABE9101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288347A-B24D-4DB1-9DF5-ECB323AB3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27A66B2-13C5-4955-8C99-3AB1908C0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A91E98-50AF-4097-A492-07007C1C3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EFD43B-8C8B-4778-B40B-5EE7DA0B0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42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B3111C-E87F-4B2B-9051-319FC4BA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2322FF0-8A3B-4B19-B682-6B240E1FB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BC7820-89C9-4945-A9A3-56B837837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A4964B-E2C2-4677-8274-8CBFC91B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544C228-36AA-4153-A0A1-54E5E8E9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33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090C190-E603-40B0-93F2-6F69FB371F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E32E86A-B302-4C30-B10C-EFED08294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5030CE-B361-45E9-874E-09D117FD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591251-723E-4BB0-B11E-63F114EE9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F61C2E-8FC2-4270-9FE4-31AFBCAA7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1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9B6613-0E30-4A82-BE24-362955C6B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220FF7-FD90-4F74-9B0E-982ADCB5C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602DCB-CEF5-4189-8E39-34B33764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CB36A4-A266-4BA2-998A-5DEE6C510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4996E8-E323-46C4-8F34-5CC08182F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163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A5AFAE-8240-45A9-ADD2-C06030964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B8F2BA7-07FB-4807-BEF8-C939D1898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49CEEA3-087E-4D68-B8D8-E1BA6505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5E42A5-CAB6-4DC6-BBE2-23E96FF0B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DEB32F3-7AE9-40F6-A794-EF64C54CA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4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758998-1E8D-4E57-875F-AACA32E1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960B7C3-8A14-44A1-A8F7-3A24902CB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052A6C2-E01F-4886-9162-CFF74927C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2FD9E4D-22FB-42C2-8D4E-B5CA09C6A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770908-4F79-4AE0-A90D-37B041656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D674394-2207-40AE-BD70-32FE6847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59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1B3541-CA65-4AE9-9B94-87F8D628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D1D2FF-443F-4FE2-A041-5B174DFB5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64F32DB-1057-487F-A0ED-57A61AB92A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25501B-4DC1-4880-B0F4-7E2741C1CA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1FC50A1-90DA-4D46-87A2-BB359CF98A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D47C47A-D410-479B-AED6-968871D6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F17E35C-1071-4590-BF15-32DCE49D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EE0E153-E139-4612-95C6-D9186199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AFC9CD-700F-4CF1-B158-E81B7D6A3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00E0D09-B84F-4DAC-B57F-79EDF833D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9727A82-9A2F-489F-9577-06F6D13F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30E4CAB-4F98-4DE7-BD38-9F87D885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97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F0020EE-65F7-4D60-8D88-44B238B8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627DF2E-35D7-4D80-BC61-E589B62C6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75DE610-817C-4A73-A466-82937C4D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21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CA2494-38F3-45EE-AE4F-DDC7190F8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09B80E-0BF4-4974-8521-145C29688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A4BC096-281A-456D-8690-BEE653801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1499457-9322-47F4-AEE7-D1A1CD917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7F3ACE1-CA2B-4B27-B942-EE0BDD739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6B0AA1F-CEB2-4A21-AA44-C9A68BDF8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18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01B954-55E3-4041-8F89-DC92FB169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16E5392-84DA-4811-8793-C4F4E0A38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02658B-469D-4961-98DB-6009B48FE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5FFBAED-B17D-4C82-9D1F-01EBD5DBB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3CC499F-31B2-469A-8C65-427B3D55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5A1AF99-AFC8-4F64-A5FD-678389DA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8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E6EF30-1A3B-4C00-B3FC-87CE80AF9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F5D2826-C551-4944-B61D-3D7D6F549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8C62E0-A094-40B0-921A-55F5C1B218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4E898-A6F9-4026-A65A-678C618EF4A0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8DFBCB-3A19-4C35-A0BB-54FDCE052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9E6F36-A359-4E48-AA62-0FDD37DA4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2AAAF-23D7-4099-B4DC-D5397615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53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z.wikipedia.org/wiki/Kimy%C9%99vi_reaksiy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21082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71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153" rIns="0" bIns="0" rtlCol="0" anchor="ctr">
            <a:spAutoFit/>
          </a:bodyPr>
          <a:lstStyle/>
          <a:p>
            <a:pPr marL="26221">
              <a:spcBef>
                <a:spcPts val="234"/>
              </a:spcBef>
            </a:pPr>
            <a:r>
              <a:rPr lang="uz-Latn-UZ" sz="8597" b="1" spc="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5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5488" y="3162538"/>
            <a:ext cx="10543673" cy="706234"/>
          </a:xfrm>
          <a:prstGeom prst="rect">
            <a:avLst/>
          </a:prstGeom>
        </p:spPr>
        <p:txBody>
          <a:bodyPr vert="horz" wrap="square" lIns="0" tIns="28844" rIns="0" bIns="0" rtlCol="0">
            <a:spAutoFit/>
          </a:bodyPr>
          <a:lstStyle/>
          <a:p>
            <a:pPr marL="38021">
              <a:spcAft>
                <a:spcPts val="1200"/>
              </a:spcAft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n w="0">
                <a:solidFill>
                  <a:srgbClr val="2365C7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702629" y="486666"/>
            <a:ext cx="2333858" cy="1246833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7871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7871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72057" y="710705"/>
            <a:ext cx="1962670" cy="747956"/>
          </a:xfrm>
          <a:prstGeom prst="rect">
            <a:avLst/>
          </a:prstGeom>
        </p:spPr>
        <p:txBody>
          <a:bodyPr vert="horz" wrap="square" lIns="0" tIns="32776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uz-Latn-UZ" sz="4645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645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885" y="4607023"/>
            <a:ext cx="2739602" cy="2108211"/>
          </a:xfrm>
          <a:prstGeom prst="rect">
            <a:avLst/>
          </a:prstGeom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84642" y="2433435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95090" y="4373330"/>
            <a:ext cx="576340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Moddaning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massasini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topish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D4E13DF-D924-4190-BA79-6DFC72192AC0}"/>
              </a:ext>
            </a:extLst>
          </p:cNvPr>
          <p:cNvSpPr txBox="1"/>
          <p:nvPr/>
        </p:nvSpPr>
        <p:spPr>
          <a:xfrm>
            <a:off x="393699" y="1182937"/>
            <a:ext cx="11557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3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atsetilen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EA2E558-FF04-47D8-B753-1A2E2F90292A}"/>
              </a:ext>
            </a:extLst>
          </p:cNvPr>
          <p:cNvSpPr/>
          <p:nvPr/>
        </p:nvSpPr>
        <p:spPr>
          <a:xfrm>
            <a:off x="887895" y="2649765"/>
            <a:ext cx="10005798" cy="3466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mol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1 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3 mol                  x                   x= 1,5 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m= 1,5 mol * 26gr/m=39 gr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39 g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atsetilen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lgan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3D14CB1F-B2D7-42B5-A4C9-620790648013}"/>
              </a:ext>
            </a:extLst>
          </p:cNvPr>
          <p:cNvCxnSpPr/>
          <p:nvPr/>
        </p:nvCxnSpPr>
        <p:spPr>
          <a:xfrm>
            <a:off x="3140765" y="2915478"/>
            <a:ext cx="13252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9B7597AC-66AA-4C4A-B4CA-B5E7D74C9AE2}"/>
              </a:ext>
            </a:extLst>
          </p:cNvPr>
          <p:cNvCxnSpPr/>
          <p:nvPr/>
        </p:nvCxnSpPr>
        <p:spPr>
          <a:xfrm>
            <a:off x="2991505" y="3686044"/>
            <a:ext cx="132521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8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Moddaning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hajmini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topish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M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770180E-F1EC-44D5-9C0F-A18241E5074C}"/>
              </a:ext>
            </a:extLst>
          </p:cNvPr>
          <p:cNvSpPr txBox="1"/>
          <p:nvPr/>
        </p:nvSpPr>
        <p:spPr>
          <a:xfrm>
            <a:off x="212035" y="1325217"/>
            <a:ext cx="11556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atsetilenning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(n.sh.)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B1BFD0A-9F23-47C3-9623-F5893BD43543}"/>
              </a:ext>
            </a:extLst>
          </p:cNvPr>
          <p:cNvSpPr/>
          <p:nvPr/>
        </p:nvSpPr>
        <p:spPr>
          <a:xfrm>
            <a:off x="2915478" y="2724041"/>
            <a:ext cx="5592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47105286-5AC1-4074-BC2B-F9E4470D3FD4}"/>
              </a:ext>
            </a:extLst>
          </p:cNvPr>
          <p:cNvCxnSpPr>
            <a:cxnSpLocks/>
          </p:cNvCxnSpPr>
          <p:nvPr/>
        </p:nvCxnSpPr>
        <p:spPr>
          <a:xfrm>
            <a:off x="4240695" y="3047206"/>
            <a:ext cx="10601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39F684E-B9A0-4D23-8166-5A8816D7107D}"/>
              </a:ext>
            </a:extLst>
          </p:cNvPr>
          <p:cNvSpPr/>
          <p:nvPr/>
        </p:nvSpPr>
        <p:spPr>
          <a:xfrm>
            <a:off x="4081330" y="2642757"/>
            <a:ext cx="13789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1500</a:t>
            </a:r>
            <a:r>
              <a:rPr lang="en-US" sz="2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A2ECC3C-3FA8-4102-A04E-72FA4FA48CBD}"/>
              </a:ext>
            </a:extLst>
          </p:cNvPr>
          <p:cNvSpPr/>
          <p:nvPr/>
        </p:nvSpPr>
        <p:spPr>
          <a:xfrm>
            <a:off x="212035" y="4088649"/>
            <a:ext cx="117894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mol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metandan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mol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atsetilen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4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Moddaning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hajmini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topish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07C42CC-3ADE-484E-A3E6-F98A7D831330}"/>
              </a:ext>
            </a:extLst>
          </p:cNvPr>
          <p:cNvSpPr txBox="1"/>
          <p:nvPr/>
        </p:nvSpPr>
        <p:spPr>
          <a:xfrm>
            <a:off x="251791" y="1338470"/>
            <a:ext cx="11648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atsetilen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48CECF9-8FB8-40FA-BDC2-0063850349D4}"/>
              </a:ext>
            </a:extLst>
          </p:cNvPr>
          <p:cNvSpPr/>
          <p:nvPr/>
        </p:nvSpPr>
        <p:spPr>
          <a:xfrm>
            <a:off x="973831" y="2791347"/>
            <a:ext cx="10508974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mol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1 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mol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x          x= 2 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V=n*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en-US" sz="3600" baseline="-25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V=2mol * 22,4 l=44,8 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25FD66DD-DF8C-42E9-9854-8D139D60541B}"/>
              </a:ext>
            </a:extLst>
          </p:cNvPr>
          <p:cNvCxnSpPr/>
          <p:nvPr/>
        </p:nvCxnSpPr>
        <p:spPr>
          <a:xfrm>
            <a:off x="3321693" y="3154017"/>
            <a:ext cx="13430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F5648A19-2019-4B91-9EDE-AE0A8640E7A9}"/>
              </a:ext>
            </a:extLst>
          </p:cNvPr>
          <p:cNvCxnSpPr/>
          <p:nvPr/>
        </p:nvCxnSpPr>
        <p:spPr>
          <a:xfrm>
            <a:off x="3321693" y="3847530"/>
            <a:ext cx="13430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39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Moddaning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hajmini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topish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Mo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F4A3F81-23FE-4E2D-B450-85DD24D03F12}"/>
              </a:ext>
            </a:extLst>
          </p:cNvPr>
          <p:cNvSpPr txBox="1"/>
          <p:nvPr/>
        </p:nvSpPr>
        <p:spPr>
          <a:xfrm>
            <a:off x="198579" y="1357842"/>
            <a:ext cx="117948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92%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2%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propan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3%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450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 m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%)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D3BFA55-C75C-42EB-9A64-B6492CFCE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603" y="4260688"/>
            <a:ext cx="3403397" cy="17719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30A5FEE-A6EE-4A62-9350-020A44D05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8876" y="4260688"/>
            <a:ext cx="3629638" cy="1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9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Moddaning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hajmini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topish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C067113-B9B8-450A-B3A7-201176254663}"/>
              </a:ext>
            </a:extLst>
          </p:cNvPr>
          <p:cNvSpPr txBox="1"/>
          <p:nvPr/>
        </p:nvSpPr>
        <p:spPr>
          <a:xfrm>
            <a:off x="172278" y="1945367"/>
            <a:ext cx="11829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E76418F-D480-49EF-B86A-12B6C7A30A46}"/>
              </a:ext>
            </a:extLst>
          </p:cNvPr>
          <p:cNvSpPr/>
          <p:nvPr/>
        </p:nvSpPr>
        <p:spPr>
          <a:xfrm>
            <a:off x="1150894" y="1317073"/>
            <a:ext cx="8267007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92%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3%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2%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 3% N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510CA72-4E06-4532-97E7-1BB26EEF56D6}"/>
              </a:ext>
            </a:extLst>
          </p:cNvPr>
          <p:cNvSpPr/>
          <p:nvPr/>
        </p:nvSpPr>
        <p:spPr>
          <a:xfrm>
            <a:off x="702365" y="3332599"/>
            <a:ext cx="10787270" cy="2075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1 mol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2mol 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92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molCH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x       x=184 mol 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3084BFCF-A484-4949-A1C9-46BCD911967E}"/>
              </a:ext>
            </a:extLst>
          </p:cNvPr>
          <p:cNvCxnSpPr/>
          <p:nvPr/>
        </p:nvCxnSpPr>
        <p:spPr>
          <a:xfrm>
            <a:off x="4668171" y="4348999"/>
            <a:ext cx="12324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91E63D72-34F5-4786-BCC3-E76D7E8679AD}"/>
              </a:ext>
            </a:extLst>
          </p:cNvPr>
          <p:cNvCxnSpPr/>
          <p:nvPr/>
        </p:nvCxnSpPr>
        <p:spPr>
          <a:xfrm>
            <a:off x="4863548" y="5004982"/>
            <a:ext cx="12324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E2783D9E-878F-4035-845B-563722929A5C}"/>
              </a:ext>
            </a:extLst>
          </p:cNvPr>
          <p:cNvCxnSpPr/>
          <p:nvPr/>
        </p:nvCxnSpPr>
        <p:spPr>
          <a:xfrm>
            <a:off x="2584174" y="3657600"/>
            <a:ext cx="6891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93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Moddaning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hajmini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topish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9F86FED-46F1-438E-9BEE-0B4EC3B13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59664" y="5214729"/>
            <a:ext cx="2445181" cy="164327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7E84E68-7B7A-4D05-9508-BB8F6512B7C9}"/>
              </a:ext>
            </a:extLst>
          </p:cNvPr>
          <p:cNvSpPr/>
          <p:nvPr/>
        </p:nvSpPr>
        <p:spPr>
          <a:xfrm>
            <a:off x="795129" y="1452001"/>
            <a:ext cx="9846365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+3,5O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3CO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+4H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3,5 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x           x=10,5 mol 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28AA61A0-0019-4639-905D-E850989C6E14}"/>
              </a:ext>
            </a:extLst>
          </p:cNvPr>
          <p:cNvCxnSpPr/>
          <p:nvPr/>
        </p:nvCxnSpPr>
        <p:spPr>
          <a:xfrm>
            <a:off x="3299791" y="1749287"/>
            <a:ext cx="9674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D710EEE6-066E-48B1-A323-B0D7E8DCC859}"/>
              </a:ext>
            </a:extLst>
          </p:cNvPr>
          <p:cNvCxnSpPr/>
          <p:nvPr/>
        </p:nvCxnSpPr>
        <p:spPr>
          <a:xfrm>
            <a:off x="3207026" y="2468401"/>
            <a:ext cx="106017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32C9FC8C-F070-452B-99E1-10CC12075550}"/>
              </a:ext>
            </a:extLst>
          </p:cNvPr>
          <p:cNvCxnSpPr>
            <a:cxnSpLocks/>
          </p:cNvCxnSpPr>
          <p:nvPr/>
        </p:nvCxnSpPr>
        <p:spPr>
          <a:xfrm>
            <a:off x="3207026" y="3154017"/>
            <a:ext cx="106017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319A650-5944-4396-A7EA-28F07825C0F3}"/>
              </a:ext>
            </a:extLst>
          </p:cNvPr>
          <p:cNvSpPr/>
          <p:nvPr/>
        </p:nvSpPr>
        <p:spPr>
          <a:xfrm>
            <a:off x="795129" y="3666166"/>
            <a:ext cx="8865704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+5O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3CO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+4H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5O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x          x=10 mol 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D84E6E82-8D55-47BA-956A-874761371820}"/>
              </a:ext>
            </a:extLst>
          </p:cNvPr>
          <p:cNvCxnSpPr>
            <a:cxnSpLocks/>
          </p:cNvCxnSpPr>
          <p:nvPr/>
        </p:nvCxnSpPr>
        <p:spPr>
          <a:xfrm>
            <a:off x="2990389" y="4033061"/>
            <a:ext cx="8415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31274A25-4995-4EA0-AF47-BA98A4E1F683}"/>
              </a:ext>
            </a:extLst>
          </p:cNvPr>
          <p:cNvCxnSpPr/>
          <p:nvPr/>
        </p:nvCxnSpPr>
        <p:spPr>
          <a:xfrm>
            <a:off x="3207026" y="4682566"/>
            <a:ext cx="106017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BA8DC943-0525-4FDC-A805-4ED0F655CD0B}"/>
              </a:ext>
            </a:extLst>
          </p:cNvPr>
          <p:cNvCxnSpPr/>
          <p:nvPr/>
        </p:nvCxnSpPr>
        <p:spPr>
          <a:xfrm>
            <a:off x="3273287" y="5380383"/>
            <a:ext cx="95415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50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Moddaning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hajmini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topish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E12A611-2295-4E60-8C3E-CE0688986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9095" y="5167255"/>
            <a:ext cx="1610139" cy="159224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A329275-4D2D-411E-9BB9-FE2D1D129EEE}"/>
              </a:ext>
            </a:extLst>
          </p:cNvPr>
          <p:cNvSpPr/>
          <p:nvPr/>
        </p:nvSpPr>
        <p:spPr>
          <a:xfrm>
            <a:off x="834886" y="1340397"/>
            <a:ext cx="8799443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2NO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mol N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1 mol 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mol N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x            x=3 mol 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D19694E8-EABE-4F51-9D9B-09022350C4F6}"/>
              </a:ext>
            </a:extLst>
          </p:cNvPr>
          <p:cNvCxnSpPr/>
          <p:nvPr/>
        </p:nvCxnSpPr>
        <p:spPr>
          <a:xfrm>
            <a:off x="2160104" y="1616765"/>
            <a:ext cx="887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E00398F3-ED33-472E-8F58-CEE6C30BA0F3}"/>
              </a:ext>
            </a:extLst>
          </p:cNvPr>
          <p:cNvCxnSpPr/>
          <p:nvPr/>
        </p:nvCxnSpPr>
        <p:spPr>
          <a:xfrm>
            <a:off x="2716696" y="2356797"/>
            <a:ext cx="81703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52E4F341-7BBE-4BF9-8BA6-C074731E1945}"/>
              </a:ext>
            </a:extLst>
          </p:cNvPr>
          <p:cNvCxnSpPr>
            <a:cxnSpLocks/>
          </p:cNvCxnSpPr>
          <p:nvPr/>
        </p:nvCxnSpPr>
        <p:spPr>
          <a:xfrm flipH="1">
            <a:off x="2716696" y="3048000"/>
            <a:ext cx="7507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33D1075-0C3F-40CB-B615-94721D9EF9B0}"/>
              </a:ext>
            </a:extLst>
          </p:cNvPr>
          <p:cNvSpPr/>
          <p:nvPr/>
        </p:nvSpPr>
        <p:spPr>
          <a:xfrm>
            <a:off x="1364974" y="3510787"/>
            <a:ext cx="6096000" cy="27712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184+10,5+10+3=207,5 mol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207,5 mol* 22,4 l = 4648 l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4648*0,2 = 92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92 m</a:t>
            </a:r>
            <a:r>
              <a:rPr lang="en-US" sz="36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kerak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8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>Ь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1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D19697F-6CDA-4555-B926-5C2914B4CCFA}"/>
              </a:ext>
            </a:extLst>
          </p:cNvPr>
          <p:cNvSpPr txBox="1"/>
          <p:nvPr/>
        </p:nvSpPr>
        <p:spPr>
          <a:xfrm>
            <a:off x="265043" y="1470991"/>
            <a:ext cx="11264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mahsulotni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29DB2B5-E20F-45FE-8A05-0E52A5163A3C}"/>
              </a:ext>
            </a:extLst>
          </p:cNvPr>
          <p:cNvSpPr txBox="1"/>
          <p:nvPr/>
        </p:nvSpPr>
        <p:spPr>
          <a:xfrm>
            <a:off x="423663" y="2755520"/>
            <a:ext cx="48214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Torf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2DFB035-C311-4990-B406-8B12B13750C6}"/>
              </a:ext>
            </a:extLst>
          </p:cNvPr>
          <p:cNvSpPr/>
          <p:nvPr/>
        </p:nvSpPr>
        <p:spPr>
          <a:xfrm>
            <a:off x="6008617" y="3847530"/>
            <a:ext cx="2972096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15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6426622-747E-463B-9D82-C004376D1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59664" y="5214729"/>
            <a:ext cx="2445181" cy="16432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7A29A81-FA70-47F8-9B6C-B0CF58EE1CBE}"/>
              </a:ext>
            </a:extLst>
          </p:cNvPr>
          <p:cNvSpPr txBox="1"/>
          <p:nvPr/>
        </p:nvSpPr>
        <p:spPr>
          <a:xfrm>
            <a:off x="317500" y="1378226"/>
            <a:ext cx="11423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BBFB950-4BCF-449F-A684-D8BAFEFE046E}"/>
              </a:ext>
            </a:extLst>
          </p:cNvPr>
          <p:cNvSpPr txBox="1"/>
          <p:nvPr/>
        </p:nvSpPr>
        <p:spPr>
          <a:xfrm>
            <a:off x="424069" y="2634955"/>
            <a:ext cx="107607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Etilen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Izobutan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Pentan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Neopentan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Izooktan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918E5E0-7252-4BC4-991B-3ED7A7076673}"/>
              </a:ext>
            </a:extLst>
          </p:cNvPr>
          <p:cNvSpPr/>
          <p:nvPr/>
        </p:nvSpPr>
        <p:spPr>
          <a:xfrm>
            <a:off x="5192547" y="3244334"/>
            <a:ext cx="2492990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Izooktan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48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M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06D5C25-E781-4EB9-AB46-07B9227E190A}"/>
              </a:ext>
            </a:extLst>
          </p:cNvPr>
          <p:cNvSpPr txBox="1"/>
          <p:nvPr/>
        </p:nvSpPr>
        <p:spPr>
          <a:xfrm>
            <a:off x="228599" y="1404730"/>
            <a:ext cx="11539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E3AA14-779F-4E1F-B789-D756AB13FD85}"/>
              </a:ext>
            </a:extLst>
          </p:cNvPr>
          <p:cNvSpPr txBox="1"/>
          <p:nvPr/>
        </p:nvSpPr>
        <p:spPr>
          <a:xfrm>
            <a:off x="410817" y="2292626"/>
            <a:ext cx="108932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62230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Kichik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to’yingan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Sikloprafinlar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to’yingan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DC2C71C-BE1F-470D-BFA8-E6337D503729}"/>
              </a:ext>
            </a:extLst>
          </p:cNvPr>
          <p:cNvSpPr/>
          <p:nvPr/>
        </p:nvSpPr>
        <p:spPr>
          <a:xfrm>
            <a:off x="1345340" y="5372959"/>
            <a:ext cx="9501319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622300" indent="-62230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Kichik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23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M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FF1754-43F6-454D-9157-E564F63C2335}"/>
              </a:ext>
            </a:extLst>
          </p:cNvPr>
          <p:cNvSpPr txBox="1"/>
          <p:nvPr/>
        </p:nvSpPr>
        <p:spPr>
          <a:xfrm>
            <a:off x="368299" y="1378226"/>
            <a:ext cx="11598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uchraydiganini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331AC9-C3BD-4878-9C65-6A0D8C15FD52}"/>
              </a:ext>
            </a:extLst>
          </p:cNvPr>
          <p:cNvSpPr/>
          <p:nvPr/>
        </p:nvSpPr>
        <p:spPr>
          <a:xfrm>
            <a:off x="726500" y="2756923"/>
            <a:ext cx="6096000" cy="242040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5A14E72-7250-4EC1-BC88-2A6D115E244F}"/>
              </a:ext>
            </a:extLst>
          </p:cNvPr>
          <p:cNvSpPr/>
          <p:nvPr/>
        </p:nvSpPr>
        <p:spPr>
          <a:xfrm>
            <a:off x="5504331" y="3245392"/>
            <a:ext cx="1955985" cy="68512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0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m</a:t>
            </a: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FFF7F7D-4C4E-4866-9771-171C0662CAB4}"/>
              </a:ext>
            </a:extLst>
          </p:cNvPr>
          <p:cNvSpPr txBox="1"/>
          <p:nvPr/>
        </p:nvSpPr>
        <p:spPr>
          <a:xfrm>
            <a:off x="251791" y="1417983"/>
            <a:ext cx="11516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qatorni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2F972A9-F05F-4AC4-9A4A-E5456D919755}"/>
              </a:ext>
            </a:extLst>
          </p:cNvPr>
          <p:cNvSpPr txBox="1"/>
          <p:nvPr/>
        </p:nvSpPr>
        <p:spPr>
          <a:xfrm>
            <a:off x="965200" y="2671321"/>
            <a:ext cx="104714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2300" indent="-62230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Gazolin,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ligroin,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gazolin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legroin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2300" indent="-62230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Gazolin,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ligroin</a:t>
            </a:r>
          </a:p>
          <a:p>
            <a:pPr marL="622300" indent="-622300"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Gazolin, ligroin,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846F952-A9CF-4F98-B40C-591A191372A6}"/>
              </a:ext>
            </a:extLst>
          </p:cNvPr>
          <p:cNvSpPr/>
          <p:nvPr/>
        </p:nvSpPr>
        <p:spPr>
          <a:xfrm>
            <a:off x="1338469" y="5222537"/>
            <a:ext cx="7858539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622300" lvl="0" indent="-622300">
              <a:buFont typeface="+mj-lt"/>
              <a:buAutoNum type="alphaUcPeriod"/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Gazolin,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ligroin,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25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4B185D-559E-424F-B61E-53821C854FF5}"/>
              </a:ext>
            </a:extLst>
          </p:cNvPr>
          <p:cNvSpPr txBox="1"/>
          <p:nvPr/>
        </p:nvSpPr>
        <p:spPr>
          <a:xfrm>
            <a:off x="272221" y="1413607"/>
            <a:ext cx="1144987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 algn="just"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metanni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44,8 l (n.sh.)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34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11,2 l (n.sh.)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atsetilenning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314" y="5001331"/>
            <a:ext cx="4046515" cy="168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xmlns="" id="{58670734-4F92-4873-9B85-740802435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925" y="50736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048622">
            <a:extLst>
              <a:ext uri="{FF2B5EF4-FFF2-40B4-BE49-F238E27FC236}">
                <a16:creationId xmlns:a16="http://schemas.microsoft.com/office/drawing/2014/main" xmlns="" id="{7DA12B4F-8039-4B43-8C67-8E808B445312}"/>
              </a:ext>
            </a:extLst>
          </p:cNvPr>
          <p:cNvSpPr txBox="1">
            <a:spLocks/>
          </p:cNvSpPr>
          <p:nvPr/>
        </p:nvSpPr>
        <p:spPr bwMode="auto">
          <a:xfrm>
            <a:off x="0" y="-7540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numCol="1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CF0DA5-0656-4D0F-85D0-0B639573E1DF}"/>
              </a:ext>
            </a:extLst>
          </p:cNvPr>
          <p:cNvSpPr txBox="1"/>
          <p:nvPr/>
        </p:nvSpPr>
        <p:spPr>
          <a:xfrm>
            <a:off x="185530" y="1338470"/>
            <a:ext cx="11767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uchraydiganlarini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A9DD0D3-8105-4AAC-9A5E-5920A6CC35A6}"/>
              </a:ext>
            </a:extLst>
          </p:cNvPr>
          <p:cNvSpPr/>
          <p:nvPr/>
        </p:nvSpPr>
        <p:spPr>
          <a:xfrm>
            <a:off x="726500" y="2849363"/>
            <a:ext cx="6096000" cy="242040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5356317-0217-4746-89BA-B8E362932BBD}"/>
              </a:ext>
            </a:extLst>
          </p:cNvPr>
          <p:cNvSpPr/>
          <p:nvPr/>
        </p:nvSpPr>
        <p:spPr>
          <a:xfrm>
            <a:off x="5216592" y="3107983"/>
            <a:ext cx="1758815" cy="64203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lphaUcPeriod"/>
            </a:pP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58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Mus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C6919C8-D6C3-43D1-8558-6DA7AC219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939" y="5400262"/>
            <a:ext cx="2182061" cy="1457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06BEDE7-48D3-48D2-B7AF-4AFF0C77F52C}"/>
              </a:ext>
            </a:extLst>
          </p:cNvPr>
          <p:cNvSpPr txBox="1"/>
          <p:nvPr/>
        </p:nvSpPr>
        <p:spPr>
          <a:xfrm>
            <a:off x="330200" y="1404730"/>
            <a:ext cx="11716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uchraydiganlarini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B078814-C7C2-4E2F-9FB2-7EE59365E4CD}"/>
              </a:ext>
            </a:extLst>
          </p:cNvPr>
          <p:cNvSpPr/>
          <p:nvPr/>
        </p:nvSpPr>
        <p:spPr>
          <a:xfrm>
            <a:off x="726500" y="2849363"/>
            <a:ext cx="6096000" cy="242040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C10H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0AD25C4-088E-47A0-BB68-AA17A8F75B48}"/>
              </a:ext>
            </a:extLst>
          </p:cNvPr>
          <p:cNvSpPr/>
          <p:nvPr/>
        </p:nvSpPr>
        <p:spPr>
          <a:xfrm>
            <a:off x="5794475" y="3244334"/>
            <a:ext cx="1612942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6222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29457C6B-BFDC-49A5-8EDD-E48F24FE5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245" y="4863548"/>
            <a:ext cx="1697092" cy="185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4CB7529-6688-4138-96F1-5B0ACF6780CA}"/>
              </a:ext>
            </a:extLst>
          </p:cNvPr>
          <p:cNvSpPr txBox="1"/>
          <p:nvPr/>
        </p:nvSpPr>
        <p:spPr>
          <a:xfrm>
            <a:off x="330200" y="1341230"/>
            <a:ext cx="11716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koks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uchraydiganlarini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B2A969E-D792-4163-B15F-394D2C264B67}"/>
              </a:ext>
            </a:extLst>
          </p:cNvPr>
          <p:cNvSpPr/>
          <p:nvPr/>
        </p:nvSpPr>
        <p:spPr>
          <a:xfrm>
            <a:off x="485728" y="2906476"/>
            <a:ext cx="6096000" cy="24634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Kumol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C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Sulfat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H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</a:t>
            </a:r>
            <a:r>
              <a:rPr lang="en-US" sz="36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Osh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tuzi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Benzol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C159AB-332F-467E-92A6-291DD3110C6A}"/>
              </a:ext>
            </a:extLst>
          </p:cNvPr>
          <p:cNvSpPr/>
          <p:nvPr/>
        </p:nvSpPr>
        <p:spPr>
          <a:xfrm>
            <a:off x="6118485" y="3429000"/>
            <a:ext cx="3836307" cy="64203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 Benzol –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6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5A81B5F-0114-424B-9330-CABD0402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5723" y="5176821"/>
            <a:ext cx="1570382" cy="15529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761663-09EE-4B5D-8644-8FAFD6BE32F6}"/>
              </a:ext>
            </a:extLst>
          </p:cNvPr>
          <p:cNvSpPr txBox="1"/>
          <p:nvPr/>
        </p:nvSpPr>
        <p:spPr>
          <a:xfrm>
            <a:off x="344557" y="1704306"/>
            <a:ext cx="1155534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manbalarning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4500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manbalardan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0D0406C-758D-45E1-8326-F5BE79F32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flipH="1">
            <a:off x="9236764" y="4743705"/>
            <a:ext cx="2955235" cy="19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5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Moddaning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massasini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topish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xmlns="" id="{8DC904F0-37F2-4935-B259-F9B073548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59" y="4857919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EC8537-452B-4D95-968D-D8305303EEEE}"/>
              </a:ext>
            </a:extLst>
          </p:cNvPr>
          <p:cNvSpPr txBox="1"/>
          <p:nvPr/>
        </p:nvSpPr>
        <p:spPr>
          <a:xfrm>
            <a:off x="151993" y="1282113"/>
            <a:ext cx="116336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1.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Tabiiy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gaz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tarkibidagi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metanni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yoqish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22,4 l (n.sh.)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kislorod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sarflangan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suvning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massasini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(g)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782BAA9-2C13-4A91-870D-357AAF015AD7}"/>
              </a:ext>
            </a:extLst>
          </p:cNvPr>
          <p:cNvSpPr/>
          <p:nvPr/>
        </p:nvSpPr>
        <p:spPr>
          <a:xfrm>
            <a:off x="3104871" y="3163784"/>
            <a:ext cx="4846198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CO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4A56D0F4-C484-41E4-907E-A9FE67957764}"/>
              </a:ext>
            </a:extLst>
          </p:cNvPr>
          <p:cNvCxnSpPr/>
          <p:nvPr/>
        </p:nvCxnSpPr>
        <p:spPr>
          <a:xfrm>
            <a:off x="5045349" y="3511341"/>
            <a:ext cx="5565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BC8B2A3-B397-4D5F-84A3-0C4AB5A81AE7}"/>
              </a:ext>
            </a:extLst>
          </p:cNvPr>
          <p:cNvSpPr txBox="1"/>
          <p:nvPr/>
        </p:nvSpPr>
        <p:spPr>
          <a:xfrm>
            <a:off x="8497980" y="4076002"/>
            <a:ext cx="266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25">
            <a:extLst>
              <a:ext uri="{FF2B5EF4-FFF2-40B4-BE49-F238E27FC236}">
                <a16:creationId xmlns:a16="http://schemas.microsoft.com/office/drawing/2014/main" xmlns="" id="{CB0D4AA8-0018-4CA6-90EC-E139A5583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8288" y="3926726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523FB74-3BE1-498C-A1E3-2A611C2A0714}"/>
              </a:ext>
            </a:extLst>
          </p:cNvPr>
          <p:cNvSpPr txBox="1"/>
          <p:nvPr/>
        </p:nvSpPr>
        <p:spPr>
          <a:xfrm>
            <a:off x="3419934" y="4121760"/>
            <a:ext cx="1192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n(O)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2B2D49E-DDAD-47B3-9EAE-3ABF63B2C966}"/>
              </a:ext>
            </a:extLst>
          </p:cNvPr>
          <p:cNvSpPr txBox="1"/>
          <p:nvPr/>
        </p:nvSpPr>
        <p:spPr>
          <a:xfrm>
            <a:off x="4838789" y="3894115"/>
            <a:ext cx="1526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22,4 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DD520BC-A487-410B-A0BE-0C4B9DB29E27}"/>
              </a:ext>
            </a:extLst>
          </p:cNvPr>
          <p:cNvSpPr txBox="1"/>
          <p:nvPr/>
        </p:nvSpPr>
        <p:spPr>
          <a:xfrm>
            <a:off x="6038855" y="4121760"/>
            <a:ext cx="2734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1 mol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569766F-2591-4704-A34E-FC447B2D4CE2}"/>
              </a:ext>
            </a:extLst>
          </p:cNvPr>
          <p:cNvSpPr txBox="1"/>
          <p:nvPr/>
        </p:nvSpPr>
        <p:spPr>
          <a:xfrm>
            <a:off x="4838789" y="4376591"/>
            <a:ext cx="1584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22,4 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2D29C08-2575-4C9D-A9C0-C46317EF9EB9}"/>
              </a:ext>
            </a:extLst>
          </p:cNvPr>
          <p:cNvSpPr txBox="1"/>
          <p:nvPr/>
        </p:nvSpPr>
        <p:spPr>
          <a:xfrm>
            <a:off x="4409244" y="4135353"/>
            <a:ext cx="1192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3BA97BFE-7424-4083-9FA2-3AF2A6E8E8FA}"/>
              </a:ext>
            </a:extLst>
          </p:cNvPr>
          <p:cNvCxnSpPr/>
          <p:nvPr/>
        </p:nvCxnSpPr>
        <p:spPr>
          <a:xfrm flipV="1">
            <a:off x="4931622" y="4431332"/>
            <a:ext cx="1192696" cy="135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2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Moddaning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massasini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topish</a:t>
            </a:r>
            <a:r>
              <a:rPr lang="ru-RU" sz="44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400" b="1" dirty="0">
                <a:solidFill>
                  <a:schemeClr val="bg1"/>
                </a:solidFill>
                <a:cs typeface="Arial" pitchFamily="34" charset="0"/>
              </a:rPr>
            </a:b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M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B8057E-78BF-4B88-9F67-2ABECE78A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2804" y="5092700"/>
            <a:ext cx="2452341" cy="16383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2F57438-D011-49AA-AF68-D827CA2B3BAE}"/>
              </a:ext>
            </a:extLst>
          </p:cNvPr>
          <p:cNvSpPr/>
          <p:nvPr/>
        </p:nvSpPr>
        <p:spPr>
          <a:xfrm>
            <a:off x="181177" y="1103313"/>
            <a:ext cx="11745780" cy="193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>
              <a:lnSpc>
                <a:spcPct val="107000"/>
              </a:lnSpc>
              <a:spcAft>
                <a:spcPts val="800"/>
              </a:spcAft>
            </a:pP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lgan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tenglamasiga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mol O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sarflansa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mol 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ladi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4500" algn="just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mol O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sarflangandachi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F2F8CD0-406E-4B67-A27F-82DC26269769}"/>
              </a:ext>
            </a:extLst>
          </p:cNvPr>
          <p:cNvSpPr/>
          <p:nvPr/>
        </p:nvSpPr>
        <p:spPr>
          <a:xfrm>
            <a:off x="1596683" y="3026504"/>
            <a:ext cx="9720673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mol 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2 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mol 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x                   x= 1mol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m= 1mol*18=18 gr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525714D-27BF-40B2-B128-901070CEFC7B}"/>
              </a:ext>
            </a:extLst>
          </p:cNvPr>
          <p:cNvCxnSpPr/>
          <p:nvPr/>
        </p:nvCxnSpPr>
        <p:spPr>
          <a:xfrm>
            <a:off x="3533728" y="3309730"/>
            <a:ext cx="17936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07A76BA3-4D4A-4491-899D-6C34CFC4D317}"/>
              </a:ext>
            </a:extLst>
          </p:cNvPr>
          <p:cNvCxnSpPr/>
          <p:nvPr/>
        </p:nvCxnSpPr>
        <p:spPr>
          <a:xfrm>
            <a:off x="3533728" y="4071730"/>
            <a:ext cx="179364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85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12845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rmAutofit fontScale="9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Moddaning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massasini</a:t>
            </a:r>
            <a:r>
              <a:rPr lang="en-US" sz="49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900" b="1" dirty="0" err="1">
                <a:solidFill>
                  <a:schemeClr val="bg1"/>
                </a:solidFill>
                <a:cs typeface="Arial" pitchFamily="34" charset="0"/>
              </a:rPr>
              <a:t>topish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906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C7688C6-835F-4867-8574-7F5F03E4C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1839" y="5374862"/>
            <a:ext cx="2182061" cy="14577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744E155-169B-435C-8CB8-B0F1DEEF7A33}"/>
              </a:ext>
            </a:extLst>
          </p:cNvPr>
          <p:cNvSpPr txBox="1"/>
          <p:nvPr/>
        </p:nvSpPr>
        <p:spPr>
          <a:xfrm>
            <a:off x="236306" y="1320967"/>
            <a:ext cx="11383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67,21 l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(n.sh.)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atsetilenning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(g)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B668DC5-0736-4E85-BDEC-49ECA8CD8F6C}"/>
              </a:ext>
            </a:extLst>
          </p:cNvPr>
          <p:cNvSpPr/>
          <p:nvPr/>
        </p:nvSpPr>
        <p:spPr>
          <a:xfrm>
            <a:off x="2947000" y="2609752"/>
            <a:ext cx="4217821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B148B928-5512-438D-A594-F7B8C8E81EF0}"/>
              </a:ext>
            </a:extLst>
          </p:cNvPr>
          <p:cNvCxnSpPr/>
          <p:nvPr/>
        </p:nvCxnSpPr>
        <p:spPr>
          <a:xfrm>
            <a:off x="4081670" y="2930770"/>
            <a:ext cx="8348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55E71B-1ED9-443E-9D64-E8106866962A}"/>
              </a:ext>
            </a:extLst>
          </p:cNvPr>
          <p:cNvSpPr txBox="1"/>
          <p:nvPr/>
        </p:nvSpPr>
        <p:spPr>
          <a:xfrm>
            <a:off x="746445" y="3709415"/>
            <a:ext cx="2358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n(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542AC81-5B44-4137-8055-3A1BFF61692D}"/>
              </a:ext>
            </a:extLst>
          </p:cNvPr>
          <p:cNvSpPr txBox="1"/>
          <p:nvPr/>
        </p:nvSpPr>
        <p:spPr>
          <a:xfrm>
            <a:off x="2577615" y="3943004"/>
            <a:ext cx="1749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22,4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CF3C0D8-EF94-4215-B3E9-6FA6A43E374B}"/>
              </a:ext>
            </a:extLst>
          </p:cNvPr>
          <p:cNvSpPr txBox="1"/>
          <p:nvPr/>
        </p:nvSpPr>
        <p:spPr>
          <a:xfrm>
            <a:off x="2597426" y="3475826"/>
            <a:ext cx="1749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67,2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6EB4FB1-1027-44C0-8991-72847D949965}"/>
              </a:ext>
            </a:extLst>
          </p:cNvPr>
          <p:cNvSpPr txBox="1"/>
          <p:nvPr/>
        </p:nvSpPr>
        <p:spPr>
          <a:xfrm>
            <a:off x="3738365" y="3713683"/>
            <a:ext cx="1749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=3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086F54B2-4555-48D4-9D31-26918B364698}"/>
              </a:ext>
            </a:extLst>
          </p:cNvPr>
          <p:cNvCxnSpPr>
            <a:endCxn id="12" idx="1"/>
          </p:cNvCxnSpPr>
          <p:nvPr/>
        </p:nvCxnSpPr>
        <p:spPr>
          <a:xfrm>
            <a:off x="2597426" y="4032580"/>
            <a:ext cx="1140939" cy="426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BB0C200-0883-4D00-9E7A-52094E65B20F}"/>
              </a:ext>
            </a:extLst>
          </p:cNvPr>
          <p:cNvSpPr txBox="1"/>
          <p:nvPr/>
        </p:nvSpPr>
        <p:spPr>
          <a:xfrm>
            <a:off x="249559" y="4612420"/>
            <a:ext cx="11050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atsetilen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89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703</Words>
  <Application>Microsoft Office PowerPoint</Application>
  <PresentationFormat>Широкоэкранный</PresentationFormat>
  <Paragraphs>155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SimSun</vt:lpstr>
      <vt:lpstr>Arial</vt:lpstr>
      <vt:lpstr>Book Antiqua</vt:lpstr>
      <vt:lpstr>Calibri</vt:lpstr>
      <vt:lpstr>Calibri Light</vt:lpstr>
      <vt:lpstr>Times New Roman</vt:lpstr>
      <vt:lpstr>Tw Cen MT</vt:lpstr>
      <vt:lpstr>Тема Office</vt:lpstr>
      <vt:lpstr>Kimyo</vt:lpstr>
      <vt:lpstr>Mustahkamlash M</vt:lpstr>
      <vt:lpstr>Презентация PowerPoint</vt:lpstr>
      <vt:lpstr>Mustahkamlash Mus</vt:lpstr>
      <vt:lpstr>Mustahkamlash B</vt:lpstr>
      <vt:lpstr>Bugun darsda B</vt:lpstr>
      <vt:lpstr>Moddaning massasini topish </vt:lpstr>
      <vt:lpstr>Moddaning massasini topish M</vt:lpstr>
      <vt:lpstr>Moddaning massasini topish </vt:lpstr>
      <vt:lpstr>Moddaning massasini topish </vt:lpstr>
      <vt:lpstr>Moddaning hajmini topish M</vt:lpstr>
      <vt:lpstr>Moddaning hajmini topish </vt:lpstr>
      <vt:lpstr>Moddaning hajmini topish Mo</vt:lpstr>
      <vt:lpstr>Moddaning hajmini topish </vt:lpstr>
      <vt:lpstr>Moddaning hajmini topish</vt:lpstr>
      <vt:lpstr>Moddaning hajmini topish </vt:lpstr>
      <vt:lpstr>Mustahkamlash Ь</vt:lpstr>
      <vt:lpstr>Mustahkamlash </vt:lpstr>
      <vt:lpstr>Mustahkamlash M</vt:lpstr>
      <vt:lpstr>Mustahkamlash m</vt:lpstr>
      <vt:lpstr>Mustaqil bajarish uchun topshiriqlar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Kimyo</dc:title>
  <dc:creator>ASUS</dc:creator>
  <cp:lastModifiedBy>Teacher</cp:lastModifiedBy>
  <cp:revision>24</cp:revision>
  <dcterms:created xsi:type="dcterms:W3CDTF">2020-11-08T01:49:16Z</dcterms:created>
  <dcterms:modified xsi:type="dcterms:W3CDTF">2020-12-26T09:40:11Z</dcterms:modified>
</cp:coreProperties>
</file>