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3"/>
  </p:notesMasterIdLst>
  <p:sldIdLst>
    <p:sldId id="1435" r:id="rId10"/>
    <p:sldId id="1503" r:id="rId11"/>
    <p:sldId id="1515" r:id="rId12"/>
    <p:sldId id="1516" r:id="rId13"/>
    <p:sldId id="1517" r:id="rId14"/>
    <p:sldId id="1525" r:id="rId15"/>
    <p:sldId id="1518" r:id="rId16"/>
    <p:sldId id="1519" r:id="rId17"/>
    <p:sldId id="1520" r:id="rId18"/>
    <p:sldId id="1524" r:id="rId19"/>
    <p:sldId id="1521" r:id="rId20"/>
    <p:sldId id="1522" r:id="rId21"/>
    <p:sldId id="1523" r:id="rId22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ont" id="{01319F16-3CEB-44B1-837A-5DFE664B1540}">
          <p14:sldIdLst>
            <p14:sldId id="1435"/>
            <p14:sldId id="1503"/>
            <p14:sldId id="1515"/>
            <p14:sldId id="1516"/>
            <p14:sldId id="1517"/>
            <p14:sldId id="1518"/>
            <p14:sldId id="1519"/>
            <p14:sldId id="1520"/>
            <p14:sldId id="1521"/>
            <p14:sldId id="1522"/>
            <p14:sldId id="152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9283" autoAdjust="0"/>
  </p:normalViewPr>
  <p:slideViewPr>
    <p:cSldViewPr snapToObjects="1">
      <p:cViewPr>
        <p:scale>
          <a:sx n="75" d="100"/>
          <a:sy n="75" d="100"/>
        </p:scale>
        <p:origin x="-1242" y="-450"/>
      </p:cViewPr>
      <p:guideLst>
        <p:guide orient="horz" pos="742"/>
        <p:guide orient="horz" pos="517"/>
        <p:guide orient="horz" pos="1178"/>
        <p:guide orient="horz" pos="821"/>
        <p:guide pos="1882"/>
        <p:guide pos="1568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5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095" y="-12080"/>
            <a:ext cx="9156096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708" y="180691"/>
            <a:ext cx="4849825" cy="1192931"/>
          </a:xfrm>
          <a:prstGeom prst="rect">
            <a:avLst/>
          </a:prstGeom>
        </p:spPr>
        <p:txBody>
          <a:bodyPr vert="horz" wrap="square" lIns="0" tIns="23154" rIns="0" bIns="0" rtlCol="0">
            <a:spAutoFit/>
          </a:bodyPr>
          <a:lstStyle/>
          <a:p>
            <a:pPr marL="20134">
              <a:lnSpc>
                <a:spcPct val="100000"/>
              </a:lnSpc>
              <a:spcBef>
                <a:spcPts val="181"/>
              </a:spcBef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7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351" y="1887293"/>
            <a:ext cx="545820" cy="137024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351" y="3338024"/>
            <a:ext cx="545820" cy="12790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7164288" y="362812"/>
            <a:ext cx="1637686" cy="805941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28778" y="464736"/>
            <a:ext cx="1589534" cy="579412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10-sinf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149045" y="1914544"/>
            <a:ext cx="6145004" cy="2605124"/>
          </a:xfrm>
          <a:prstGeom prst="rect">
            <a:avLst/>
          </a:prstGeom>
        </p:spPr>
        <p:txBody>
          <a:bodyPr vert="horz" wrap="square" lIns="0" tIns="22149" rIns="0" bIns="0" rtlCol="0">
            <a:spAutoFit/>
          </a:bodyPr>
          <a:lstStyle/>
          <a:p>
            <a:pPr marL="20130">
              <a:spcAft>
                <a:spcPts val="1905"/>
              </a:spcAft>
            </a:pPr>
            <a:r>
              <a:rPr lang="en-US" sz="3800" spc="8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3800" spc="8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3800" spc="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3800" spc="8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0130"/>
            <a:r>
              <a:rPr lang="fr-FR" sz="3800" b="1" dirty="0" smtClean="0">
                <a:solidFill>
                  <a:srgbClr val="002060"/>
                </a:solidFill>
                <a:latin typeface="Arial"/>
                <a:cs typeface="Arial"/>
              </a:rPr>
              <a:t>Azotli organik birikmalar. Nirtobirikmalar. Olinishi va xossalari. </a:t>
            </a:r>
            <a:endParaRPr sz="3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783676" y="416480"/>
            <a:ext cx="181316" cy="3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875435" y="650789"/>
            <a:ext cx="338576" cy="451435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916675" y="919436"/>
            <a:ext cx="255164" cy="14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527570" y="650121"/>
            <a:ext cx="355704" cy="452441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567815" y="862339"/>
            <a:ext cx="274389" cy="199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Nitrobirikmalarning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kimyoviy</a:t>
            </a:r>
            <a:r>
              <a:rPr lang="en-US" sz="3200" dirty="0" smtClean="0"/>
              <a:t> </a:t>
            </a:r>
            <a:r>
              <a:rPr lang="en-US" sz="3200" dirty="0" err="1" smtClean="0"/>
              <a:t>xossalari</a:t>
            </a:r>
            <a:endParaRPr lang="ru-RU" sz="3200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480" y="1182688"/>
            <a:ext cx="5289267" cy="296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209971"/>
            <a:ext cx="7772401" cy="613171"/>
          </a:xfrm>
        </p:spPr>
        <p:txBody>
          <a:bodyPr>
            <a:normAutofit/>
          </a:bodyPr>
          <a:lstStyle/>
          <a:p>
            <a:r>
              <a:rPr lang="en-US" dirty="0" err="1" smtClean="0"/>
              <a:t>Mustahkamlash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823142"/>
            <a:ext cx="8472519" cy="50783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278" y="839311"/>
            <a:ext cx="8606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Quyidagi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moddalarni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ratsional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xalqaro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nomenklatura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bo‘yicha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nomlang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890159"/>
              </p:ext>
            </p:extLst>
          </p:nvPr>
        </p:nvGraphicFramePr>
        <p:xfrm>
          <a:off x="223907" y="1706031"/>
          <a:ext cx="8715436" cy="2932675"/>
        </p:xfrm>
        <a:graphic>
          <a:graphicData uri="http://schemas.openxmlformats.org/drawingml/2006/table">
            <a:tbl>
              <a:tblPr/>
              <a:tblGrid>
                <a:gridCol w="4289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5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5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Formula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Ratsional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nomenklatura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Xalqaro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nomenklatura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-C(CH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Mustahkamlash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4099848051"/>
              </p:ext>
            </p:extLst>
          </p:nvPr>
        </p:nvGraphicFramePr>
        <p:xfrm>
          <a:off x="243157" y="1562669"/>
          <a:ext cx="8715436" cy="3433327"/>
        </p:xfrm>
        <a:graphic>
          <a:graphicData uri="http://schemas.openxmlformats.org/drawingml/2006/table">
            <a:tbl>
              <a:tblPr/>
              <a:tblGrid>
                <a:gridCol w="4184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5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5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0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Formula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Ratsional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nomenklatura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Xalqaro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nomenklatura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Birlamchi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nitropentan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1-nitropentan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Ikkilamchi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nitropentan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3-nitropentan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-C(CH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Uchlamchi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nitropentan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2-metil-2-nitrobutan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495078" y="852588"/>
            <a:ext cx="8064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Quyidagi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moddalarni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ratsional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xalqaro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nomenklatura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bo‘yicha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nomlang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25" y="166276"/>
            <a:ext cx="8571008" cy="6131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Mustaqil</a:t>
            </a:r>
            <a:r>
              <a:rPr lang="en-US" sz="3200" dirty="0" smtClean="0"/>
              <a:t> </a:t>
            </a:r>
            <a:r>
              <a:rPr lang="en-US" sz="3200" dirty="0" err="1" smtClean="0"/>
              <a:t>bajarish</a:t>
            </a:r>
            <a:r>
              <a:rPr lang="en-US" sz="3200" dirty="0" smtClean="0"/>
              <a:t> </a:t>
            </a:r>
            <a:r>
              <a:rPr lang="en-US" sz="3200" dirty="0" err="1" smtClean="0"/>
              <a:t>uchun</a:t>
            </a:r>
            <a:r>
              <a:rPr lang="en-US" sz="3200" dirty="0" smtClean="0"/>
              <a:t> </a:t>
            </a:r>
            <a:r>
              <a:rPr lang="en-US" sz="3200" dirty="0" err="1" smtClean="0"/>
              <a:t>topshiriqlar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3"/>
          </p:nvPr>
        </p:nvSpPr>
        <p:spPr>
          <a:xfrm>
            <a:off x="394313" y="1635646"/>
            <a:ext cx="8293321" cy="135421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32-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mavzuni </a:t>
            </a:r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o‘qish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133-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betdagi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1-4-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misollarni </a:t>
            </a:r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ishlash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600888" y="135085"/>
            <a:ext cx="5579741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 algn="ctr" defTabSz="914298">
              <a:spcBef>
                <a:spcPts val="206"/>
              </a:spcBef>
              <a:defRPr/>
            </a:pPr>
            <a:r>
              <a:rPr lang="en-US" sz="3800" b="1" kern="800" spc="-40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Reja</a:t>
            </a:r>
            <a:r>
              <a:rPr lang="en-US" sz="3800" b="1" kern="800" spc="-4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endParaRPr lang="en-US" sz="3800" b="1" kern="800" spc="-4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8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857" y="1292540"/>
            <a:ext cx="8535891" cy="2916569"/>
          </a:xfrm>
          <a:prstGeom prst="rect">
            <a:avLst/>
          </a:prstGeom>
          <a:noFill/>
        </p:spPr>
        <p:txBody>
          <a:bodyPr wrap="square" lIns="145161" tIns="72581" rIns="145161" bIns="72581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Azotli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organik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birikmalarning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sinflanishi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Nitrobirikmalarning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nomenklaturasi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Nitrobirikmalarning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olinishi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fizik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Nirobirikmalarning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kimyoviy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xossalari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180943"/>
            <a:ext cx="7772401" cy="61317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Azotli</a:t>
            </a:r>
            <a:r>
              <a:rPr lang="en-US" sz="3200" dirty="0" smtClean="0"/>
              <a:t> </a:t>
            </a:r>
            <a:r>
              <a:rPr lang="en-US" sz="3200" dirty="0" err="1" smtClean="0"/>
              <a:t>organik</a:t>
            </a:r>
            <a:r>
              <a:rPr lang="en-US" sz="3200" dirty="0" smtClean="0"/>
              <a:t> </a:t>
            </a:r>
            <a:r>
              <a:rPr lang="en-US" sz="3200" dirty="0" err="1" smtClean="0"/>
              <a:t>birikmalarning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sinflanishi</a:t>
            </a:r>
            <a:endParaRPr lang="ru-RU" sz="32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16346" y="636878"/>
            <a:ext cx="9010680" cy="46557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800" cap="none" spc="-1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800" cap="none" spc="-1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31" marR="0" lvl="0" indent="-171431" algn="l" defTabSz="9142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500" b="0" i="0" u="none" strike="noStrike" kern="8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0" y="886791"/>
            <a:ext cx="7622704" cy="4129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903803" y="142858"/>
            <a:ext cx="7441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Azotli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organik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birikmalar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5476" y="940966"/>
            <a:ext cx="862729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Nitrobirikmalar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-NO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nitrobenzol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                       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-NO</a:t>
            </a:r>
            <a:r>
              <a:rPr lang="en-US" sz="2400" baseline="-25000" dirty="0" smtClean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>
                <a:solidFill>
                  <a:srgbClr val="000000"/>
                </a:solidFill>
              </a:rPr>
              <a:t>nitrometan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en-US" sz="2400" b="1" dirty="0" err="1">
                <a:solidFill>
                  <a:srgbClr val="000000"/>
                </a:solidFill>
              </a:rPr>
              <a:t>Aminlar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CH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-NH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metilamin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               CH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-NH- </a:t>
            </a:r>
            <a:r>
              <a:rPr lang="en-US" sz="2400" dirty="0">
                <a:solidFill>
                  <a:srgbClr val="000000"/>
                </a:solidFill>
              </a:rPr>
              <a:t>CH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dimetilamin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Aromatik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aminlar</a:t>
            </a:r>
            <a:r>
              <a:rPr lang="en-US" sz="2400" b="1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-NH</a:t>
            </a:r>
            <a:r>
              <a:rPr lang="en-US" sz="2400" baseline="-25000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>
                <a:solidFill>
                  <a:srgbClr val="000000"/>
                </a:solidFill>
              </a:rPr>
              <a:t>anilin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yoki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fenilamin</a:t>
            </a:r>
            <a:r>
              <a:rPr lang="en-US" sz="2400" dirty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                               C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-NH-CH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metilfenilamin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</a:rPr>
              <a:t>Aminokislotalar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                    R-CH(NH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)-COOH </a:t>
            </a:r>
            <a:r>
              <a:rPr lang="en-US" sz="2400" dirty="0" err="1" smtClean="0">
                <a:solidFill>
                  <a:srgbClr val="000000"/>
                </a:solidFill>
              </a:rPr>
              <a:t>yoki</a:t>
            </a:r>
            <a:r>
              <a:rPr lang="en-US" sz="2400" dirty="0" smtClean="0">
                <a:solidFill>
                  <a:srgbClr val="000000"/>
                </a:solidFill>
              </a:rPr>
              <a:t> 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2n </a:t>
            </a:r>
            <a:r>
              <a:rPr lang="en-US" sz="2400" dirty="0" smtClean="0">
                <a:solidFill>
                  <a:srgbClr val="000000"/>
                </a:solidFill>
              </a:rPr>
              <a:t>(NH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)(COOH)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09972"/>
            <a:ext cx="8715436" cy="6131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Nitrobirikmalarning</a:t>
            </a:r>
            <a:r>
              <a:rPr lang="en-US" dirty="0" smtClean="0"/>
              <a:t> </a:t>
            </a:r>
            <a:r>
              <a:rPr lang="en-US" dirty="0" err="1" smtClean="0"/>
              <a:t>nomenklaturasi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3527" y="1057862"/>
            <a:ext cx="8606191" cy="3985706"/>
          </a:xfrm>
        </p:spPr>
        <p:txBody>
          <a:bodyPr/>
          <a:lstStyle/>
          <a:p>
            <a:pPr marL="0" indent="4476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To‘yingan yoki aromatik uglevodorod molekulasidan bitta yoki bir nechta vodorod atomini nitroguruh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(NO</a:t>
            </a:r>
            <a:r>
              <a:rPr lang="es-ES" sz="1800" b="1" kern="1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almashinishidan hosil bo‘lgan organik birikmalarga nitrobirikmalar deyiladi. </a:t>
            </a:r>
          </a:p>
          <a:p>
            <a:pPr marL="0" indent="4476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Ratsional nomenklatura bo‘yicha nitrobirikmalarni nomlaganda tegishli uglevodorod nomiga </a:t>
            </a:r>
            <a:r>
              <a:rPr lang="es-E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“nitro”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so‘zi qo‘shib aytiladi.</a:t>
            </a:r>
            <a:endPara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447675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Sistematik nomenklatura. Xalqaro (sistematik) nomenklaturaga ko‘ra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nitrobirikmalarni  </a:t>
            </a:r>
            <a:r>
              <a:rPr lang="es-E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nomlashda quyidagi qoida va ketma-ketlikka amal qilinadi:                     </a:t>
            </a:r>
          </a:p>
          <a:p>
            <a:pPr marL="0" indent="447675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Nitrogruppa asosiy uglerod zanjirida bo‘lishi kerak.</a:t>
            </a:r>
            <a:endPara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447675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Asosiy zanjirdagi uglerod atomlarini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nitroguruhga 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 tomondan raqamlab chiqiladi.</a:t>
            </a:r>
            <a:endPara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447675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Yonaki zanjirdagi radikallar yoki nitroguruh nomi ularni asosiy zanjirdagi ular bog‘langan uglerodni tartib raqami ko‘rsatilgan holda alifbo tartibida aytib o‘tiladi va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 </a:t>
            </a:r>
            <a:r>
              <a:rPr lang="es-E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 zanjirni nomi aytiladi.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Nitrobirikmalarning</a:t>
            </a:r>
            <a:r>
              <a:rPr lang="en-US" sz="3600" dirty="0" smtClean="0"/>
              <a:t> </a:t>
            </a:r>
            <a:r>
              <a:rPr lang="en-US" sz="3600" dirty="0" err="1" smtClean="0"/>
              <a:t>nomenklaturasi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5720" y="1644644"/>
            <a:ext cx="8401081" cy="254839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5           4          3          2         1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CH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CH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CH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3600" dirty="0" smtClean="0">
                <a:solidFill>
                  <a:srgbClr val="000000"/>
                </a:solidFill>
              </a:rPr>
              <a:t> CH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sz="3600" dirty="0" smtClean="0">
                <a:solidFill>
                  <a:srgbClr val="000000"/>
                </a:solidFill>
              </a:rPr>
              <a:t> CH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     </a:t>
            </a:r>
          </a:p>
          <a:p>
            <a:pPr>
              <a:buNone/>
            </a:pP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           </a:t>
            </a:r>
            <a:r>
              <a:rPr lang="en-US" sz="3600" dirty="0" smtClean="0">
                <a:solidFill>
                  <a:srgbClr val="000000"/>
                </a:solidFill>
              </a:rPr>
              <a:t>CH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  </a:t>
            </a:r>
            <a:r>
              <a:rPr lang="en-US" sz="3600" dirty="0" smtClean="0">
                <a:solidFill>
                  <a:srgbClr val="000000"/>
                </a:solidFill>
              </a:rPr>
              <a:t>C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H</a:t>
            </a:r>
            <a:r>
              <a:rPr lang="en-US" sz="36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</a:t>
            </a:r>
            <a:r>
              <a:rPr lang="en-US" sz="3600" baseline="-25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</a:t>
            </a:r>
          </a:p>
          <a:p>
            <a:pPr>
              <a:buNone/>
            </a:pPr>
            <a:r>
              <a:rPr lang="en-US" sz="3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3-etil – 4- </a:t>
            </a:r>
            <a:r>
              <a:rPr lang="en-US" sz="36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metil</a:t>
            </a:r>
            <a:r>
              <a:rPr lang="en-US" sz="3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2- </a:t>
            </a:r>
            <a:r>
              <a:rPr lang="en-US" sz="3600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nitropentan</a:t>
            </a:r>
            <a:endParaRPr lang="ru-RU" sz="3600" dirty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358084" y="2856708"/>
            <a:ext cx="285752" cy="1588"/>
          </a:xfrm>
          <a:prstGeom prst="line">
            <a:avLst/>
          </a:prstGeom>
          <a:ln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356628" y="2858296"/>
            <a:ext cx="28575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359539" y="2858693"/>
            <a:ext cx="286546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9971"/>
            <a:ext cx="8715435" cy="6131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Nitrobirikmalarning</a:t>
            </a:r>
            <a:r>
              <a:rPr lang="en-US" dirty="0" smtClean="0"/>
              <a:t> </a:t>
            </a:r>
            <a:r>
              <a:rPr lang="en-US" dirty="0" err="1" smtClean="0"/>
              <a:t>nomenklaturasi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1142502"/>
            <a:ext cx="8472519" cy="37867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1513003"/>
              </p:ext>
            </p:extLst>
          </p:nvPr>
        </p:nvGraphicFramePr>
        <p:xfrm>
          <a:off x="368282" y="1175425"/>
          <a:ext cx="8472519" cy="3408275"/>
        </p:xfrm>
        <a:graphic>
          <a:graphicData uri="http://schemas.openxmlformats.org/drawingml/2006/table">
            <a:tbl>
              <a:tblPr/>
              <a:tblGrid>
                <a:gridCol w="3500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6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6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Formula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Ratsional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nomenklaruta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Sistematik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nomenklaruta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-NO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birlamchi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nitropropan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1-nitropropan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200" b="1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-CH(NO</a:t>
                      </a:r>
                      <a:r>
                        <a:rPr lang="en-US" sz="2200" b="1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 CH</a:t>
                      </a:r>
                      <a:r>
                        <a:rPr lang="en-US" sz="2200" b="1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CH</a:t>
                      </a:r>
                      <a:r>
                        <a:rPr lang="en-US" sz="2200" b="1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200" b="1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ikkilamchi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nitrobutan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2-nitrobutan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3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-C(CH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)(NO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)-CH</a:t>
                      </a:r>
                      <a:r>
                        <a:rPr lang="en-US" sz="2200" b="1" baseline="-25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uchlamchi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nitrobutan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2-metil-2-nitro-propan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3" y="142596"/>
            <a:ext cx="7772401" cy="613171"/>
          </a:xfrm>
        </p:spPr>
        <p:txBody>
          <a:bodyPr/>
          <a:lstStyle/>
          <a:p>
            <a:r>
              <a:rPr lang="en-US" dirty="0" err="1" smtClean="0"/>
              <a:t>Nitrobirikmalarning</a:t>
            </a:r>
            <a:r>
              <a:rPr lang="en-US" dirty="0" smtClean="0"/>
              <a:t> </a:t>
            </a:r>
            <a:r>
              <a:rPr lang="en-US" dirty="0" err="1" smtClean="0"/>
              <a:t>olinishi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007" y="918438"/>
            <a:ext cx="8568952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Olinish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usullari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Organik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moddalarga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nitroguruhni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kiritish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nitrolash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deb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aytiladi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quyidagi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usullar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amalga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oshirish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mumkin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1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To‘yingan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uglevodorodlarni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nitrolash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Buning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to‘yingan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uglevodorodlarga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nitrat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ta’sir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ettiriladi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15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CH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 + HONO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CH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NO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+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metan</a:t>
            </a:r>
            <a:r>
              <a:rPr lang="en-US" dirty="0">
                <a:solidFill>
                  <a:srgbClr val="000000"/>
                </a:solidFill>
              </a:rPr>
              <a:t>                    </a:t>
            </a:r>
            <a:r>
              <a:rPr lang="en-US" dirty="0" err="1">
                <a:solidFill>
                  <a:srgbClr val="000000"/>
                </a:solidFill>
              </a:rPr>
              <a:t>nitrometan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Benzolga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konsentrlangan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nitrat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konsentrlangan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sulfat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ishtirokida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nitrobenzol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olinadi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gomologlari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qo‘lansa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hidli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efirda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spirt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aralashadi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bug‘lari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zaharlidir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89" y="3075806"/>
            <a:ext cx="2748381" cy="96459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971"/>
            <a:ext cx="9144000" cy="6131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Nitrobirikmalarning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kimyoviy</a:t>
            </a:r>
            <a:r>
              <a:rPr lang="en-US" sz="3200" dirty="0" smtClean="0"/>
              <a:t> </a:t>
            </a:r>
            <a:r>
              <a:rPr lang="en-US" sz="3200" dirty="0" err="1" smtClean="0"/>
              <a:t>xossalari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682" y="915566"/>
            <a:ext cx="871080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Nitrobirikmalarning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uruh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bog‘liqdir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Nitrobirikmalar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qaytarilganda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aminlar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00" y="2214560"/>
            <a:ext cx="6286544" cy="1071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682" y="3571881"/>
            <a:ext cx="8710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2. </a:t>
            </a:r>
            <a:r>
              <a:rPr lang="ru-RU" dirty="0" err="1">
                <a:solidFill>
                  <a:srgbClr val="000000"/>
                </a:solidFill>
              </a:rPr>
              <a:t>Aromatik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aminlar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mos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ravishdagi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aromatik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nitrobirikmalarni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qaytarish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yo‘li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bilan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olinadi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err="1" smtClean="0">
                <a:solidFill>
                  <a:srgbClr val="000000"/>
                </a:solidFill>
              </a:rPr>
              <a:t>Nitrobirikmalarni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qaytarish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bilan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aromatik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aminlarni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olish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usulini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birinchi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bo’lib</a:t>
            </a:r>
            <a:r>
              <a:rPr lang="en-US" dirty="0" smtClean="0">
                <a:solidFill>
                  <a:srgbClr val="000000"/>
                </a:solidFill>
              </a:rPr>
              <a:t>, 1842-yilda </a:t>
            </a:r>
            <a:r>
              <a:rPr lang="en-US" dirty="0" err="1" smtClean="0">
                <a:solidFill>
                  <a:srgbClr val="000000"/>
                </a:solidFill>
              </a:rPr>
              <a:t>rus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olimi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N.N.Zinin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kashf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etdi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153093</TotalTime>
  <Words>483</Words>
  <Application>Microsoft Office PowerPoint</Application>
  <PresentationFormat>Экран (16:9)</PresentationFormat>
  <Paragraphs>86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</vt:lpstr>
      <vt:lpstr>Слайд 2</vt:lpstr>
      <vt:lpstr>Azotli organik birikmalarning sinflanishi</vt:lpstr>
      <vt:lpstr>Слайд 4</vt:lpstr>
      <vt:lpstr>Nitrobirikmalarning nomenklaturasi</vt:lpstr>
      <vt:lpstr>Nitrobirikmalarning nomenklaturasi</vt:lpstr>
      <vt:lpstr>Nitrobirikmalarning nomenklaturasi</vt:lpstr>
      <vt:lpstr>Nitrobirikmalarning olinishi</vt:lpstr>
      <vt:lpstr>Nitrobirikmalarning kimyoviy xossalari</vt:lpstr>
      <vt:lpstr>Nitrobirikmalarning kimyoviy xossalari</vt:lpstr>
      <vt:lpstr>Mustahkamlash </vt:lpstr>
      <vt:lpstr>Mustahkamlash 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1722</cp:revision>
  <dcterms:created xsi:type="dcterms:W3CDTF">2014-10-08T23:03:32Z</dcterms:created>
  <dcterms:modified xsi:type="dcterms:W3CDTF">2021-02-27T06:58:38Z</dcterms:modified>
</cp:coreProperties>
</file>