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theme/theme10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9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6.xml" ContentType="application/vnd.openxmlformats-officedocument.theme+xml"/>
  <Override PartName="/ppt/slideLayouts/slideLayout355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Default Extension="wdp" ContentType="image/vnd.ms-photo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7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44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8.xml" ContentType="application/vnd.openxmlformats-officedocument.theme+xml"/>
  <Override PartName="/ppt/slideLayouts/slideLayout507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4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23"/>
  </p:notesMasterIdLst>
  <p:sldIdLst>
    <p:sldId id="1435" r:id="rId10"/>
    <p:sldId id="1503" r:id="rId11"/>
    <p:sldId id="1515" r:id="rId12"/>
    <p:sldId id="1516" r:id="rId13"/>
    <p:sldId id="1517" r:id="rId14"/>
    <p:sldId id="1525" r:id="rId15"/>
    <p:sldId id="1518" r:id="rId16"/>
    <p:sldId id="1519" r:id="rId17"/>
    <p:sldId id="1520" r:id="rId18"/>
    <p:sldId id="1524" r:id="rId19"/>
    <p:sldId id="1521" r:id="rId20"/>
    <p:sldId id="1522" r:id="rId21"/>
    <p:sldId id="1523" r:id="rId22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Font" id="{01319F16-3CEB-44B1-837A-5DFE664B1540}">
          <p14:sldIdLst>
            <p14:sldId id="1435"/>
            <p14:sldId id="1503"/>
            <p14:sldId id="1515"/>
            <p14:sldId id="1516"/>
            <p14:sldId id="1517"/>
            <p14:sldId id="1518"/>
            <p14:sldId id="1519"/>
            <p14:sldId id="1520"/>
            <p14:sldId id="1521"/>
            <p14:sldId id="1522"/>
            <p14:sldId id="152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660066"/>
    <a:srgbClr val="FFFFFF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4" autoAdjust="0"/>
    <p:restoredTop sz="99283" autoAdjust="0"/>
  </p:normalViewPr>
  <p:slideViewPr>
    <p:cSldViewPr snapToObjects="1">
      <p:cViewPr>
        <p:scale>
          <a:sx n="75" d="100"/>
          <a:sy n="75" d="100"/>
        </p:scale>
        <p:origin x="-1242" y="-450"/>
      </p:cViewPr>
      <p:guideLst>
        <p:guide orient="horz" pos="742"/>
        <p:guide orient="horz" pos="517"/>
        <p:guide orient="horz" pos="1178"/>
        <p:guide orient="horz" pos="821"/>
        <p:guide pos="1882"/>
        <p:guide pos="1568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xmlns="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Relationship Id="rId5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95" y="-12080"/>
            <a:ext cx="9156096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5708" y="180691"/>
            <a:ext cx="4849825" cy="1192931"/>
          </a:xfrm>
          <a:prstGeom prst="rect">
            <a:avLst/>
          </a:prstGeom>
        </p:spPr>
        <p:txBody>
          <a:bodyPr vert="horz" wrap="square" lIns="0" tIns="23154" rIns="0" bIns="0" rtlCol="0">
            <a:spAutoFit/>
          </a:bodyPr>
          <a:lstStyle/>
          <a:p>
            <a:pPr marL="20134">
              <a:lnSpc>
                <a:spcPct val="100000"/>
              </a:lnSpc>
              <a:spcBef>
                <a:spcPts val="181"/>
              </a:spcBef>
            </a:pPr>
            <a:r>
              <a:rPr lang="en-US" sz="7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76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6351" y="1887293"/>
            <a:ext cx="545820" cy="137024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6351" y="3338024"/>
            <a:ext cx="545820" cy="12790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7164288" y="362812"/>
            <a:ext cx="1637686" cy="805941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128778" y="464736"/>
            <a:ext cx="1589534" cy="579412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Arial"/>
                <a:cs typeface="Arial"/>
              </a:rPr>
              <a:t>10-sinf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1149045" y="1914544"/>
            <a:ext cx="6145004" cy="2605124"/>
          </a:xfrm>
          <a:prstGeom prst="rect">
            <a:avLst/>
          </a:prstGeom>
        </p:spPr>
        <p:txBody>
          <a:bodyPr vert="horz" wrap="square" lIns="0" tIns="22149" rIns="0" bIns="0" rtlCol="0">
            <a:spAutoFit/>
          </a:bodyPr>
          <a:lstStyle/>
          <a:p>
            <a:pPr marL="20130">
              <a:spcAft>
                <a:spcPts val="1905"/>
              </a:spcAft>
            </a:pPr>
            <a:r>
              <a:rPr lang="en-US" sz="3800" spc="8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3800" spc="8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3800" spc="8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3800" spc="8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0"/>
            <a:r>
              <a:rPr lang="fr-FR" sz="3800" b="1" dirty="0" smtClean="0">
                <a:solidFill>
                  <a:srgbClr val="002060"/>
                </a:solidFill>
                <a:latin typeface="Arial"/>
                <a:cs typeface="Arial"/>
              </a:rPr>
              <a:t>Azotli organik birikmalar. Nirtobirikmalar. Olinishi va xossalari. </a:t>
            </a:r>
            <a:endParaRPr sz="38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783676" y="416480"/>
            <a:ext cx="181316" cy="371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875435" y="650789"/>
            <a:ext cx="338576" cy="451435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916675" y="919436"/>
            <a:ext cx="255164" cy="1420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527570" y="650121"/>
            <a:ext cx="355704" cy="452441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567815" y="862339"/>
            <a:ext cx="274389" cy="1994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Nitrobirikmalarning</a:t>
            </a:r>
            <a:r>
              <a:rPr lang="en-US" sz="3200" dirty="0" smtClean="0"/>
              <a:t> </a:t>
            </a:r>
            <a:r>
              <a:rPr lang="en-US" sz="3200" dirty="0" err="1" smtClean="0"/>
              <a:t>kimyoviy</a:t>
            </a:r>
            <a:r>
              <a:rPr lang="en-US" sz="3200" dirty="0" smtClean="0"/>
              <a:t> </a:t>
            </a:r>
            <a:r>
              <a:rPr lang="en-US" sz="3200" dirty="0" err="1" smtClean="0"/>
              <a:t>xossalari</a:t>
            </a:r>
            <a:endParaRPr lang="ru-RU" sz="3200" dirty="0"/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4480" y="1182688"/>
            <a:ext cx="5289267" cy="2960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2" y="209971"/>
            <a:ext cx="7772401" cy="613171"/>
          </a:xfrm>
        </p:spPr>
        <p:txBody>
          <a:bodyPr>
            <a:normAutofit/>
          </a:bodyPr>
          <a:lstStyle/>
          <a:p>
            <a:r>
              <a:rPr lang="en-US" dirty="0" err="1" smtClean="0"/>
              <a:t>Mustahkamlash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Содержимое 3"/>
          <p:cNvSpPr>
            <a:spLocks noGrp="1"/>
          </p:cNvSpPr>
          <p:nvPr>
            <p:ph sz="half" idx="3"/>
          </p:nvPr>
        </p:nvSpPr>
        <p:spPr>
          <a:xfrm>
            <a:off x="214282" y="823142"/>
            <a:ext cx="8472519" cy="507831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04278" y="839311"/>
            <a:ext cx="860619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Quyidagi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moddalarni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ratsional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xalqaro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nomenklatura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bo‘yicha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nomlang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43890159"/>
              </p:ext>
            </p:extLst>
          </p:nvPr>
        </p:nvGraphicFramePr>
        <p:xfrm>
          <a:off x="223907" y="1706031"/>
          <a:ext cx="8715436" cy="2932675"/>
        </p:xfrm>
        <a:graphic>
          <a:graphicData uri="http://schemas.openxmlformats.org/drawingml/2006/table">
            <a:tbl>
              <a:tblPr/>
              <a:tblGrid>
                <a:gridCol w="42899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99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255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65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Formula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Ratsional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nomenklatura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Xalqaro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nomenklatura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33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-NO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-CH(NO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65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-C(CH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(NO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Mustahkamlash</a:t>
            </a:r>
            <a:r>
              <a:rPr lang="en-US" dirty="0"/>
              <a:t> 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xmlns="" val="4099848051"/>
              </p:ext>
            </p:extLst>
          </p:nvPr>
        </p:nvGraphicFramePr>
        <p:xfrm>
          <a:off x="243157" y="1562669"/>
          <a:ext cx="8715436" cy="3433327"/>
        </p:xfrm>
        <a:graphic>
          <a:graphicData uri="http://schemas.openxmlformats.org/drawingml/2006/table">
            <a:tbl>
              <a:tblPr/>
              <a:tblGrid>
                <a:gridCol w="41848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5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255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30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Formula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Ratsional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nomenklatura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Xalqaro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nomenklatura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0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-NO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Birlamchi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nitropentan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1-nitropentan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5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-CH(NO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Ikkilamchi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nitropentan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3-nitropentan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9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-C(CH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(NO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Uchlamchi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nitropentan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2-metil-2-nitrobutan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Grp="1" noChangeArrowheads="1"/>
          </p:cNvSpPr>
          <p:nvPr>
            <p:ph sz="half" idx="2"/>
          </p:nvPr>
        </p:nvSpPr>
        <p:spPr bwMode="auto">
          <a:xfrm>
            <a:off x="495078" y="852588"/>
            <a:ext cx="80647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Quyidagi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moddalarni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ratsional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xalqaro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nomenklatura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bo‘yicha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nomlang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425" y="166276"/>
            <a:ext cx="8571008" cy="613171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Mustaqil</a:t>
            </a:r>
            <a:r>
              <a:rPr lang="en-US" sz="3200" dirty="0" smtClean="0"/>
              <a:t> </a:t>
            </a:r>
            <a:r>
              <a:rPr lang="en-US" sz="3200" dirty="0" err="1" smtClean="0"/>
              <a:t>bajarish</a:t>
            </a:r>
            <a:r>
              <a:rPr lang="en-US" sz="3200" dirty="0" smtClean="0"/>
              <a:t> </a:t>
            </a:r>
            <a:r>
              <a:rPr lang="en-US" sz="3200" dirty="0" err="1" smtClean="0"/>
              <a:t>uchun</a:t>
            </a:r>
            <a:r>
              <a:rPr lang="en-US" sz="3200" dirty="0" smtClean="0"/>
              <a:t> </a:t>
            </a:r>
            <a:r>
              <a:rPr lang="en-US" sz="3200" dirty="0" err="1" smtClean="0"/>
              <a:t>topshiriqlar</a:t>
            </a:r>
            <a:endParaRPr lang="ru-RU" sz="3200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3"/>
          </p:nvPr>
        </p:nvSpPr>
        <p:spPr>
          <a:xfrm>
            <a:off x="394313" y="1635646"/>
            <a:ext cx="8293321" cy="1354217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32-</a:t>
            </a: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mavzuni </a:t>
            </a:r>
            <a:r>
              <a:rPr lang="en-US" sz="4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133-</a:t>
            </a: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betdagi </a:t>
            </a:r>
          </a:p>
          <a:p>
            <a:pPr marL="0" indent="0" algn="ctr">
              <a:buNone/>
            </a:pP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1-4-</a:t>
            </a: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misollarni </a:t>
            </a:r>
            <a:r>
              <a:rPr lang="en-US" sz="4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ishlash</a:t>
            </a:r>
            <a:r>
              <a:rPr lang="en-US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600888" y="135085"/>
            <a:ext cx="5579741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 algn="ctr" defTabSz="914298">
              <a:spcBef>
                <a:spcPts val="206"/>
              </a:spcBef>
              <a:defRPr/>
            </a:pPr>
            <a:r>
              <a:rPr lang="en-US" sz="3800" b="1" kern="800" spc="-40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Reja</a:t>
            </a:r>
            <a:r>
              <a:rPr lang="en-US" sz="3800" b="1" kern="800" spc="-4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endParaRPr lang="en-US" sz="3800" b="1" kern="800" spc="-4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8444715" y="240689"/>
            <a:ext cx="205361" cy="37860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marL="20131">
              <a:spcBef>
                <a:spcPts val="198"/>
              </a:spcBef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0857" y="1292540"/>
            <a:ext cx="8535891" cy="2916569"/>
          </a:xfrm>
          <a:prstGeom prst="rect">
            <a:avLst/>
          </a:prstGeom>
          <a:noFill/>
        </p:spPr>
        <p:txBody>
          <a:bodyPr wrap="square" lIns="145161" tIns="72581" rIns="145161" bIns="72581" rtlCol="0" anchor="ctr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Azotli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birikmalarning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sinflanishi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Nitrobirikmalarning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nomenklaturasi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Nitrobirikmalarning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olinishi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fizik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xossalari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Nirobirikmalarning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kimyoviy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xossalari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3" y="180943"/>
            <a:ext cx="7772401" cy="613171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Azotli</a:t>
            </a:r>
            <a:r>
              <a:rPr lang="en-US" sz="3200" dirty="0" smtClean="0"/>
              <a:t> </a:t>
            </a:r>
            <a:r>
              <a:rPr lang="en-US" sz="3200" dirty="0" err="1" smtClean="0"/>
              <a:t>organik</a:t>
            </a:r>
            <a:r>
              <a:rPr lang="en-US" sz="3200" dirty="0" smtClean="0"/>
              <a:t> </a:t>
            </a:r>
            <a:r>
              <a:rPr lang="en-US" sz="3200" dirty="0" err="1" smtClean="0"/>
              <a:t>birikmalarning</a:t>
            </a:r>
            <a:r>
              <a:rPr lang="en-US" sz="3200" dirty="0" smtClean="0"/>
              <a:t> </a:t>
            </a:r>
            <a:r>
              <a:rPr lang="en-US" sz="3200" dirty="0" err="1" smtClean="0"/>
              <a:t>sinflanishi</a:t>
            </a:r>
            <a:endParaRPr lang="ru-RU" sz="3200" dirty="0"/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416346" y="636878"/>
            <a:ext cx="9010680" cy="46557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171431" marR="0" lvl="0" indent="-171431" algn="l" defTabSz="9142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500" b="0" i="0" u="none" strike="noStrike" kern="800" cap="none" spc="-1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31" marR="0" lvl="0" indent="-171431" algn="l" defTabSz="9142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500" b="0" i="0" u="none" strike="noStrike" kern="800" cap="none" spc="-1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31" marR="0" lvl="0" indent="-171431" algn="l" defTabSz="9142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500" b="0" i="0" u="none" strike="noStrike" kern="8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30" y="886791"/>
            <a:ext cx="7622704" cy="41296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903803" y="142858"/>
            <a:ext cx="74414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Azotli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organik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6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birikmalar</a:t>
            </a:r>
            <a:endParaRPr kumimoji="0" lang="en-US" sz="3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25476" y="940966"/>
            <a:ext cx="8627291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</a:rPr>
              <a:t>Nitrobirikmalar</a:t>
            </a:r>
            <a:r>
              <a:rPr lang="en-US" sz="2400" b="1" dirty="0">
                <a:solidFill>
                  <a:srgbClr val="000000"/>
                </a:solidFill>
              </a:rPr>
              <a:t>: </a:t>
            </a:r>
            <a:r>
              <a:rPr lang="en-US" sz="2400" dirty="0">
                <a:solidFill>
                  <a:srgbClr val="000000"/>
                </a:solidFill>
              </a:rPr>
              <a:t>C</a:t>
            </a:r>
            <a:r>
              <a:rPr lang="en-US" sz="2400" baseline="-25000" dirty="0">
                <a:solidFill>
                  <a:srgbClr val="000000"/>
                </a:solidFill>
              </a:rPr>
              <a:t>6</a:t>
            </a:r>
            <a:r>
              <a:rPr lang="en-US" sz="2400" dirty="0">
                <a:solidFill>
                  <a:srgbClr val="000000"/>
                </a:solidFill>
              </a:rPr>
              <a:t>H</a:t>
            </a:r>
            <a:r>
              <a:rPr lang="en-US" sz="2400" baseline="-25000" dirty="0">
                <a:solidFill>
                  <a:srgbClr val="000000"/>
                </a:solidFill>
              </a:rPr>
              <a:t>5</a:t>
            </a:r>
            <a:r>
              <a:rPr lang="en-US" sz="2400" dirty="0">
                <a:solidFill>
                  <a:srgbClr val="000000"/>
                </a:solidFill>
              </a:rPr>
              <a:t>-NO</a:t>
            </a:r>
            <a:r>
              <a:rPr lang="en-US" sz="2400" baseline="-25000" dirty="0">
                <a:solidFill>
                  <a:srgbClr val="000000"/>
                </a:solidFill>
              </a:rPr>
              <a:t>2</a:t>
            </a:r>
            <a:r>
              <a:rPr lang="en-US" sz="2400" dirty="0">
                <a:solidFill>
                  <a:srgbClr val="000000"/>
                </a:solidFill>
              </a:rPr>
              <a:t> – </a:t>
            </a:r>
            <a:r>
              <a:rPr lang="en-US" sz="2400" dirty="0" err="1">
                <a:solidFill>
                  <a:srgbClr val="000000"/>
                </a:solidFill>
              </a:rPr>
              <a:t>nitrobenzol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endParaRPr lang="en-US" sz="2400" dirty="0" smtClean="0">
              <a:solidFill>
                <a:srgbClr val="000000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                           CH</a:t>
            </a:r>
            <a:r>
              <a:rPr lang="en-US" sz="2400" baseline="-25000" dirty="0" smtClean="0">
                <a:solidFill>
                  <a:srgbClr val="000000"/>
                </a:solidFill>
              </a:rPr>
              <a:t>3</a:t>
            </a:r>
            <a:r>
              <a:rPr lang="en-US" sz="2400" dirty="0" smtClean="0">
                <a:solidFill>
                  <a:srgbClr val="000000"/>
                </a:solidFill>
              </a:rPr>
              <a:t>-NO</a:t>
            </a:r>
            <a:r>
              <a:rPr lang="en-US" sz="2400" baseline="-25000" dirty="0" smtClean="0">
                <a:solidFill>
                  <a:srgbClr val="000000"/>
                </a:solidFill>
              </a:rPr>
              <a:t>2 </a:t>
            </a:r>
            <a:r>
              <a:rPr lang="en-US" sz="2400" dirty="0">
                <a:solidFill>
                  <a:srgbClr val="000000"/>
                </a:solidFill>
              </a:rPr>
              <a:t>– </a:t>
            </a:r>
            <a:r>
              <a:rPr lang="en-US" sz="2400" dirty="0" err="1">
                <a:solidFill>
                  <a:srgbClr val="000000"/>
                </a:solidFill>
              </a:rPr>
              <a:t>nitrometan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  <a:p>
            <a:r>
              <a:rPr lang="en-US" sz="2400" b="1" dirty="0" err="1">
                <a:solidFill>
                  <a:srgbClr val="000000"/>
                </a:solidFill>
              </a:rPr>
              <a:t>Aminlar</a:t>
            </a:r>
            <a:r>
              <a:rPr lang="en-US" sz="2400" b="1" dirty="0">
                <a:solidFill>
                  <a:srgbClr val="000000"/>
                </a:solidFill>
              </a:rPr>
              <a:t>: </a:t>
            </a:r>
            <a:r>
              <a:rPr lang="en-US" sz="2400" dirty="0">
                <a:solidFill>
                  <a:srgbClr val="000000"/>
                </a:solidFill>
              </a:rPr>
              <a:t>CH</a:t>
            </a:r>
            <a:r>
              <a:rPr lang="en-US" sz="2400" baseline="-25000" dirty="0">
                <a:solidFill>
                  <a:srgbClr val="000000"/>
                </a:solidFill>
              </a:rPr>
              <a:t>3</a:t>
            </a:r>
            <a:r>
              <a:rPr lang="en-US" sz="2400" dirty="0">
                <a:solidFill>
                  <a:srgbClr val="000000"/>
                </a:solidFill>
              </a:rPr>
              <a:t>-NH</a:t>
            </a:r>
            <a:r>
              <a:rPr lang="en-US" sz="2400" baseline="-25000" dirty="0">
                <a:solidFill>
                  <a:srgbClr val="000000"/>
                </a:solidFill>
              </a:rPr>
              <a:t>3</a:t>
            </a:r>
            <a:r>
              <a:rPr lang="en-US" sz="2400" dirty="0">
                <a:solidFill>
                  <a:srgbClr val="000000"/>
                </a:solidFill>
              </a:rPr>
              <a:t> – </a:t>
            </a:r>
            <a:r>
              <a:rPr lang="en-US" sz="2400" dirty="0" err="1">
                <a:solidFill>
                  <a:srgbClr val="000000"/>
                </a:solidFill>
              </a:rPr>
              <a:t>metilamin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endParaRPr lang="en-US" sz="2400" dirty="0" smtClean="0">
              <a:solidFill>
                <a:srgbClr val="000000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                CH</a:t>
            </a:r>
            <a:r>
              <a:rPr lang="en-US" sz="2400" baseline="-25000" dirty="0" smtClean="0">
                <a:solidFill>
                  <a:srgbClr val="000000"/>
                </a:solidFill>
              </a:rPr>
              <a:t>3</a:t>
            </a:r>
            <a:r>
              <a:rPr lang="en-US" sz="2400" dirty="0" smtClean="0">
                <a:solidFill>
                  <a:srgbClr val="000000"/>
                </a:solidFill>
              </a:rPr>
              <a:t>-NH- </a:t>
            </a:r>
            <a:r>
              <a:rPr lang="en-US" sz="2400" dirty="0">
                <a:solidFill>
                  <a:srgbClr val="000000"/>
                </a:solidFill>
              </a:rPr>
              <a:t>CH</a:t>
            </a:r>
            <a:r>
              <a:rPr lang="en-US" sz="2400" baseline="-25000" dirty="0">
                <a:solidFill>
                  <a:srgbClr val="000000"/>
                </a:solidFill>
              </a:rPr>
              <a:t>3</a:t>
            </a:r>
            <a:r>
              <a:rPr lang="en-US" sz="2400" dirty="0">
                <a:solidFill>
                  <a:srgbClr val="000000"/>
                </a:solidFill>
              </a:rPr>
              <a:t> – </a:t>
            </a:r>
            <a:r>
              <a:rPr lang="en-US" sz="2400" dirty="0" err="1">
                <a:solidFill>
                  <a:srgbClr val="000000"/>
                </a:solidFill>
              </a:rPr>
              <a:t>dimetilamin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b="1" dirty="0" err="1">
                <a:solidFill>
                  <a:srgbClr val="000000"/>
                </a:solidFill>
              </a:rPr>
              <a:t>Aromatik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aminlar</a:t>
            </a:r>
            <a:r>
              <a:rPr lang="en-US" sz="2400" b="1" dirty="0">
                <a:solidFill>
                  <a:srgbClr val="000000"/>
                </a:solidFill>
              </a:rPr>
              <a:t>: </a:t>
            </a:r>
            <a:r>
              <a:rPr lang="en-US" sz="2400" dirty="0">
                <a:solidFill>
                  <a:srgbClr val="000000"/>
                </a:solidFill>
              </a:rPr>
              <a:t>C</a:t>
            </a:r>
            <a:r>
              <a:rPr lang="en-US" sz="2400" baseline="-25000" dirty="0">
                <a:solidFill>
                  <a:srgbClr val="000000"/>
                </a:solidFill>
              </a:rPr>
              <a:t>6</a:t>
            </a:r>
            <a:r>
              <a:rPr lang="en-US" sz="2400" dirty="0">
                <a:solidFill>
                  <a:srgbClr val="000000"/>
                </a:solidFill>
              </a:rPr>
              <a:t>H</a:t>
            </a:r>
            <a:r>
              <a:rPr lang="en-US" sz="2400" baseline="-25000" dirty="0">
                <a:solidFill>
                  <a:srgbClr val="000000"/>
                </a:solidFill>
              </a:rPr>
              <a:t>5</a:t>
            </a:r>
            <a:r>
              <a:rPr lang="en-US" sz="2400" dirty="0">
                <a:solidFill>
                  <a:srgbClr val="000000"/>
                </a:solidFill>
              </a:rPr>
              <a:t>-NH</a:t>
            </a:r>
            <a:r>
              <a:rPr lang="en-US" sz="2400" baseline="-25000" dirty="0">
                <a:solidFill>
                  <a:srgbClr val="000000"/>
                </a:solidFill>
              </a:rPr>
              <a:t>2 </a:t>
            </a:r>
            <a:r>
              <a:rPr lang="en-US" sz="2400" dirty="0">
                <a:solidFill>
                  <a:srgbClr val="000000"/>
                </a:solidFill>
              </a:rPr>
              <a:t>– </a:t>
            </a:r>
            <a:r>
              <a:rPr lang="en-US" sz="2400" dirty="0" err="1">
                <a:solidFill>
                  <a:srgbClr val="000000"/>
                </a:solidFill>
              </a:rPr>
              <a:t>anilin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yoki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fenilamin</a:t>
            </a:r>
            <a:r>
              <a:rPr lang="en-US" sz="2400" dirty="0">
                <a:solidFill>
                  <a:srgbClr val="000000"/>
                </a:solidFill>
              </a:rPr>
              <a:t>,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</a:rPr>
              <a:t>                               C</a:t>
            </a:r>
            <a:r>
              <a:rPr lang="en-US" sz="2400" baseline="-25000" dirty="0">
                <a:solidFill>
                  <a:srgbClr val="000000"/>
                </a:solidFill>
              </a:rPr>
              <a:t>6</a:t>
            </a:r>
            <a:r>
              <a:rPr lang="en-US" sz="2400" dirty="0">
                <a:solidFill>
                  <a:srgbClr val="000000"/>
                </a:solidFill>
              </a:rPr>
              <a:t>H</a:t>
            </a:r>
            <a:r>
              <a:rPr lang="en-US" sz="2400" baseline="-25000" dirty="0">
                <a:solidFill>
                  <a:srgbClr val="000000"/>
                </a:solidFill>
              </a:rPr>
              <a:t>5</a:t>
            </a:r>
            <a:r>
              <a:rPr lang="en-US" sz="2400" dirty="0">
                <a:solidFill>
                  <a:srgbClr val="000000"/>
                </a:solidFill>
              </a:rPr>
              <a:t>-NH-CH</a:t>
            </a:r>
            <a:r>
              <a:rPr lang="en-US" sz="2400" baseline="-25000" dirty="0">
                <a:solidFill>
                  <a:srgbClr val="000000"/>
                </a:solidFill>
              </a:rPr>
              <a:t>3</a:t>
            </a:r>
            <a:r>
              <a:rPr lang="en-US" sz="2400" dirty="0">
                <a:solidFill>
                  <a:srgbClr val="000000"/>
                </a:solidFill>
              </a:rPr>
              <a:t> – </a:t>
            </a:r>
            <a:r>
              <a:rPr lang="en-US" sz="2400" dirty="0" err="1">
                <a:solidFill>
                  <a:srgbClr val="000000"/>
                </a:solidFill>
              </a:rPr>
              <a:t>metilfenilamin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  <a:p>
            <a:pPr lvl="0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</a:rPr>
              <a:t>Aminokislotalar</a:t>
            </a:r>
            <a:r>
              <a:rPr lang="en-US" sz="2400" b="1" dirty="0" smtClean="0">
                <a:solidFill>
                  <a:srgbClr val="000000"/>
                </a:solidFill>
              </a:rPr>
              <a:t>: </a:t>
            </a:r>
          </a:p>
          <a:p>
            <a:pPr lvl="0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                     R-CH(NH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 )-COOH </a:t>
            </a:r>
            <a:r>
              <a:rPr lang="en-US" sz="2400" dirty="0" err="1" smtClean="0">
                <a:solidFill>
                  <a:srgbClr val="000000"/>
                </a:solidFill>
              </a:rPr>
              <a:t>yoki</a:t>
            </a:r>
            <a:r>
              <a:rPr lang="en-US" sz="2400" dirty="0" smtClean="0">
                <a:solidFill>
                  <a:srgbClr val="000000"/>
                </a:solidFill>
              </a:rPr>
              <a:t> C</a:t>
            </a:r>
            <a:r>
              <a:rPr lang="en-US" sz="2400" baseline="-25000" dirty="0" smtClean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H</a:t>
            </a:r>
            <a:r>
              <a:rPr lang="en-US" sz="2400" baseline="-25000" dirty="0" smtClean="0">
                <a:solidFill>
                  <a:srgbClr val="000000"/>
                </a:solidFill>
              </a:rPr>
              <a:t>2n </a:t>
            </a:r>
            <a:r>
              <a:rPr lang="en-US" sz="2400" dirty="0" smtClean="0">
                <a:solidFill>
                  <a:srgbClr val="000000"/>
                </a:solidFill>
              </a:rPr>
              <a:t>(NH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 )(COOH)</a:t>
            </a:r>
            <a:r>
              <a:rPr lang="en-US" sz="2400" baseline="-25000" dirty="0" smtClean="0">
                <a:solidFill>
                  <a:srgbClr val="000000"/>
                </a:solidFill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3" y="209972"/>
            <a:ext cx="8715436" cy="61317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Nitrobirikmalarning</a:t>
            </a:r>
            <a:r>
              <a:rPr lang="en-US" dirty="0" smtClean="0"/>
              <a:t> </a:t>
            </a:r>
            <a:r>
              <a:rPr lang="en-US" dirty="0" err="1" smtClean="0"/>
              <a:t>nomenklaturasi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3527" y="1057862"/>
            <a:ext cx="8606191" cy="3985706"/>
          </a:xfrm>
        </p:spPr>
        <p:txBody>
          <a:bodyPr/>
          <a:lstStyle/>
          <a:p>
            <a:pPr marL="0" indent="447675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To‘yingan yoki aromatik uglevodorod molekulasidan bitta yoki bir nechta vodorod atomini nitroguruh </a:t>
            </a:r>
            <a:r>
              <a:rPr lang="es-E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(NO</a:t>
            </a:r>
            <a:r>
              <a:rPr lang="es-ES" sz="1800" b="1" kern="12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 almashinishidan hosil bo‘lgan organik birikmalarga nitrobirikmalar deyiladi. </a:t>
            </a:r>
          </a:p>
          <a:p>
            <a:pPr marL="0" indent="447675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Ratsional nomenklatura bo‘yicha nitrobirikmalarni nomlaganda tegishli uglevodorod nomiga </a:t>
            </a:r>
            <a:r>
              <a:rPr lang="es-E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“nitro” </a:t>
            </a: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so‘zi qo‘shib aytiladi.</a:t>
            </a:r>
            <a:endPara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447675">
              <a:spcBef>
                <a:spcPts val="0"/>
              </a:spcBef>
              <a:spcAft>
                <a:spcPts val="600"/>
              </a:spcAft>
              <a:buNone/>
            </a:pP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Sistematik nomenklatura. Xalqaro (sistematik) nomenklaturaga ko‘ra </a:t>
            </a:r>
            <a:r>
              <a:rPr lang="es-E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nitrobirikmalarni  </a:t>
            </a:r>
            <a:r>
              <a:rPr lang="es-E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nomlashda quyidagi qoida va ketma-ketlikka amal qilinadi:                     </a:t>
            </a:r>
          </a:p>
          <a:p>
            <a:pPr marL="0" indent="447675">
              <a:spcBef>
                <a:spcPts val="0"/>
              </a:spcBef>
              <a:spcAft>
                <a:spcPts val="600"/>
              </a:spcAft>
              <a:buNone/>
            </a:pP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Nitrogruppa asosiy uglerod zanjirida bo‘lishi kerak.</a:t>
            </a:r>
            <a:endPara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447675">
              <a:spcBef>
                <a:spcPts val="0"/>
              </a:spcBef>
              <a:spcAft>
                <a:spcPts val="600"/>
              </a:spcAft>
              <a:buNone/>
            </a:pP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Asosiy zanjirdagi uglerod atomlarini </a:t>
            </a: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nitroguruhga  </a:t>
            </a: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 tomondan raqamlab chiqiladi.</a:t>
            </a:r>
            <a:endPara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447675">
              <a:spcBef>
                <a:spcPts val="0"/>
              </a:spcBef>
              <a:spcAft>
                <a:spcPts val="600"/>
              </a:spcAft>
              <a:buNone/>
            </a:pP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Yonaki zanjirdagi radikallar yoki nitroguruh nomi ularni asosiy zanjirdagi ular bog‘langan uglerodni tartib raqami ko‘rsatilgan holda alifbo tartibida aytib o‘tiladi va </a:t>
            </a: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oxirida </a:t>
            </a: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 zanjirni nomi aytiladi.</a:t>
            </a:r>
            <a:r>
              <a:rPr lang="ru-RU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Nitrobirikmalarning</a:t>
            </a:r>
            <a:r>
              <a:rPr lang="en-US" sz="3600" dirty="0" smtClean="0"/>
              <a:t> </a:t>
            </a:r>
            <a:r>
              <a:rPr lang="en-US" sz="3600" dirty="0" err="1" smtClean="0"/>
              <a:t>nomenklaturasi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5720" y="1644644"/>
            <a:ext cx="8401081" cy="2548390"/>
          </a:xfrm>
        </p:spPr>
        <p:txBody>
          <a:bodyPr/>
          <a:lstStyle/>
          <a:p>
            <a:pPr>
              <a:buNone/>
            </a:pP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5           4          3          2         1</a:t>
            </a:r>
          </a:p>
          <a:p>
            <a:pPr>
              <a:buNone/>
            </a:pPr>
            <a:r>
              <a:rPr lang="en-US" sz="3600" dirty="0" smtClean="0">
                <a:solidFill>
                  <a:srgbClr val="000000"/>
                </a:solidFill>
              </a:rPr>
              <a:t>CH</a:t>
            </a:r>
            <a:r>
              <a:rPr lang="en-US" sz="3600" b="1" baseline="-250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-</a:t>
            </a:r>
            <a:r>
              <a:rPr lang="en-US" sz="3600" b="1" baseline="-250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</a:rPr>
              <a:t>CH </a:t>
            </a:r>
            <a: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-</a:t>
            </a:r>
            <a:r>
              <a:rPr lang="en-US" sz="3600" b="1" baseline="-250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</a:rPr>
              <a:t>CH </a:t>
            </a:r>
            <a: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-</a:t>
            </a:r>
            <a:r>
              <a:rPr lang="en-US" sz="3600" dirty="0" smtClean="0">
                <a:solidFill>
                  <a:srgbClr val="000000"/>
                </a:solidFill>
              </a:rPr>
              <a:t> CH</a:t>
            </a:r>
            <a: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-</a:t>
            </a:r>
            <a:r>
              <a:rPr lang="en-US" sz="3600" dirty="0" smtClean="0">
                <a:solidFill>
                  <a:srgbClr val="000000"/>
                </a:solidFill>
              </a:rPr>
              <a:t> CH</a:t>
            </a:r>
            <a:r>
              <a:rPr lang="en-US" sz="3600" b="1" baseline="-250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3     </a:t>
            </a:r>
          </a:p>
          <a:p>
            <a:pPr>
              <a:buNone/>
            </a:pPr>
            <a:r>
              <a:rPr lang="en-US" sz="3600" b="1" baseline="-250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            </a:t>
            </a:r>
            <a:r>
              <a:rPr lang="en-US" sz="3600" dirty="0" smtClean="0">
                <a:solidFill>
                  <a:srgbClr val="000000"/>
                </a:solidFill>
              </a:rPr>
              <a:t>CH</a:t>
            </a:r>
            <a:r>
              <a:rPr lang="en-US" sz="3600" b="1" baseline="-250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3  </a:t>
            </a:r>
            <a:r>
              <a:rPr lang="en-US" sz="3600" dirty="0" smtClean="0">
                <a:solidFill>
                  <a:srgbClr val="000000"/>
                </a:solidFill>
              </a:rPr>
              <a:t>C</a:t>
            </a:r>
            <a:r>
              <a:rPr lang="en-US" sz="3600" b="1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solidFill>
                  <a:srgbClr val="000000"/>
                </a:solidFill>
              </a:rPr>
              <a:t>H</a:t>
            </a:r>
            <a:r>
              <a:rPr lang="en-US" sz="3600" b="1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NO</a:t>
            </a:r>
            <a:r>
              <a:rPr lang="en-US" sz="3600" baseline="-250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2</a:t>
            </a:r>
          </a:p>
          <a:p>
            <a:pPr>
              <a:buNone/>
            </a:pPr>
            <a:r>
              <a:rPr lang="en-US" sz="36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3-etil – 4- </a:t>
            </a:r>
            <a:r>
              <a:rPr lang="en-US" sz="3600" baseline="-25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metil</a:t>
            </a:r>
            <a:r>
              <a:rPr lang="en-US" sz="36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2- </a:t>
            </a:r>
            <a:r>
              <a:rPr lang="en-US" sz="3600" baseline="-25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nitropentan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1358084" y="2856708"/>
            <a:ext cx="285752" cy="1588"/>
          </a:xfrm>
          <a:prstGeom prst="line">
            <a:avLst/>
          </a:prstGeom>
          <a:ln cmpd="sng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2356628" y="2858296"/>
            <a:ext cx="28575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3359539" y="2858693"/>
            <a:ext cx="286546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09971"/>
            <a:ext cx="8715435" cy="61317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Nitrobirikmalarning</a:t>
            </a:r>
            <a:r>
              <a:rPr lang="en-US" dirty="0" smtClean="0"/>
              <a:t> </a:t>
            </a:r>
            <a:r>
              <a:rPr lang="en-US" dirty="0" err="1" smtClean="0"/>
              <a:t>nomenklaturasi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14282" y="1142502"/>
            <a:ext cx="8472519" cy="378670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41513003"/>
              </p:ext>
            </p:extLst>
          </p:nvPr>
        </p:nvGraphicFramePr>
        <p:xfrm>
          <a:off x="368282" y="1175425"/>
          <a:ext cx="8472519" cy="3408275"/>
        </p:xfrm>
        <a:graphic>
          <a:graphicData uri="http://schemas.openxmlformats.org/drawingml/2006/table">
            <a:tbl>
              <a:tblPr/>
              <a:tblGrid>
                <a:gridCol w="35004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860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464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Formula</a:t>
                      </a:r>
                      <a:endParaRPr lang="ru-RU" sz="22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Ratsional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nomenklaruta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ru-RU" sz="22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Sistematik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nomenklaruta</a:t>
                      </a:r>
                      <a:endParaRPr lang="ru-RU" sz="22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36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</a:t>
                      </a:r>
                      <a:r>
                        <a:rPr lang="en-US" sz="2200" b="1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</a:t>
                      </a:r>
                      <a:r>
                        <a:rPr lang="en-US" sz="2200" b="1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CH</a:t>
                      </a:r>
                      <a:r>
                        <a:rPr lang="en-US" sz="2200" b="1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-NO</a:t>
                      </a:r>
                      <a:r>
                        <a:rPr lang="en-US" sz="2200" b="1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ru-RU" sz="22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birlamchi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nitropropan</a:t>
                      </a:r>
                      <a:endParaRPr lang="ru-RU" sz="22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1-nitropropan</a:t>
                      </a:r>
                      <a:endParaRPr lang="ru-RU" sz="22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55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</a:t>
                      </a:r>
                      <a:r>
                        <a:rPr lang="en-US" sz="2200" b="1" baseline="-250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200" b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-CH(NO</a:t>
                      </a:r>
                      <a:r>
                        <a:rPr lang="en-US" sz="2200" b="1" baseline="-250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200" b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)- CH</a:t>
                      </a:r>
                      <a:r>
                        <a:rPr lang="en-US" sz="2200" b="1" baseline="-250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200" b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CH</a:t>
                      </a:r>
                      <a:r>
                        <a:rPr lang="en-US" sz="2200" b="1" baseline="-250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200" b="1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ikkilamchi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nitrobutan</a:t>
                      </a:r>
                      <a:endParaRPr lang="ru-RU" sz="22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2-nitrobutan</a:t>
                      </a:r>
                      <a:endParaRPr lang="ru-RU" sz="22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831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</a:t>
                      </a:r>
                      <a:r>
                        <a:rPr lang="en-US" sz="2200" b="1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-C(CH</a:t>
                      </a:r>
                      <a:r>
                        <a:rPr lang="en-US" sz="2200" b="1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)(NO</a:t>
                      </a:r>
                      <a:r>
                        <a:rPr lang="en-US" sz="2200" b="1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)-CH</a:t>
                      </a:r>
                      <a:r>
                        <a:rPr lang="en-US" sz="2200" b="1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22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uchlamchi</a:t>
                      </a: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nitrobutan</a:t>
                      </a:r>
                      <a:endParaRPr lang="ru-RU" sz="22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2-metil-2-nitro-propan</a:t>
                      </a:r>
                      <a:endParaRPr lang="ru-RU" sz="2200" b="1" dirty="0">
                        <a:solidFill>
                          <a:srgbClr val="0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5803" y="142596"/>
            <a:ext cx="7772401" cy="613171"/>
          </a:xfrm>
        </p:spPr>
        <p:txBody>
          <a:bodyPr/>
          <a:lstStyle/>
          <a:p>
            <a:r>
              <a:rPr lang="en-US" dirty="0" err="1" smtClean="0"/>
              <a:t>Nitrobirikmalarning</a:t>
            </a:r>
            <a:r>
              <a:rPr lang="en-US" dirty="0" smtClean="0"/>
              <a:t> </a:t>
            </a:r>
            <a:r>
              <a:rPr lang="en-US" dirty="0" err="1" smtClean="0"/>
              <a:t>olinishi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00007" y="918438"/>
            <a:ext cx="8568952" cy="3727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Olinish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usullari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Organik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moddalarga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nitroguruhni</a:t>
            </a:r>
            <a:r>
              <a:rPr lang="en-US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kiritish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nitrolash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deb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aytiladi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quyidagi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usullar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amalga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oshirish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mumkin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15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15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To‘yingan</a:t>
            </a:r>
            <a:r>
              <a:rPr lang="en-US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uglevodorodlarni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nitrolash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Buning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to‘yingan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uglevodorodlarga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nitrat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ta’sir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ettiriladi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en-US" sz="15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</a:rPr>
              <a:t>CH</a:t>
            </a:r>
            <a:r>
              <a:rPr lang="en-US" baseline="-25000" dirty="0">
                <a:solidFill>
                  <a:srgbClr val="000000"/>
                </a:solidFill>
              </a:rPr>
              <a:t>4</a:t>
            </a:r>
            <a:r>
              <a:rPr lang="en-US" dirty="0">
                <a:solidFill>
                  <a:srgbClr val="000000"/>
                </a:solidFill>
              </a:rPr>
              <a:t> + HONO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  <a:r>
              <a:rPr lang="en-US" dirty="0">
                <a:solidFill>
                  <a:srgbClr val="000000"/>
                </a:solidFill>
              </a:rPr>
              <a:t> = CH</a:t>
            </a:r>
            <a:r>
              <a:rPr lang="en-US" baseline="-25000" dirty="0">
                <a:solidFill>
                  <a:srgbClr val="000000"/>
                </a:solidFill>
              </a:rPr>
              <a:t>3</a:t>
            </a:r>
            <a:r>
              <a:rPr lang="en-US" dirty="0">
                <a:solidFill>
                  <a:srgbClr val="000000"/>
                </a:solidFill>
              </a:rPr>
              <a:t> NO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  <a:r>
              <a:rPr lang="en-US" dirty="0">
                <a:solidFill>
                  <a:srgbClr val="000000"/>
                </a:solidFill>
              </a:rPr>
              <a:t> + H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  <a:r>
              <a:rPr lang="en-US" dirty="0">
                <a:solidFill>
                  <a:srgbClr val="000000"/>
                </a:solidFill>
              </a:rPr>
              <a:t>O </a:t>
            </a:r>
            <a:endParaRPr lang="ru-RU" dirty="0">
              <a:solidFill>
                <a:srgbClr val="000000"/>
              </a:solidFill>
            </a:endParaRPr>
          </a:p>
          <a:p>
            <a:r>
              <a:rPr lang="en-US" dirty="0" err="1">
                <a:solidFill>
                  <a:srgbClr val="000000"/>
                </a:solidFill>
              </a:rPr>
              <a:t>metan</a:t>
            </a:r>
            <a:r>
              <a:rPr lang="en-US" dirty="0">
                <a:solidFill>
                  <a:srgbClr val="000000"/>
                </a:solidFill>
              </a:rPr>
              <a:t>                    </a:t>
            </a:r>
            <a:r>
              <a:rPr lang="en-US" dirty="0" err="1">
                <a:solidFill>
                  <a:srgbClr val="000000"/>
                </a:solidFill>
              </a:rPr>
              <a:t>nitrometan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Benzolga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konsentrlangan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nitrat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(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konsentrlangan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sulfat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ishtirokida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nitrobenzol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olinadi</a:t>
            </a:r>
            <a:r>
              <a:rPr lang="en-US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1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Nitrobirikmalarning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gomologlari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qo‘lansa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hidli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efirda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eriydi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spirt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aralashadi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Nitrobirikmalarning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zaharlidir</a:t>
            </a:r>
            <a:r>
              <a:rPr lang="en-US" sz="1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489" y="3075806"/>
            <a:ext cx="2748381" cy="964590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9971"/>
            <a:ext cx="9144000" cy="613171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Nitrobirikmalarning</a:t>
            </a:r>
            <a:r>
              <a:rPr lang="en-US" sz="3200" dirty="0" smtClean="0"/>
              <a:t> </a:t>
            </a:r>
            <a:r>
              <a:rPr lang="en-US" sz="3200" dirty="0" err="1" smtClean="0"/>
              <a:t>kimyoviy</a:t>
            </a:r>
            <a:r>
              <a:rPr lang="en-US" sz="3200" dirty="0" smtClean="0"/>
              <a:t> </a:t>
            </a:r>
            <a:r>
              <a:rPr lang="en-US" sz="3200" dirty="0" err="1" smtClean="0"/>
              <a:t>xossalari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3682" y="915566"/>
            <a:ext cx="8710806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Nitrobirikmalarning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nitrog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uruh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bog‘liqdir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Nitrobirikmalar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qaytarilganda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aminlar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0100" y="2214560"/>
            <a:ext cx="6286544" cy="10715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3682" y="3571881"/>
            <a:ext cx="87108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2. </a:t>
            </a:r>
            <a:r>
              <a:rPr lang="ru-RU" dirty="0" err="1">
                <a:solidFill>
                  <a:srgbClr val="000000"/>
                </a:solidFill>
              </a:rPr>
              <a:t>Aromatik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aminlar</a:t>
            </a:r>
            <a:r>
              <a:rPr lang="ru-RU" dirty="0">
                <a:solidFill>
                  <a:srgbClr val="000000"/>
                </a:solidFill>
              </a:rPr>
              <a:t>, </a:t>
            </a:r>
            <a:r>
              <a:rPr lang="ru-RU" dirty="0" err="1">
                <a:solidFill>
                  <a:srgbClr val="000000"/>
                </a:solidFill>
              </a:rPr>
              <a:t>mos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ravishdagi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aromatik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nitrobirikmalarni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qaytarish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yo‘li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bilan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 smtClean="0">
                <a:solidFill>
                  <a:srgbClr val="000000"/>
                </a:solidFill>
              </a:rPr>
              <a:t>olinadi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r>
              <a:rPr lang="en-US" dirty="0" err="1" smtClean="0">
                <a:solidFill>
                  <a:srgbClr val="000000"/>
                </a:solidFill>
              </a:rPr>
              <a:t>Nitrobirikmalarni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qaytarish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bilan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aromatik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aminlarni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olish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usulini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birinchi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bo’lib</a:t>
            </a:r>
            <a:r>
              <a:rPr lang="en-US" dirty="0" smtClean="0">
                <a:solidFill>
                  <a:srgbClr val="000000"/>
                </a:solidFill>
              </a:rPr>
              <a:t>, 1842-yilda </a:t>
            </a:r>
            <a:r>
              <a:rPr lang="en-US" dirty="0" err="1" smtClean="0">
                <a:solidFill>
                  <a:srgbClr val="000000"/>
                </a:solidFill>
              </a:rPr>
              <a:t>rus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olimi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N.N.Zinin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kashf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etdi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153093</TotalTime>
  <Words>483</Words>
  <Application>Microsoft Office PowerPoint</Application>
  <PresentationFormat>Экран (16:9)</PresentationFormat>
  <Paragraphs>86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</vt:lpstr>
      <vt:lpstr>Слайд 2</vt:lpstr>
      <vt:lpstr>Azotli organik birikmalarning sinflanishi</vt:lpstr>
      <vt:lpstr>Слайд 4</vt:lpstr>
      <vt:lpstr>Nitrobirikmalarning nomenklaturasi</vt:lpstr>
      <vt:lpstr>Nitrobirikmalarning nomenklaturasi</vt:lpstr>
      <vt:lpstr>Nitrobirikmalarning nomenklaturasi</vt:lpstr>
      <vt:lpstr>Nitrobirikmalarning olinishi</vt:lpstr>
      <vt:lpstr>Nitrobirikmalarning kimyoviy xossalari</vt:lpstr>
      <vt:lpstr>Nitrobirikmalarning kimyoviy xossalari</vt:lpstr>
      <vt:lpstr>Mustahkamlash </vt:lpstr>
      <vt:lpstr>Mustahkamlash 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1722</cp:revision>
  <dcterms:created xsi:type="dcterms:W3CDTF">2014-10-08T23:03:32Z</dcterms:created>
  <dcterms:modified xsi:type="dcterms:W3CDTF">2021-02-27T06:58:38Z</dcterms:modified>
</cp:coreProperties>
</file>