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29"/>
  </p:notesMasterIdLst>
  <p:sldIdLst>
    <p:sldId id="1356" r:id="rId11"/>
    <p:sldId id="1402" r:id="rId12"/>
    <p:sldId id="1366" r:id="rId13"/>
    <p:sldId id="1415" r:id="rId14"/>
    <p:sldId id="1414" r:id="rId15"/>
    <p:sldId id="1417" r:id="rId16"/>
    <p:sldId id="1416" r:id="rId17"/>
    <p:sldId id="1418" r:id="rId18"/>
    <p:sldId id="1422" r:id="rId19"/>
    <p:sldId id="1428" r:id="rId20"/>
    <p:sldId id="1420" r:id="rId21"/>
    <p:sldId id="1421" r:id="rId22"/>
    <p:sldId id="1423" r:id="rId23"/>
    <p:sldId id="1424" r:id="rId24"/>
    <p:sldId id="1427" r:id="rId25"/>
    <p:sldId id="1425" r:id="rId26"/>
    <p:sldId id="1426" r:id="rId27"/>
    <p:sldId id="1399" r:id="rId28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02"/>
            <p14:sldId id="1366"/>
            <p14:sldId id="1415"/>
            <p14:sldId id="1414"/>
            <p14:sldId id="1417"/>
            <p14:sldId id="1416"/>
            <p14:sldId id="1418"/>
            <p14:sldId id="1422"/>
            <p14:sldId id="1428"/>
            <p14:sldId id="1420"/>
            <p14:sldId id="1421"/>
            <p14:sldId id="1423"/>
            <p14:sldId id="1424"/>
            <p14:sldId id="1427"/>
            <p14:sldId id="1425"/>
            <p14:sldId id="1426"/>
            <p14:sldId id="139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DDDDDD"/>
    <a:srgbClr val="B2B2B2"/>
    <a:srgbClr val="808080"/>
    <a:srgbClr val="5F5F5F"/>
    <a:srgbClr val="C0C0C0"/>
    <a:srgbClr val="7F7F7F"/>
    <a:srgbClr val="328682"/>
    <a:srgbClr val="32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4" autoAdjust="0"/>
    <p:restoredTop sz="95491" autoAdjust="0"/>
  </p:normalViewPr>
  <p:slideViewPr>
    <p:cSldViewPr snapToObjects="1">
      <p:cViewPr varScale="1">
        <p:scale>
          <a:sx n="137" d="100"/>
          <a:sy n="137" d="100"/>
        </p:scale>
        <p:origin x="846" y="108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=""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6389" y="219796"/>
            <a:ext cx="3513515" cy="537176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14"/>
              </a:spcBef>
            </a:pPr>
            <a:r>
              <a:rPr lang="en-US" sz="3395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 TARIXI</a:t>
            </a:r>
            <a:endParaRPr sz="339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359445" y="1151992"/>
            <a:ext cx="3888432" cy="1504237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>
              <a:spcBef>
                <a:spcPts val="110"/>
              </a:spcBef>
            </a:pPr>
            <a:r>
              <a:rPr sz="3200" b="1" dirty="0" err="1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sz="3200" b="1" dirty="0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3200" b="1" dirty="0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dirty="0" smtClean="0">
              <a:solidFill>
                <a:srgbClr val="2365C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387">
              <a:spcBef>
                <a:spcPts val="110"/>
              </a:spcBef>
            </a:pPr>
            <a:r>
              <a:rPr lang="en-US" sz="3200" b="1" dirty="0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1918-1939-yillarda </a:t>
            </a:r>
            <a:r>
              <a:rPr lang="en-US" sz="3200" b="1" dirty="0" err="1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Fransiya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787938" y="248656"/>
            <a:ext cx="432048" cy="372198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endParaRPr sz="224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4864205" y="541152"/>
            <a:ext cx="268845" cy="211606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298" spc="-5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1298" dirty="0">
              <a:latin typeface="Arial"/>
              <a:cs typeface="Arial"/>
            </a:endParaRPr>
          </a:p>
        </p:txBody>
      </p:sp>
      <p:sp>
        <p:nvSpPr>
          <p:cNvPr id="19" name="Freeform 140"/>
          <p:cNvSpPr>
            <a:spLocks noEditPoints="1"/>
          </p:cNvSpPr>
          <p:nvPr/>
        </p:nvSpPr>
        <p:spPr bwMode="auto">
          <a:xfrm>
            <a:off x="359445" y="248656"/>
            <a:ext cx="470991" cy="485961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chemeClr val="bg1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SHOVINIZM</a:t>
            </a: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79425" y="719944"/>
            <a:ext cx="2926951" cy="2271391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dirty="0" err="1">
                <a:solidFill>
                  <a:srgbClr val="000000"/>
                </a:solidFill>
              </a:rPr>
              <a:t>M</a:t>
            </a:r>
            <a:r>
              <a:rPr lang="en-US" sz="1800" b="1" dirty="0" err="1" smtClean="0">
                <a:solidFill>
                  <a:srgbClr val="000000"/>
                </a:solidFill>
              </a:rPr>
              <a:t>amlakatda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shovinistik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kayfiyat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keng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tarqaldi</a:t>
            </a:r>
            <a:r>
              <a:rPr lang="en-US" sz="1800" b="1" dirty="0">
                <a:solidFill>
                  <a:srgbClr val="000000"/>
                </a:solidFill>
              </a:rPr>
              <a:t>. </a:t>
            </a:r>
            <a:endParaRPr lang="en-US" sz="1800" b="1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1800" b="1" dirty="0" err="1" smtClean="0">
                <a:solidFill>
                  <a:srgbClr val="000000"/>
                </a:solidFill>
              </a:rPr>
              <a:t>Shovinizm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>
                <a:solidFill>
                  <a:srgbClr val="000000"/>
                </a:solidFill>
              </a:rPr>
              <a:t>– </a:t>
            </a:r>
            <a:r>
              <a:rPr lang="en-US" sz="1800" b="1" dirty="0" err="1">
                <a:solidFill>
                  <a:srgbClr val="000000"/>
                </a:solidFill>
              </a:rPr>
              <a:t>bir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irqning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boshqalardan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ustunligini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da’vo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qiluvchi</a:t>
            </a:r>
            <a:r>
              <a:rPr lang="en-US" sz="1800" b="1" dirty="0">
                <a:solidFill>
                  <a:srgbClr val="000000"/>
                </a:solidFill>
              </a:rPr>
              <a:t>, </a:t>
            </a:r>
            <a:r>
              <a:rPr lang="en-US" sz="1800" b="1" dirty="0" err="1">
                <a:solidFill>
                  <a:srgbClr val="000000"/>
                </a:solidFill>
              </a:rPr>
              <a:t>millatlar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o‘rtasida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nizo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urug‘ini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sochuvchi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o‘ta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o‘ng</a:t>
            </a:r>
            <a:r>
              <a:rPr lang="en-US" sz="1800" b="1" dirty="0">
                <a:solidFill>
                  <a:srgbClr val="000000"/>
                </a:solidFill>
              </a:rPr>
              <a:t>, </a:t>
            </a:r>
            <a:r>
              <a:rPr lang="en-US" sz="1800" b="1" dirty="0" err="1">
                <a:solidFill>
                  <a:srgbClr val="000000"/>
                </a:solidFill>
              </a:rPr>
              <a:t>ashaddiy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millatchilik</a:t>
            </a:r>
            <a:r>
              <a:rPr lang="en-US" sz="1800" b="1" dirty="0">
                <a:solidFill>
                  <a:srgbClr val="000000"/>
                </a:solidFill>
              </a:rPr>
              <a:t>.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50506" y="159139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4" name="object 4"/>
          <p:cNvSpPr txBox="1"/>
          <p:nvPr/>
        </p:nvSpPr>
        <p:spPr>
          <a:xfrm>
            <a:off x="5250506" y="151619"/>
            <a:ext cx="252357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r>
              <a:rPr lang="ru-RU" sz="1448" spc="10" dirty="0" smtClean="0">
                <a:solidFill>
                  <a:srgbClr val="00A859"/>
                </a:solidFill>
                <a:latin typeface="Arial"/>
                <a:cs typeface="Arial"/>
              </a:rPr>
              <a:t>10</a:t>
            </a:r>
            <a:endParaRPr sz="1448" dirty="0">
              <a:latin typeface="Arial"/>
              <a:cs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765" y="791952"/>
            <a:ext cx="2358962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ICHKI SIYOSAT</a:t>
            </a: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43421" y="611932"/>
            <a:ext cx="5184072" cy="1994392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dirty="0" smtClean="0">
                <a:solidFill>
                  <a:srgbClr val="000000"/>
                </a:solidFill>
              </a:rPr>
              <a:t> 1919 - </a:t>
            </a:r>
            <a:r>
              <a:rPr lang="en-US" sz="1800" b="1" dirty="0" err="1" smtClean="0">
                <a:solidFill>
                  <a:srgbClr val="000000"/>
                </a:solidFill>
              </a:rPr>
              <a:t>yil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noyabrdagi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saylov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jarayoni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millatchilik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va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</a:rPr>
              <a:t>“</a:t>
            </a:r>
            <a:r>
              <a:rPr lang="en-US" sz="1800" b="1" dirty="0" err="1" smtClean="0">
                <a:solidFill>
                  <a:srgbClr val="000000"/>
                </a:solidFill>
              </a:rPr>
              <a:t>bolsheviklar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xavfi</a:t>
            </a:r>
            <a:r>
              <a:rPr lang="en-US" sz="1800" b="1" dirty="0" smtClean="0">
                <a:solidFill>
                  <a:srgbClr val="000000"/>
                </a:solidFill>
              </a:rPr>
              <a:t>”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bilan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qo‘rqitish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ruhi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ostida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o‘tdi</a:t>
            </a:r>
            <a:r>
              <a:rPr lang="en-US" sz="1800" b="1" dirty="0">
                <a:solidFill>
                  <a:srgbClr val="000000"/>
                </a:solidFill>
              </a:rPr>
              <a:t>. </a:t>
            </a:r>
            <a:endParaRPr lang="en-US" sz="1800" b="1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1800" b="1" dirty="0" err="1" smtClean="0">
                <a:solidFill>
                  <a:srgbClr val="000000"/>
                </a:solidFill>
              </a:rPr>
              <a:t>Burjua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partiyalaridan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iborat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Milliy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blok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guruhi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tuzildi</a:t>
            </a:r>
            <a:r>
              <a:rPr lang="en-US" sz="1800" b="1" dirty="0">
                <a:solidFill>
                  <a:srgbClr val="000000"/>
                </a:solidFill>
              </a:rPr>
              <a:t>. </a:t>
            </a:r>
            <a:r>
              <a:rPr lang="en-US" sz="1800" b="1" dirty="0" err="1" smtClean="0">
                <a:solidFill>
                  <a:srgbClr val="000000"/>
                </a:solidFill>
              </a:rPr>
              <a:t>Milliy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blok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saylovlarda</a:t>
            </a:r>
            <a:r>
              <a:rPr lang="en-US" sz="1800" b="1" dirty="0">
                <a:solidFill>
                  <a:srgbClr val="000000"/>
                </a:solidFill>
              </a:rPr>
              <a:t> 2/3 </a:t>
            </a:r>
            <a:r>
              <a:rPr lang="en-US" sz="1800" b="1" dirty="0" err="1">
                <a:solidFill>
                  <a:srgbClr val="000000"/>
                </a:solidFill>
              </a:rPr>
              <a:t>qismdan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ko‘proq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ovoz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oldi</a:t>
            </a:r>
            <a:r>
              <a:rPr lang="en-US" sz="1800" b="1" dirty="0">
                <a:solidFill>
                  <a:srgbClr val="000000"/>
                </a:solidFill>
              </a:rPr>
              <a:t>. Bu </a:t>
            </a:r>
            <a:r>
              <a:rPr lang="en-US" sz="1800" b="1" dirty="0" err="1">
                <a:solidFill>
                  <a:srgbClr val="000000"/>
                </a:solidFill>
              </a:rPr>
              <a:t>Fransiyadagi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o‘ng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kuchlarning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eng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katta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g‘alabasi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edi</a:t>
            </a:r>
            <a:r>
              <a:rPr lang="en-US" sz="1800" b="1" dirty="0" smtClean="0">
                <a:solidFill>
                  <a:srgbClr val="000000"/>
                </a:solidFill>
              </a:rPr>
              <a:t>.</a:t>
            </a:r>
            <a:endParaRPr lang="ru-RU" sz="1400" b="1" dirty="0">
              <a:solidFill>
                <a:srgbClr val="000000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50506" y="159139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4" name="object 4"/>
          <p:cNvSpPr txBox="1"/>
          <p:nvPr/>
        </p:nvSpPr>
        <p:spPr>
          <a:xfrm>
            <a:off x="5250506" y="151619"/>
            <a:ext cx="252357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r>
              <a:rPr lang="ru-RU" sz="1448" spc="10" dirty="0" smtClean="0">
                <a:solidFill>
                  <a:srgbClr val="00A859"/>
                </a:solidFill>
                <a:latin typeface="Arial"/>
                <a:cs typeface="Arial"/>
              </a:rPr>
              <a:t>1</a:t>
            </a:r>
            <a:r>
              <a:rPr lang="en-US" sz="1448" spc="10" dirty="0" smtClean="0">
                <a:solidFill>
                  <a:srgbClr val="00A859"/>
                </a:solidFill>
                <a:latin typeface="Arial"/>
                <a:cs typeface="Arial"/>
              </a:rPr>
              <a:t>1</a:t>
            </a:r>
            <a:endParaRPr sz="1448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267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ICHKI SIYOSAT</a:t>
            </a:r>
            <a:endParaRPr lang="en-US" sz="28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75057" y="683940"/>
            <a:ext cx="5116401" cy="2326791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dirty="0" smtClean="0">
                <a:solidFill>
                  <a:srgbClr val="000000"/>
                </a:solidFill>
              </a:rPr>
              <a:t>1926 - 1929 - </a:t>
            </a:r>
            <a:r>
              <a:rPr lang="en-US" sz="1800" b="1" dirty="0" err="1" smtClean="0">
                <a:solidFill>
                  <a:srgbClr val="000000"/>
                </a:solidFill>
              </a:rPr>
              <a:t>yillari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hukumat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pulning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qadrsizlanishini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to‘xtatishga</a:t>
            </a:r>
            <a:r>
              <a:rPr lang="en-US" sz="1800" b="1" dirty="0">
                <a:solidFill>
                  <a:srgbClr val="000000"/>
                </a:solidFill>
              </a:rPr>
              <a:t>, kun </a:t>
            </a:r>
            <a:r>
              <a:rPr lang="en-US" sz="1800" b="1" dirty="0" err="1">
                <a:solidFill>
                  <a:srgbClr val="000000"/>
                </a:solidFill>
              </a:rPr>
              <a:t>kechirishni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arzonlashtirishga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erishdi</a:t>
            </a:r>
            <a:r>
              <a:rPr lang="en-US" sz="1800" b="1" dirty="0">
                <a:solidFill>
                  <a:srgbClr val="000000"/>
                </a:solidFill>
              </a:rPr>
              <a:t>. </a:t>
            </a:r>
            <a:endParaRPr lang="en-US" sz="1800" b="1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1800" b="1" dirty="0" err="1" smtClean="0">
                <a:solidFill>
                  <a:srgbClr val="000000"/>
                </a:solidFill>
              </a:rPr>
              <a:t>Ijtimoiy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faoliyatga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e’tibor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qaratildi</a:t>
            </a:r>
            <a:r>
              <a:rPr lang="en-US" sz="1800" b="1" dirty="0">
                <a:solidFill>
                  <a:srgbClr val="000000"/>
                </a:solidFill>
              </a:rPr>
              <a:t>: </a:t>
            </a:r>
            <a:r>
              <a:rPr lang="en-US" sz="1800" b="1" dirty="0" err="1">
                <a:solidFill>
                  <a:srgbClr val="000000"/>
                </a:solidFill>
              </a:rPr>
              <a:t>ishsizlik</a:t>
            </a:r>
            <a:r>
              <a:rPr lang="en-US" sz="1800" b="1" dirty="0">
                <a:solidFill>
                  <a:srgbClr val="000000"/>
                </a:solidFill>
              </a:rPr>
              <a:t>, </a:t>
            </a:r>
            <a:r>
              <a:rPr lang="en-US" sz="1800" b="1" dirty="0" err="1">
                <a:solidFill>
                  <a:srgbClr val="000000"/>
                </a:solidFill>
              </a:rPr>
              <a:t>keksalik</a:t>
            </a:r>
            <a:r>
              <a:rPr lang="en-US" sz="1800" b="1" dirty="0">
                <a:solidFill>
                  <a:srgbClr val="000000"/>
                </a:solidFill>
              </a:rPr>
              <a:t>, </a:t>
            </a:r>
            <a:r>
              <a:rPr lang="en-US" sz="1800" b="1" dirty="0" err="1">
                <a:solidFill>
                  <a:srgbClr val="000000"/>
                </a:solidFill>
              </a:rPr>
              <a:t>kasallik</a:t>
            </a:r>
            <a:r>
              <a:rPr lang="en-US" sz="1800" b="1" dirty="0">
                <a:solidFill>
                  <a:srgbClr val="000000"/>
                </a:solidFill>
              </a:rPr>
              <a:t>, </a:t>
            </a:r>
            <a:r>
              <a:rPr lang="en-US" sz="1800" b="1" dirty="0" err="1">
                <a:solidFill>
                  <a:srgbClr val="000000"/>
                </a:solidFill>
              </a:rPr>
              <a:t>nogironlik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va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homiladorlik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uchun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pensiyalar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joriy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qilindi</a:t>
            </a:r>
            <a:r>
              <a:rPr lang="en-US" sz="1800" b="1" dirty="0">
                <a:solidFill>
                  <a:srgbClr val="000000"/>
                </a:solidFill>
              </a:rPr>
              <a:t>. </a:t>
            </a:r>
            <a:endParaRPr lang="en-US" sz="1800" b="1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1800" b="1" dirty="0" smtClean="0">
                <a:solidFill>
                  <a:srgbClr val="000000"/>
                </a:solidFill>
              </a:rPr>
              <a:t>1928 - </a:t>
            </a:r>
            <a:r>
              <a:rPr lang="en-US" sz="1800" b="1" dirty="0" err="1" smtClean="0">
                <a:solidFill>
                  <a:srgbClr val="000000"/>
                </a:solidFill>
              </a:rPr>
              <a:t>yilgi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saylovlarda</a:t>
            </a:r>
            <a:r>
              <a:rPr lang="en-US" sz="1800" b="1" dirty="0">
                <a:solidFill>
                  <a:srgbClr val="000000"/>
                </a:solidFill>
              </a:rPr>
              <a:t> ham </a:t>
            </a:r>
            <a:r>
              <a:rPr lang="en-US" sz="1800" b="1" dirty="0" err="1">
                <a:solidFill>
                  <a:srgbClr val="000000"/>
                </a:solidFill>
              </a:rPr>
              <a:t>o‘ng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kuchlar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g‘olib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chiqdi</a:t>
            </a:r>
            <a:r>
              <a:rPr lang="en-US" sz="1600" b="1" dirty="0">
                <a:solidFill>
                  <a:srgbClr val="000000"/>
                </a:solidFill>
              </a:rPr>
              <a:t>. 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50506" y="159139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4" name="object 4"/>
          <p:cNvSpPr txBox="1"/>
          <p:nvPr/>
        </p:nvSpPr>
        <p:spPr>
          <a:xfrm>
            <a:off x="5250507" y="151619"/>
            <a:ext cx="240952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r>
              <a:rPr lang="ru-RU" sz="1448" spc="10" dirty="0" smtClean="0">
                <a:solidFill>
                  <a:srgbClr val="00A859"/>
                </a:solidFill>
                <a:latin typeface="Arial"/>
                <a:cs typeface="Arial"/>
              </a:rPr>
              <a:t>1</a:t>
            </a:r>
            <a:r>
              <a:rPr lang="en-US" sz="1448" spc="10" dirty="0" smtClean="0">
                <a:solidFill>
                  <a:srgbClr val="00A859"/>
                </a:solidFill>
                <a:latin typeface="Arial"/>
                <a:cs typeface="Arial"/>
              </a:rPr>
              <a:t>2</a:t>
            </a:r>
            <a:endParaRPr sz="1448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895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ICHKI SIYOSAT</a:t>
            </a:r>
            <a:endParaRPr lang="en-US" sz="28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43421" y="611932"/>
            <a:ext cx="3060340" cy="2492990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dirty="0" err="1">
                <a:solidFill>
                  <a:srgbClr val="000000"/>
                </a:solidFill>
              </a:rPr>
              <a:t>Fransiyada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iqtisodiy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inqiroz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</a:rPr>
              <a:t>1930 - </a:t>
            </a:r>
            <a:r>
              <a:rPr lang="en-US" sz="1800" b="1" dirty="0" err="1" smtClean="0">
                <a:solidFill>
                  <a:srgbClr val="000000"/>
                </a:solidFill>
              </a:rPr>
              <a:t>yil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oxirida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boshlandi</a:t>
            </a:r>
            <a:r>
              <a:rPr lang="en-US" sz="1800" b="1" dirty="0">
                <a:solidFill>
                  <a:srgbClr val="000000"/>
                </a:solidFill>
              </a:rPr>
              <a:t>. </a:t>
            </a:r>
            <a:r>
              <a:rPr lang="en-US" sz="1800" b="1" dirty="0" err="1" smtClean="0">
                <a:solidFill>
                  <a:srgbClr val="000000"/>
                </a:solidFill>
              </a:rPr>
              <a:t>Uchinchi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respublika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jiddiy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qiyinchiliklarga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duch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keldi</a:t>
            </a:r>
            <a:r>
              <a:rPr lang="en-US" sz="1800" b="1" dirty="0">
                <a:solidFill>
                  <a:srgbClr val="000000"/>
                </a:solidFill>
              </a:rPr>
              <a:t>: </a:t>
            </a:r>
            <a:r>
              <a:rPr lang="en-US" sz="1800" b="1" dirty="0" smtClean="0">
                <a:solidFill>
                  <a:srgbClr val="000000"/>
                </a:solidFill>
              </a:rPr>
              <a:t>1929 – 1932 - </a:t>
            </a:r>
            <a:r>
              <a:rPr lang="en-US" sz="1800" b="1" dirty="0" err="1" smtClean="0">
                <a:solidFill>
                  <a:srgbClr val="000000"/>
                </a:solidFill>
              </a:rPr>
              <a:t>yillari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bir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nechta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hukumat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almashdi</a:t>
            </a:r>
            <a:r>
              <a:rPr lang="en-US" sz="1800" b="1" dirty="0">
                <a:solidFill>
                  <a:srgbClr val="000000"/>
                </a:solidFill>
              </a:rPr>
              <a:t>. Ammo </a:t>
            </a:r>
            <a:r>
              <a:rPr lang="en-US" sz="1800" b="1" dirty="0" err="1">
                <a:solidFill>
                  <a:srgbClr val="000000"/>
                </a:solidFill>
              </a:rPr>
              <a:t>ularning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birortasi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iqtisodiy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inqirozni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to‘xtata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olmadi</a:t>
            </a:r>
            <a:r>
              <a:rPr lang="en-US" sz="1800" b="1" dirty="0">
                <a:solidFill>
                  <a:srgbClr val="000000"/>
                </a:solidFill>
              </a:rPr>
              <a:t>. </a:t>
            </a:r>
            <a:endParaRPr lang="ru-RU" sz="1400" b="1" dirty="0">
              <a:solidFill>
                <a:srgbClr val="000000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50506" y="159139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4" name="object 4"/>
          <p:cNvSpPr txBox="1"/>
          <p:nvPr/>
        </p:nvSpPr>
        <p:spPr>
          <a:xfrm>
            <a:off x="5250506" y="151619"/>
            <a:ext cx="252357" cy="238825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r>
              <a:rPr lang="ru-RU" sz="1448" spc="10" dirty="0" smtClean="0">
                <a:solidFill>
                  <a:srgbClr val="00A859"/>
                </a:solidFill>
                <a:latin typeface="Arial"/>
                <a:cs typeface="Arial"/>
              </a:rPr>
              <a:t>1</a:t>
            </a:r>
            <a:r>
              <a:rPr lang="en-US" sz="1448" spc="10" dirty="0" smtClean="0">
                <a:solidFill>
                  <a:srgbClr val="00A859"/>
                </a:solidFill>
                <a:latin typeface="Arial"/>
                <a:cs typeface="Arial"/>
              </a:rPr>
              <a:t>3</a:t>
            </a:r>
            <a:endParaRPr sz="1448" dirty="0">
              <a:latin typeface="Arial"/>
              <a:cs typeface="Arial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769" y="921502"/>
            <a:ext cx="2301923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8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3 - </a:t>
            </a:r>
            <a:r>
              <a:rPr lang="en-US" sz="2800" dirty="0" err="1" smtClean="0"/>
              <a:t>respublika</a:t>
            </a:r>
            <a:r>
              <a:rPr lang="en-US" sz="2800" dirty="0" smtClean="0"/>
              <a:t> </a:t>
            </a:r>
            <a:r>
              <a:rPr lang="en-US" sz="2800" dirty="0" err="1" smtClean="0"/>
              <a:t>halokati</a:t>
            </a:r>
            <a:endParaRPr lang="en-US" sz="28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2555689" y="611932"/>
            <a:ext cx="2947174" cy="2548390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dirty="0" smtClean="0">
                <a:solidFill>
                  <a:srgbClr val="000000"/>
                </a:solidFill>
              </a:rPr>
              <a:t>1934 - </a:t>
            </a:r>
            <a:r>
              <a:rPr lang="en-US" sz="1800" b="1" dirty="0" err="1" smtClean="0">
                <a:solidFill>
                  <a:srgbClr val="000000"/>
                </a:solidFill>
              </a:rPr>
              <a:t>yili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hokimiyatga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yana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o‘nglar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keldi</a:t>
            </a:r>
            <a:r>
              <a:rPr lang="en-US" sz="1800" b="1" dirty="0">
                <a:solidFill>
                  <a:srgbClr val="000000"/>
                </a:solidFill>
              </a:rPr>
              <a:t>. </a:t>
            </a:r>
            <a:endParaRPr lang="en-US" sz="1800" b="1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1800" b="1" dirty="0" err="1" smtClean="0">
                <a:solidFill>
                  <a:srgbClr val="000000"/>
                </a:solidFill>
              </a:rPr>
              <a:t>Fransiyada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fashistik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rejim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o‘rnatilishi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>
                <a:solidFill>
                  <a:srgbClr val="000000"/>
                </a:solidFill>
              </a:rPr>
              <a:t>real </a:t>
            </a:r>
            <a:r>
              <a:rPr lang="en-US" sz="1800" b="1" dirty="0" err="1">
                <a:solidFill>
                  <a:srgbClr val="000000"/>
                </a:solidFill>
              </a:rPr>
              <a:t>xavfga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aylandi</a:t>
            </a:r>
            <a:r>
              <a:rPr lang="en-US" sz="1800" b="1" dirty="0">
                <a:solidFill>
                  <a:srgbClr val="000000"/>
                </a:solidFill>
              </a:rPr>
              <a:t>. </a:t>
            </a:r>
            <a:r>
              <a:rPr lang="en-US" sz="1800" b="1" dirty="0" err="1">
                <a:solidFill>
                  <a:srgbClr val="000000"/>
                </a:solidFill>
              </a:rPr>
              <a:t>Mamlakatda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fashistlar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faollashgan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bir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paytda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hukumat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aralashmaslik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siyosatini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olib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bordi</a:t>
            </a:r>
            <a:r>
              <a:rPr lang="en-US" sz="1800" b="1" dirty="0">
                <a:solidFill>
                  <a:srgbClr val="000000"/>
                </a:solidFill>
              </a:rPr>
              <a:t>. </a:t>
            </a:r>
            <a:endParaRPr lang="ru-RU" sz="1400" b="1" dirty="0">
              <a:solidFill>
                <a:srgbClr val="000000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50506" y="159139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4" name="object 4"/>
          <p:cNvSpPr txBox="1"/>
          <p:nvPr/>
        </p:nvSpPr>
        <p:spPr>
          <a:xfrm>
            <a:off x="5250506" y="151619"/>
            <a:ext cx="252357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r>
              <a:rPr lang="ru-RU" sz="1448" spc="10" dirty="0" smtClean="0">
                <a:solidFill>
                  <a:srgbClr val="00A859"/>
                </a:solidFill>
                <a:latin typeface="Arial"/>
                <a:cs typeface="Arial"/>
              </a:rPr>
              <a:t>1</a:t>
            </a:r>
            <a:r>
              <a:rPr lang="en-US" sz="1448" spc="10" dirty="0" smtClean="0">
                <a:solidFill>
                  <a:srgbClr val="00A859"/>
                </a:solidFill>
                <a:latin typeface="Arial"/>
                <a:cs typeface="Arial"/>
              </a:rPr>
              <a:t>4</a:t>
            </a:r>
            <a:endParaRPr sz="1448" dirty="0">
              <a:latin typeface="Arial"/>
              <a:cs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8" y="858711"/>
            <a:ext cx="2448272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06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3 - </a:t>
            </a:r>
            <a:r>
              <a:rPr lang="en-US" sz="2800" dirty="0" err="1" smtClean="0"/>
              <a:t>respublika</a:t>
            </a:r>
            <a:r>
              <a:rPr lang="en-US" sz="2800" dirty="0" smtClean="0"/>
              <a:t> </a:t>
            </a:r>
            <a:r>
              <a:rPr lang="en-US" sz="2800" dirty="0" err="1" smtClean="0"/>
              <a:t>halokati</a:t>
            </a:r>
            <a:endParaRPr lang="en-US" sz="28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2627697" y="611932"/>
            <a:ext cx="3019182" cy="2556284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dirty="0" err="1" smtClean="0">
                <a:solidFill>
                  <a:srgbClr val="000000"/>
                </a:solidFill>
              </a:rPr>
              <a:t>Faqat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Xalq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fronti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fashistlarga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qarshi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faol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harakat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qildi</a:t>
            </a:r>
            <a:r>
              <a:rPr lang="en-US" sz="1800" b="1" dirty="0">
                <a:solidFill>
                  <a:srgbClr val="000000"/>
                </a:solidFill>
              </a:rPr>
              <a:t>. Ammo </a:t>
            </a:r>
            <a:r>
              <a:rPr lang="en-US" sz="1800" b="1" dirty="0" err="1">
                <a:solidFill>
                  <a:srgbClr val="000000"/>
                </a:solidFill>
              </a:rPr>
              <a:t>o‘nglar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ularni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Fransiyani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</a:rPr>
              <a:t>“</a:t>
            </a:r>
            <a:r>
              <a:rPr lang="en-US" sz="1800" b="1" dirty="0" err="1" smtClean="0">
                <a:solidFill>
                  <a:srgbClr val="000000"/>
                </a:solidFill>
              </a:rPr>
              <a:t>sovetlashtirish”da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aybladi</a:t>
            </a:r>
            <a:r>
              <a:rPr lang="en-US" sz="1800" b="1" dirty="0">
                <a:solidFill>
                  <a:srgbClr val="000000"/>
                </a:solidFill>
              </a:rPr>
              <a:t>. </a:t>
            </a:r>
            <a:r>
              <a:rPr lang="en-US" sz="1800" b="1" dirty="0" err="1">
                <a:solidFill>
                  <a:srgbClr val="000000"/>
                </a:solidFill>
              </a:rPr>
              <a:t>O‘nglar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yetakchisi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Pyer</a:t>
            </a:r>
            <a:r>
              <a:rPr lang="en-US" sz="1800" b="1" dirty="0">
                <a:solidFill>
                  <a:srgbClr val="000000"/>
                </a:solidFill>
              </a:rPr>
              <a:t> Laval: </a:t>
            </a:r>
            <a:r>
              <a:rPr lang="en-US" sz="1800" b="1" dirty="0" smtClean="0">
                <a:solidFill>
                  <a:srgbClr val="000000"/>
                </a:solidFill>
              </a:rPr>
              <a:t>“</a:t>
            </a:r>
            <a:r>
              <a:rPr lang="en-US" sz="1800" b="1" dirty="0" err="1" smtClean="0">
                <a:solidFill>
                  <a:srgbClr val="000000"/>
                </a:solidFill>
              </a:rPr>
              <a:t>Xalq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frontidan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ko‘ra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Gitler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ma’qul</a:t>
            </a:r>
            <a:r>
              <a:rPr lang="en-US" sz="1800" b="1" dirty="0" smtClean="0">
                <a:solidFill>
                  <a:srgbClr val="000000"/>
                </a:solidFill>
              </a:rPr>
              <a:t>”</a:t>
            </a:r>
            <a:r>
              <a:rPr lang="en-US" sz="1800" b="1" dirty="0" smtClean="0">
                <a:solidFill>
                  <a:srgbClr val="000000"/>
                </a:solidFill>
              </a:rPr>
              <a:t>, </a:t>
            </a:r>
            <a:r>
              <a:rPr lang="en-US" sz="1800" b="1" dirty="0">
                <a:solidFill>
                  <a:srgbClr val="000000"/>
                </a:solidFill>
              </a:rPr>
              <a:t>– </a:t>
            </a:r>
            <a:r>
              <a:rPr lang="en-US" sz="1800" b="1" dirty="0" err="1">
                <a:solidFill>
                  <a:srgbClr val="000000"/>
                </a:solidFill>
              </a:rPr>
              <a:t>deya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bayonot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berdi</a:t>
            </a:r>
            <a:r>
              <a:rPr lang="en-US" sz="1800" b="1" dirty="0">
                <a:solidFill>
                  <a:srgbClr val="000000"/>
                </a:solidFill>
              </a:rPr>
              <a:t>. </a:t>
            </a:r>
            <a:endParaRPr lang="ru-RU" sz="1400" b="1" dirty="0">
              <a:solidFill>
                <a:srgbClr val="000000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50506" y="159139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4" name="object 4"/>
          <p:cNvSpPr txBox="1"/>
          <p:nvPr/>
        </p:nvSpPr>
        <p:spPr>
          <a:xfrm>
            <a:off x="5250506" y="151619"/>
            <a:ext cx="252357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r>
              <a:rPr lang="ru-RU" sz="1448" spc="10" dirty="0" smtClean="0">
                <a:solidFill>
                  <a:srgbClr val="00A859"/>
                </a:solidFill>
                <a:latin typeface="Arial"/>
                <a:cs typeface="Arial"/>
              </a:rPr>
              <a:t>1</a:t>
            </a:r>
            <a:r>
              <a:rPr lang="en-US" sz="1448" spc="10" dirty="0" smtClean="0">
                <a:solidFill>
                  <a:srgbClr val="00A859"/>
                </a:solidFill>
                <a:latin typeface="Arial"/>
                <a:cs typeface="Arial"/>
              </a:rPr>
              <a:t>5</a:t>
            </a:r>
            <a:endParaRPr sz="1448" dirty="0">
              <a:latin typeface="Arial"/>
              <a:cs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29" y="791952"/>
            <a:ext cx="2231653" cy="180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8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TASHQI SIYOSATI</a:t>
            </a:r>
            <a:endParaRPr lang="en-US" sz="28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2483681" y="611932"/>
            <a:ext cx="3132348" cy="2265236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00000"/>
                </a:solidFill>
              </a:rPr>
              <a:t>Versal </a:t>
            </a:r>
            <a:r>
              <a:rPr lang="en-US" sz="1600" b="1" dirty="0" err="1">
                <a:solidFill>
                  <a:srgbClr val="000000"/>
                </a:solidFill>
              </a:rPr>
              <a:t>shartnomasi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shartlarining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bajarilishi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uchun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kurash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Fransiya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tashqi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siyosatida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markaziy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o‘rinni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egallaydi</a:t>
            </a:r>
            <a:r>
              <a:rPr lang="en-US" sz="1600" b="1" dirty="0">
                <a:solidFill>
                  <a:srgbClr val="000000"/>
                </a:solidFill>
              </a:rPr>
              <a:t>. </a:t>
            </a:r>
            <a:endParaRPr lang="en-US" sz="1600" b="1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1600" b="1" dirty="0" smtClean="0">
                <a:solidFill>
                  <a:srgbClr val="000000"/>
                </a:solidFill>
              </a:rPr>
              <a:t>1938 - </a:t>
            </a:r>
            <a:r>
              <a:rPr lang="en-US" sz="1600" b="1" dirty="0" err="1" smtClean="0">
                <a:solidFill>
                  <a:srgbClr val="000000"/>
                </a:solidFill>
              </a:rPr>
              <a:t>yil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kuzida</a:t>
            </a:r>
            <a:r>
              <a:rPr lang="en-US" sz="1600" b="1" dirty="0">
                <a:solidFill>
                  <a:srgbClr val="000000"/>
                </a:solidFill>
              </a:rPr>
              <a:t> Eduard </a:t>
            </a:r>
            <a:r>
              <a:rPr lang="en-US" sz="1600" b="1" dirty="0" err="1">
                <a:solidFill>
                  <a:srgbClr val="000000"/>
                </a:solidFill>
              </a:rPr>
              <a:t>Dalad’e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hukumati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Buyuk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Britaniya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bilan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birga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Chexoslovakiyani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fashistik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Germaniyaga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topshirgan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Myunxen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kelishuvini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ma’qulladi</a:t>
            </a:r>
            <a:r>
              <a:rPr lang="en-US" sz="1600" b="1" dirty="0" smtClean="0">
                <a:solidFill>
                  <a:srgbClr val="000000"/>
                </a:solidFill>
              </a:rPr>
              <a:t>.</a:t>
            </a:r>
            <a:endParaRPr lang="ru-RU" sz="1800" b="1" dirty="0">
              <a:solidFill>
                <a:srgbClr val="000000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50506" y="159139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4" name="object 4"/>
          <p:cNvSpPr txBox="1"/>
          <p:nvPr/>
        </p:nvSpPr>
        <p:spPr>
          <a:xfrm>
            <a:off x="5250506" y="173000"/>
            <a:ext cx="252357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r>
              <a:rPr lang="ru-RU" sz="1448" spc="10" dirty="0" smtClean="0">
                <a:solidFill>
                  <a:srgbClr val="00A859"/>
                </a:solidFill>
                <a:latin typeface="Arial"/>
                <a:cs typeface="Arial"/>
              </a:rPr>
              <a:t>1</a:t>
            </a:r>
            <a:r>
              <a:rPr lang="en-US" sz="1448" spc="10" dirty="0" smtClean="0">
                <a:solidFill>
                  <a:srgbClr val="00A859"/>
                </a:solidFill>
                <a:latin typeface="Arial"/>
                <a:cs typeface="Arial"/>
              </a:rPr>
              <a:t>6</a:t>
            </a:r>
            <a:endParaRPr sz="1448" dirty="0">
              <a:latin typeface="Arial"/>
              <a:cs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8" y="740744"/>
            <a:ext cx="2304256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05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TASHQI SIYOSATI</a:t>
            </a:r>
            <a:endParaRPr lang="en-US" sz="28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2483681" y="611932"/>
            <a:ext cx="3132348" cy="2215991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 err="1" smtClean="0">
                <a:solidFill>
                  <a:srgbClr val="000000"/>
                </a:solidFill>
              </a:rPr>
              <a:t>Ikkinchi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jahon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urushning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birinchi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qurbonlaridan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biri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Fransiyaning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o‘zi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bo‘ldi</a:t>
            </a:r>
            <a:r>
              <a:rPr lang="en-US" sz="2000" b="1" dirty="0">
                <a:solidFill>
                  <a:srgbClr val="000000"/>
                </a:solidFill>
              </a:rPr>
              <a:t>. 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2000" b="1" dirty="0" smtClean="0">
                <a:solidFill>
                  <a:srgbClr val="000000"/>
                </a:solidFill>
              </a:rPr>
              <a:t>1940 - </a:t>
            </a:r>
            <a:r>
              <a:rPr lang="en-US" sz="2000" b="1" dirty="0" err="1" smtClean="0">
                <a:solidFill>
                  <a:srgbClr val="000000"/>
                </a:solidFill>
              </a:rPr>
              <a:t>yil</a:t>
            </a:r>
            <a:r>
              <a:rPr lang="en-US" sz="2000" b="1" dirty="0" smtClean="0">
                <a:solidFill>
                  <a:srgbClr val="000000"/>
                </a:solidFill>
              </a:rPr>
              <a:t> 14 - </a:t>
            </a:r>
            <a:r>
              <a:rPr lang="en-US" sz="2000" b="1" dirty="0" err="1" smtClean="0">
                <a:solidFill>
                  <a:srgbClr val="000000"/>
                </a:solidFill>
              </a:rPr>
              <a:t>iyun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kuni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nemis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qo‘shinlari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Parijga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kirib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keldi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  <a:r>
              <a:rPr lang="en-US" sz="1600" dirty="0" smtClean="0"/>
              <a:t>.</a:t>
            </a:r>
            <a:endParaRPr lang="ru-RU" sz="1800" b="1" dirty="0">
              <a:solidFill>
                <a:srgbClr val="000000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50506" y="159139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4" name="object 4"/>
          <p:cNvSpPr txBox="1"/>
          <p:nvPr/>
        </p:nvSpPr>
        <p:spPr>
          <a:xfrm>
            <a:off x="5250506" y="151619"/>
            <a:ext cx="252357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r>
              <a:rPr lang="ru-RU" sz="1448" spc="10" dirty="0" smtClean="0">
                <a:solidFill>
                  <a:srgbClr val="00A859"/>
                </a:solidFill>
                <a:latin typeface="Arial"/>
                <a:cs typeface="Arial"/>
              </a:rPr>
              <a:t>1</a:t>
            </a:r>
            <a:r>
              <a:rPr lang="en-US" sz="1448" spc="10" dirty="0" smtClean="0">
                <a:solidFill>
                  <a:srgbClr val="00A859"/>
                </a:solidFill>
                <a:latin typeface="Arial"/>
                <a:cs typeface="Arial"/>
              </a:rPr>
              <a:t>7</a:t>
            </a:r>
            <a:endParaRPr sz="1448" dirty="0">
              <a:latin typeface="Arial"/>
              <a:cs typeface="Arial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41" y="611932"/>
            <a:ext cx="196215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01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426" y="132269"/>
            <a:ext cx="5148068" cy="38626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Mustahkamlash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topshiriqlar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247837" y="719705"/>
            <a:ext cx="5368191" cy="1908215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1. </a:t>
            </a:r>
            <a:r>
              <a:rPr lang="en-US" sz="2000" b="1" dirty="0" err="1" smtClean="0">
                <a:solidFill>
                  <a:srgbClr val="002060"/>
                </a:solidFill>
              </a:rPr>
              <a:t>Darslikning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20 - </a:t>
            </a:r>
            <a:r>
              <a:rPr lang="en-US" sz="2000" b="1" dirty="0" err="1" smtClean="0">
                <a:solidFill>
                  <a:srgbClr val="002060"/>
                </a:solidFill>
              </a:rPr>
              <a:t>betida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berilgan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savollarga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javob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bering</a:t>
            </a:r>
            <a:r>
              <a:rPr lang="en-US" sz="2000" b="1" dirty="0" smtClean="0">
                <a:solidFill>
                  <a:srgbClr val="002060"/>
                </a:solidFill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</a:rPr>
              <a:t>yangi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izohli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atamalarni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daftaringizga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yozib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oling</a:t>
            </a:r>
            <a:r>
              <a:rPr lang="en-US" sz="2000" b="1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2. </a:t>
            </a:r>
            <a:r>
              <a:rPr lang="en-US" sz="2000" b="1" dirty="0" err="1" smtClean="0">
                <a:solidFill>
                  <a:srgbClr val="002060"/>
                </a:solidFill>
              </a:rPr>
              <a:t>Birinchi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jahon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urushining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Fransiya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uchun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ijobiy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va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salbiy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oqibatlari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bayon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etilgan</a:t>
            </a:r>
            <a:r>
              <a:rPr lang="en-US" sz="2000" b="1" dirty="0" smtClean="0">
                <a:solidFill>
                  <a:srgbClr val="002060"/>
                </a:solidFill>
              </a:rPr>
              <a:t> 2 ta </a:t>
            </a:r>
            <a:r>
              <a:rPr lang="en-US" sz="2000" b="1" dirty="0" err="1" smtClean="0">
                <a:solidFill>
                  <a:srgbClr val="002060"/>
                </a:solidFill>
              </a:rPr>
              <a:t>klaster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tuzing</a:t>
            </a:r>
            <a:r>
              <a:rPr lang="en-US" sz="2000" b="1" dirty="0" smtClean="0">
                <a:solidFill>
                  <a:srgbClr val="002060"/>
                </a:solidFill>
              </a:rPr>
              <a:t>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76454" y="159139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pPr marL="0" marR="0" lvl="0" indent="0" algn="l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32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87910" y="159139"/>
            <a:ext cx="240901" cy="238825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 marR="0" lvl="0" indent="0" algn="l" defTabSz="575895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48" b="0" i="0" u="none" strike="noStrike" kern="1200" cap="none" spc="10" normalizeH="0" baseline="0" noProof="0" dirty="0" smtClean="0">
                <a:ln>
                  <a:noFill/>
                </a:ln>
                <a:solidFill>
                  <a:srgbClr val="00A85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lang="en-US" sz="1448" b="0" i="0" u="none" strike="noStrike" kern="1200" cap="none" spc="10" normalizeH="0" baseline="0" noProof="0" dirty="0" smtClean="0">
                <a:ln>
                  <a:noFill/>
                </a:ln>
                <a:solidFill>
                  <a:srgbClr val="00A85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</a:t>
            </a:r>
            <a:endParaRPr kumimoji="0" sz="144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367" y="50024"/>
            <a:ext cx="3514462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smtClean="0"/>
              <a:t>             </a:t>
            </a:r>
            <a:r>
              <a:rPr lang="en-US" sz="2800" dirty="0" smtClean="0"/>
              <a:t>REJA:</a:t>
            </a:r>
            <a:endParaRPr sz="2800" dirty="0"/>
          </a:p>
        </p:txBody>
      </p:sp>
      <p:sp>
        <p:nvSpPr>
          <p:cNvPr id="3" name="object 3"/>
          <p:cNvSpPr/>
          <p:nvPr/>
        </p:nvSpPr>
        <p:spPr>
          <a:xfrm>
            <a:off x="5250506" y="159139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pPr marL="0" marR="0" lvl="0" indent="0" algn="l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32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 marR="0" lvl="0" indent="0" algn="l" defTabSz="575895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48" spc="10" dirty="0">
                <a:solidFill>
                  <a:srgbClr val="00A859"/>
                </a:solidFill>
                <a:latin typeface="Arial"/>
                <a:cs typeface="Arial"/>
              </a:rPr>
              <a:t>2</a:t>
            </a:r>
            <a:endParaRPr kumimoji="0" sz="144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9568" y="683940"/>
            <a:ext cx="52235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Iqtisodiy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rivojlanish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55600" marR="0" lvl="0" indent="-35560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sz="28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baseline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en-US" sz="28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siyosat</a:t>
            </a:r>
            <a:r>
              <a:rPr lang="en-US" sz="28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ijtimoiy</a:t>
            </a:r>
            <a:r>
              <a:rPr lang="en-US" sz="28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muammolar</a:t>
            </a:r>
            <a:r>
              <a:rPr lang="en-US" sz="28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siyosat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Fransiya</a:t>
            </a:r>
            <a:r>
              <a:rPr lang="en-US" dirty="0" smtClean="0"/>
              <a:t> </a:t>
            </a:r>
            <a:r>
              <a:rPr lang="en-US" dirty="0" err="1" smtClean="0"/>
              <a:t>g‘olib</a:t>
            </a:r>
            <a:r>
              <a:rPr lang="en-US" dirty="0" smtClean="0"/>
              <a:t> </a:t>
            </a:r>
            <a:r>
              <a:rPr lang="en-US" dirty="0" err="1" smtClean="0"/>
              <a:t>davlat</a:t>
            </a: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43421" y="611932"/>
            <a:ext cx="2520280" cy="249299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Birinchi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jahon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urushini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Fransiya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g‘alaba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bilan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yakunladi</a:t>
            </a:r>
            <a:r>
              <a:rPr lang="en-US" sz="1800" b="1" dirty="0">
                <a:solidFill>
                  <a:srgbClr val="000000"/>
                </a:solidFill>
              </a:rPr>
              <a:t>. U </a:t>
            </a:r>
            <a:r>
              <a:rPr lang="en-US" sz="1800" b="1" dirty="0" err="1">
                <a:solidFill>
                  <a:srgbClr val="000000"/>
                </a:solidFill>
              </a:rPr>
              <a:t>o‘zining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ashaddiy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dushmani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bo‘lgan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Germaniyani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>
                <a:solidFill>
                  <a:srgbClr val="000000"/>
                </a:solidFill>
              </a:rPr>
              <a:t>tor-</a:t>
            </a:r>
            <a:r>
              <a:rPr lang="en-US" sz="1800" b="1" dirty="0" err="1">
                <a:solidFill>
                  <a:srgbClr val="000000"/>
                </a:solidFill>
              </a:rPr>
              <a:t>mor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qildi</a:t>
            </a:r>
            <a:r>
              <a:rPr lang="en-US" sz="1800" b="1" dirty="0">
                <a:solidFill>
                  <a:srgbClr val="000000"/>
                </a:solidFill>
              </a:rPr>
              <a:t>, </a:t>
            </a:r>
            <a:r>
              <a:rPr lang="en-US" sz="1800" b="1" dirty="0" err="1">
                <a:solidFill>
                  <a:srgbClr val="000000"/>
                </a:solidFill>
              </a:rPr>
              <a:t>qit’ada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boshqa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jiddiy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raqibi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qolmadi</a:t>
            </a:r>
            <a:r>
              <a:rPr lang="en-US" sz="1800" b="1" dirty="0">
                <a:solidFill>
                  <a:srgbClr val="000000"/>
                </a:solidFill>
              </a:rPr>
              <a:t>. </a:t>
            </a:r>
            <a:endParaRPr lang="ru-RU" sz="1800" b="1" dirty="0"/>
          </a:p>
        </p:txBody>
      </p:sp>
      <p:sp>
        <p:nvSpPr>
          <p:cNvPr id="3" name="object 3"/>
          <p:cNvSpPr/>
          <p:nvPr/>
        </p:nvSpPr>
        <p:spPr>
          <a:xfrm>
            <a:off x="5250506" y="159139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4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r>
              <a:rPr lang="ru-RU" sz="1448" spc="10" dirty="0">
                <a:solidFill>
                  <a:srgbClr val="00A859"/>
                </a:solidFill>
                <a:latin typeface="Arial"/>
                <a:cs typeface="Arial"/>
              </a:rPr>
              <a:t>3</a:t>
            </a:r>
            <a:endParaRPr sz="1448" dirty="0">
              <a:latin typeface="Arial"/>
              <a:cs typeface="Arial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=""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ВСЕМИРНАЯ ИСТОР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09" y="791952"/>
            <a:ext cx="2712637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URUSH OQIBATLARI</a:t>
            </a: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251369" y="611932"/>
            <a:ext cx="5200509" cy="259724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G‘alaba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fransuz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xalqiga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juda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qimmatga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tushdi</a:t>
            </a:r>
            <a:r>
              <a:rPr lang="en-US" sz="2000" b="1" dirty="0">
                <a:solidFill>
                  <a:srgbClr val="000000"/>
                </a:solidFill>
              </a:rPr>
              <a:t>. 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Bevosita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urush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harakatlari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bo‘lib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o‘tgan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Fransiya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hududining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uchdan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bir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qismidagi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sanoat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korxonalari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vayron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qilindi</a:t>
            </a:r>
            <a:r>
              <a:rPr lang="en-US" sz="2000" b="1" dirty="0" smtClean="0">
                <a:solidFill>
                  <a:srgbClr val="00000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Pul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keskin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qadrsizlandi</a:t>
            </a:r>
            <a:r>
              <a:rPr lang="en-US" sz="2000" b="1" dirty="0">
                <a:solidFill>
                  <a:srgbClr val="000000"/>
                </a:solidFill>
              </a:rPr>
              <a:t>.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Fransiya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AQSHdan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qarzdor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bo‘lib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qoldi</a:t>
            </a:r>
            <a:r>
              <a:rPr lang="en-US" sz="2000" b="1" dirty="0">
                <a:solidFill>
                  <a:srgbClr val="000000"/>
                </a:solidFill>
              </a:rPr>
              <a:t>. 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b="1" dirty="0" err="1" smtClean="0"/>
              <a:t>ko‘ch</a:t>
            </a:r>
            <a:r>
              <a:rPr lang="en-US" b="1" dirty="0" smtClean="0"/>
              <a:t> </a:t>
            </a:r>
            <a:r>
              <a:rPr lang="en-US" b="1" dirty="0"/>
              <a:t>di. </a:t>
            </a:r>
            <a:endParaRPr lang="ru-RU" b="1" dirty="0"/>
          </a:p>
        </p:txBody>
      </p:sp>
      <p:sp>
        <p:nvSpPr>
          <p:cNvPr id="3" name="object 3"/>
          <p:cNvSpPr/>
          <p:nvPr/>
        </p:nvSpPr>
        <p:spPr>
          <a:xfrm>
            <a:off x="5250506" y="159139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4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r>
              <a:rPr lang="ru-RU" sz="1448" spc="10" dirty="0">
                <a:solidFill>
                  <a:srgbClr val="00A859"/>
                </a:solidFill>
                <a:latin typeface="Arial"/>
                <a:cs typeface="Arial"/>
              </a:rPr>
              <a:t>4</a:t>
            </a:r>
            <a:endParaRPr sz="1448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226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URUSH OQIBATLARI</a:t>
            </a: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43421" y="611932"/>
            <a:ext cx="3060340" cy="23144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Urush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qishloq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xo‘jaligi</a:t>
            </a:r>
            <a:r>
              <a:rPr lang="en-US" sz="1600" b="1" dirty="0">
                <a:solidFill>
                  <a:srgbClr val="000000"/>
                </a:solidFill>
              </a:rPr>
              <a:t>, </a:t>
            </a:r>
            <a:r>
              <a:rPr lang="en-US" sz="1600" b="1" dirty="0" err="1">
                <a:solidFill>
                  <a:srgbClr val="000000"/>
                </a:solidFill>
              </a:rPr>
              <a:t>sanoat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va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kredit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tizimiga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jiddiy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zarar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yetkazdi</a:t>
            </a:r>
            <a:r>
              <a:rPr lang="en-US" sz="1600" b="1" dirty="0" smtClean="0">
                <a:solidFill>
                  <a:srgbClr val="000000"/>
                </a:solidFill>
              </a:rPr>
              <a:t>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Fransiya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dunyodagi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kreditorlik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pozitsiyasini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qisman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yo‘qotdi</a:t>
            </a:r>
            <a:r>
              <a:rPr lang="en-US" sz="1600" b="1" dirty="0">
                <a:solidFill>
                  <a:srgbClr val="000000"/>
                </a:solidFill>
              </a:rPr>
              <a:t>. </a:t>
            </a:r>
            <a:endParaRPr lang="en-US" sz="1600" b="1" dirty="0" smtClean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Kapitalning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katta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qismi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kredit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sohasidan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ishlab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chiqarish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sohasiga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ko‘chdi</a:t>
            </a:r>
            <a:r>
              <a:rPr lang="en-US" sz="1600" b="1" dirty="0">
                <a:solidFill>
                  <a:srgbClr val="000000"/>
                </a:solidFill>
              </a:rPr>
              <a:t>.</a:t>
            </a:r>
            <a:r>
              <a:rPr lang="en-US" sz="1600" b="1" dirty="0" smtClean="0"/>
              <a:t> </a:t>
            </a:r>
            <a:r>
              <a:rPr lang="en-US" b="1" dirty="0" smtClean="0"/>
              <a:t>di</a:t>
            </a:r>
            <a:r>
              <a:rPr lang="en-US" b="1" dirty="0"/>
              <a:t>. </a:t>
            </a:r>
            <a:endParaRPr lang="ru-RU" b="1" dirty="0"/>
          </a:p>
        </p:txBody>
      </p:sp>
      <p:sp>
        <p:nvSpPr>
          <p:cNvPr id="3" name="object 3"/>
          <p:cNvSpPr/>
          <p:nvPr/>
        </p:nvSpPr>
        <p:spPr>
          <a:xfrm>
            <a:off x="5250506" y="159139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4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r>
              <a:rPr lang="ru-RU" sz="1448" spc="10" dirty="0">
                <a:solidFill>
                  <a:srgbClr val="00A859"/>
                </a:solidFill>
                <a:latin typeface="Arial"/>
                <a:cs typeface="Arial"/>
              </a:rPr>
              <a:t>5</a:t>
            </a:r>
            <a:endParaRPr sz="1448" dirty="0">
              <a:latin typeface="Arial"/>
              <a:cs typeface="Arial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769" y="921502"/>
            <a:ext cx="2301923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9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URUSH OQIBATLARI</a:t>
            </a: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43421" y="611932"/>
            <a:ext cx="3060340" cy="236372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Fransiya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Elzas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va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Lotaringiyani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qaytarib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oldi</a:t>
            </a:r>
            <a:r>
              <a:rPr lang="en-US" sz="1600" b="1" dirty="0">
                <a:solidFill>
                  <a:srgbClr val="000000"/>
                </a:solidFill>
              </a:rPr>
              <a:t>, </a:t>
            </a:r>
            <a:endParaRPr lang="en-US" sz="1600" b="1" dirty="0" smtClean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rgbClr val="000000"/>
                </a:solidFill>
              </a:rPr>
              <a:t> 15 </a:t>
            </a:r>
            <a:r>
              <a:rPr lang="en-US" sz="1600" b="1" dirty="0" err="1" smtClean="0">
                <a:solidFill>
                  <a:srgbClr val="000000"/>
                </a:solidFill>
              </a:rPr>
              <a:t>yilga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>
                <a:solidFill>
                  <a:srgbClr val="000000"/>
                </a:solidFill>
              </a:rPr>
              <a:t>Saar </a:t>
            </a:r>
            <a:r>
              <a:rPr lang="en-US" sz="1600" b="1" dirty="0" err="1" smtClean="0">
                <a:solidFill>
                  <a:srgbClr val="000000"/>
                </a:solidFill>
              </a:rPr>
              <a:t>ko‘mir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havzasini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egalladi</a:t>
            </a:r>
            <a:r>
              <a:rPr lang="en-US" sz="1600" b="1" dirty="0">
                <a:solidFill>
                  <a:srgbClr val="000000"/>
                </a:solidFill>
              </a:rPr>
              <a:t>, </a:t>
            </a:r>
            <a:endParaRPr lang="en-US" sz="1600" b="1" dirty="0" smtClean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Germaniya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mustamlakalari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hisobiga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o‘z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imperiyasini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kengaytirib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oldi</a:t>
            </a:r>
            <a:r>
              <a:rPr lang="en-US" sz="1600" b="1" dirty="0">
                <a:solidFill>
                  <a:srgbClr val="000000"/>
                </a:solidFill>
              </a:rPr>
              <a:t>. </a:t>
            </a:r>
            <a:endParaRPr lang="en-US" sz="1600" b="1" dirty="0" smtClean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Germaniya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Fransiyaga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katta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reparatsiya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to‘ladi</a:t>
            </a:r>
            <a:r>
              <a:rPr lang="en-US" sz="1600" b="1" dirty="0">
                <a:solidFill>
                  <a:srgbClr val="000000"/>
                </a:solidFill>
              </a:rPr>
              <a:t>. 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50506" y="159139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4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r>
              <a:rPr lang="ru-RU" sz="1448" spc="10" dirty="0">
                <a:solidFill>
                  <a:srgbClr val="00A859"/>
                </a:solidFill>
                <a:latin typeface="Arial"/>
                <a:cs typeface="Arial"/>
              </a:rPr>
              <a:t>6</a:t>
            </a:r>
            <a:endParaRPr sz="1448" dirty="0">
              <a:latin typeface="Arial"/>
              <a:cs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96" y="791952"/>
            <a:ext cx="21526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9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SANOATNING O‘SISHI</a:t>
            </a: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43421" y="611932"/>
            <a:ext cx="3060340" cy="2511457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b="1" dirty="0" smtClean="0">
                <a:solidFill>
                  <a:srgbClr val="000000"/>
                </a:solidFill>
              </a:rPr>
              <a:t>1920 - </a:t>
            </a:r>
            <a:r>
              <a:rPr lang="en-US" sz="1600" b="1" dirty="0" err="1" smtClean="0">
                <a:solidFill>
                  <a:srgbClr val="000000"/>
                </a:solidFill>
              </a:rPr>
              <a:t>yillari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sanoatning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avtomobilsozlik</a:t>
            </a:r>
            <a:r>
              <a:rPr lang="en-US" sz="1600" b="1" dirty="0">
                <a:solidFill>
                  <a:srgbClr val="000000"/>
                </a:solidFill>
              </a:rPr>
              <a:t>, </a:t>
            </a:r>
            <a:r>
              <a:rPr lang="en-US" sz="1600" b="1" dirty="0" err="1" smtClean="0">
                <a:solidFill>
                  <a:srgbClr val="000000"/>
                </a:solidFill>
              </a:rPr>
              <a:t>samolyotsozlik</a:t>
            </a:r>
            <a:r>
              <a:rPr lang="en-US" sz="1600" b="1" dirty="0">
                <a:solidFill>
                  <a:srgbClr val="000000"/>
                </a:solidFill>
              </a:rPr>
              <a:t>, </a:t>
            </a:r>
            <a:r>
              <a:rPr lang="en-US" sz="1600" b="1" dirty="0" err="1">
                <a:solidFill>
                  <a:srgbClr val="000000"/>
                </a:solidFill>
              </a:rPr>
              <a:t>neftni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qayta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ishlash</a:t>
            </a:r>
            <a:r>
              <a:rPr lang="en-US" sz="1600" b="1" dirty="0">
                <a:solidFill>
                  <a:srgbClr val="000000"/>
                </a:solidFill>
              </a:rPr>
              <a:t>, </a:t>
            </a:r>
            <a:r>
              <a:rPr lang="en-US" sz="1600" b="1" dirty="0" err="1">
                <a:solidFill>
                  <a:srgbClr val="000000"/>
                </a:solidFill>
              </a:rPr>
              <a:t>kimyo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sanoati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kabi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yangi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turlari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paydo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bo‘ldi</a:t>
            </a:r>
            <a:r>
              <a:rPr lang="en-US" sz="1600" b="1" dirty="0" smtClean="0">
                <a:solidFill>
                  <a:srgbClr val="00000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Ayni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paytda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qishloq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xo‘jaligi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turg‘unlik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holatini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boshdan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kechirayotgan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bo‘lib</a:t>
            </a:r>
            <a:r>
              <a:rPr lang="en-US" sz="1600" b="1" dirty="0">
                <a:solidFill>
                  <a:srgbClr val="000000"/>
                </a:solidFill>
              </a:rPr>
              <a:t>, </a:t>
            </a:r>
            <a:r>
              <a:rPr lang="en-US" sz="1600" b="1" dirty="0" err="1">
                <a:solidFill>
                  <a:srgbClr val="000000"/>
                </a:solidFill>
              </a:rPr>
              <a:t>mahsulot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yetishtirish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urushdan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oldingi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holatda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edi</a:t>
            </a:r>
            <a:r>
              <a:rPr lang="en-US" sz="1600" b="1" dirty="0" smtClean="0">
                <a:solidFill>
                  <a:srgbClr val="000000"/>
                </a:solidFill>
              </a:rPr>
              <a:t>.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50506" y="159139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4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r>
              <a:rPr lang="ru-RU" sz="1448" spc="10" dirty="0">
                <a:solidFill>
                  <a:srgbClr val="00A859"/>
                </a:solidFill>
                <a:latin typeface="Arial"/>
                <a:cs typeface="Arial"/>
              </a:rPr>
              <a:t>7</a:t>
            </a:r>
            <a:endParaRPr sz="1448" dirty="0">
              <a:latin typeface="Arial"/>
              <a:cs typeface="Arial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769" y="921502"/>
            <a:ext cx="2301923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36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JAHON IQTISODIY INQIROZI</a:t>
            </a: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43420" y="611932"/>
            <a:ext cx="5359443" cy="2105192"/>
          </a:xfrm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Fransiyada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</a:rPr>
              <a:t>1930-yili </a:t>
            </a:r>
            <a:r>
              <a:rPr lang="en-US" sz="1800" b="1" dirty="0" err="1" smtClean="0">
                <a:solidFill>
                  <a:srgbClr val="000000"/>
                </a:solidFill>
              </a:rPr>
              <a:t>boshlandi</a:t>
            </a:r>
            <a:r>
              <a:rPr lang="en-US" sz="1800" b="1" dirty="0" smtClean="0">
                <a:solidFill>
                  <a:srgbClr val="000000"/>
                </a:solidFill>
              </a:rPr>
              <a:t>. </a:t>
            </a:r>
          </a:p>
          <a:p>
            <a:pPr algn="ctr"/>
            <a:r>
              <a:rPr lang="en-US" sz="1800" b="1" dirty="0" err="1" smtClean="0">
                <a:solidFill>
                  <a:srgbClr val="000000"/>
                </a:solidFill>
              </a:rPr>
              <a:t>Ishlab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chiqarishning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o‘sish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sur’atlari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susayib</a:t>
            </a:r>
            <a:r>
              <a:rPr lang="en-US" sz="1800" b="1" dirty="0">
                <a:solidFill>
                  <a:srgbClr val="000000"/>
                </a:solidFill>
              </a:rPr>
              <a:t>, </a:t>
            </a:r>
            <a:r>
              <a:rPr lang="en-US" sz="1800" b="1" dirty="0" err="1">
                <a:solidFill>
                  <a:srgbClr val="000000"/>
                </a:solidFill>
              </a:rPr>
              <a:t>sanoat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ishlab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chiqarishi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keskin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pasayib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ketdi</a:t>
            </a:r>
            <a:r>
              <a:rPr lang="en-US" sz="1800" b="1" dirty="0">
                <a:solidFill>
                  <a:srgbClr val="000000"/>
                </a:solidFill>
              </a:rPr>
              <a:t>. </a:t>
            </a:r>
            <a:endParaRPr lang="en-US" sz="1800" b="1" dirty="0" smtClean="0">
              <a:solidFill>
                <a:srgbClr val="000000"/>
              </a:solidFill>
            </a:endParaRPr>
          </a:p>
          <a:p>
            <a:pPr algn="ctr"/>
            <a:r>
              <a:rPr lang="en-US" sz="1800" b="1" dirty="0" err="1" smtClean="0">
                <a:solidFill>
                  <a:srgbClr val="000000"/>
                </a:solidFill>
              </a:rPr>
              <a:t>Metallurgiya</a:t>
            </a:r>
            <a:r>
              <a:rPr lang="en-US" sz="1800" b="1" dirty="0">
                <a:solidFill>
                  <a:srgbClr val="000000"/>
                </a:solidFill>
              </a:rPr>
              <a:t>, </a:t>
            </a:r>
            <a:r>
              <a:rPr lang="en-US" sz="1800" b="1" dirty="0" err="1" smtClean="0">
                <a:solidFill>
                  <a:srgbClr val="000000"/>
                </a:solidFill>
              </a:rPr>
              <a:t>mashinasozlik</a:t>
            </a:r>
            <a:r>
              <a:rPr lang="en-US" sz="1800" b="1" dirty="0">
                <a:solidFill>
                  <a:srgbClr val="000000"/>
                </a:solidFill>
              </a:rPr>
              <a:t>, </a:t>
            </a:r>
            <a:r>
              <a:rPr lang="en-US" sz="1800" b="1" dirty="0" err="1" smtClean="0">
                <a:solidFill>
                  <a:srgbClr val="000000"/>
                </a:solidFill>
              </a:rPr>
              <a:t>to‘qimachilik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va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oziq-ovqat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sanoatida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inqiroz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yuz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berdi</a:t>
            </a:r>
            <a:r>
              <a:rPr lang="en-US" sz="1800" b="1" dirty="0">
                <a:solidFill>
                  <a:srgbClr val="000000"/>
                </a:solidFill>
              </a:rPr>
              <a:t>. </a:t>
            </a:r>
            <a:endParaRPr lang="en-US" sz="1800" b="1" dirty="0" smtClean="0">
              <a:solidFill>
                <a:srgbClr val="000000"/>
              </a:solidFill>
            </a:endParaRPr>
          </a:p>
          <a:p>
            <a:pPr algn="ctr"/>
            <a:r>
              <a:rPr lang="en-US" sz="1800" b="1" dirty="0" err="1" smtClean="0">
                <a:solidFill>
                  <a:srgbClr val="000000"/>
                </a:solidFill>
              </a:rPr>
              <a:t>Ishsizlar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sonining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oshib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va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ish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haqining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kamayishiga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olib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keldi</a:t>
            </a:r>
            <a:r>
              <a:rPr lang="en-US" sz="1800" b="1" dirty="0">
                <a:solidFill>
                  <a:srgbClr val="000000"/>
                </a:solidFill>
              </a:rPr>
              <a:t>. </a:t>
            </a:r>
            <a:endParaRPr lang="ru-RU" sz="1400" b="1" dirty="0">
              <a:solidFill>
                <a:srgbClr val="000000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50506" y="159139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4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r>
              <a:rPr lang="ru-RU" sz="1448" spc="10" dirty="0">
                <a:solidFill>
                  <a:srgbClr val="00A859"/>
                </a:solidFill>
                <a:latin typeface="Arial"/>
                <a:cs typeface="Arial"/>
              </a:rPr>
              <a:t>8</a:t>
            </a:r>
            <a:endParaRPr sz="1448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272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URUSH OQIBATLARI</a:t>
            </a: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43421" y="611932"/>
            <a:ext cx="3060340" cy="2492990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dirty="0" err="1">
                <a:solidFill>
                  <a:srgbClr val="000000"/>
                </a:solidFill>
              </a:rPr>
              <a:t>Birinchi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jahon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urushidan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keyingi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og‘ir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ahvolga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qaramasdan</a:t>
            </a:r>
            <a:r>
              <a:rPr lang="en-US" sz="1800" b="1" dirty="0">
                <a:solidFill>
                  <a:srgbClr val="000000"/>
                </a:solidFill>
              </a:rPr>
              <a:t>, </a:t>
            </a:r>
            <a:r>
              <a:rPr lang="en-US" sz="1800" b="1" dirty="0" err="1" smtClean="0">
                <a:solidFill>
                  <a:srgbClr val="000000"/>
                </a:solidFill>
              </a:rPr>
              <a:t>Fransiya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hukmron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doiralari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</a:rPr>
              <a:t>“Biz </a:t>
            </a:r>
            <a:r>
              <a:rPr lang="en-US" sz="1800" b="1" dirty="0" err="1" smtClean="0">
                <a:solidFill>
                  <a:srgbClr val="000000"/>
                </a:solidFill>
              </a:rPr>
              <a:t>istaganimizning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hammasiga</a:t>
            </a:r>
            <a:r>
              <a:rPr lang="en-US" sz="1800" b="1" dirty="0">
                <a:solidFill>
                  <a:srgbClr val="000000"/>
                </a:solidFill>
              </a:rPr>
              <a:t>, </a:t>
            </a:r>
            <a:r>
              <a:rPr lang="en-US" sz="1800" b="1" dirty="0" err="1">
                <a:solidFill>
                  <a:srgbClr val="000000"/>
                </a:solidFill>
              </a:rPr>
              <a:t>hatto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undan</a:t>
            </a:r>
            <a:r>
              <a:rPr lang="en-US" sz="1800" b="1" dirty="0">
                <a:solidFill>
                  <a:srgbClr val="000000"/>
                </a:solidFill>
              </a:rPr>
              <a:t> ham </a:t>
            </a:r>
            <a:r>
              <a:rPr lang="en-US" sz="1800" b="1" dirty="0" err="1">
                <a:solidFill>
                  <a:srgbClr val="000000"/>
                </a:solidFill>
              </a:rPr>
              <a:t>ko‘prog‘iga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erishdik</a:t>
            </a:r>
            <a:r>
              <a:rPr lang="en-US" sz="1800" b="1" dirty="0" smtClean="0">
                <a:solidFill>
                  <a:srgbClr val="000000"/>
                </a:solidFill>
              </a:rPr>
              <a:t>”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deya</a:t>
            </a:r>
            <a:r>
              <a:rPr lang="en-US" sz="1800" b="1" dirty="0">
                <a:solidFill>
                  <a:srgbClr val="000000"/>
                </a:solidFill>
              </a:rPr>
              <a:t>, </a:t>
            </a:r>
            <a:r>
              <a:rPr lang="en-US" sz="1800" b="1" dirty="0" err="1">
                <a:solidFill>
                  <a:srgbClr val="000000"/>
                </a:solidFill>
              </a:rPr>
              <a:t>xalqni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xotirjam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qilishga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urindi</a:t>
            </a:r>
            <a:r>
              <a:rPr lang="en-US" sz="1800" b="1" dirty="0">
                <a:solidFill>
                  <a:srgbClr val="000000"/>
                </a:solidFill>
              </a:rPr>
              <a:t>. </a:t>
            </a:r>
            <a:endParaRPr lang="ru-RU" sz="1400" b="1" dirty="0">
              <a:solidFill>
                <a:srgbClr val="000000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50506" y="159139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4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r>
              <a:rPr lang="ru-RU" sz="1448" spc="10" dirty="0">
                <a:solidFill>
                  <a:srgbClr val="00A859"/>
                </a:solidFill>
                <a:latin typeface="Arial"/>
                <a:cs typeface="Arial"/>
              </a:rPr>
              <a:t>9</a:t>
            </a:r>
            <a:endParaRPr sz="1448" dirty="0">
              <a:latin typeface="Arial"/>
              <a:cs typeface="Arial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769" y="921502"/>
            <a:ext cx="2301923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26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151246</TotalTime>
  <Words>630</Words>
  <Application>Microsoft Office PowerPoint</Application>
  <PresentationFormat>Произвольный</PresentationFormat>
  <Paragraphs>79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18</vt:i4>
      </vt:variant>
    </vt:vector>
  </HeadingPairs>
  <TitlesOfParts>
    <vt:vector size="33" baseType="lpstr">
      <vt:lpstr>Arial</vt:lpstr>
      <vt:lpstr>Calibri</vt:lpstr>
      <vt:lpstr>Open Sans</vt:lpstr>
      <vt:lpstr>Open Sans Light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JAHON TARIXI</vt:lpstr>
      <vt:lpstr>             REJA:</vt:lpstr>
      <vt:lpstr>Fransiya g‘olib davlat</vt:lpstr>
      <vt:lpstr>URUSH OQIBATLARI</vt:lpstr>
      <vt:lpstr>URUSH OQIBATLARI</vt:lpstr>
      <vt:lpstr>URUSH OQIBATLARI</vt:lpstr>
      <vt:lpstr>SANOATNING O‘SISHI</vt:lpstr>
      <vt:lpstr>JAHON IQTISODIY INQIROZI</vt:lpstr>
      <vt:lpstr>URUSH OQIBATLARI</vt:lpstr>
      <vt:lpstr>SHOVINIZM</vt:lpstr>
      <vt:lpstr>ICHKI SIYOSAT</vt:lpstr>
      <vt:lpstr>ICHKI SIYOSAT</vt:lpstr>
      <vt:lpstr>ICHKI SIYOSAT</vt:lpstr>
      <vt:lpstr>3 - respublika halokati</vt:lpstr>
      <vt:lpstr>3 - respublika halokati</vt:lpstr>
      <vt:lpstr>TASHQI SIYOSATI</vt:lpstr>
      <vt:lpstr>TASHQI SIYOSATI</vt:lpstr>
      <vt:lpstr>Mustahkamlash uchun topshiriqlar: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Учетная запись Майкрософт</cp:lastModifiedBy>
  <cp:revision>1466</cp:revision>
  <dcterms:created xsi:type="dcterms:W3CDTF">2014-10-08T23:03:32Z</dcterms:created>
  <dcterms:modified xsi:type="dcterms:W3CDTF">2020-09-24T05:39:01Z</dcterms:modified>
</cp:coreProperties>
</file>