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40"/>
  </p:notesMasterIdLst>
  <p:sldIdLst>
    <p:sldId id="1356" r:id="rId11"/>
    <p:sldId id="1402" r:id="rId12"/>
    <p:sldId id="1449" r:id="rId13"/>
    <p:sldId id="1512" r:id="rId14"/>
    <p:sldId id="1537" r:id="rId15"/>
    <p:sldId id="1475" r:id="rId16"/>
    <p:sldId id="1489" r:id="rId17"/>
    <p:sldId id="1514" r:id="rId18"/>
    <p:sldId id="1538" r:id="rId19"/>
    <p:sldId id="1507" r:id="rId20"/>
    <p:sldId id="1508" r:id="rId21"/>
    <p:sldId id="1483" r:id="rId22"/>
    <p:sldId id="1510" r:id="rId23"/>
    <p:sldId id="1517" r:id="rId24"/>
    <p:sldId id="1518" r:id="rId25"/>
    <p:sldId id="1509" r:id="rId26"/>
    <p:sldId id="1480" r:id="rId27"/>
    <p:sldId id="1519" r:id="rId28"/>
    <p:sldId id="1520" r:id="rId29"/>
    <p:sldId id="1476" r:id="rId30"/>
    <p:sldId id="1521" r:id="rId31"/>
    <p:sldId id="1525" r:id="rId32"/>
    <p:sldId id="1500" r:id="rId33"/>
    <p:sldId id="1477" r:id="rId34"/>
    <p:sldId id="1522" r:id="rId35"/>
    <p:sldId id="1495" r:id="rId36"/>
    <p:sldId id="1478" r:id="rId37"/>
    <p:sldId id="1523" r:id="rId38"/>
    <p:sldId id="1433" r:id="rId3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49"/>
            <p14:sldId id="1512"/>
            <p14:sldId id="1537"/>
            <p14:sldId id="1475"/>
            <p14:sldId id="1489"/>
            <p14:sldId id="1514"/>
            <p14:sldId id="1538"/>
            <p14:sldId id="1507"/>
            <p14:sldId id="1508"/>
            <p14:sldId id="1483"/>
            <p14:sldId id="1510"/>
            <p14:sldId id="1517"/>
            <p14:sldId id="1518"/>
            <p14:sldId id="1509"/>
            <p14:sldId id="1480"/>
            <p14:sldId id="1519"/>
            <p14:sldId id="1520"/>
            <p14:sldId id="1476"/>
            <p14:sldId id="1521"/>
            <p14:sldId id="1525"/>
            <p14:sldId id="1500"/>
            <p14:sldId id="1477"/>
            <p14:sldId id="1522"/>
            <p14:sldId id="1495"/>
            <p14:sldId id="1478"/>
            <p14:sldId id="1523"/>
          </p14:sldIdLst>
        </p14:section>
        <p14:section name="Custom icons" id="{AE7553D5-C09E-4928-A948-69A0E1F717F4}">
          <p14:sldIdLst>
            <p14:sldId id="14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0000"/>
    <a:srgbClr val="327880"/>
    <a:srgbClr val="328682"/>
    <a:srgbClr val="B2B2B2"/>
    <a:srgbClr val="FFFFFF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1" autoAdjust="0"/>
    <p:restoredTop sz="94434" autoAdjust="0"/>
  </p:normalViewPr>
  <p:slideViewPr>
    <p:cSldViewPr snapToObjects="1">
      <p:cViewPr varScale="1">
        <p:scale>
          <a:sx n="153" d="100"/>
          <a:sy n="153" d="100"/>
        </p:scale>
        <p:origin x="540" y="12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BDA87-197C-4DAF-8CE2-EE7437844C6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6409D7-3D6A-46EF-8B43-F069831DA263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(1939-1945)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davrida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Turkiya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Angliya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shartnoma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tuzib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yordam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olishga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muvaffaq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boʻldi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972379-209C-40C7-AD79-343D66ACAC7E}" type="parTrans" cxnId="{865F6EDB-960E-4FCB-ADE4-97B25991BE0C}">
      <dgm:prSet/>
      <dgm:spPr/>
      <dgm:t>
        <a:bodyPr/>
        <a:lstStyle/>
        <a:p>
          <a:endParaRPr lang="ru-RU"/>
        </a:p>
      </dgm:t>
    </dgm:pt>
    <dgm:pt modelId="{413A8A59-0E78-4FC9-AFE1-9770CB671C75}" type="sibTrans" cxnId="{865F6EDB-960E-4FCB-ADE4-97B25991BE0C}">
      <dgm:prSet/>
      <dgm:spPr/>
      <dgm:t>
        <a:bodyPr/>
        <a:lstStyle/>
        <a:p>
          <a:endParaRPr lang="ru-RU"/>
        </a:p>
      </dgm:t>
    </dgm:pt>
    <dgm:pt modelId="{95788DA3-3256-4FFE-B338-9244D485DE7C}">
      <dgm:prSet custT="1"/>
      <dgm:spPr>
        <a:solidFill>
          <a:schemeClr val="bg1">
            <a:lumMod val="25000"/>
            <a:lumOff val="7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Ittifoqining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Turkiyaga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hujum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qilish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xavfini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oldini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1941-yil 25-martda SSSR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keyinroq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shartnoma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imzoladi</a:t>
          </a:r>
          <a:r>
            <a: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9218CB-F92C-4E84-A52D-06BB84CA1DE9}" type="parTrans" cxnId="{5D10E14C-2F02-4199-B51B-E50BEA0C971F}">
      <dgm:prSet/>
      <dgm:spPr/>
      <dgm:t>
        <a:bodyPr/>
        <a:lstStyle/>
        <a:p>
          <a:endParaRPr lang="ru-RU"/>
        </a:p>
      </dgm:t>
    </dgm:pt>
    <dgm:pt modelId="{CC530C78-2F31-4295-ACC9-277849F3709F}" type="sibTrans" cxnId="{5D10E14C-2F02-4199-B51B-E50BEA0C971F}">
      <dgm:prSet/>
      <dgm:spPr/>
      <dgm:t>
        <a:bodyPr/>
        <a:lstStyle/>
        <a:p>
          <a:endParaRPr lang="ru-RU"/>
        </a:p>
      </dgm:t>
    </dgm:pt>
    <dgm:pt modelId="{3B9FB09C-5E82-465C-BFB3-22429697159F}" type="pres">
      <dgm:prSet presAssocID="{3BEBDA87-197C-4DAF-8CE2-EE7437844C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55B16D-F3C4-45AC-B6E3-56486BF7636E}" type="pres">
      <dgm:prSet presAssocID="{95788DA3-3256-4FFE-B338-9244D485DE7C}" presName="boxAndChildren" presStyleCnt="0"/>
      <dgm:spPr/>
    </dgm:pt>
    <dgm:pt modelId="{6CEC312A-0933-439E-B9CE-961706250B3A}" type="pres">
      <dgm:prSet presAssocID="{95788DA3-3256-4FFE-B338-9244D485DE7C}" presName="parentTextBox" presStyleLbl="node1" presStyleIdx="0" presStyleCnt="2"/>
      <dgm:spPr/>
      <dgm:t>
        <a:bodyPr/>
        <a:lstStyle/>
        <a:p>
          <a:endParaRPr lang="ru-RU"/>
        </a:p>
      </dgm:t>
    </dgm:pt>
    <dgm:pt modelId="{E9472E6F-22BC-49DF-AC1F-5806DC5F7BC7}" type="pres">
      <dgm:prSet presAssocID="{413A8A59-0E78-4FC9-AFE1-9770CB671C75}" presName="sp" presStyleCnt="0"/>
      <dgm:spPr/>
    </dgm:pt>
    <dgm:pt modelId="{E4D96309-B493-4F8F-BD59-5834BF1B080C}" type="pres">
      <dgm:prSet presAssocID="{256409D7-3D6A-46EF-8B43-F069831DA263}" presName="arrowAndChildren" presStyleCnt="0"/>
      <dgm:spPr/>
    </dgm:pt>
    <dgm:pt modelId="{8A4BAB83-7F73-4401-B382-F4D8CE2A8B47}" type="pres">
      <dgm:prSet presAssocID="{256409D7-3D6A-46EF-8B43-F069831DA263}" presName="parentTextArrow" presStyleLbl="node1" presStyleIdx="1" presStyleCnt="2" custLinFactNeighborY="2091"/>
      <dgm:spPr/>
      <dgm:t>
        <a:bodyPr/>
        <a:lstStyle/>
        <a:p>
          <a:endParaRPr lang="ru-RU"/>
        </a:p>
      </dgm:t>
    </dgm:pt>
  </dgm:ptLst>
  <dgm:cxnLst>
    <dgm:cxn modelId="{081C939A-B56D-4505-B874-9694CDBB0B91}" type="presOf" srcId="{95788DA3-3256-4FFE-B338-9244D485DE7C}" destId="{6CEC312A-0933-439E-B9CE-961706250B3A}" srcOrd="0" destOrd="0" presId="urn:microsoft.com/office/officeart/2005/8/layout/process4"/>
    <dgm:cxn modelId="{294E4433-BA67-4C96-AC0E-DFD000EE73EB}" type="presOf" srcId="{3BEBDA87-197C-4DAF-8CE2-EE7437844C6D}" destId="{3B9FB09C-5E82-465C-BFB3-22429697159F}" srcOrd="0" destOrd="0" presId="urn:microsoft.com/office/officeart/2005/8/layout/process4"/>
    <dgm:cxn modelId="{5D10E14C-2F02-4199-B51B-E50BEA0C971F}" srcId="{3BEBDA87-197C-4DAF-8CE2-EE7437844C6D}" destId="{95788DA3-3256-4FFE-B338-9244D485DE7C}" srcOrd="1" destOrd="0" parTransId="{309218CB-F92C-4E84-A52D-06BB84CA1DE9}" sibTransId="{CC530C78-2F31-4295-ACC9-277849F3709F}"/>
    <dgm:cxn modelId="{865F6EDB-960E-4FCB-ADE4-97B25991BE0C}" srcId="{3BEBDA87-197C-4DAF-8CE2-EE7437844C6D}" destId="{256409D7-3D6A-46EF-8B43-F069831DA263}" srcOrd="0" destOrd="0" parTransId="{96972379-209C-40C7-AD79-343D66ACAC7E}" sibTransId="{413A8A59-0E78-4FC9-AFE1-9770CB671C75}"/>
    <dgm:cxn modelId="{86090ACB-A237-40B0-9F10-3BEBE9D90695}" type="presOf" srcId="{256409D7-3D6A-46EF-8B43-F069831DA263}" destId="{8A4BAB83-7F73-4401-B382-F4D8CE2A8B47}" srcOrd="0" destOrd="0" presId="urn:microsoft.com/office/officeart/2005/8/layout/process4"/>
    <dgm:cxn modelId="{8763480A-5A45-498C-A961-0F227C536417}" type="presParOf" srcId="{3B9FB09C-5E82-465C-BFB3-22429697159F}" destId="{3A55B16D-F3C4-45AC-B6E3-56486BF7636E}" srcOrd="0" destOrd="0" presId="urn:microsoft.com/office/officeart/2005/8/layout/process4"/>
    <dgm:cxn modelId="{C14576D7-AA79-4E30-A55D-5755774B3F60}" type="presParOf" srcId="{3A55B16D-F3C4-45AC-B6E3-56486BF7636E}" destId="{6CEC312A-0933-439E-B9CE-961706250B3A}" srcOrd="0" destOrd="0" presId="urn:microsoft.com/office/officeart/2005/8/layout/process4"/>
    <dgm:cxn modelId="{AE8910AD-DD8D-4014-B2B4-A9D15C156AE2}" type="presParOf" srcId="{3B9FB09C-5E82-465C-BFB3-22429697159F}" destId="{E9472E6F-22BC-49DF-AC1F-5806DC5F7BC7}" srcOrd="1" destOrd="0" presId="urn:microsoft.com/office/officeart/2005/8/layout/process4"/>
    <dgm:cxn modelId="{0F04905E-DAD7-47CC-B7E8-C9F6F9FAC609}" type="presParOf" srcId="{3B9FB09C-5E82-465C-BFB3-22429697159F}" destId="{E4D96309-B493-4F8F-BD59-5834BF1B080C}" srcOrd="2" destOrd="0" presId="urn:microsoft.com/office/officeart/2005/8/layout/process4"/>
    <dgm:cxn modelId="{A20A4C63-8E6A-4A7D-A127-CAD87665F845}" type="presParOf" srcId="{E4D96309-B493-4F8F-BD59-5834BF1B080C}" destId="{8A4BAB83-7F73-4401-B382-F4D8CE2A8B4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EF0772-E8D2-4CDF-8F76-0E11613D443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CC5335-8A6B-401C-841B-D8A84B5FFD59}">
      <dgm:prSet custT="1"/>
      <dgm:spPr>
        <a:solidFill>
          <a:srgbClr val="00B050"/>
        </a:solidFill>
      </dgm:spPr>
      <dgm:t>
        <a:bodyPr/>
        <a:lstStyle/>
        <a:p>
          <a:pPr marL="0" indent="179388" algn="l">
            <a:lnSpc>
              <a:spcPct val="100000"/>
            </a:lnSpc>
            <a:tabLst>
              <a:tab pos="92075" algn="l"/>
            </a:tabLst>
          </a:pPr>
          <a:r>
            <a:rPr lang="ms-MY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1946-yili  ingliz va sovet qo‘shinlari  Erondan olib chiqib ketildi.</a:t>
          </a:r>
        </a:p>
        <a:p>
          <a:pPr marL="0" indent="179388" algn="l">
            <a:lnSpc>
              <a:spcPct val="100000"/>
            </a:lnSpc>
            <a:tabLst>
              <a:tab pos="92075" algn="l"/>
            </a:tabLst>
          </a:pPr>
          <a:r>
            <a:rPr lang="ms-MY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1950-yillarning birinchi yarmida Eron  siyosati, asosan, mamlakat neft  sanoatini natsionalizatsiya qilishga bag‘ishlandi.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22B884-C2E7-4F1F-B16E-4E33C78203B4}" type="parTrans" cxnId="{0736F176-1777-43FD-A4B4-09561B24AA63}">
      <dgm:prSet/>
      <dgm:spPr/>
      <dgm:t>
        <a:bodyPr/>
        <a:lstStyle/>
        <a:p>
          <a:endParaRPr lang="ru-RU"/>
        </a:p>
      </dgm:t>
    </dgm:pt>
    <dgm:pt modelId="{27DD8B1E-0454-4BE0-AE86-6A4C7B314D24}" type="sibTrans" cxnId="{0736F176-1777-43FD-A4B4-09561B24AA63}">
      <dgm:prSet/>
      <dgm:spPr/>
      <dgm:t>
        <a:bodyPr/>
        <a:lstStyle/>
        <a:p>
          <a:endParaRPr lang="ru-RU"/>
        </a:p>
      </dgm:t>
    </dgm:pt>
    <dgm:pt modelId="{4D49356C-F18E-46DF-AF4E-95D896B97332}" type="pres">
      <dgm:prSet presAssocID="{21EF0772-E8D2-4CDF-8F76-0E11613D44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A120CF-3723-46BB-BA96-2A8B4E537342}" type="pres">
      <dgm:prSet presAssocID="{B2CC5335-8A6B-401C-841B-D8A84B5FFD5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9F172B-EDFD-4BAE-91C6-E8FBA80FF83A}" type="presOf" srcId="{21EF0772-E8D2-4CDF-8F76-0E11613D4439}" destId="{4D49356C-F18E-46DF-AF4E-95D896B97332}" srcOrd="0" destOrd="0" presId="urn:microsoft.com/office/officeart/2005/8/layout/hList6"/>
    <dgm:cxn modelId="{0736F176-1777-43FD-A4B4-09561B24AA63}" srcId="{21EF0772-E8D2-4CDF-8F76-0E11613D4439}" destId="{B2CC5335-8A6B-401C-841B-D8A84B5FFD59}" srcOrd="0" destOrd="0" parTransId="{D822B884-C2E7-4F1F-B16E-4E33C78203B4}" sibTransId="{27DD8B1E-0454-4BE0-AE86-6A4C7B314D24}"/>
    <dgm:cxn modelId="{5FCC6555-BCFF-4202-BEB1-30237205F451}" type="presOf" srcId="{B2CC5335-8A6B-401C-841B-D8A84B5FFD59}" destId="{85A120CF-3723-46BB-BA96-2A8B4E537342}" srcOrd="0" destOrd="0" presId="urn:microsoft.com/office/officeart/2005/8/layout/hList6"/>
    <dgm:cxn modelId="{88FEDED7-E71A-455C-A5A0-F87921C3F397}" type="presParOf" srcId="{4D49356C-F18E-46DF-AF4E-95D896B97332}" destId="{85A120CF-3723-46BB-BA96-2A8B4E537342}" srcOrd="0" destOrd="0" presId="urn:microsoft.com/office/officeart/2005/8/layout/hList6"/>
  </dgm:cxnLst>
  <dgm:bg>
    <a:solidFill>
      <a:schemeClr val="tx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EF0772-E8D2-4CDF-8F76-0E11613D443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81BA73-3809-42C0-9BE8-56D5C1BFB956}">
      <dgm:prSet custT="1"/>
      <dgm:spPr>
        <a:solidFill>
          <a:srgbClr val="0070C0"/>
        </a:solidFill>
      </dgm:spPr>
      <dgm:t>
        <a:bodyPr/>
        <a:lstStyle/>
        <a:p>
          <a:pPr marL="92075" indent="0" algn="l">
            <a:lnSpc>
              <a:spcPct val="100000"/>
            </a:lnSpc>
          </a:pPr>
          <a:r>
            <a:rPr lang="ms-MY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Eron shohi Muhammad </a:t>
          </a:r>
          <a:br>
            <a:rPr lang="ms-MY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ms-MY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Rizo Pahlaviy zamonaviy,  o‘qimishli shaxs bo‘lib, mamlakatda korrupsiyaga  qarshi, iqtisodiyotni modernizatsiya qilish uchun bir qator tadbirlarni amalga oshirdi.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538D5-C557-43D9-AA46-4B48742D6A4C}" type="parTrans" cxnId="{5AC11B7B-6FAC-445B-B0A2-59747347F8B1}">
      <dgm:prSet/>
      <dgm:spPr/>
      <dgm:t>
        <a:bodyPr/>
        <a:lstStyle/>
        <a:p>
          <a:endParaRPr lang="ru-RU"/>
        </a:p>
      </dgm:t>
    </dgm:pt>
    <dgm:pt modelId="{6058909E-1F4F-4F81-AEAF-671444CDBD79}" type="sibTrans" cxnId="{5AC11B7B-6FAC-445B-B0A2-59747347F8B1}">
      <dgm:prSet/>
      <dgm:spPr/>
      <dgm:t>
        <a:bodyPr/>
        <a:lstStyle/>
        <a:p>
          <a:endParaRPr lang="ru-RU"/>
        </a:p>
      </dgm:t>
    </dgm:pt>
    <dgm:pt modelId="{4D49356C-F18E-46DF-AF4E-95D896B97332}" type="pres">
      <dgm:prSet presAssocID="{21EF0772-E8D2-4CDF-8F76-0E11613D44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67849-A093-4023-B3A5-AB69380BE03C}" type="pres">
      <dgm:prSet presAssocID="{7081BA73-3809-42C0-9BE8-56D5C1BFB95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11B7B-6FAC-445B-B0A2-59747347F8B1}" srcId="{21EF0772-E8D2-4CDF-8F76-0E11613D4439}" destId="{7081BA73-3809-42C0-9BE8-56D5C1BFB956}" srcOrd="0" destOrd="0" parTransId="{192538D5-C557-43D9-AA46-4B48742D6A4C}" sibTransId="{6058909E-1F4F-4F81-AEAF-671444CDBD79}"/>
    <dgm:cxn modelId="{E09A88D5-E6A1-44A5-B286-D77F0260B882}" type="presOf" srcId="{21EF0772-E8D2-4CDF-8F76-0E11613D4439}" destId="{4D49356C-F18E-46DF-AF4E-95D896B97332}" srcOrd="0" destOrd="0" presId="urn:microsoft.com/office/officeart/2005/8/layout/hList6"/>
    <dgm:cxn modelId="{F7AF91D5-45A7-47F8-ACEE-B8795A6E7AEF}" type="presOf" srcId="{7081BA73-3809-42C0-9BE8-56D5C1BFB956}" destId="{59E67849-A093-4023-B3A5-AB69380BE03C}" srcOrd="0" destOrd="0" presId="urn:microsoft.com/office/officeart/2005/8/layout/hList6"/>
    <dgm:cxn modelId="{6AFB5039-F7B3-41DB-8865-6A1E448AB706}" type="presParOf" srcId="{4D49356C-F18E-46DF-AF4E-95D896B97332}" destId="{59E67849-A093-4023-B3A5-AB69380BE03C}" srcOrd="0" destOrd="0" presId="urn:microsoft.com/office/officeart/2005/8/layout/hList6"/>
  </dgm:cxnLst>
  <dgm:bg>
    <a:solidFill>
      <a:schemeClr val="tx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EF0772-E8D2-4CDF-8F76-0E11613D443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81BA73-3809-42C0-9BE8-56D5C1BFB956}">
      <dgm:prSet custT="1"/>
      <dgm:spPr>
        <a:solidFill>
          <a:srgbClr val="0070C0"/>
        </a:solidFill>
      </dgm:spPr>
      <dgm:t>
        <a:bodyPr/>
        <a:lstStyle/>
        <a:p>
          <a:pPr marL="92075" indent="0" algn="l">
            <a:lnSpc>
              <a:spcPct val="100000"/>
            </a:lnSpc>
          </a:pPr>
          <a:r>
            <a:rPr lang="ms-MY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1963-yil referendum o‘tkazilib, unda shoh mamlakatda islohotlar o‘tkazish taklifini kiritdi.       Referendumda aholi shoh takliflarini qo‘lladi. Bu islohotlar umumiy nom bilan “</a:t>
          </a:r>
          <a:r>
            <a:rPr lang="ms-MY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 inqilob</a:t>
          </a:r>
          <a:r>
            <a:rPr lang="ms-MY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ms-MY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s-MY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 ataldi.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538D5-C557-43D9-AA46-4B48742D6A4C}" type="parTrans" cxnId="{5AC11B7B-6FAC-445B-B0A2-59747347F8B1}">
      <dgm:prSet/>
      <dgm:spPr/>
      <dgm:t>
        <a:bodyPr/>
        <a:lstStyle/>
        <a:p>
          <a:endParaRPr lang="ru-RU"/>
        </a:p>
      </dgm:t>
    </dgm:pt>
    <dgm:pt modelId="{6058909E-1F4F-4F81-AEAF-671444CDBD79}" type="sibTrans" cxnId="{5AC11B7B-6FAC-445B-B0A2-59747347F8B1}">
      <dgm:prSet/>
      <dgm:spPr/>
      <dgm:t>
        <a:bodyPr/>
        <a:lstStyle/>
        <a:p>
          <a:endParaRPr lang="ru-RU"/>
        </a:p>
      </dgm:t>
    </dgm:pt>
    <dgm:pt modelId="{4D49356C-F18E-46DF-AF4E-95D896B97332}" type="pres">
      <dgm:prSet presAssocID="{21EF0772-E8D2-4CDF-8F76-0E11613D44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E67849-A093-4023-B3A5-AB69380BE03C}" type="pres">
      <dgm:prSet presAssocID="{7081BA73-3809-42C0-9BE8-56D5C1BFB95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11B7B-6FAC-445B-B0A2-59747347F8B1}" srcId="{21EF0772-E8D2-4CDF-8F76-0E11613D4439}" destId="{7081BA73-3809-42C0-9BE8-56D5C1BFB956}" srcOrd="0" destOrd="0" parTransId="{192538D5-C557-43D9-AA46-4B48742D6A4C}" sibTransId="{6058909E-1F4F-4F81-AEAF-671444CDBD79}"/>
    <dgm:cxn modelId="{99520F10-63D8-4C90-AA74-895D6486DC85}" type="presOf" srcId="{7081BA73-3809-42C0-9BE8-56D5C1BFB956}" destId="{59E67849-A093-4023-B3A5-AB69380BE03C}" srcOrd="0" destOrd="0" presId="urn:microsoft.com/office/officeart/2005/8/layout/hList6"/>
    <dgm:cxn modelId="{6C833E76-14B3-4AA8-A952-84B8AF229C4B}" type="presOf" srcId="{21EF0772-E8D2-4CDF-8F76-0E11613D4439}" destId="{4D49356C-F18E-46DF-AF4E-95D896B97332}" srcOrd="0" destOrd="0" presId="urn:microsoft.com/office/officeart/2005/8/layout/hList6"/>
    <dgm:cxn modelId="{FBBC6C0B-02B1-470A-B155-7FE1A77A6BA4}" type="presParOf" srcId="{4D49356C-F18E-46DF-AF4E-95D896B97332}" destId="{59E67849-A093-4023-B3A5-AB69380BE03C}" srcOrd="0" destOrd="0" presId="urn:microsoft.com/office/officeart/2005/8/layout/hList6"/>
  </dgm:cxnLst>
  <dgm:bg>
    <a:solidFill>
      <a:schemeClr val="tx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1C73A9-F050-4C0E-A58F-26D1895120F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92A1B7-B974-4447-AC82-EC2F6D1E4C03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lvl="0" indent="179388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s-MY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Shoh islohotlari natijasida mamlakatning zamonaviy-lashuvi Erondagi dindor mutaassiblarni qattiq  tashvishga soldi. </a:t>
          </a:r>
        </a:p>
        <a:p>
          <a:pPr marL="0" marR="0" lvl="0" indent="179388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s-MY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 shohga qarshi tashviqot olib bordi, xalq g‘alayonlariga olib keldi. 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8046A1-D380-4325-8ACF-B42C5288FC51}" type="parTrans" cxnId="{CD5C8F9B-A440-46F3-8164-EE8B2F88A6A5}">
      <dgm:prSet/>
      <dgm:spPr/>
      <dgm:t>
        <a:bodyPr/>
        <a:lstStyle/>
        <a:p>
          <a:endParaRPr lang="ru-RU"/>
        </a:p>
      </dgm:t>
    </dgm:pt>
    <dgm:pt modelId="{A61BD359-CDB2-4AE7-8B0D-52B77651E798}" type="sibTrans" cxnId="{CD5C8F9B-A440-46F3-8164-EE8B2F88A6A5}">
      <dgm:prSet/>
      <dgm:spPr/>
      <dgm:t>
        <a:bodyPr/>
        <a:lstStyle/>
        <a:p>
          <a:endParaRPr lang="ru-RU"/>
        </a:p>
      </dgm:t>
    </dgm:pt>
    <dgm:pt modelId="{7A0FDBBC-AF0D-4F21-BA39-53EEECEAAF2D}" type="pres">
      <dgm:prSet presAssocID="{771C73A9-F050-4C0E-A58F-26D1895120F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067912-D7A3-4D77-A4C7-AEF1F06B2C2F}" type="pres">
      <dgm:prSet presAssocID="{5792A1B7-B974-4447-AC82-EC2F6D1E4C03}" presName="composite" presStyleCnt="0"/>
      <dgm:spPr/>
    </dgm:pt>
    <dgm:pt modelId="{49B1876B-A1D7-41B2-B36F-BAB2D185EEA1}" type="pres">
      <dgm:prSet presAssocID="{5792A1B7-B974-4447-AC82-EC2F6D1E4C03}" presName="imgShp" presStyleLbl="fgImgPlace1" presStyleIdx="0" presStyleCnt="1" custLinFactNeighborX="-15484" custLinFactNeighborY="2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18B581-1AB5-4F47-B021-671B6AFBB2F8}" type="pres">
      <dgm:prSet presAssocID="{5792A1B7-B974-4447-AC82-EC2F6D1E4C03}" presName="txShp" presStyleLbl="node1" presStyleIdx="0" presStyleCnt="1" custScaleX="134049" custScaleY="148323" custLinFactNeighborX="915" custLinFactNeighborY="1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71493A-878C-4728-8AB2-C79ED4ACCF2E}" type="presOf" srcId="{771C73A9-F050-4C0E-A58F-26D1895120F4}" destId="{7A0FDBBC-AF0D-4F21-BA39-53EEECEAAF2D}" srcOrd="0" destOrd="0" presId="urn:microsoft.com/office/officeart/2005/8/layout/vList3"/>
    <dgm:cxn modelId="{CD5C8F9B-A440-46F3-8164-EE8B2F88A6A5}" srcId="{771C73A9-F050-4C0E-A58F-26D1895120F4}" destId="{5792A1B7-B974-4447-AC82-EC2F6D1E4C03}" srcOrd="0" destOrd="0" parTransId="{538046A1-D380-4325-8ACF-B42C5288FC51}" sibTransId="{A61BD359-CDB2-4AE7-8B0D-52B77651E798}"/>
    <dgm:cxn modelId="{42D75D21-2D0C-4C66-89AE-1A9426837C67}" type="presOf" srcId="{5792A1B7-B974-4447-AC82-EC2F6D1E4C03}" destId="{3C18B581-1AB5-4F47-B021-671B6AFBB2F8}" srcOrd="0" destOrd="0" presId="urn:microsoft.com/office/officeart/2005/8/layout/vList3"/>
    <dgm:cxn modelId="{334721AC-E0CE-49F8-B367-0FD58590D4E6}" type="presParOf" srcId="{7A0FDBBC-AF0D-4F21-BA39-53EEECEAAF2D}" destId="{57067912-D7A3-4D77-A4C7-AEF1F06B2C2F}" srcOrd="0" destOrd="0" presId="urn:microsoft.com/office/officeart/2005/8/layout/vList3"/>
    <dgm:cxn modelId="{D415A185-8462-45A2-9574-8C33590C2C64}" type="presParOf" srcId="{57067912-D7A3-4D77-A4C7-AEF1F06B2C2F}" destId="{49B1876B-A1D7-41B2-B36F-BAB2D185EEA1}" srcOrd="0" destOrd="0" presId="urn:microsoft.com/office/officeart/2005/8/layout/vList3"/>
    <dgm:cxn modelId="{3CE5710F-3F90-460B-AECD-374B557F5389}" type="presParOf" srcId="{57067912-D7A3-4D77-A4C7-AEF1F06B2C2F}" destId="{3C18B581-1AB5-4F47-B021-671B6AFBB2F8}" srcOrd="1" destOrd="0" presId="urn:microsoft.com/office/officeart/2005/8/layout/vList3"/>
  </dgm:cxnLst>
  <dgm:bg>
    <a:solidFill>
      <a:schemeClr val="tx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71C73A9-F050-4C0E-A58F-26D1895120F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92A1B7-B974-4447-AC82-EC2F6D1E4C0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marR="0" lvl="0" indent="179388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s-MY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Dindor shaxslardan tuzilgan Kengash yangi konstitutsiyani ishlab chiqishga kirishdi. </a:t>
          </a:r>
        </a:p>
        <a:p>
          <a:pPr marL="0" marR="0" lvl="0" indent="179388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s-MY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Xulq-atvorning  diniy  normalari  joriy qilindi: alkogol iste’mol qilish, musiqa, raqs</a:t>
          </a:r>
          <a:r>
            <a:rPr lang="ms-MY" sz="17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ms-MY" sz="17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kino, </a:t>
          </a:r>
          <a:r>
            <a:rPr lang="ms-MY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shaxmat   o‘yini, </a:t>
          </a:r>
          <a:r>
            <a:rPr lang="ms-MY" sz="17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kitoblar </a:t>
          </a:r>
          <a:r>
            <a:rPr lang="ms-MY" sz="17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ta’qiqlandi</a:t>
          </a:r>
          <a:r>
            <a:rPr lang="ms-MY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barcha kinoteatrlar yopildi. </a:t>
          </a:r>
        </a:p>
        <a:p>
          <a:pPr marL="0" marR="0" lvl="0" indent="179388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s-MY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Ayollar islom an’analari bo‘yicha kiyinishga, chodra o‘rab yurishga  majbur qilindi.</a:t>
          </a:r>
          <a:endParaRPr lang="ru-RU" sz="17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8046A1-D380-4325-8ACF-B42C5288FC51}" type="parTrans" cxnId="{CD5C8F9B-A440-46F3-8164-EE8B2F88A6A5}">
      <dgm:prSet/>
      <dgm:spPr/>
      <dgm:t>
        <a:bodyPr/>
        <a:lstStyle/>
        <a:p>
          <a:endParaRPr lang="ru-RU"/>
        </a:p>
      </dgm:t>
    </dgm:pt>
    <dgm:pt modelId="{A61BD359-CDB2-4AE7-8B0D-52B77651E798}" type="sibTrans" cxnId="{CD5C8F9B-A440-46F3-8164-EE8B2F88A6A5}">
      <dgm:prSet/>
      <dgm:spPr/>
      <dgm:t>
        <a:bodyPr/>
        <a:lstStyle/>
        <a:p>
          <a:endParaRPr lang="ru-RU"/>
        </a:p>
      </dgm:t>
    </dgm:pt>
    <dgm:pt modelId="{7A0FDBBC-AF0D-4F21-BA39-53EEECEAAF2D}" type="pres">
      <dgm:prSet presAssocID="{771C73A9-F050-4C0E-A58F-26D1895120F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067912-D7A3-4D77-A4C7-AEF1F06B2C2F}" type="pres">
      <dgm:prSet presAssocID="{5792A1B7-B974-4447-AC82-EC2F6D1E4C03}" presName="composite" presStyleCnt="0"/>
      <dgm:spPr/>
    </dgm:pt>
    <dgm:pt modelId="{49B1876B-A1D7-41B2-B36F-BAB2D185EEA1}" type="pres">
      <dgm:prSet presAssocID="{5792A1B7-B974-4447-AC82-EC2F6D1E4C03}" presName="imgShp" presStyleLbl="fgImgPlace1" presStyleIdx="0" presStyleCnt="1" custLinFactNeighborX="-15484" custLinFactNeighborY="2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18B581-1AB5-4F47-B021-671B6AFBB2F8}" type="pres">
      <dgm:prSet presAssocID="{5792A1B7-B974-4447-AC82-EC2F6D1E4C03}" presName="txShp" presStyleLbl="node1" presStyleIdx="0" presStyleCnt="1" custScaleX="132683" custScaleY="148286" custLinFactNeighborX="1020" custLinFactNeighborY="-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ABBD2C-F271-43BB-BCDF-3F82C0A06309}" type="presOf" srcId="{5792A1B7-B974-4447-AC82-EC2F6D1E4C03}" destId="{3C18B581-1AB5-4F47-B021-671B6AFBB2F8}" srcOrd="0" destOrd="0" presId="urn:microsoft.com/office/officeart/2005/8/layout/vList3"/>
    <dgm:cxn modelId="{CD5C8F9B-A440-46F3-8164-EE8B2F88A6A5}" srcId="{771C73A9-F050-4C0E-A58F-26D1895120F4}" destId="{5792A1B7-B974-4447-AC82-EC2F6D1E4C03}" srcOrd="0" destOrd="0" parTransId="{538046A1-D380-4325-8ACF-B42C5288FC51}" sibTransId="{A61BD359-CDB2-4AE7-8B0D-52B77651E798}"/>
    <dgm:cxn modelId="{3715312A-E86D-4C92-B684-97D8AF4006D8}" type="presOf" srcId="{771C73A9-F050-4C0E-A58F-26D1895120F4}" destId="{7A0FDBBC-AF0D-4F21-BA39-53EEECEAAF2D}" srcOrd="0" destOrd="0" presId="urn:microsoft.com/office/officeart/2005/8/layout/vList3"/>
    <dgm:cxn modelId="{0F78366F-7E09-469A-A838-0709D45D9D9E}" type="presParOf" srcId="{7A0FDBBC-AF0D-4F21-BA39-53EEECEAAF2D}" destId="{57067912-D7A3-4D77-A4C7-AEF1F06B2C2F}" srcOrd="0" destOrd="0" presId="urn:microsoft.com/office/officeart/2005/8/layout/vList3"/>
    <dgm:cxn modelId="{114A750E-3EC1-4D0C-99AF-796DC34BEB73}" type="presParOf" srcId="{57067912-D7A3-4D77-A4C7-AEF1F06B2C2F}" destId="{49B1876B-A1D7-41B2-B36F-BAB2D185EEA1}" srcOrd="0" destOrd="0" presId="urn:microsoft.com/office/officeart/2005/8/layout/vList3"/>
    <dgm:cxn modelId="{8777E3E0-7E0D-4C50-9C69-80783C996EF9}" type="presParOf" srcId="{57067912-D7A3-4D77-A4C7-AEF1F06B2C2F}" destId="{3C18B581-1AB5-4F47-B021-671B6AFBB2F8}" srcOrd="1" destOrd="0" presId="urn:microsoft.com/office/officeart/2005/8/layout/vList3"/>
  </dgm:cxnLst>
  <dgm:bg>
    <a:solidFill>
      <a:schemeClr val="tx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A8FB488-BCE9-4BBC-9F83-4375FB144D0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70B0A8-73CA-4B31-A1BF-BD4F76C1DF60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marL="0" indent="179388" algn="l" rtl="0">
            <a:lnSpc>
              <a:spcPct val="100000"/>
            </a:lnSpc>
            <a:spcAft>
              <a:spcPts val="0"/>
            </a:spcAft>
          </a:pPr>
          <a:r>
            <a:rPr lang="ms-MY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Butun  dunyoda Eron  xalqaro terrorizm va islom  fundamentalizmi o‘chog‘i deb qaraladigan bo‘ldi.</a:t>
          </a:r>
        </a:p>
        <a:p>
          <a:pPr marL="0" indent="179388" algn="l" rtl="0">
            <a:lnSpc>
              <a:spcPct val="100000"/>
            </a:lnSpc>
            <a:spcAft>
              <a:spcPts val="0"/>
            </a:spcAft>
          </a:pPr>
          <a:r>
            <a:rPr lang="ms-MY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Shunday holatda inqilob yetakchisi, Eron Islom Respublikasi diniy rahbari Oyatilloh Ruhulloh Humayniy 1989-yili  vafot etdi. </a:t>
          </a:r>
        </a:p>
        <a:p>
          <a:pPr marL="0" indent="179388" algn="l" rtl="0">
            <a:lnSpc>
              <a:spcPct val="100000"/>
            </a:lnSpc>
            <a:spcAft>
              <a:spcPts val="0"/>
            </a:spcAft>
          </a:pPr>
          <a:r>
            <a:rPr lang="ms-MY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1990-yillarda iqtisod  barqarorlashib, YIMning o‘sish sur’atlari jadallashdi, islom  radikalizmi ham susaydi</a:t>
          </a:r>
          <a:r>
            <a:rPr lang="ms-MY" sz="17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44784-57BC-4A1A-BC5F-9E7EC8A7D4E9}" type="parTrans" cxnId="{D89DB7BF-0382-427A-947F-1EA32D7F03D8}">
      <dgm:prSet/>
      <dgm:spPr/>
      <dgm:t>
        <a:bodyPr/>
        <a:lstStyle/>
        <a:p>
          <a:endParaRPr lang="ru-RU"/>
        </a:p>
      </dgm:t>
    </dgm:pt>
    <dgm:pt modelId="{71193EE3-D74D-4D91-8C3B-A8E42B35FEB1}" type="sibTrans" cxnId="{D89DB7BF-0382-427A-947F-1EA32D7F03D8}">
      <dgm:prSet/>
      <dgm:spPr/>
      <dgm:t>
        <a:bodyPr/>
        <a:lstStyle/>
        <a:p>
          <a:endParaRPr lang="ru-RU"/>
        </a:p>
      </dgm:t>
    </dgm:pt>
    <dgm:pt modelId="{959FE0C4-2EB4-4F52-9264-E4B908D2B1B9}" type="pres">
      <dgm:prSet presAssocID="{3A8FB488-BCE9-4BBC-9F83-4375FB144D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6D4B32-3E38-44DF-BF01-DE5CEF0590A9}" type="pres">
      <dgm:prSet presAssocID="{DE70B0A8-73CA-4B31-A1BF-BD4F76C1DF6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9DB7BF-0382-427A-947F-1EA32D7F03D8}" srcId="{3A8FB488-BCE9-4BBC-9F83-4375FB144D0F}" destId="{DE70B0A8-73CA-4B31-A1BF-BD4F76C1DF60}" srcOrd="0" destOrd="0" parTransId="{5A044784-57BC-4A1A-BC5F-9E7EC8A7D4E9}" sibTransId="{71193EE3-D74D-4D91-8C3B-A8E42B35FEB1}"/>
    <dgm:cxn modelId="{CB75469C-DC86-4F68-93BC-620E6394795B}" type="presOf" srcId="{DE70B0A8-73CA-4B31-A1BF-BD4F76C1DF60}" destId="{856D4B32-3E38-44DF-BF01-DE5CEF0590A9}" srcOrd="0" destOrd="0" presId="urn:microsoft.com/office/officeart/2005/8/layout/hList6"/>
    <dgm:cxn modelId="{EBD82B7E-76D9-484C-BD4A-BDFB9B796404}" type="presOf" srcId="{3A8FB488-BCE9-4BBC-9F83-4375FB144D0F}" destId="{959FE0C4-2EB4-4F52-9264-E4B908D2B1B9}" srcOrd="0" destOrd="0" presId="urn:microsoft.com/office/officeart/2005/8/layout/hList6"/>
    <dgm:cxn modelId="{B7F6E3D3-94D0-48D3-A3C3-B4224333DE5C}" type="presParOf" srcId="{959FE0C4-2EB4-4F52-9264-E4B908D2B1B9}" destId="{856D4B32-3E38-44DF-BF01-DE5CEF0590A9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BDA87-197C-4DAF-8CE2-EE7437844C6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7DD345-E6D3-4530-859E-CAA10B369AA6}">
      <dgm:prSet custT="1"/>
      <dgm:spPr>
        <a:solidFill>
          <a:schemeClr val="bg1">
            <a:lumMod val="10000"/>
            <a:lumOff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1945-yil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fevralda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Turkiya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AQSH,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Angliya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SSSR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Yaponiyaga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eʼlon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qildi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1945-yil 5-martda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Turkiya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San-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Fransisko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konferensiyasida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BMT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barpo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etgan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aʼzolar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qatoridan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joy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oldi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F9F98-B70D-4CCA-8489-B5E201FD8A0C}" type="parTrans" cxnId="{E97A62BD-57E9-432E-8E14-F9D4EBF45904}">
      <dgm:prSet/>
      <dgm:spPr/>
      <dgm:t>
        <a:bodyPr/>
        <a:lstStyle/>
        <a:p>
          <a:endParaRPr lang="ru-RU"/>
        </a:p>
      </dgm:t>
    </dgm:pt>
    <dgm:pt modelId="{3511CB0A-E743-4656-A62B-88A05B9B2825}" type="sibTrans" cxnId="{E97A62BD-57E9-432E-8E14-F9D4EBF45904}">
      <dgm:prSet/>
      <dgm:spPr/>
      <dgm:t>
        <a:bodyPr/>
        <a:lstStyle/>
        <a:p>
          <a:endParaRPr lang="ru-RU"/>
        </a:p>
      </dgm:t>
    </dgm:pt>
    <dgm:pt modelId="{3B9FB09C-5E82-465C-BFB3-22429697159F}" type="pres">
      <dgm:prSet presAssocID="{3BEBDA87-197C-4DAF-8CE2-EE7437844C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27C55-8643-48AA-9CB4-F51C6DF945BB}" type="pres">
      <dgm:prSet presAssocID="{5A7DD345-E6D3-4530-859E-CAA10B369AA6}" presName="boxAndChildren" presStyleCnt="0"/>
      <dgm:spPr/>
    </dgm:pt>
    <dgm:pt modelId="{BFA6CA4D-A9E7-49E8-A13A-C8A4B8F249F8}" type="pres">
      <dgm:prSet presAssocID="{5A7DD345-E6D3-4530-859E-CAA10B369AA6}" presName="parentTextBox" presStyleLbl="node1" presStyleIdx="0" presStyleCnt="1" custScaleY="124574"/>
      <dgm:spPr/>
      <dgm:t>
        <a:bodyPr/>
        <a:lstStyle/>
        <a:p>
          <a:endParaRPr lang="ru-RU"/>
        </a:p>
      </dgm:t>
    </dgm:pt>
  </dgm:ptLst>
  <dgm:cxnLst>
    <dgm:cxn modelId="{BA900F8B-36CB-48B2-A71E-DD89E40733C9}" type="presOf" srcId="{5A7DD345-E6D3-4530-859E-CAA10B369AA6}" destId="{BFA6CA4D-A9E7-49E8-A13A-C8A4B8F249F8}" srcOrd="0" destOrd="0" presId="urn:microsoft.com/office/officeart/2005/8/layout/process4"/>
    <dgm:cxn modelId="{E97A62BD-57E9-432E-8E14-F9D4EBF45904}" srcId="{3BEBDA87-197C-4DAF-8CE2-EE7437844C6D}" destId="{5A7DD345-E6D3-4530-859E-CAA10B369AA6}" srcOrd="0" destOrd="0" parTransId="{9D0F9F98-B70D-4CCA-8489-B5E201FD8A0C}" sibTransId="{3511CB0A-E743-4656-A62B-88A05B9B2825}"/>
    <dgm:cxn modelId="{282D09C3-F68F-420E-8D34-2488F33C168F}" type="presOf" srcId="{3BEBDA87-197C-4DAF-8CE2-EE7437844C6D}" destId="{3B9FB09C-5E82-465C-BFB3-22429697159F}" srcOrd="0" destOrd="0" presId="urn:microsoft.com/office/officeart/2005/8/layout/process4"/>
    <dgm:cxn modelId="{5B31A3ED-1873-4FBB-886B-A32967DD8829}" type="presParOf" srcId="{3B9FB09C-5E82-465C-BFB3-22429697159F}" destId="{39A27C55-8643-48AA-9CB4-F51C6DF945BB}" srcOrd="0" destOrd="0" presId="urn:microsoft.com/office/officeart/2005/8/layout/process4"/>
    <dgm:cxn modelId="{414EE18E-3FEE-4B8C-BF45-4038DD9802D5}" type="presParOf" srcId="{39A27C55-8643-48AA-9CB4-F51C6DF945BB}" destId="{BFA6CA4D-A9E7-49E8-A13A-C8A4B8F249F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1869F6-9594-4CD1-8975-2F82C6FB1F0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3658FF-3881-433B-8D7A-ED840C42AB6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92075" indent="0" algn="l">
            <a:lnSpc>
              <a:spcPct val="100000"/>
            </a:lnSpc>
          </a:pPr>
          <a:r>
            <a:rPr lang="ms-MY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ms-MY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“Sovuq urush” </a:t>
          </a:r>
          <a:r>
            <a:rPr lang="ms-MY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yillarida  Turkiya G‘arb tarafini tutdi.  Buyuk Britaniya, AQSH Turkiyaga moliyaviy  va  iqtisodiy  yordam  ko‘rsatdi. Turkiya </a:t>
          </a:r>
          <a:r>
            <a:rPr lang="ms-MY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“Marshall rejasi” </a:t>
          </a:r>
          <a:r>
            <a:rPr lang="ms-MY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  kiritildi.</a:t>
          </a:r>
        </a:p>
        <a:p>
          <a:pPr marL="92075" indent="0" algn="l">
            <a:lnSpc>
              <a:spcPct val="100000"/>
            </a:lnSpc>
          </a:pPr>
          <a:r>
            <a:rPr lang="ms-MY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ms-MY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1952-yilda NATO</a:t>
          </a:r>
          <a:r>
            <a:rPr lang="ms-MY" sz="16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ms-MY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ms-MY" sz="16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a’zo </a:t>
          </a:r>
          <a:r>
            <a:rPr lang="ms-MY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bo‘ldi.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D0565-DEB6-48ED-85F9-F9EB1D497F7A}" type="parTrans" cxnId="{8DA0FB1D-7765-45F7-B8C7-F8EDE226E449}">
      <dgm:prSet/>
      <dgm:spPr/>
      <dgm:t>
        <a:bodyPr/>
        <a:lstStyle/>
        <a:p>
          <a:endParaRPr lang="ru-RU"/>
        </a:p>
      </dgm:t>
    </dgm:pt>
    <dgm:pt modelId="{8BA29E7A-7340-4CE0-ABFF-27BF92B7E2B1}" type="sibTrans" cxnId="{8DA0FB1D-7765-45F7-B8C7-F8EDE226E449}">
      <dgm:prSet/>
      <dgm:spPr/>
      <dgm:t>
        <a:bodyPr/>
        <a:lstStyle/>
        <a:p>
          <a:endParaRPr lang="ru-RU"/>
        </a:p>
      </dgm:t>
    </dgm:pt>
    <dgm:pt modelId="{F1C49F0B-448D-4111-A6CC-7D1E6665C8C4}" type="pres">
      <dgm:prSet presAssocID="{DF1869F6-9594-4CD1-8975-2F82C6FB1F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559855-8B2E-4268-86A0-36152B655C58}" type="pres">
      <dgm:prSet presAssocID="{613658FF-3881-433B-8D7A-ED840C42AB6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47492A-F9CB-4FFF-85DC-C2FD71240E7C}" type="presOf" srcId="{613658FF-3881-433B-8D7A-ED840C42AB6A}" destId="{98559855-8B2E-4268-86A0-36152B655C58}" srcOrd="0" destOrd="0" presId="urn:microsoft.com/office/officeart/2005/8/layout/hList6"/>
    <dgm:cxn modelId="{8DA0FB1D-7765-45F7-B8C7-F8EDE226E449}" srcId="{DF1869F6-9594-4CD1-8975-2F82C6FB1F06}" destId="{613658FF-3881-433B-8D7A-ED840C42AB6A}" srcOrd="0" destOrd="0" parTransId="{5C6D0565-DEB6-48ED-85F9-F9EB1D497F7A}" sibTransId="{8BA29E7A-7340-4CE0-ABFF-27BF92B7E2B1}"/>
    <dgm:cxn modelId="{ED459252-56D5-4DFA-A48F-80995C1EEAE7}" type="presOf" srcId="{DF1869F6-9594-4CD1-8975-2F82C6FB1F06}" destId="{F1C49F0B-448D-4111-A6CC-7D1E6665C8C4}" srcOrd="0" destOrd="0" presId="urn:microsoft.com/office/officeart/2005/8/layout/hList6"/>
    <dgm:cxn modelId="{3C66CF41-FEF0-4944-88E7-EBB8754BA305}" type="presParOf" srcId="{F1C49F0B-448D-4111-A6CC-7D1E6665C8C4}" destId="{98559855-8B2E-4268-86A0-36152B655C58}" srcOrd="0" destOrd="0" presId="urn:microsoft.com/office/officeart/2005/8/layout/hList6"/>
  </dgm:cxnLst>
  <dgm:bg>
    <a:solidFill>
      <a:schemeClr val="bg1">
        <a:lumMod val="25000"/>
        <a:lumOff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41887F-EC8F-4129-AB53-06D922EA671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482FB8-CB06-432E-BC4C-7750BE4CE137}">
      <dgm:prSet custT="1"/>
      <dgm:spPr>
        <a:solidFill>
          <a:srgbClr val="7030A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1954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-yildan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keyin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ahvol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ogʻirlashib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inflyatsiya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kuchaydi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talabalar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namoyishlari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boʻlib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oʻtdi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tanglik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ortdi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Vaziyatdan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xavfsiragan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harbiylar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1960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-yil </a:t>
          </a:r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27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-mayda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toʻntarishi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uyushtiradi</a:t>
          </a:r>
          <a:r>
            <a: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B5AECF-76AE-4E6C-A1FB-8D683B92DB76}" type="parTrans" cxnId="{22802F8D-68CE-42FE-9747-F0ADEE434B27}">
      <dgm:prSet/>
      <dgm:spPr/>
      <dgm:t>
        <a:bodyPr/>
        <a:lstStyle/>
        <a:p>
          <a:endParaRPr lang="ru-RU"/>
        </a:p>
      </dgm:t>
    </dgm:pt>
    <dgm:pt modelId="{2A3E6BE6-93AB-4464-9D96-F8B28CD6D847}" type="sibTrans" cxnId="{22802F8D-68CE-42FE-9747-F0ADEE434B27}">
      <dgm:prSet/>
      <dgm:spPr/>
      <dgm:t>
        <a:bodyPr/>
        <a:lstStyle/>
        <a:p>
          <a:endParaRPr lang="ru-RU"/>
        </a:p>
      </dgm:t>
    </dgm:pt>
    <dgm:pt modelId="{6AE292A6-CD66-4047-A98E-CC2D5B3A012B}">
      <dgm:prSet custT="1"/>
      <dgm:spPr>
        <a:solidFill>
          <a:srgbClr val="0070C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1961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-yil 9-iyulda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demokratik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erkinliklarni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koʻzda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tutgan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konstitutsiya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qabul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qilindi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1965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-yilgi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saylov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natijasida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Sulaymon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Demirel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hokimiyat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tepasiga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keldi</a:t>
          </a:r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269E74-8D17-4296-8A9C-1396A1A1DC36}" type="parTrans" cxnId="{39E83CAC-6683-401C-A9CC-7D4A74E9A5AE}">
      <dgm:prSet/>
      <dgm:spPr/>
      <dgm:t>
        <a:bodyPr/>
        <a:lstStyle/>
        <a:p>
          <a:endParaRPr lang="ru-RU"/>
        </a:p>
      </dgm:t>
    </dgm:pt>
    <dgm:pt modelId="{99E79C90-BB66-4118-88C7-4256BEC31430}" type="sibTrans" cxnId="{39E83CAC-6683-401C-A9CC-7D4A74E9A5AE}">
      <dgm:prSet/>
      <dgm:spPr/>
      <dgm:t>
        <a:bodyPr/>
        <a:lstStyle/>
        <a:p>
          <a:endParaRPr lang="ru-RU"/>
        </a:p>
      </dgm:t>
    </dgm:pt>
    <dgm:pt modelId="{135B834E-0858-4227-A155-F87622D140F0}" type="pres">
      <dgm:prSet presAssocID="{3441887F-EC8F-4129-AB53-06D922EA67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8E49A3-22EF-46B7-997A-E9F2A5FD18D2}" type="pres">
      <dgm:prSet presAssocID="{E0482FB8-CB06-432E-BC4C-7750BE4CE13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AC83F-4BC0-40DA-93A0-3C98DE6844DE}" type="pres">
      <dgm:prSet presAssocID="{2A3E6BE6-93AB-4464-9D96-F8B28CD6D847}" presName="sibTrans" presStyleCnt="0"/>
      <dgm:spPr/>
    </dgm:pt>
    <dgm:pt modelId="{F6E50875-E5B0-4F6A-A3E6-851074F01637}" type="pres">
      <dgm:prSet presAssocID="{6AE292A6-CD66-4047-A98E-CC2D5B3A012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D429B4-0D73-400E-99BE-CE98D51512D1}" type="presOf" srcId="{3441887F-EC8F-4129-AB53-06D922EA671B}" destId="{135B834E-0858-4227-A155-F87622D140F0}" srcOrd="0" destOrd="0" presId="urn:microsoft.com/office/officeart/2005/8/layout/hList6"/>
    <dgm:cxn modelId="{20B1CFD1-81C9-4D79-A77E-6B2E1AD7C2C4}" type="presOf" srcId="{E0482FB8-CB06-432E-BC4C-7750BE4CE137}" destId="{BD8E49A3-22EF-46B7-997A-E9F2A5FD18D2}" srcOrd="0" destOrd="0" presId="urn:microsoft.com/office/officeart/2005/8/layout/hList6"/>
    <dgm:cxn modelId="{39E83CAC-6683-401C-A9CC-7D4A74E9A5AE}" srcId="{3441887F-EC8F-4129-AB53-06D922EA671B}" destId="{6AE292A6-CD66-4047-A98E-CC2D5B3A012B}" srcOrd="1" destOrd="0" parTransId="{0C269E74-8D17-4296-8A9C-1396A1A1DC36}" sibTransId="{99E79C90-BB66-4118-88C7-4256BEC31430}"/>
    <dgm:cxn modelId="{22802F8D-68CE-42FE-9747-F0ADEE434B27}" srcId="{3441887F-EC8F-4129-AB53-06D922EA671B}" destId="{E0482FB8-CB06-432E-BC4C-7750BE4CE137}" srcOrd="0" destOrd="0" parTransId="{7FB5AECF-76AE-4E6C-A1FB-8D683B92DB76}" sibTransId="{2A3E6BE6-93AB-4464-9D96-F8B28CD6D847}"/>
    <dgm:cxn modelId="{2FF74ED9-7815-4B91-9048-FC69B94D8267}" type="presOf" srcId="{6AE292A6-CD66-4047-A98E-CC2D5B3A012B}" destId="{F6E50875-E5B0-4F6A-A3E6-851074F01637}" srcOrd="0" destOrd="0" presId="urn:microsoft.com/office/officeart/2005/8/layout/hList6"/>
    <dgm:cxn modelId="{7AC61285-77AB-4ECA-905E-8A56BB9B1F58}" type="presParOf" srcId="{135B834E-0858-4227-A155-F87622D140F0}" destId="{BD8E49A3-22EF-46B7-997A-E9F2A5FD18D2}" srcOrd="0" destOrd="0" presId="urn:microsoft.com/office/officeart/2005/8/layout/hList6"/>
    <dgm:cxn modelId="{F78CEB4C-DB13-4FE3-92E3-9D768A2153B0}" type="presParOf" srcId="{135B834E-0858-4227-A155-F87622D140F0}" destId="{75BAC83F-4BC0-40DA-93A0-3C98DE6844DE}" srcOrd="1" destOrd="0" presId="urn:microsoft.com/office/officeart/2005/8/layout/hList6"/>
    <dgm:cxn modelId="{25DFA7C3-FFE1-410E-A0AA-F9AFC5F7C0C1}" type="presParOf" srcId="{135B834E-0858-4227-A155-F87622D140F0}" destId="{F6E50875-E5B0-4F6A-A3E6-851074F01637}" srcOrd="2" destOrd="0" presId="urn:microsoft.com/office/officeart/2005/8/layout/hList6"/>
  </dgm:cxnLst>
  <dgm:bg>
    <a:solidFill>
      <a:schemeClr val="tx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41887F-EC8F-4129-AB53-06D922EA671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A4402D-0E77-4751-A2F8-BC43B29E870B}">
      <dgm:prSet custT="1"/>
      <dgm:spPr>
        <a:solidFill>
          <a:srgbClr val="00B050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1971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-yildan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koalitsion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hukumatlar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davri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boshlandi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hukumatlar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ketma-ket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almashinib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turdi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Mamlakatda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tanglik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oziq-ovqat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yonilgʻi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tanqisligi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roʻy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berdi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terror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avj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oldi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C0755-375A-421D-A4AB-B923F774D9B1}" type="parTrans" cxnId="{3FA002B1-0E64-4D0B-8599-CBEC821BF522}">
      <dgm:prSet/>
      <dgm:spPr/>
      <dgm:t>
        <a:bodyPr/>
        <a:lstStyle/>
        <a:p>
          <a:endParaRPr lang="ru-RU"/>
        </a:p>
      </dgm:t>
    </dgm:pt>
    <dgm:pt modelId="{E6A7F615-0542-4A0F-8D4E-36DDDDF6B881}" type="sibTrans" cxnId="{3FA002B1-0E64-4D0B-8599-CBEC821BF522}">
      <dgm:prSet/>
      <dgm:spPr/>
      <dgm:t>
        <a:bodyPr/>
        <a:lstStyle/>
        <a:p>
          <a:endParaRPr lang="ru-RU"/>
        </a:p>
      </dgm:t>
    </dgm:pt>
    <dgm:pt modelId="{135B834E-0858-4227-A155-F87622D140F0}" type="pres">
      <dgm:prSet presAssocID="{3441887F-EC8F-4129-AB53-06D922EA67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E60E8C-7DC6-43CC-9E80-1F478804211D}" type="pres">
      <dgm:prSet presAssocID="{3DA4402D-0E77-4751-A2F8-BC43B29E870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A002B1-0E64-4D0B-8599-CBEC821BF522}" srcId="{3441887F-EC8F-4129-AB53-06D922EA671B}" destId="{3DA4402D-0E77-4751-A2F8-BC43B29E870B}" srcOrd="0" destOrd="0" parTransId="{795C0755-375A-421D-A4AB-B923F774D9B1}" sibTransId="{E6A7F615-0542-4A0F-8D4E-36DDDDF6B881}"/>
    <dgm:cxn modelId="{C386E52C-BFB9-4B71-A55C-90F0B2851ADA}" type="presOf" srcId="{3441887F-EC8F-4129-AB53-06D922EA671B}" destId="{135B834E-0858-4227-A155-F87622D140F0}" srcOrd="0" destOrd="0" presId="urn:microsoft.com/office/officeart/2005/8/layout/hList6"/>
    <dgm:cxn modelId="{5B4CC148-A130-45CC-A238-1FABF434FB1C}" type="presOf" srcId="{3DA4402D-0E77-4751-A2F8-BC43B29E870B}" destId="{91E60E8C-7DC6-43CC-9E80-1F478804211D}" srcOrd="0" destOrd="0" presId="urn:microsoft.com/office/officeart/2005/8/layout/hList6"/>
    <dgm:cxn modelId="{1CF4AFFA-0E1D-44DC-B643-E33989231192}" type="presParOf" srcId="{135B834E-0858-4227-A155-F87622D140F0}" destId="{91E60E8C-7DC6-43CC-9E80-1F478804211D}" srcOrd="0" destOrd="0" presId="urn:microsoft.com/office/officeart/2005/8/layout/hList6"/>
  </dgm:cxnLst>
  <dgm:bg>
    <a:solidFill>
      <a:schemeClr val="tx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1869F6-9594-4CD1-8975-2F82C6FB1F0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8D227-FE19-438B-AD45-4FE66498FE81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177800" indent="0" algn="l">
            <a:lnSpc>
              <a:spcPct val="100000"/>
            </a:lnSpc>
          </a:pPr>
          <a:r>
            <a:rPr lang="ms-MY" dirty="0" smtClean="0"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ms-MY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G‘arb davlatlari bilan hamkorlikka, ularning yordamiga qaramasdan, </a:t>
          </a:r>
          <a:br>
            <a:rPr lang="ms-MY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ms-MY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1980-yillargacha Turkiyada iqtisodiy o‘sish sur’atlari past bo‘ldi. Demokratik jarayonlar sekin rivojlanib, siyosatda armiyaning roli  yuqoriligicha qoldi.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82C210-1F86-49DB-AB1B-4A13CEF19FDA}" type="parTrans" cxnId="{E396CF65-FCA5-48BB-8AEB-63538FEB0EE6}">
      <dgm:prSet/>
      <dgm:spPr/>
      <dgm:t>
        <a:bodyPr/>
        <a:lstStyle/>
        <a:p>
          <a:endParaRPr lang="ru-RU"/>
        </a:p>
      </dgm:t>
    </dgm:pt>
    <dgm:pt modelId="{699F926A-7AD4-4E0B-9802-700BF5FD2341}" type="sibTrans" cxnId="{E396CF65-FCA5-48BB-8AEB-63538FEB0EE6}">
      <dgm:prSet/>
      <dgm:spPr/>
      <dgm:t>
        <a:bodyPr/>
        <a:lstStyle/>
        <a:p>
          <a:endParaRPr lang="ru-RU"/>
        </a:p>
      </dgm:t>
    </dgm:pt>
    <dgm:pt modelId="{F1C49F0B-448D-4111-A6CC-7D1E6665C8C4}" type="pres">
      <dgm:prSet presAssocID="{DF1869F6-9594-4CD1-8975-2F82C6FB1F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826900-5D5F-4074-88E5-BB2EB6ED2BFA}" type="pres">
      <dgm:prSet presAssocID="{BC18D227-FE19-438B-AD45-4FE66498FE8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6CF65-FCA5-48BB-8AEB-63538FEB0EE6}" srcId="{DF1869F6-9594-4CD1-8975-2F82C6FB1F06}" destId="{BC18D227-FE19-438B-AD45-4FE66498FE81}" srcOrd="0" destOrd="0" parTransId="{B782C210-1F86-49DB-AB1B-4A13CEF19FDA}" sibTransId="{699F926A-7AD4-4E0B-9802-700BF5FD2341}"/>
    <dgm:cxn modelId="{9ED3198F-E9BA-4EB4-8BD8-87BE90900F11}" type="presOf" srcId="{BC18D227-FE19-438B-AD45-4FE66498FE81}" destId="{29826900-5D5F-4074-88E5-BB2EB6ED2BFA}" srcOrd="0" destOrd="0" presId="urn:microsoft.com/office/officeart/2005/8/layout/hList6"/>
    <dgm:cxn modelId="{2A92471F-3931-4185-9627-E81B830E7385}" type="presOf" srcId="{DF1869F6-9594-4CD1-8975-2F82C6FB1F06}" destId="{F1C49F0B-448D-4111-A6CC-7D1E6665C8C4}" srcOrd="0" destOrd="0" presId="urn:microsoft.com/office/officeart/2005/8/layout/hList6"/>
    <dgm:cxn modelId="{9F6D1719-53F8-4EF8-A27E-45DD67C5562C}" type="presParOf" srcId="{F1C49F0B-448D-4111-A6CC-7D1E6665C8C4}" destId="{29826900-5D5F-4074-88E5-BB2EB6ED2BFA}" srcOrd="0" destOrd="0" presId="urn:microsoft.com/office/officeart/2005/8/layout/hList6"/>
  </dgm:cxnLst>
  <dgm:bg>
    <a:solidFill>
      <a:schemeClr val="bg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F29F65-AC5A-49F2-809A-3EBD3005178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A92A57-C449-4499-8E25-301D16656F26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marL="36195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0" i="0" dirty="0" smtClean="0"/>
            <a:t>     </a:t>
          </a:r>
          <a:r>
            <a:rPr lang="ms-MY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O‘ta qattiq, dahshatli  usullarda mamlakatda tartib o‘rnatildi, </a:t>
          </a:r>
          <a:r>
            <a:rPr lang="ms-MY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1982-yil noyabrda </a:t>
          </a:r>
          <a:r>
            <a:rPr lang="ms-MY" sz="2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referendum natijasida yangi konstitutsiya tasdiqlandi.</a:t>
          </a:r>
          <a:endParaRPr lang="ms-MY" sz="2200" b="0" i="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AD0BD-FF26-489D-A33C-124C23097DEA}" type="parTrans" cxnId="{8D72CC90-AC8D-4893-B5BA-8A8600B13CF4}">
      <dgm:prSet/>
      <dgm:spPr/>
      <dgm:t>
        <a:bodyPr/>
        <a:lstStyle/>
        <a:p>
          <a:endParaRPr lang="ru-RU"/>
        </a:p>
      </dgm:t>
    </dgm:pt>
    <dgm:pt modelId="{DD0210B2-FB6B-4903-8F76-E2B595DE92C7}" type="sibTrans" cxnId="{8D72CC90-AC8D-4893-B5BA-8A8600B13CF4}">
      <dgm:prSet/>
      <dgm:spPr/>
      <dgm:t>
        <a:bodyPr/>
        <a:lstStyle/>
        <a:p>
          <a:endParaRPr lang="ru-RU"/>
        </a:p>
      </dgm:t>
    </dgm:pt>
    <dgm:pt modelId="{4FBD5533-8CD5-40C4-862D-FDD6B11B1429}" type="pres">
      <dgm:prSet presAssocID="{59F29F65-AC5A-49F2-809A-3EBD3005178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474355-B6B8-461B-BB27-F4B32DB229DE}" type="pres">
      <dgm:prSet presAssocID="{3DA92A57-C449-4499-8E25-301D16656F26}" presName="composite" presStyleCnt="0"/>
      <dgm:spPr/>
    </dgm:pt>
    <dgm:pt modelId="{9293FB6A-60AE-4844-BAF4-741EAF459748}" type="pres">
      <dgm:prSet presAssocID="{3DA92A57-C449-4499-8E25-301D16656F26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C2EAF0-0FE0-4864-A995-A5B051DBA155}" type="pres">
      <dgm:prSet presAssocID="{3DA92A57-C449-4499-8E25-301D16656F26}" presName="txShp" presStyleLbl="node1" presStyleIdx="0" presStyleCnt="1" custScaleX="140355" custScaleY="130246" custLinFactNeighborX="192" custLinFactNeighborY="6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A1F5A8-1BE4-4B8C-A298-4F020CB84AC9}" type="presOf" srcId="{3DA92A57-C449-4499-8E25-301D16656F26}" destId="{C7C2EAF0-0FE0-4864-A995-A5B051DBA155}" srcOrd="0" destOrd="0" presId="urn:microsoft.com/office/officeart/2005/8/layout/vList3"/>
    <dgm:cxn modelId="{8DDF0FEF-473E-4495-A572-53CDA3D6BEB5}" type="presOf" srcId="{59F29F65-AC5A-49F2-809A-3EBD30051785}" destId="{4FBD5533-8CD5-40C4-862D-FDD6B11B1429}" srcOrd="0" destOrd="0" presId="urn:microsoft.com/office/officeart/2005/8/layout/vList3"/>
    <dgm:cxn modelId="{8D72CC90-AC8D-4893-B5BA-8A8600B13CF4}" srcId="{59F29F65-AC5A-49F2-809A-3EBD30051785}" destId="{3DA92A57-C449-4499-8E25-301D16656F26}" srcOrd="0" destOrd="0" parTransId="{93FAD0BD-FF26-489D-A33C-124C23097DEA}" sibTransId="{DD0210B2-FB6B-4903-8F76-E2B595DE92C7}"/>
    <dgm:cxn modelId="{0A7A3473-9A56-4A4E-BCAE-164F32B9703B}" type="presParOf" srcId="{4FBD5533-8CD5-40C4-862D-FDD6B11B1429}" destId="{E9474355-B6B8-461B-BB27-F4B32DB229DE}" srcOrd="0" destOrd="0" presId="urn:microsoft.com/office/officeart/2005/8/layout/vList3"/>
    <dgm:cxn modelId="{7272384B-C4F9-45F6-9E46-BF86185BB132}" type="presParOf" srcId="{E9474355-B6B8-461B-BB27-F4B32DB229DE}" destId="{9293FB6A-60AE-4844-BAF4-741EAF459748}" srcOrd="0" destOrd="0" presId="urn:microsoft.com/office/officeart/2005/8/layout/vList3"/>
    <dgm:cxn modelId="{BF76B5D5-6685-48FB-998A-F7478B895548}" type="presParOf" srcId="{E9474355-B6B8-461B-BB27-F4B32DB229DE}" destId="{C7C2EAF0-0FE0-4864-A995-A5B051DBA1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4E9CDB-F20B-4129-91C0-609FE4474ED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696EAB-95F0-4488-BDA7-8E4A40008C26}">
      <dgm:prSet/>
      <dgm:spPr>
        <a:solidFill>
          <a:srgbClr val="00B050"/>
        </a:solidFill>
      </dgm:spPr>
      <dgm:t>
        <a:bodyPr/>
        <a:lstStyle/>
        <a:p>
          <a:pPr marL="266700" indent="0" algn="ctr" rtl="0">
            <a:lnSpc>
              <a:spcPct val="100000"/>
            </a:lnSpc>
          </a:pP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1983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-yil 24-noyabrda u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hokimiyat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tepasiga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keldi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qatʼiy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islohotlar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oʻtkazdi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Iqtisodiyotni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taraqqiyot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yoʻliga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chiqdi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FE5EB2-0680-4B1D-8DC0-190E76BD1023}" type="parTrans" cxnId="{6B1E906A-AFCC-45A4-B19C-548F07B17387}">
      <dgm:prSet/>
      <dgm:spPr/>
      <dgm:t>
        <a:bodyPr/>
        <a:lstStyle/>
        <a:p>
          <a:endParaRPr lang="ru-RU"/>
        </a:p>
      </dgm:t>
    </dgm:pt>
    <dgm:pt modelId="{F4753D82-1171-4B5F-9ED9-A15EEBD38095}" type="sibTrans" cxnId="{6B1E906A-AFCC-45A4-B19C-548F07B17387}">
      <dgm:prSet/>
      <dgm:spPr/>
      <dgm:t>
        <a:bodyPr/>
        <a:lstStyle/>
        <a:p>
          <a:endParaRPr lang="ru-RU"/>
        </a:p>
      </dgm:t>
    </dgm:pt>
    <dgm:pt modelId="{DABA20CA-CDA3-4945-9F1E-4F40FBD68292}" type="pres">
      <dgm:prSet presAssocID="{C94E9CDB-F20B-4129-91C0-609FE4474ED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0AA73E-1DD4-4981-B78E-9DEE04C86F72}" type="pres">
      <dgm:prSet presAssocID="{D4696EAB-95F0-4488-BDA7-8E4A40008C26}" presName="composite" presStyleCnt="0"/>
      <dgm:spPr/>
    </dgm:pt>
    <dgm:pt modelId="{1F62A8B5-9310-4B41-818F-6A646DB47554}" type="pres">
      <dgm:prSet presAssocID="{D4696EAB-95F0-4488-BDA7-8E4A40008C26}" presName="imgShp" presStyleLbl="fgImgPlace1" presStyleIdx="0" presStyleCnt="1" custLinFactNeighborX="-7574" custLinFactNeighborY="-24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7437273-11CB-4048-88B8-5013FE437557}" type="pres">
      <dgm:prSet presAssocID="{D4696EAB-95F0-4488-BDA7-8E4A40008C26}" presName="txShp" presStyleLbl="node1" presStyleIdx="0" presStyleCnt="1" custScaleX="144120" custScaleY="155402" custLinFactNeighborX="-4081" custLinFactNeighborY="1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1E906A-AFCC-45A4-B19C-548F07B17387}" srcId="{C94E9CDB-F20B-4129-91C0-609FE4474EDB}" destId="{D4696EAB-95F0-4488-BDA7-8E4A40008C26}" srcOrd="0" destOrd="0" parTransId="{66FE5EB2-0680-4B1D-8DC0-190E76BD1023}" sibTransId="{F4753D82-1171-4B5F-9ED9-A15EEBD38095}"/>
    <dgm:cxn modelId="{A9193DA9-85C4-497C-B13C-1E34E7263ACE}" type="presOf" srcId="{D4696EAB-95F0-4488-BDA7-8E4A40008C26}" destId="{97437273-11CB-4048-88B8-5013FE437557}" srcOrd="0" destOrd="0" presId="urn:microsoft.com/office/officeart/2005/8/layout/vList3"/>
    <dgm:cxn modelId="{F2849F81-8D65-4943-A66D-9B4839A321DA}" type="presOf" srcId="{C94E9CDB-F20B-4129-91C0-609FE4474EDB}" destId="{DABA20CA-CDA3-4945-9F1E-4F40FBD68292}" srcOrd="0" destOrd="0" presId="urn:microsoft.com/office/officeart/2005/8/layout/vList3"/>
    <dgm:cxn modelId="{16E6DD2F-AC10-4A90-884F-20CA337B8E2E}" type="presParOf" srcId="{DABA20CA-CDA3-4945-9F1E-4F40FBD68292}" destId="{B60AA73E-1DD4-4981-B78E-9DEE04C86F72}" srcOrd="0" destOrd="0" presId="urn:microsoft.com/office/officeart/2005/8/layout/vList3"/>
    <dgm:cxn modelId="{D59B97A8-5A25-4F0D-956E-64E821A0FFCF}" type="presParOf" srcId="{B60AA73E-1DD4-4981-B78E-9DEE04C86F72}" destId="{1F62A8B5-9310-4B41-818F-6A646DB47554}" srcOrd="0" destOrd="0" presId="urn:microsoft.com/office/officeart/2005/8/layout/vList3"/>
    <dgm:cxn modelId="{9908BDBB-2642-4E0C-B4CD-40C44FF0AB80}" type="presParOf" srcId="{B60AA73E-1DD4-4981-B78E-9DEE04C86F72}" destId="{97437273-11CB-4048-88B8-5013FE437557}" srcOrd="1" destOrd="0" presId="urn:microsoft.com/office/officeart/2005/8/layout/vList3"/>
  </dgm:cxnLst>
  <dgm:bg>
    <a:solidFill>
      <a:schemeClr val="tx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CCC41A-32D2-48A1-AD03-C56C1E440CB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CC8449-0D93-4B53-9855-CF2ADCD8B78E}">
      <dgm:prSet custT="1"/>
      <dgm:spPr>
        <a:solidFill>
          <a:schemeClr val="tx1">
            <a:lumMod val="95000"/>
          </a:schemeClr>
        </a:solidFill>
      </dgm:spPr>
      <dgm:t>
        <a:bodyPr/>
        <a:lstStyle/>
        <a:p>
          <a:pPr marL="361950" indent="176213" algn="l" rtl="0">
            <a:lnSpc>
              <a:spcPct val="100000"/>
            </a:lnSpc>
          </a:pPr>
          <a:r>
            <a:rPr lang="ms-MY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Iqtisodda davlat sektorining ustunligiga chek qo‘ydi,</a:t>
          </a:r>
          <a:r>
            <a: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s-MY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mamlakat siyosiy holatining ijobiy tomonga o‘zgarishiga olib keldi.</a:t>
          </a:r>
        </a:p>
        <a:p>
          <a:pPr marL="361950" indent="269875" algn="l" rtl="0">
            <a:lnSpc>
              <a:spcPct val="100000"/>
            </a:lnSpc>
          </a:pPr>
          <a:r>
            <a:rPr lang="ms-MY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1989-yil 9-noyabrda </a:t>
          </a:r>
          <a:br>
            <a:rPr lang="ms-MY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ms-MY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T.O‘zol Turkiya Respublikasi prezidenti </a:t>
          </a:r>
          <a:r>
            <a:rPr lang="ms-MY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qilib saylandi.</a:t>
          </a:r>
          <a:endParaRPr lang="ru-RU" sz="1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EC45E-7999-491C-9B45-3D298E018DDC}" type="parTrans" cxnId="{D6FA4538-A408-41E8-8D2E-15C50A72292B}">
      <dgm:prSet/>
      <dgm:spPr/>
      <dgm:t>
        <a:bodyPr/>
        <a:lstStyle/>
        <a:p>
          <a:endParaRPr lang="ru-RU"/>
        </a:p>
      </dgm:t>
    </dgm:pt>
    <dgm:pt modelId="{2E27A389-5202-45E9-B766-CD3BFABC6800}" type="sibTrans" cxnId="{D6FA4538-A408-41E8-8D2E-15C50A72292B}">
      <dgm:prSet/>
      <dgm:spPr/>
      <dgm:t>
        <a:bodyPr/>
        <a:lstStyle/>
        <a:p>
          <a:endParaRPr lang="ru-RU"/>
        </a:p>
      </dgm:t>
    </dgm:pt>
    <dgm:pt modelId="{16BFE44A-1078-49A1-B7BC-CE10C4084D17}" type="pres">
      <dgm:prSet presAssocID="{35CCC41A-32D2-48A1-AD03-C56C1E440CB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57A745-EDBB-4F17-B805-83347618133F}" type="pres">
      <dgm:prSet presAssocID="{F9CC8449-0D93-4B53-9855-CF2ADCD8B78E}" presName="composite" presStyleCnt="0"/>
      <dgm:spPr/>
    </dgm:pt>
    <dgm:pt modelId="{4217BABB-3348-4806-ACBB-07B1E1134F48}" type="pres">
      <dgm:prSet presAssocID="{F9CC8449-0D93-4B53-9855-CF2ADCD8B78E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89F0A0-E6DF-4096-A283-6C942C4CCB34}" type="pres">
      <dgm:prSet presAssocID="{F9CC8449-0D93-4B53-9855-CF2ADCD8B78E}" presName="txShp" presStyleLbl="node1" presStyleIdx="0" presStyleCnt="1" custScaleX="143225" custScaleY="138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67A974-1CB9-4AF8-836D-E9414991D037}" type="presOf" srcId="{F9CC8449-0D93-4B53-9855-CF2ADCD8B78E}" destId="{0289F0A0-E6DF-4096-A283-6C942C4CCB34}" srcOrd="0" destOrd="0" presId="urn:microsoft.com/office/officeart/2005/8/layout/vList3"/>
    <dgm:cxn modelId="{47AFF713-413E-43AB-A5C0-16ED118A9CF5}" type="presOf" srcId="{35CCC41A-32D2-48A1-AD03-C56C1E440CB3}" destId="{16BFE44A-1078-49A1-B7BC-CE10C4084D17}" srcOrd="0" destOrd="0" presId="urn:microsoft.com/office/officeart/2005/8/layout/vList3"/>
    <dgm:cxn modelId="{D6FA4538-A408-41E8-8D2E-15C50A72292B}" srcId="{35CCC41A-32D2-48A1-AD03-C56C1E440CB3}" destId="{F9CC8449-0D93-4B53-9855-CF2ADCD8B78E}" srcOrd="0" destOrd="0" parTransId="{79DEC45E-7999-491C-9B45-3D298E018DDC}" sibTransId="{2E27A389-5202-45E9-B766-CD3BFABC6800}"/>
    <dgm:cxn modelId="{A86D0C02-EA8B-4CB5-A80F-61DAF4A2EE71}" type="presParOf" srcId="{16BFE44A-1078-49A1-B7BC-CE10C4084D17}" destId="{2C57A745-EDBB-4F17-B805-83347618133F}" srcOrd="0" destOrd="0" presId="urn:microsoft.com/office/officeart/2005/8/layout/vList3"/>
    <dgm:cxn modelId="{651F9C9C-F918-4422-8361-4C01706E3F95}" type="presParOf" srcId="{2C57A745-EDBB-4F17-B805-83347618133F}" destId="{4217BABB-3348-4806-ACBB-07B1E1134F48}" srcOrd="0" destOrd="0" presId="urn:microsoft.com/office/officeart/2005/8/layout/vList3"/>
    <dgm:cxn modelId="{FF0CFA4C-A274-4D6C-9344-1C444FD51192}" type="presParOf" srcId="{2C57A745-EDBB-4F17-B805-83347618133F}" destId="{0289F0A0-E6DF-4096-A283-6C942C4CCB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C312A-0933-439E-B9CE-961706250B3A}">
      <dsp:nvSpPr>
        <dsp:cNvPr id="0" name=""/>
        <dsp:cNvSpPr/>
      </dsp:nvSpPr>
      <dsp:spPr>
        <a:xfrm>
          <a:off x="0" y="1842523"/>
          <a:ext cx="5595323" cy="1208894"/>
        </a:xfrm>
        <a:prstGeom prst="rect">
          <a:avLst/>
        </a:prstGeom>
        <a:solidFill>
          <a:schemeClr val="bg1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Ittifoqining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Turkiyaga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hujum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qilish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xavfini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oldini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1941-yil 25-martda SSSR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keyinroq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shartnoma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imzoladi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42523"/>
        <a:ext cx="5595323" cy="1208894"/>
      </dsp:txXfrm>
    </dsp:sp>
    <dsp:sp modelId="{8A4BAB83-7F73-4401-B382-F4D8CE2A8B47}">
      <dsp:nvSpPr>
        <dsp:cNvPr id="0" name=""/>
        <dsp:cNvSpPr/>
      </dsp:nvSpPr>
      <dsp:spPr>
        <a:xfrm rot="10800000">
          <a:off x="0" y="40254"/>
          <a:ext cx="5595323" cy="1859280"/>
        </a:xfrm>
        <a:prstGeom prst="upArrowCallou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(1939-1945)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davrida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Turkiya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Angliya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shartnoma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tuzib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yordam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olishga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muvaffaq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boʻldi</a:t>
          </a:r>
          <a:r>
            <a:rPr lang="en-US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40254"/>
        <a:ext cx="5595323" cy="12081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120CF-3723-46BB-BA96-2A8B4E537342}">
      <dsp:nvSpPr>
        <dsp:cNvPr id="0" name=""/>
        <dsp:cNvSpPr/>
      </dsp:nvSpPr>
      <dsp:spPr>
        <a:xfrm rot="16200000">
          <a:off x="1241908" y="-1239131"/>
          <a:ext cx="3204220" cy="5682482"/>
        </a:xfrm>
        <a:prstGeom prst="flowChartManualOperati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179388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tabLst>
              <a:tab pos="92075" algn="l"/>
            </a:tabLst>
          </a:pPr>
          <a:r>
            <a:rPr lang="ms-MY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1946-yili  ingliz va sovet qo‘shinlari  Erondan olib chiqib ketildi.</a:t>
          </a:r>
        </a:p>
        <a:p>
          <a:pPr marL="0" lvl="0" indent="179388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tabLst>
              <a:tab pos="92075" algn="l"/>
            </a:tabLst>
          </a:pPr>
          <a:r>
            <a:rPr lang="ms-MY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1950-yillarning birinchi yarmida Eron  siyosati, asosan, mamlakat neft  sanoatini natsionalizatsiya qilishga bag‘ishlandi.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777" y="640844"/>
        <a:ext cx="5682482" cy="19225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67849-A093-4023-B3A5-AB69380BE03C}">
      <dsp:nvSpPr>
        <dsp:cNvPr id="0" name=""/>
        <dsp:cNvSpPr/>
      </dsp:nvSpPr>
      <dsp:spPr>
        <a:xfrm rot="16200000">
          <a:off x="288032" y="-286238"/>
          <a:ext cx="3096344" cy="3668821"/>
        </a:xfrm>
        <a:prstGeom prst="flowChartManualOperati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92075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Eron shohi Muhammad </a:t>
          </a:r>
          <a:br>
            <a:rPr lang="ms-MY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ms-MY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Rizo Pahlaviy zamonaviy,  o‘qimishli shaxs bo‘lib, mamlakatda korrupsiyaga  qarshi, iqtisodiyotni modernizatsiya qilish uchun bir qator tadbirlarni amalga oshirdi.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794" y="619269"/>
        <a:ext cx="3668821" cy="18578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67849-A093-4023-B3A5-AB69380BE03C}">
      <dsp:nvSpPr>
        <dsp:cNvPr id="0" name=""/>
        <dsp:cNvSpPr/>
      </dsp:nvSpPr>
      <dsp:spPr>
        <a:xfrm rot="16200000">
          <a:off x="378042" y="-378042"/>
          <a:ext cx="3096344" cy="3852428"/>
        </a:xfrm>
        <a:prstGeom prst="flowChartManualOperati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92075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1963-yil referendum o‘tkazilib, unda shoh mamlakatda islohotlar o‘tkazish taklifini kiritdi.       Referendumda aholi shoh takliflarini qo‘lladi. Bu islohotlar umumiy nom bilan “</a:t>
          </a:r>
          <a:r>
            <a:rPr lang="ms-MY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oq inqilob</a:t>
          </a:r>
          <a:r>
            <a:rPr lang="ms-MY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ms-MY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s-MY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 ataldi.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619269"/>
        <a:ext cx="3852428" cy="18578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8B581-1AB5-4F47-B021-671B6AFBB2F8}">
      <dsp:nvSpPr>
        <dsp:cNvPr id="0" name=""/>
        <dsp:cNvSpPr/>
      </dsp:nvSpPr>
      <dsp:spPr>
        <a:xfrm rot="10800000">
          <a:off x="500473" y="216028"/>
          <a:ext cx="5102557" cy="2841395"/>
        </a:xfrm>
        <a:prstGeom prst="homePlat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762" tIns="76200" rIns="142240" bIns="76200" numCol="1" spcCol="1270" anchor="ctr" anchorCtr="0">
          <a:noAutofit/>
        </a:bodyPr>
        <a:lstStyle/>
        <a:p>
          <a:pPr marL="0" marR="0" lvl="0" indent="179388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s-MY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Shoh islohotlari natijasida mamlakatning zamonaviy-lashuvi Erondagi dindor mutaassiblarni qattiq  tashvishga soldi. </a:t>
          </a:r>
        </a:p>
        <a:p>
          <a:pPr marL="0" marR="0" lvl="0" indent="179388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s-MY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 shohga qarshi tashviqot olib bordi, xalq g‘alayonlariga olib keldi. 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10822" y="216028"/>
        <a:ext cx="4392208" cy="2841395"/>
      </dsp:txXfrm>
    </dsp:sp>
    <dsp:sp modelId="{49B1876B-A1D7-41B2-B36F-BAB2D185EEA1}">
      <dsp:nvSpPr>
        <dsp:cNvPr id="0" name=""/>
        <dsp:cNvSpPr/>
      </dsp:nvSpPr>
      <dsp:spPr>
        <a:xfrm>
          <a:off x="0" y="649327"/>
          <a:ext cx="1915680" cy="19156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8B581-1AB5-4F47-B021-671B6AFBB2F8}">
      <dsp:nvSpPr>
        <dsp:cNvPr id="0" name=""/>
        <dsp:cNvSpPr/>
      </dsp:nvSpPr>
      <dsp:spPr>
        <a:xfrm rot="10800000">
          <a:off x="540049" y="93505"/>
          <a:ext cx="5018792" cy="2822818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9448" tIns="64770" rIns="120904" bIns="64770" numCol="1" spcCol="1270" anchor="ctr" anchorCtr="0">
          <a:noAutofit/>
        </a:bodyPr>
        <a:lstStyle/>
        <a:p>
          <a:pPr marL="0" marR="0" lvl="0" indent="179388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s-MY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Dindor shaxslardan tuzilgan Kengash yangi konstitutsiyani ishlab chiqishga kirishdi. </a:t>
          </a:r>
        </a:p>
        <a:p>
          <a:pPr marL="0" marR="0" lvl="0" indent="179388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s-MY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Xulq-atvorning  diniy  normalari  joriy qilindi: alkogol iste’mol qilish, musiqa, raqs</a:t>
          </a:r>
          <a:r>
            <a:rPr lang="ms-MY" sz="1700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ms-MY" sz="1700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kino, </a:t>
          </a:r>
          <a:r>
            <a:rPr lang="ms-MY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shaxmat   o‘yini, </a:t>
          </a:r>
          <a:r>
            <a:rPr lang="ms-MY" sz="1700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kitoblar </a:t>
          </a:r>
          <a:r>
            <a:rPr lang="ms-MY" sz="1700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ta’qiqlandi</a:t>
          </a:r>
          <a:r>
            <a:rPr lang="ms-MY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barcha kinoteatrlar yopildi. </a:t>
          </a:r>
        </a:p>
        <a:p>
          <a:pPr marL="0" marR="0" lvl="0" indent="179388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s-MY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Ayollar islom an’analari bo‘yicha kiyinishga, chodra o‘rab yurishga  majbur qilindi.</a:t>
          </a:r>
          <a:endParaRPr lang="ru-RU" sz="17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45753" y="93505"/>
        <a:ext cx="4313088" cy="2822818"/>
      </dsp:txXfrm>
    </dsp:sp>
    <dsp:sp modelId="{49B1876B-A1D7-41B2-B36F-BAB2D185EEA1}">
      <dsp:nvSpPr>
        <dsp:cNvPr id="0" name=""/>
        <dsp:cNvSpPr/>
      </dsp:nvSpPr>
      <dsp:spPr>
        <a:xfrm>
          <a:off x="0" y="565377"/>
          <a:ext cx="1903631" cy="19036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D4B32-3E38-44DF-BF01-DE5CEF0590A9}">
      <dsp:nvSpPr>
        <dsp:cNvPr id="0" name=""/>
        <dsp:cNvSpPr/>
      </dsp:nvSpPr>
      <dsp:spPr>
        <a:xfrm rot="16200000">
          <a:off x="1465466" y="-1462741"/>
          <a:ext cx="2649687" cy="5575170"/>
        </a:xfrm>
        <a:prstGeom prst="flowChartManualOperation">
          <a:avLst/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marL="0" lvl="0" indent="179388" algn="l" defTabSz="7556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ms-MY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Butun  dunyoda Eron  xalqaro terrorizm va islom  fundamentalizmi o‘chog‘i deb qaraladigan bo‘ldi.</a:t>
          </a:r>
        </a:p>
        <a:p>
          <a:pPr marL="0" lvl="0" indent="179388" algn="l" defTabSz="7556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ms-MY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Shunday holatda inqilob yetakchisi, Eron Islom Respublikasi diniy rahbari Oyatilloh Ruhulloh Humayniy 1989-yili  vafot etdi. </a:t>
          </a:r>
        </a:p>
        <a:p>
          <a:pPr marL="0" lvl="0" indent="179388" algn="l" defTabSz="7556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ms-MY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1990-yillarda iqtisod  barqarorlashib, YIMning o‘sish sur’atlari jadallashdi, islom  radikalizmi ham susaydi</a:t>
          </a:r>
          <a:r>
            <a:rPr lang="ms-MY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725" y="529937"/>
        <a:ext cx="5575170" cy="1589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6CA4D-A9E7-49E8-A13A-C8A4B8F249F8}">
      <dsp:nvSpPr>
        <dsp:cNvPr id="0" name=""/>
        <dsp:cNvSpPr/>
      </dsp:nvSpPr>
      <dsp:spPr>
        <a:xfrm>
          <a:off x="0" y="2"/>
          <a:ext cx="4932548" cy="2412262"/>
        </a:xfrm>
        <a:prstGeom prst="rect">
          <a:avLst/>
        </a:prstGeom>
        <a:solidFill>
          <a:schemeClr val="bg1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1945-yil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fevralda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Turkiya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AQSH,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Angliya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SSSR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Yaponiyaga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urush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eʼlon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qildi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1945-yil 5-martda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Turkiya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San-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Fransisko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konferensiyasida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BMT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barpo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etgan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aʼzolar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qatoridan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joy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oldi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"/>
        <a:ext cx="4932548" cy="2412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59855-8B2E-4268-86A0-36152B655C58}">
      <dsp:nvSpPr>
        <dsp:cNvPr id="0" name=""/>
        <dsp:cNvSpPr/>
      </dsp:nvSpPr>
      <dsp:spPr>
        <a:xfrm rot="16200000">
          <a:off x="-90307" y="91748"/>
          <a:ext cx="3132347" cy="2948850"/>
        </a:xfrm>
        <a:prstGeom prst="flowChartManualOperati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92075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ms-MY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“Sovuq urush” </a:t>
          </a:r>
          <a:r>
            <a:rPr lang="ms-MY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yillarida  Turkiya G‘arb tarafini tutdi.  Buyuk Britaniya, AQSH Turkiyaga moliyaviy  va  iqtisodiy  yordam  ko‘rsatdi. Turkiya </a:t>
          </a:r>
          <a:r>
            <a:rPr lang="ms-MY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“Marshall rejasi” </a:t>
          </a:r>
          <a:r>
            <a:rPr lang="ms-MY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  kiritildi.</a:t>
          </a:r>
        </a:p>
        <a:p>
          <a:pPr marL="92075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ms-MY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1952-yilda NATO</a:t>
          </a:r>
          <a:r>
            <a:rPr lang="ms-MY" sz="16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ms-MY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ms-MY" sz="16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a’zo </a:t>
          </a:r>
          <a:r>
            <a:rPr lang="ms-MY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bo‘ldi.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442" y="626468"/>
        <a:ext cx="2948850" cy="18794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E49A3-22EF-46B7-997A-E9F2A5FD18D2}">
      <dsp:nvSpPr>
        <dsp:cNvPr id="0" name=""/>
        <dsp:cNvSpPr/>
      </dsp:nvSpPr>
      <dsp:spPr>
        <a:xfrm rot="16200000">
          <a:off x="-158083" y="160930"/>
          <a:ext cx="3060340" cy="2738479"/>
        </a:xfrm>
        <a:prstGeom prst="flowChartManualOperati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1954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-yildan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keyin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ahvol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ogʻirlashib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inflyatsiya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kuchaydi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talabalar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namoyishlari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boʻlib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oʻtdi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tanglik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ortdi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Vaziyatdan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xavfsiragan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harbiylar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1960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-yil </a:t>
          </a: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27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-mayda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toʻntarishi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uyushtiradi</a:t>
          </a:r>
          <a:r>
            <a:rPr lang="en-U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48" y="612067"/>
        <a:ext cx="2738479" cy="1836204"/>
      </dsp:txXfrm>
    </dsp:sp>
    <dsp:sp modelId="{F6E50875-E5B0-4F6A-A3E6-851074F01637}">
      <dsp:nvSpPr>
        <dsp:cNvPr id="0" name=""/>
        <dsp:cNvSpPr/>
      </dsp:nvSpPr>
      <dsp:spPr>
        <a:xfrm rot="16200000">
          <a:off x="2785781" y="160930"/>
          <a:ext cx="3060340" cy="2738479"/>
        </a:xfrm>
        <a:prstGeom prst="flowChartManualOperati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1961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-yil 9-iyulda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demokratik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erkinliklarni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koʻzda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tutgan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konstitutsiya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qabul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qilindi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1965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-yilgi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saylov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natijasida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Sulaymon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Demirel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hokimiyat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tepasiga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keldi</a:t>
          </a: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946712" y="612067"/>
        <a:ext cx="2738479" cy="18362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60E8C-7DC6-43CC-9E80-1F478804211D}">
      <dsp:nvSpPr>
        <dsp:cNvPr id="0" name=""/>
        <dsp:cNvSpPr/>
      </dsp:nvSpPr>
      <dsp:spPr>
        <a:xfrm rot="16200000">
          <a:off x="1242138" y="-1242138"/>
          <a:ext cx="3060340" cy="5544617"/>
        </a:xfrm>
        <a:prstGeom prst="flowChartManualOperati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1971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-yildan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koalitsion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hukumatlar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davri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boshlandi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hukumatlar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ketma-ket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almashinib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turdi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Mamlakatda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tanglik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oziq-ovqat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yonilgʻi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tanqisligi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roʻy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berdi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terror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avj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oldi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612068"/>
        <a:ext cx="5544617" cy="18362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26900-5D5F-4074-88E5-BB2EB6ED2BFA}">
      <dsp:nvSpPr>
        <dsp:cNvPr id="0" name=""/>
        <dsp:cNvSpPr/>
      </dsp:nvSpPr>
      <dsp:spPr>
        <a:xfrm rot="16200000">
          <a:off x="1259842" y="-1259842"/>
          <a:ext cx="3132347" cy="5652032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53" bIns="0" numCol="1" spcCol="1270" anchor="ctr" anchorCtr="0">
          <a:noAutofit/>
        </a:bodyPr>
        <a:lstStyle/>
        <a:p>
          <a:pPr marL="17780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ms-MY" sz="21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G‘arb davlatlari bilan hamkorlikka, ularning yordamiga qaramasdan, </a:t>
          </a:r>
          <a:br>
            <a:rPr lang="ms-MY" sz="21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ms-MY" sz="21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1980-yillargacha Turkiyada iqtisodiy o‘sish sur’atlari past bo‘ldi. Demokratik jarayonlar sekin rivojlanib, siyosatda armiyaning roli  yuqoriligicha qoldi. </a:t>
          </a:r>
          <a:endParaRPr lang="ru-RU" sz="21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626469"/>
        <a:ext cx="5652032" cy="18794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2EAF0-0FE0-4864-A995-A5B051DBA155}">
      <dsp:nvSpPr>
        <dsp:cNvPr id="0" name=""/>
        <dsp:cNvSpPr/>
      </dsp:nvSpPr>
      <dsp:spPr>
        <a:xfrm rot="10800000">
          <a:off x="287427" y="108009"/>
          <a:ext cx="5242336" cy="2448275"/>
        </a:xfrm>
        <a:prstGeom prst="homePlate">
          <a:avLst/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909" tIns="72390" rIns="135128" bIns="72390" numCol="1" spcCol="1270" anchor="ctr" anchorCtr="0">
          <a:noAutofit/>
        </a:bodyPr>
        <a:lstStyle/>
        <a:p>
          <a:pPr marL="36195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0" i="0" kern="1200" dirty="0" smtClean="0"/>
            <a:t>     </a:t>
          </a:r>
          <a:r>
            <a:rPr lang="ms-MY" sz="2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O‘ta qattiq, dahshatli  usullarda mamlakatda tartib o‘rnatildi, </a:t>
          </a:r>
          <a:r>
            <a:rPr lang="ms-MY" sz="2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1982-yil noyabrda </a:t>
          </a:r>
          <a:r>
            <a:rPr lang="ms-MY" sz="22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referendum natijasida yangi konstitutsiya tasdiqlandi.</a:t>
          </a:r>
          <a:endParaRPr lang="ms-MY" sz="2200" b="0" i="0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99496" y="108009"/>
        <a:ext cx="4630267" cy="2448275"/>
      </dsp:txXfrm>
    </dsp:sp>
    <dsp:sp modelId="{9293FB6A-60AE-4844-BAF4-741EAF459748}">
      <dsp:nvSpPr>
        <dsp:cNvPr id="0" name=""/>
        <dsp:cNvSpPr/>
      </dsp:nvSpPr>
      <dsp:spPr>
        <a:xfrm>
          <a:off x="94031" y="338276"/>
          <a:ext cx="1879731" cy="18797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37273-11CB-4048-88B8-5013FE437557}">
      <dsp:nvSpPr>
        <dsp:cNvPr id="0" name=""/>
        <dsp:cNvSpPr/>
      </dsp:nvSpPr>
      <dsp:spPr>
        <a:xfrm rot="10800000">
          <a:off x="23109" y="114501"/>
          <a:ext cx="5451403" cy="2961173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269" tIns="102870" rIns="192024" bIns="102870" numCol="1" spcCol="1270" anchor="ctr" anchorCtr="0">
          <a:noAutofit/>
        </a:bodyPr>
        <a:lstStyle/>
        <a:p>
          <a:pPr marL="266700" lvl="0" indent="0" algn="ctr" defTabSz="12001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1983</a:t>
          </a:r>
          <a:r>
            <a:rPr lang="en-US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-yil 24-noyabrda u </a:t>
          </a:r>
          <a:r>
            <a:rPr lang="en-US" sz="2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hokimiyat</a:t>
          </a:r>
          <a:r>
            <a:rPr lang="en-US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tepasiga</a:t>
          </a:r>
          <a:r>
            <a:rPr lang="en-US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keldi</a:t>
          </a:r>
          <a:r>
            <a:rPr lang="en-US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qatʼiy</a:t>
          </a:r>
          <a:r>
            <a:rPr lang="en-US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islohotlar</a:t>
          </a:r>
          <a:r>
            <a:rPr lang="en-US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oʻtkazdi</a:t>
          </a:r>
          <a:r>
            <a:rPr lang="en-US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Iqtisodiyotni</a:t>
          </a:r>
          <a:r>
            <a:rPr lang="en-US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taraqqiyot</a:t>
          </a:r>
          <a:r>
            <a:rPr lang="en-US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yoʻliga</a:t>
          </a:r>
          <a:r>
            <a:rPr lang="en-US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en-US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chiqdi</a:t>
          </a:r>
          <a:r>
            <a:rPr lang="en-US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63402" y="114501"/>
        <a:ext cx="4711110" cy="2961173"/>
      </dsp:txXfrm>
    </dsp:sp>
    <dsp:sp modelId="{1F62A8B5-9310-4B41-818F-6A646DB47554}">
      <dsp:nvSpPr>
        <dsp:cNvPr id="0" name=""/>
        <dsp:cNvSpPr/>
      </dsp:nvSpPr>
      <dsp:spPr>
        <a:xfrm>
          <a:off x="0" y="566922"/>
          <a:ext cx="1905492" cy="190549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9F0A0-E6DF-4096-A283-6C942C4CCB34}">
      <dsp:nvSpPr>
        <dsp:cNvPr id="0" name=""/>
        <dsp:cNvSpPr/>
      </dsp:nvSpPr>
      <dsp:spPr>
        <a:xfrm rot="10800000">
          <a:off x="196015" y="26251"/>
          <a:ext cx="5246657" cy="2561179"/>
        </a:xfrm>
        <a:prstGeom prst="homePlate">
          <a:avLst/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969" tIns="68580" rIns="128016" bIns="68580" numCol="1" spcCol="1270" anchor="ctr" anchorCtr="0">
          <a:noAutofit/>
        </a:bodyPr>
        <a:lstStyle/>
        <a:p>
          <a:pPr marL="361950" lvl="0" indent="176213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Iqtisodda davlat sektorining ustunligiga chek qo‘ydi,</a:t>
          </a:r>
          <a:r>
            <a:rPr lang="ru-RU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ms-MY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mamlakat siyosiy holatining ijobiy tomonga o‘zgarishiga olib keldi.</a:t>
          </a:r>
        </a:p>
        <a:p>
          <a:pPr marL="361950" lvl="0" indent="269875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s-MY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1989-yil 9-noyabrda </a:t>
          </a:r>
          <a:br>
            <a:rPr lang="ms-MY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ms-MY" sz="18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T.O‘zol Turkiya Respublikasi prezidenti </a:t>
          </a:r>
          <a:r>
            <a:rPr lang="ms-MY" sz="1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qilib saylandi.</a:t>
          </a:r>
          <a:endParaRPr lang="ru-RU" sz="1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36310" y="26251"/>
        <a:ext cx="4606362" cy="2561179"/>
      </dsp:txXfrm>
    </dsp:sp>
    <dsp:sp modelId="{4217BABB-3348-4806-ACBB-07B1E1134F48}">
      <dsp:nvSpPr>
        <dsp:cNvPr id="0" name=""/>
        <dsp:cNvSpPr/>
      </dsp:nvSpPr>
      <dsp:spPr>
        <a:xfrm>
          <a:off x="65939" y="385049"/>
          <a:ext cx="1843583" cy="184358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1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219796"/>
            <a:ext cx="3369499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en-US" sz="339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 TARIXI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647477" y="1260004"/>
            <a:ext cx="4932548" cy="130674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lvl="1"/>
            <a:r>
              <a:rPr lang="ms-MY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1946-1991-yillarda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Afg‘oniston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ms-MY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391895" y="227770"/>
            <a:ext cx="907256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391894" y="211790"/>
            <a:ext cx="90614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427897" y="324153"/>
            <a:ext cx="87125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/>
                <a:cs typeface="Arial"/>
              </a:rPr>
              <a:t>10-</a:t>
            </a:r>
            <a:r>
              <a:rPr lang="en-US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Freeform 141"/>
          <p:cNvSpPr>
            <a:spLocks noEditPoints="1"/>
          </p:cNvSpPr>
          <p:nvPr/>
        </p:nvSpPr>
        <p:spPr bwMode="auto">
          <a:xfrm>
            <a:off x="395448" y="248656"/>
            <a:ext cx="441435" cy="450607"/>
          </a:xfrm>
          <a:custGeom>
            <a:avLst/>
            <a:gdLst>
              <a:gd name="T0" fmla="*/ 472 w 792"/>
              <a:gd name="T1" fmla="*/ 296 h 792"/>
              <a:gd name="T2" fmla="*/ 690 w 792"/>
              <a:gd name="T3" fmla="*/ 661 h 792"/>
              <a:gd name="T4" fmla="*/ 100 w 792"/>
              <a:gd name="T5" fmla="*/ 658 h 792"/>
              <a:gd name="T6" fmla="*/ 100 w 792"/>
              <a:gd name="T7" fmla="*/ 133 h 792"/>
              <a:gd name="T8" fmla="*/ 287 w 792"/>
              <a:gd name="T9" fmla="*/ 16 h 792"/>
              <a:gd name="T10" fmla="*/ 326 w 792"/>
              <a:gd name="T11" fmla="*/ 7 h 792"/>
              <a:gd name="T12" fmla="*/ 369 w 792"/>
              <a:gd name="T13" fmla="*/ 1 h 792"/>
              <a:gd name="T14" fmla="*/ 430 w 792"/>
              <a:gd name="T15" fmla="*/ 2 h 792"/>
              <a:gd name="T16" fmla="*/ 480 w 792"/>
              <a:gd name="T17" fmla="*/ 9 h 792"/>
              <a:gd name="T18" fmla="*/ 529 w 792"/>
              <a:gd name="T19" fmla="*/ 23 h 792"/>
              <a:gd name="T20" fmla="*/ 769 w 792"/>
              <a:gd name="T21" fmla="*/ 265 h 792"/>
              <a:gd name="T22" fmla="*/ 110 w 792"/>
              <a:gd name="T23" fmla="*/ 648 h 792"/>
              <a:gd name="T24" fmla="*/ 195 w 792"/>
              <a:gd name="T25" fmla="*/ 389 h 792"/>
              <a:gd name="T26" fmla="*/ 218 w 792"/>
              <a:gd name="T27" fmla="*/ 210 h 792"/>
              <a:gd name="T28" fmla="*/ 232 w 792"/>
              <a:gd name="T29" fmla="*/ 67 h 792"/>
              <a:gd name="T30" fmla="*/ 272 w 792"/>
              <a:gd name="T31" fmla="*/ 286 h 792"/>
              <a:gd name="T32" fmla="*/ 439 w 792"/>
              <a:gd name="T33" fmla="*/ 379 h 792"/>
              <a:gd name="T34" fmla="*/ 326 w 792"/>
              <a:gd name="T35" fmla="*/ 312 h 792"/>
              <a:gd name="T36" fmla="*/ 399 w 792"/>
              <a:gd name="T37" fmla="*/ 241 h 792"/>
              <a:gd name="T38" fmla="*/ 452 w 792"/>
              <a:gd name="T39" fmla="*/ 200 h 792"/>
              <a:gd name="T40" fmla="*/ 422 w 792"/>
              <a:gd name="T41" fmla="*/ 110 h 792"/>
              <a:gd name="T42" fmla="*/ 487 w 792"/>
              <a:gd name="T43" fmla="*/ 48 h 792"/>
              <a:gd name="T44" fmla="*/ 521 w 792"/>
              <a:gd name="T45" fmla="*/ 35 h 792"/>
              <a:gd name="T46" fmla="*/ 475 w 792"/>
              <a:gd name="T47" fmla="*/ 23 h 792"/>
              <a:gd name="T48" fmla="*/ 428 w 792"/>
              <a:gd name="T49" fmla="*/ 16 h 792"/>
              <a:gd name="T50" fmla="*/ 374 w 792"/>
              <a:gd name="T51" fmla="*/ 15 h 792"/>
              <a:gd name="T52" fmla="*/ 341 w 792"/>
              <a:gd name="T53" fmla="*/ 18 h 792"/>
              <a:gd name="T54" fmla="*/ 308 w 792"/>
              <a:gd name="T55" fmla="*/ 24 h 792"/>
              <a:gd name="T56" fmla="*/ 585 w 792"/>
              <a:gd name="T57" fmla="*/ 259 h 792"/>
              <a:gd name="T58" fmla="*/ 719 w 792"/>
              <a:gd name="T59" fmla="*/ 460 h 792"/>
              <a:gd name="T60" fmla="*/ 403 w 792"/>
              <a:gd name="T61" fmla="*/ 519 h 792"/>
              <a:gd name="T62" fmla="*/ 482 w 792"/>
              <a:gd name="T63" fmla="*/ 533 h 792"/>
              <a:gd name="T64" fmla="*/ 221 w 792"/>
              <a:gd name="T65" fmla="*/ 259 h 792"/>
              <a:gd name="T66" fmla="*/ 389 w 792"/>
              <a:gd name="T67" fmla="*/ 366 h 792"/>
              <a:gd name="T68" fmla="*/ 219 w 792"/>
              <a:gd name="T69" fmla="*/ 273 h 792"/>
              <a:gd name="T70" fmla="*/ 423 w 792"/>
              <a:gd name="T71" fmla="*/ 389 h 792"/>
              <a:gd name="T72" fmla="*/ 495 w 792"/>
              <a:gd name="T73" fmla="*/ 373 h 792"/>
              <a:gd name="T74" fmla="*/ 457 w 792"/>
              <a:gd name="T75" fmla="*/ 273 h 792"/>
              <a:gd name="T76" fmla="*/ 403 w 792"/>
              <a:gd name="T77" fmla="*/ 303 h 792"/>
              <a:gd name="T78" fmla="*/ 403 w 792"/>
              <a:gd name="T79" fmla="*/ 259 h 792"/>
              <a:gd name="T80" fmla="*/ 359 w 792"/>
              <a:gd name="T81" fmla="*/ 259 h 792"/>
              <a:gd name="T82" fmla="*/ 389 w 792"/>
              <a:gd name="T83" fmla="*/ 306 h 792"/>
              <a:gd name="T84" fmla="*/ 587 w 792"/>
              <a:gd name="T85" fmla="*/ 273 h 792"/>
              <a:gd name="T86" fmla="*/ 464 w 792"/>
              <a:gd name="T87" fmla="*/ 207 h 792"/>
              <a:gd name="T88" fmla="*/ 389 w 792"/>
              <a:gd name="T89" fmla="*/ 76 h 792"/>
              <a:gd name="T90" fmla="*/ 436 w 792"/>
              <a:gd name="T91" fmla="*/ 90 h 792"/>
              <a:gd name="T92" fmla="*/ 403 w 792"/>
              <a:gd name="T93" fmla="*/ 67 h 792"/>
              <a:gd name="T94" fmla="*/ 14 w 792"/>
              <a:gd name="T95" fmla="*/ 403 h 792"/>
              <a:gd name="T96" fmla="*/ 262 w 792"/>
              <a:gd name="T97" fmla="*/ 662 h 792"/>
              <a:gd name="T98" fmla="*/ 446 w 792"/>
              <a:gd name="T99" fmla="*/ 734 h 792"/>
              <a:gd name="T100" fmla="*/ 674 w 792"/>
              <a:gd name="T101" fmla="*/ 536 h 792"/>
              <a:gd name="T102" fmla="*/ 560 w 792"/>
              <a:gd name="T103" fmla="*/ 383 h 792"/>
              <a:gd name="T104" fmla="*/ 483 w 792"/>
              <a:gd name="T105" fmla="*/ 392 h 792"/>
              <a:gd name="T106" fmla="*/ 490 w 792"/>
              <a:gd name="T107" fmla="*/ 521 h 792"/>
              <a:gd name="T108" fmla="*/ 470 w 792"/>
              <a:gd name="T109" fmla="*/ 741 h 792"/>
              <a:gd name="T110" fmla="*/ 682 w 792"/>
              <a:gd name="T111" fmla="*/ 648 h 792"/>
              <a:gd name="T112" fmla="*/ 542 w 792"/>
              <a:gd name="T113" fmla="*/ 79 h 792"/>
              <a:gd name="T114" fmla="*/ 123 w 792"/>
              <a:gd name="T115" fmla="*/ 130 h 792"/>
              <a:gd name="T116" fmla="*/ 333 w 792"/>
              <a:gd name="T117" fmla="*/ 772 h 792"/>
              <a:gd name="T118" fmla="*/ 560 w 792"/>
              <a:gd name="T119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2" h="792">
                <a:moveTo>
                  <a:pt x="516" y="332"/>
                </a:moveTo>
                <a:cubicBezTo>
                  <a:pt x="508" y="328"/>
                  <a:pt x="499" y="323"/>
                  <a:pt x="493" y="321"/>
                </a:cubicBezTo>
                <a:cubicBezTo>
                  <a:pt x="487" y="319"/>
                  <a:pt x="482" y="317"/>
                  <a:pt x="477" y="316"/>
                </a:cubicBezTo>
                <a:cubicBezTo>
                  <a:pt x="464" y="312"/>
                  <a:pt x="459" y="310"/>
                  <a:pt x="459" y="304"/>
                </a:cubicBezTo>
                <a:cubicBezTo>
                  <a:pt x="459" y="301"/>
                  <a:pt x="460" y="298"/>
                  <a:pt x="465" y="297"/>
                </a:cubicBezTo>
                <a:cubicBezTo>
                  <a:pt x="466" y="296"/>
                  <a:pt x="469" y="296"/>
                  <a:pt x="472" y="296"/>
                </a:cubicBezTo>
                <a:cubicBezTo>
                  <a:pt x="489" y="296"/>
                  <a:pt x="535" y="306"/>
                  <a:pt x="543" y="331"/>
                </a:cubicBezTo>
                <a:cubicBezTo>
                  <a:pt x="544" y="333"/>
                  <a:pt x="543" y="336"/>
                  <a:pt x="542" y="337"/>
                </a:cubicBezTo>
                <a:cubicBezTo>
                  <a:pt x="541" y="339"/>
                  <a:pt x="538" y="340"/>
                  <a:pt x="536" y="340"/>
                </a:cubicBezTo>
                <a:cubicBezTo>
                  <a:pt x="536" y="340"/>
                  <a:pt x="536" y="340"/>
                  <a:pt x="536" y="340"/>
                </a:cubicBezTo>
                <a:cubicBezTo>
                  <a:pt x="533" y="340"/>
                  <a:pt x="529" y="339"/>
                  <a:pt x="516" y="332"/>
                </a:cubicBezTo>
                <a:close/>
                <a:moveTo>
                  <a:pt x="690" y="661"/>
                </a:moveTo>
                <a:cubicBezTo>
                  <a:pt x="617" y="741"/>
                  <a:pt x="512" y="792"/>
                  <a:pt x="396" y="792"/>
                </a:cubicBezTo>
                <a:cubicBezTo>
                  <a:pt x="396" y="792"/>
                  <a:pt x="396" y="792"/>
                  <a:pt x="396" y="792"/>
                </a:cubicBezTo>
                <a:cubicBezTo>
                  <a:pt x="396" y="792"/>
                  <a:pt x="396" y="792"/>
                  <a:pt x="396" y="792"/>
                </a:cubicBezTo>
                <a:cubicBezTo>
                  <a:pt x="396" y="792"/>
                  <a:pt x="396" y="792"/>
                  <a:pt x="396" y="792"/>
                </a:cubicBezTo>
                <a:cubicBezTo>
                  <a:pt x="279" y="792"/>
                  <a:pt x="175" y="741"/>
                  <a:pt x="102" y="661"/>
                </a:cubicBezTo>
                <a:cubicBezTo>
                  <a:pt x="101" y="660"/>
                  <a:pt x="101" y="659"/>
                  <a:pt x="100" y="658"/>
                </a:cubicBezTo>
                <a:cubicBezTo>
                  <a:pt x="67" y="621"/>
                  <a:pt x="40" y="577"/>
                  <a:pt x="23" y="529"/>
                </a:cubicBezTo>
                <a:cubicBezTo>
                  <a:pt x="23" y="528"/>
                  <a:pt x="23" y="527"/>
                  <a:pt x="22" y="527"/>
                </a:cubicBezTo>
                <a:cubicBezTo>
                  <a:pt x="8" y="486"/>
                  <a:pt x="0" y="442"/>
                  <a:pt x="0" y="396"/>
                </a:cubicBezTo>
                <a:cubicBezTo>
                  <a:pt x="0" y="350"/>
                  <a:pt x="8" y="306"/>
                  <a:pt x="22" y="265"/>
                </a:cubicBezTo>
                <a:cubicBezTo>
                  <a:pt x="23" y="264"/>
                  <a:pt x="23" y="264"/>
                  <a:pt x="23" y="263"/>
                </a:cubicBezTo>
                <a:cubicBezTo>
                  <a:pt x="40" y="215"/>
                  <a:pt x="67" y="171"/>
                  <a:pt x="100" y="133"/>
                </a:cubicBezTo>
                <a:cubicBezTo>
                  <a:pt x="101" y="133"/>
                  <a:pt x="101" y="132"/>
                  <a:pt x="102" y="131"/>
                </a:cubicBezTo>
                <a:cubicBezTo>
                  <a:pt x="125" y="105"/>
                  <a:pt x="152" y="83"/>
                  <a:pt x="181" y="64"/>
                </a:cubicBezTo>
                <a:cubicBezTo>
                  <a:pt x="181" y="64"/>
                  <a:pt x="182" y="63"/>
                  <a:pt x="182" y="63"/>
                </a:cubicBezTo>
                <a:cubicBezTo>
                  <a:pt x="212" y="44"/>
                  <a:pt x="244" y="29"/>
                  <a:pt x="277" y="19"/>
                </a:cubicBezTo>
                <a:cubicBezTo>
                  <a:pt x="278" y="18"/>
                  <a:pt x="279" y="18"/>
                  <a:pt x="280" y="18"/>
                </a:cubicBezTo>
                <a:cubicBezTo>
                  <a:pt x="282" y="17"/>
                  <a:pt x="285" y="16"/>
                  <a:pt x="287" y="16"/>
                </a:cubicBezTo>
                <a:cubicBezTo>
                  <a:pt x="289" y="15"/>
                  <a:pt x="291" y="15"/>
                  <a:pt x="292" y="14"/>
                </a:cubicBezTo>
                <a:cubicBezTo>
                  <a:pt x="295" y="13"/>
                  <a:pt x="299" y="12"/>
                  <a:pt x="302" y="12"/>
                </a:cubicBezTo>
                <a:cubicBezTo>
                  <a:pt x="304" y="11"/>
                  <a:pt x="307" y="10"/>
                  <a:pt x="309" y="10"/>
                </a:cubicBezTo>
                <a:cubicBezTo>
                  <a:pt x="311" y="10"/>
                  <a:pt x="312" y="9"/>
                  <a:pt x="314" y="9"/>
                </a:cubicBezTo>
                <a:cubicBezTo>
                  <a:pt x="317" y="8"/>
                  <a:pt x="320" y="8"/>
                  <a:pt x="323" y="7"/>
                </a:cubicBezTo>
                <a:cubicBezTo>
                  <a:pt x="324" y="7"/>
                  <a:pt x="325" y="7"/>
                  <a:pt x="326" y="7"/>
                </a:cubicBezTo>
                <a:cubicBezTo>
                  <a:pt x="330" y="6"/>
                  <a:pt x="334" y="5"/>
                  <a:pt x="338" y="5"/>
                </a:cubicBezTo>
                <a:cubicBezTo>
                  <a:pt x="339" y="4"/>
                  <a:pt x="340" y="4"/>
                  <a:pt x="341" y="4"/>
                </a:cubicBezTo>
                <a:cubicBezTo>
                  <a:pt x="345" y="4"/>
                  <a:pt x="348" y="3"/>
                  <a:pt x="351" y="3"/>
                </a:cubicBezTo>
                <a:cubicBezTo>
                  <a:pt x="352" y="3"/>
                  <a:pt x="353" y="3"/>
                  <a:pt x="354" y="3"/>
                </a:cubicBezTo>
                <a:cubicBezTo>
                  <a:pt x="358" y="2"/>
                  <a:pt x="362" y="2"/>
                  <a:pt x="367" y="1"/>
                </a:cubicBezTo>
                <a:cubicBezTo>
                  <a:pt x="368" y="1"/>
                  <a:pt x="368" y="1"/>
                  <a:pt x="369" y="1"/>
                </a:cubicBezTo>
                <a:cubicBezTo>
                  <a:pt x="373" y="1"/>
                  <a:pt x="376" y="1"/>
                  <a:pt x="380" y="1"/>
                </a:cubicBezTo>
                <a:cubicBezTo>
                  <a:pt x="381" y="1"/>
                  <a:pt x="382" y="1"/>
                  <a:pt x="383" y="1"/>
                </a:cubicBezTo>
                <a:cubicBezTo>
                  <a:pt x="387" y="0"/>
                  <a:pt x="392" y="0"/>
                  <a:pt x="396" y="0"/>
                </a:cubicBezTo>
                <a:cubicBezTo>
                  <a:pt x="401" y="0"/>
                  <a:pt x="407" y="0"/>
                  <a:pt x="412" y="1"/>
                </a:cubicBezTo>
                <a:cubicBezTo>
                  <a:pt x="413" y="1"/>
                  <a:pt x="414" y="1"/>
                  <a:pt x="415" y="1"/>
                </a:cubicBezTo>
                <a:cubicBezTo>
                  <a:pt x="420" y="1"/>
                  <a:pt x="425" y="1"/>
                  <a:pt x="430" y="2"/>
                </a:cubicBezTo>
                <a:cubicBezTo>
                  <a:pt x="431" y="2"/>
                  <a:pt x="432" y="2"/>
                  <a:pt x="433" y="2"/>
                </a:cubicBezTo>
                <a:cubicBezTo>
                  <a:pt x="438" y="3"/>
                  <a:pt x="443" y="3"/>
                  <a:pt x="447" y="4"/>
                </a:cubicBezTo>
                <a:cubicBezTo>
                  <a:pt x="449" y="4"/>
                  <a:pt x="450" y="4"/>
                  <a:pt x="451" y="4"/>
                </a:cubicBezTo>
                <a:cubicBezTo>
                  <a:pt x="456" y="5"/>
                  <a:pt x="460" y="6"/>
                  <a:pt x="464" y="6"/>
                </a:cubicBezTo>
                <a:cubicBezTo>
                  <a:pt x="466" y="7"/>
                  <a:pt x="468" y="7"/>
                  <a:pt x="469" y="7"/>
                </a:cubicBezTo>
                <a:cubicBezTo>
                  <a:pt x="473" y="8"/>
                  <a:pt x="477" y="9"/>
                  <a:pt x="480" y="9"/>
                </a:cubicBezTo>
                <a:cubicBezTo>
                  <a:pt x="482" y="10"/>
                  <a:pt x="484" y="10"/>
                  <a:pt x="485" y="11"/>
                </a:cubicBezTo>
                <a:cubicBezTo>
                  <a:pt x="489" y="11"/>
                  <a:pt x="493" y="12"/>
                  <a:pt x="497" y="13"/>
                </a:cubicBezTo>
                <a:cubicBezTo>
                  <a:pt x="499" y="14"/>
                  <a:pt x="501" y="15"/>
                  <a:pt x="503" y="15"/>
                </a:cubicBezTo>
                <a:cubicBezTo>
                  <a:pt x="507" y="16"/>
                  <a:pt x="511" y="17"/>
                  <a:pt x="514" y="18"/>
                </a:cubicBezTo>
                <a:cubicBezTo>
                  <a:pt x="517" y="19"/>
                  <a:pt x="519" y="20"/>
                  <a:pt x="521" y="21"/>
                </a:cubicBezTo>
                <a:cubicBezTo>
                  <a:pt x="524" y="22"/>
                  <a:pt x="527" y="23"/>
                  <a:pt x="529" y="23"/>
                </a:cubicBezTo>
                <a:cubicBezTo>
                  <a:pt x="531" y="24"/>
                  <a:pt x="533" y="25"/>
                  <a:pt x="534" y="25"/>
                </a:cubicBezTo>
                <a:cubicBezTo>
                  <a:pt x="535" y="25"/>
                  <a:pt x="535" y="25"/>
                  <a:pt x="535" y="26"/>
                </a:cubicBezTo>
                <a:cubicBezTo>
                  <a:pt x="595" y="48"/>
                  <a:pt x="648" y="85"/>
                  <a:pt x="690" y="131"/>
                </a:cubicBezTo>
                <a:cubicBezTo>
                  <a:pt x="690" y="132"/>
                  <a:pt x="691" y="133"/>
                  <a:pt x="692" y="133"/>
                </a:cubicBezTo>
                <a:cubicBezTo>
                  <a:pt x="725" y="171"/>
                  <a:pt x="751" y="215"/>
                  <a:pt x="769" y="263"/>
                </a:cubicBezTo>
                <a:cubicBezTo>
                  <a:pt x="769" y="264"/>
                  <a:pt x="769" y="264"/>
                  <a:pt x="769" y="265"/>
                </a:cubicBezTo>
                <a:cubicBezTo>
                  <a:pt x="784" y="306"/>
                  <a:pt x="792" y="350"/>
                  <a:pt x="792" y="396"/>
                </a:cubicBezTo>
                <a:cubicBezTo>
                  <a:pt x="792" y="442"/>
                  <a:pt x="784" y="486"/>
                  <a:pt x="769" y="527"/>
                </a:cubicBezTo>
                <a:cubicBezTo>
                  <a:pt x="769" y="527"/>
                  <a:pt x="769" y="528"/>
                  <a:pt x="769" y="529"/>
                </a:cubicBezTo>
                <a:cubicBezTo>
                  <a:pt x="751" y="577"/>
                  <a:pt x="725" y="621"/>
                  <a:pt x="692" y="659"/>
                </a:cubicBezTo>
                <a:cubicBezTo>
                  <a:pt x="691" y="659"/>
                  <a:pt x="690" y="660"/>
                  <a:pt x="690" y="661"/>
                </a:cubicBezTo>
                <a:close/>
                <a:moveTo>
                  <a:pt x="110" y="648"/>
                </a:moveTo>
                <a:cubicBezTo>
                  <a:pt x="240" y="648"/>
                  <a:pt x="240" y="648"/>
                  <a:pt x="240" y="648"/>
                </a:cubicBezTo>
                <a:cubicBezTo>
                  <a:pt x="226" y="613"/>
                  <a:pt x="214" y="574"/>
                  <a:pt x="207" y="533"/>
                </a:cubicBezTo>
                <a:cubicBezTo>
                  <a:pt x="39" y="533"/>
                  <a:pt x="39" y="533"/>
                  <a:pt x="39" y="533"/>
                </a:cubicBezTo>
                <a:cubicBezTo>
                  <a:pt x="56" y="575"/>
                  <a:pt x="80" y="614"/>
                  <a:pt x="110" y="648"/>
                </a:cubicBezTo>
                <a:close/>
                <a:moveTo>
                  <a:pt x="14" y="389"/>
                </a:moveTo>
                <a:cubicBezTo>
                  <a:pt x="195" y="389"/>
                  <a:pt x="195" y="389"/>
                  <a:pt x="195" y="389"/>
                </a:cubicBezTo>
                <a:cubicBezTo>
                  <a:pt x="195" y="350"/>
                  <a:pt x="198" y="311"/>
                  <a:pt x="204" y="273"/>
                </a:cubicBezTo>
                <a:cubicBezTo>
                  <a:pt x="34" y="273"/>
                  <a:pt x="34" y="273"/>
                  <a:pt x="34" y="273"/>
                </a:cubicBezTo>
                <a:cubicBezTo>
                  <a:pt x="22" y="310"/>
                  <a:pt x="15" y="349"/>
                  <a:pt x="14" y="389"/>
                </a:cubicBezTo>
                <a:close/>
                <a:moveTo>
                  <a:pt x="39" y="259"/>
                </a:moveTo>
                <a:cubicBezTo>
                  <a:pt x="207" y="259"/>
                  <a:pt x="207" y="259"/>
                  <a:pt x="207" y="259"/>
                </a:cubicBezTo>
                <a:cubicBezTo>
                  <a:pt x="210" y="242"/>
                  <a:pt x="214" y="226"/>
                  <a:pt x="218" y="210"/>
                </a:cubicBezTo>
                <a:cubicBezTo>
                  <a:pt x="215" y="185"/>
                  <a:pt x="216" y="161"/>
                  <a:pt x="219" y="150"/>
                </a:cubicBezTo>
                <a:cubicBezTo>
                  <a:pt x="219" y="148"/>
                  <a:pt x="220" y="146"/>
                  <a:pt x="220" y="144"/>
                </a:cubicBezTo>
                <a:cubicBezTo>
                  <a:pt x="110" y="144"/>
                  <a:pt x="110" y="144"/>
                  <a:pt x="110" y="144"/>
                </a:cubicBezTo>
                <a:cubicBezTo>
                  <a:pt x="80" y="178"/>
                  <a:pt x="56" y="217"/>
                  <a:pt x="39" y="259"/>
                </a:cubicBezTo>
                <a:close/>
                <a:moveTo>
                  <a:pt x="220" y="57"/>
                </a:moveTo>
                <a:cubicBezTo>
                  <a:pt x="227" y="59"/>
                  <a:pt x="231" y="63"/>
                  <a:pt x="232" y="67"/>
                </a:cubicBezTo>
                <a:cubicBezTo>
                  <a:pt x="242" y="91"/>
                  <a:pt x="238" y="132"/>
                  <a:pt x="232" y="153"/>
                </a:cubicBezTo>
                <a:cubicBezTo>
                  <a:pt x="230" y="165"/>
                  <a:pt x="229" y="188"/>
                  <a:pt x="232" y="210"/>
                </a:cubicBezTo>
                <a:cubicBezTo>
                  <a:pt x="232" y="210"/>
                  <a:pt x="232" y="210"/>
                  <a:pt x="232" y="210"/>
                </a:cubicBezTo>
                <a:cubicBezTo>
                  <a:pt x="234" y="231"/>
                  <a:pt x="239" y="250"/>
                  <a:pt x="246" y="260"/>
                </a:cubicBezTo>
                <a:cubicBezTo>
                  <a:pt x="249" y="260"/>
                  <a:pt x="251" y="262"/>
                  <a:pt x="252" y="265"/>
                </a:cubicBezTo>
                <a:cubicBezTo>
                  <a:pt x="259" y="271"/>
                  <a:pt x="265" y="278"/>
                  <a:pt x="272" y="286"/>
                </a:cubicBezTo>
                <a:cubicBezTo>
                  <a:pt x="285" y="301"/>
                  <a:pt x="298" y="317"/>
                  <a:pt x="322" y="326"/>
                </a:cubicBezTo>
                <a:cubicBezTo>
                  <a:pt x="330" y="329"/>
                  <a:pt x="337" y="332"/>
                  <a:pt x="345" y="334"/>
                </a:cubicBezTo>
                <a:cubicBezTo>
                  <a:pt x="364" y="341"/>
                  <a:pt x="383" y="348"/>
                  <a:pt x="398" y="355"/>
                </a:cubicBezTo>
                <a:cubicBezTo>
                  <a:pt x="399" y="355"/>
                  <a:pt x="399" y="355"/>
                  <a:pt x="399" y="356"/>
                </a:cubicBezTo>
                <a:cubicBezTo>
                  <a:pt x="412" y="362"/>
                  <a:pt x="422" y="368"/>
                  <a:pt x="427" y="374"/>
                </a:cubicBezTo>
                <a:cubicBezTo>
                  <a:pt x="429" y="377"/>
                  <a:pt x="433" y="378"/>
                  <a:pt x="439" y="379"/>
                </a:cubicBezTo>
                <a:cubicBezTo>
                  <a:pt x="434" y="377"/>
                  <a:pt x="432" y="373"/>
                  <a:pt x="431" y="368"/>
                </a:cubicBezTo>
                <a:cubicBezTo>
                  <a:pt x="431" y="363"/>
                  <a:pt x="415" y="340"/>
                  <a:pt x="409" y="330"/>
                </a:cubicBezTo>
                <a:cubicBezTo>
                  <a:pt x="405" y="324"/>
                  <a:pt x="402" y="320"/>
                  <a:pt x="400" y="318"/>
                </a:cubicBezTo>
                <a:cubicBezTo>
                  <a:pt x="397" y="318"/>
                  <a:pt x="392" y="320"/>
                  <a:pt x="387" y="321"/>
                </a:cubicBezTo>
                <a:cubicBezTo>
                  <a:pt x="375" y="325"/>
                  <a:pt x="361" y="329"/>
                  <a:pt x="349" y="329"/>
                </a:cubicBezTo>
                <a:cubicBezTo>
                  <a:pt x="331" y="329"/>
                  <a:pt x="327" y="319"/>
                  <a:pt x="326" y="312"/>
                </a:cubicBezTo>
                <a:cubicBezTo>
                  <a:pt x="324" y="297"/>
                  <a:pt x="329" y="278"/>
                  <a:pt x="339" y="263"/>
                </a:cubicBezTo>
                <a:cubicBezTo>
                  <a:pt x="339" y="263"/>
                  <a:pt x="339" y="262"/>
                  <a:pt x="339" y="262"/>
                </a:cubicBezTo>
                <a:cubicBezTo>
                  <a:pt x="341" y="259"/>
                  <a:pt x="343" y="256"/>
                  <a:pt x="345" y="254"/>
                </a:cubicBezTo>
                <a:cubicBezTo>
                  <a:pt x="358" y="239"/>
                  <a:pt x="373" y="234"/>
                  <a:pt x="389" y="238"/>
                </a:cubicBezTo>
                <a:cubicBezTo>
                  <a:pt x="392" y="238"/>
                  <a:pt x="395" y="239"/>
                  <a:pt x="398" y="240"/>
                </a:cubicBezTo>
                <a:cubicBezTo>
                  <a:pt x="398" y="241"/>
                  <a:pt x="399" y="241"/>
                  <a:pt x="399" y="241"/>
                </a:cubicBezTo>
                <a:cubicBezTo>
                  <a:pt x="414" y="247"/>
                  <a:pt x="426" y="256"/>
                  <a:pt x="435" y="263"/>
                </a:cubicBezTo>
                <a:cubicBezTo>
                  <a:pt x="437" y="264"/>
                  <a:pt x="440" y="266"/>
                  <a:pt x="442" y="267"/>
                </a:cubicBezTo>
                <a:cubicBezTo>
                  <a:pt x="440" y="263"/>
                  <a:pt x="437" y="258"/>
                  <a:pt x="435" y="254"/>
                </a:cubicBezTo>
                <a:cubicBezTo>
                  <a:pt x="429" y="242"/>
                  <a:pt x="425" y="233"/>
                  <a:pt x="428" y="227"/>
                </a:cubicBezTo>
                <a:cubicBezTo>
                  <a:pt x="429" y="225"/>
                  <a:pt x="432" y="222"/>
                  <a:pt x="436" y="222"/>
                </a:cubicBezTo>
                <a:cubicBezTo>
                  <a:pt x="440" y="220"/>
                  <a:pt x="447" y="208"/>
                  <a:pt x="452" y="200"/>
                </a:cubicBezTo>
                <a:cubicBezTo>
                  <a:pt x="462" y="182"/>
                  <a:pt x="473" y="164"/>
                  <a:pt x="487" y="159"/>
                </a:cubicBezTo>
                <a:cubicBezTo>
                  <a:pt x="496" y="156"/>
                  <a:pt x="519" y="149"/>
                  <a:pt x="522" y="139"/>
                </a:cubicBezTo>
                <a:cubicBezTo>
                  <a:pt x="523" y="136"/>
                  <a:pt x="521" y="132"/>
                  <a:pt x="518" y="127"/>
                </a:cubicBezTo>
                <a:cubicBezTo>
                  <a:pt x="504" y="110"/>
                  <a:pt x="472" y="87"/>
                  <a:pt x="456" y="87"/>
                </a:cubicBezTo>
                <a:cubicBezTo>
                  <a:pt x="452" y="87"/>
                  <a:pt x="450" y="88"/>
                  <a:pt x="450" y="93"/>
                </a:cubicBezTo>
                <a:cubicBezTo>
                  <a:pt x="447" y="104"/>
                  <a:pt x="437" y="110"/>
                  <a:pt x="422" y="110"/>
                </a:cubicBezTo>
                <a:cubicBezTo>
                  <a:pt x="404" y="110"/>
                  <a:pt x="375" y="100"/>
                  <a:pt x="371" y="84"/>
                </a:cubicBezTo>
                <a:cubicBezTo>
                  <a:pt x="370" y="79"/>
                  <a:pt x="370" y="70"/>
                  <a:pt x="383" y="63"/>
                </a:cubicBezTo>
                <a:cubicBezTo>
                  <a:pt x="388" y="60"/>
                  <a:pt x="392" y="57"/>
                  <a:pt x="397" y="55"/>
                </a:cubicBezTo>
                <a:cubicBezTo>
                  <a:pt x="415" y="44"/>
                  <a:pt x="428" y="36"/>
                  <a:pt x="445" y="36"/>
                </a:cubicBezTo>
                <a:cubicBezTo>
                  <a:pt x="451" y="36"/>
                  <a:pt x="458" y="38"/>
                  <a:pt x="467" y="40"/>
                </a:cubicBezTo>
                <a:cubicBezTo>
                  <a:pt x="473" y="42"/>
                  <a:pt x="480" y="45"/>
                  <a:pt x="487" y="48"/>
                </a:cubicBezTo>
                <a:cubicBezTo>
                  <a:pt x="489" y="47"/>
                  <a:pt x="492" y="47"/>
                  <a:pt x="494" y="49"/>
                </a:cubicBezTo>
                <a:cubicBezTo>
                  <a:pt x="494" y="50"/>
                  <a:pt x="495" y="51"/>
                  <a:pt x="496" y="52"/>
                </a:cubicBezTo>
                <a:cubicBezTo>
                  <a:pt x="499" y="54"/>
                  <a:pt x="503" y="55"/>
                  <a:pt x="507" y="57"/>
                </a:cubicBezTo>
                <a:cubicBezTo>
                  <a:pt x="517" y="62"/>
                  <a:pt x="527" y="67"/>
                  <a:pt x="532" y="68"/>
                </a:cubicBezTo>
                <a:cubicBezTo>
                  <a:pt x="533" y="63"/>
                  <a:pt x="531" y="51"/>
                  <a:pt x="526" y="37"/>
                </a:cubicBezTo>
                <a:cubicBezTo>
                  <a:pt x="525" y="37"/>
                  <a:pt x="523" y="36"/>
                  <a:pt x="521" y="35"/>
                </a:cubicBezTo>
                <a:cubicBezTo>
                  <a:pt x="519" y="35"/>
                  <a:pt x="517" y="34"/>
                  <a:pt x="516" y="34"/>
                </a:cubicBezTo>
                <a:cubicBezTo>
                  <a:pt x="512" y="33"/>
                  <a:pt x="509" y="32"/>
                  <a:pt x="506" y="31"/>
                </a:cubicBezTo>
                <a:cubicBezTo>
                  <a:pt x="503" y="30"/>
                  <a:pt x="501" y="29"/>
                  <a:pt x="498" y="28"/>
                </a:cubicBezTo>
                <a:cubicBezTo>
                  <a:pt x="496" y="28"/>
                  <a:pt x="494" y="27"/>
                  <a:pt x="492" y="27"/>
                </a:cubicBezTo>
                <a:cubicBezTo>
                  <a:pt x="488" y="26"/>
                  <a:pt x="485" y="25"/>
                  <a:pt x="481" y="24"/>
                </a:cubicBezTo>
                <a:cubicBezTo>
                  <a:pt x="479" y="23"/>
                  <a:pt x="477" y="23"/>
                  <a:pt x="475" y="23"/>
                </a:cubicBezTo>
                <a:cubicBezTo>
                  <a:pt x="472" y="22"/>
                  <a:pt x="468" y="21"/>
                  <a:pt x="464" y="20"/>
                </a:cubicBezTo>
                <a:cubicBezTo>
                  <a:pt x="462" y="20"/>
                  <a:pt x="461" y="20"/>
                  <a:pt x="459" y="20"/>
                </a:cubicBezTo>
                <a:cubicBezTo>
                  <a:pt x="456" y="19"/>
                  <a:pt x="452" y="18"/>
                  <a:pt x="448" y="18"/>
                </a:cubicBezTo>
                <a:cubicBezTo>
                  <a:pt x="447" y="18"/>
                  <a:pt x="446" y="18"/>
                  <a:pt x="445" y="17"/>
                </a:cubicBezTo>
                <a:cubicBezTo>
                  <a:pt x="440" y="17"/>
                  <a:pt x="436" y="16"/>
                  <a:pt x="431" y="16"/>
                </a:cubicBezTo>
                <a:cubicBezTo>
                  <a:pt x="430" y="16"/>
                  <a:pt x="429" y="16"/>
                  <a:pt x="428" y="16"/>
                </a:cubicBezTo>
                <a:cubicBezTo>
                  <a:pt x="423" y="15"/>
                  <a:pt x="418" y="15"/>
                  <a:pt x="414" y="15"/>
                </a:cubicBezTo>
                <a:cubicBezTo>
                  <a:pt x="413" y="15"/>
                  <a:pt x="412" y="15"/>
                  <a:pt x="411" y="15"/>
                </a:cubicBezTo>
                <a:cubicBezTo>
                  <a:pt x="406" y="14"/>
                  <a:pt x="401" y="14"/>
                  <a:pt x="396" y="14"/>
                </a:cubicBezTo>
                <a:cubicBezTo>
                  <a:pt x="392" y="14"/>
                  <a:pt x="389" y="14"/>
                  <a:pt x="385" y="14"/>
                </a:cubicBezTo>
                <a:cubicBezTo>
                  <a:pt x="384" y="15"/>
                  <a:pt x="383" y="15"/>
                  <a:pt x="382" y="15"/>
                </a:cubicBezTo>
                <a:cubicBezTo>
                  <a:pt x="379" y="15"/>
                  <a:pt x="377" y="15"/>
                  <a:pt x="374" y="15"/>
                </a:cubicBezTo>
                <a:cubicBezTo>
                  <a:pt x="373" y="15"/>
                  <a:pt x="372" y="15"/>
                  <a:pt x="370" y="15"/>
                </a:cubicBezTo>
                <a:cubicBezTo>
                  <a:pt x="368" y="15"/>
                  <a:pt x="366" y="16"/>
                  <a:pt x="363" y="16"/>
                </a:cubicBezTo>
                <a:cubicBezTo>
                  <a:pt x="362" y="16"/>
                  <a:pt x="361" y="16"/>
                  <a:pt x="359" y="16"/>
                </a:cubicBezTo>
                <a:cubicBezTo>
                  <a:pt x="357" y="16"/>
                  <a:pt x="355" y="17"/>
                  <a:pt x="353" y="17"/>
                </a:cubicBezTo>
                <a:cubicBezTo>
                  <a:pt x="351" y="17"/>
                  <a:pt x="350" y="17"/>
                  <a:pt x="349" y="17"/>
                </a:cubicBezTo>
                <a:cubicBezTo>
                  <a:pt x="346" y="18"/>
                  <a:pt x="344" y="18"/>
                  <a:pt x="341" y="18"/>
                </a:cubicBezTo>
                <a:cubicBezTo>
                  <a:pt x="340" y="18"/>
                  <a:pt x="339" y="19"/>
                  <a:pt x="338" y="19"/>
                </a:cubicBezTo>
                <a:cubicBezTo>
                  <a:pt x="335" y="19"/>
                  <a:pt x="331" y="20"/>
                  <a:pt x="328" y="20"/>
                </a:cubicBezTo>
                <a:cubicBezTo>
                  <a:pt x="327" y="21"/>
                  <a:pt x="325" y="21"/>
                  <a:pt x="323" y="21"/>
                </a:cubicBezTo>
                <a:cubicBezTo>
                  <a:pt x="322" y="22"/>
                  <a:pt x="320" y="22"/>
                  <a:pt x="318" y="22"/>
                </a:cubicBezTo>
                <a:cubicBezTo>
                  <a:pt x="316" y="23"/>
                  <a:pt x="314" y="23"/>
                  <a:pt x="312" y="24"/>
                </a:cubicBezTo>
                <a:cubicBezTo>
                  <a:pt x="311" y="24"/>
                  <a:pt x="310" y="24"/>
                  <a:pt x="308" y="24"/>
                </a:cubicBezTo>
                <a:cubicBezTo>
                  <a:pt x="306" y="25"/>
                  <a:pt x="304" y="26"/>
                  <a:pt x="302" y="26"/>
                </a:cubicBezTo>
                <a:cubicBezTo>
                  <a:pt x="301" y="26"/>
                  <a:pt x="300" y="27"/>
                  <a:pt x="299" y="27"/>
                </a:cubicBezTo>
                <a:cubicBezTo>
                  <a:pt x="271" y="34"/>
                  <a:pt x="245" y="44"/>
                  <a:pt x="220" y="57"/>
                </a:cubicBezTo>
                <a:close/>
                <a:moveTo>
                  <a:pt x="682" y="144"/>
                </a:moveTo>
                <a:cubicBezTo>
                  <a:pt x="551" y="144"/>
                  <a:pt x="551" y="144"/>
                  <a:pt x="551" y="144"/>
                </a:cubicBezTo>
                <a:cubicBezTo>
                  <a:pt x="566" y="178"/>
                  <a:pt x="577" y="217"/>
                  <a:pt x="585" y="259"/>
                </a:cubicBezTo>
                <a:cubicBezTo>
                  <a:pt x="752" y="259"/>
                  <a:pt x="752" y="259"/>
                  <a:pt x="752" y="259"/>
                </a:cubicBezTo>
                <a:cubicBezTo>
                  <a:pt x="736" y="217"/>
                  <a:pt x="712" y="178"/>
                  <a:pt x="682" y="144"/>
                </a:cubicBezTo>
                <a:close/>
                <a:moveTo>
                  <a:pt x="777" y="403"/>
                </a:moveTo>
                <a:cubicBezTo>
                  <a:pt x="625" y="403"/>
                  <a:pt x="625" y="403"/>
                  <a:pt x="625" y="403"/>
                </a:cubicBezTo>
                <a:cubicBezTo>
                  <a:pt x="626" y="403"/>
                  <a:pt x="626" y="404"/>
                  <a:pt x="627" y="404"/>
                </a:cubicBezTo>
                <a:cubicBezTo>
                  <a:pt x="678" y="429"/>
                  <a:pt x="712" y="446"/>
                  <a:pt x="719" y="460"/>
                </a:cubicBezTo>
                <a:cubicBezTo>
                  <a:pt x="723" y="471"/>
                  <a:pt x="715" y="493"/>
                  <a:pt x="701" y="519"/>
                </a:cubicBezTo>
                <a:cubicBezTo>
                  <a:pt x="757" y="519"/>
                  <a:pt x="757" y="519"/>
                  <a:pt x="757" y="519"/>
                </a:cubicBezTo>
                <a:cubicBezTo>
                  <a:pt x="770" y="482"/>
                  <a:pt x="777" y="443"/>
                  <a:pt x="777" y="403"/>
                </a:cubicBezTo>
                <a:close/>
                <a:moveTo>
                  <a:pt x="473" y="403"/>
                </a:moveTo>
                <a:cubicBezTo>
                  <a:pt x="403" y="403"/>
                  <a:pt x="403" y="403"/>
                  <a:pt x="403" y="403"/>
                </a:cubicBezTo>
                <a:cubicBezTo>
                  <a:pt x="403" y="519"/>
                  <a:pt x="403" y="519"/>
                  <a:pt x="403" y="519"/>
                </a:cubicBezTo>
                <a:cubicBezTo>
                  <a:pt x="468" y="519"/>
                  <a:pt x="468" y="519"/>
                  <a:pt x="468" y="519"/>
                </a:cubicBezTo>
                <a:cubicBezTo>
                  <a:pt x="456" y="507"/>
                  <a:pt x="447" y="495"/>
                  <a:pt x="445" y="479"/>
                </a:cubicBezTo>
                <a:cubicBezTo>
                  <a:pt x="442" y="457"/>
                  <a:pt x="454" y="439"/>
                  <a:pt x="463" y="424"/>
                </a:cubicBezTo>
                <a:cubicBezTo>
                  <a:pt x="470" y="414"/>
                  <a:pt x="474" y="407"/>
                  <a:pt x="473" y="403"/>
                </a:cubicBezTo>
                <a:close/>
                <a:moveTo>
                  <a:pt x="512" y="584"/>
                </a:moveTo>
                <a:cubicBezTo>
                  <a:pt x="510" y="562"/>
                  <a:pt x="496" y="547"/>
                  <a:pt x="482" y="533"/>
                </a:cubicBezTo>
                <a:cubicBezTo>
                  <a:pt x="403" y="533"/>
                  <a:pt x="403" y="533"/>
                  <a:pt x="403" y="533"/>
                </a:cubicBezTo>
                <a:cubicBezTo>
                  <a:pt x="403" y="648"/>
                  <a:pt x="403" y="648"/>
                  <a:pt x="403" y="648"/>
                </a:cubicBezTo>
                <a:cubicBezTo>
                  <a:pt x="492" y="648"/>
                  <a:pt x="492" y="648"/>
                  <a:pt x="492" y="648"/>
                </a:cubicBezTo>
                <a:cubicBezTo>
                  <a:pt x="504" y="625"/>
                  <a:pt x="514" y="602"/>
                  <a:pt x="512" y="584"/>
                </a:cubicBezTo>
                <a:close/>
                <a:moveTo>
                  <a:pt x="224" y="244"/>
                </a:moveTo>
                <a:cubicBezTo>
                  <a:pt x="223" y="249"/>
                  <a:pt x="222" y="254"/>
                  <a:pt x="221" y="259"/>
                </a:cubicBezTo>
                <a:cubicBezTo>
                  <a:pt x="230" y="259"/>
                  <a:pt x="230" y="259"/>
                  <a:pt x="230" y="259"/>
                </a:cubicBezTo>
                <a:cubicBezTo>
                  <a:pt x="228" y="255"/>
                  <a:pt x="226" y="250"/>
                  <a:pt x="224" y="244"/>
                </a:cubicBezTo>
                <a:close/>
                <a:moveTo>
                  <a:pt x="219" y="273"/>
                </a:moveTo>
                <a:cubicBezTo>
                  <a:pt x="212" y="311"/>
                  <a:pt x="209" y="350"/>
                  <a:pt x="209" y="389"/>
                </a:cubicBezTo>
                <a:cubicBezTo>
                  <a:pt x="389" y="389"/>
                  <a:pt x="389" y="389"/>
                  <a:pt x="389" y="389"/>
                </a:cubicBezTo>
                <a:cubicBezTo>
                  <a:pt x="389" y="366"/>
                  <a:pt x="389" y="366"/>
                  <a:pt x="389" y="366"/>
                </a:cubicBezTo>
                <a:cubicBezTo>
                  <a:pt x="374" y="360"/>
                  <a:pt x="357" y="354"/>
                  <a:pt x="340" y="348"/>
                </a:cubicBezTo>
                <a:cubicBezTo>
                  <a:pt x="332" y="345"/>
                  <a:pt x="325" y="342"/>
                  <a:pt x="318" y="339"/>
                </a:cubicBezTo>
                <a:cubicBezTo>
                  <a:pt x="290" y="329"/>
                  <a:pt x="274" y="311"/>
                  <a:pt x="261" y="295"/>
                </a:cubicBezTo>
                <a:cubicBezTo>
                  <a:pt x="254" y="287"/>
                  <a:pt x="248" y="279"/>
                  <a:pt x="241" y="274"/>
                </a:cubicBezTo>
                <a:cubicBezTo>
                  <a:pt x="241" y="274"/>
                  <a:pt x="241" y="274"/>
                  <a:pt x="240" y="273"/>
                </a:cubicBezTo>
                <a:lnTo>
                  <a:pt x="219" y="273"/>
                </a:lnTo>
                <a:close/>
                <a:moveTo>
                  <a:pt x="209" y="403"/>
                </a:moveTo>
                <a:cubicBezTo>
                  <a:pt x="209" y="443"/>
                  <a:pt x="212" y="482"/>
                  <a:pt x="218" y="519"/>
                </a:cubicBezTo>
                <a:cubicBezTo>
                  <a:pt x="389" y="519"/>
                  <a:pt x="389" y="519"/>
                  <a:pt x="389" y="519"/>
                </a:cubicBezTo>
                <a:cubicBezTo>
                  <a:pt x="389" y="403"/>
                  <a:pt x="389" y="403"/>
                  <a:pt x="389" y="403"/>
                </a:cubicBezTo>
                <a:lnTo>
                  <a:pt x="209" y="403"/>
                </a:lnTo>
                <a:close/>
                <a:moveTo>
                  <a:pt x="423" y="389"/>
                </a:moveTo>
                <a:cubicBezTo>
                  <a:pt x="420" y="387"/>
                  <a:pt x="417" y="385"/>
                  <a:pt x="415" y="383"/>
                </a:cubicBezTo>
                <a:cubicBezTo>
                  <a:pt x="413" y="380"/>
                  <a:pt x="409" y="376"/>
                  <a:pt x="403" y="373"/>
                </a:cubicBezTo>
                <a:cubicBezTo>
                  <a:pt x="403" y="389"/>
                  <a:pt x="403" y="389"/>
                  <a:pt x="403" y="389"/>
                </a:cubicBezTo>
                <a:lnTo>
                  <a:pt x="423" y="389"/>
                </a:lnTo>
                <a:close/>
                <a:moveTo>
                  <a:pt x="467" y="369"/>
                </a:moveTo>
                <a:cubicBezTo>
                  <a:pt x="477" y="370"/>
                  <a:pt x="487" y="371"/>
                  <a:pt x="495" y="373"/>
                </a:cubicBezTo>
                <a:cubicBezTo>
                  <a:pt x="497" y="374"/>
                  <a:pt x="503" y="372"/>
                  <a:pt x="509" y="369"/>
                </a:cubicBezTo>
                <a:cubicBezTo>
                  <a:pt x="517" y="364"/>
                  <a:pt x="527" y="359"/>
                  <a:pt x="539" y="359"/>
                </a:cubicBezTo>
                <a:cubicBezTo>
                  <a:pt x="549" y="359"/>
                  <a:pt x="560" y="364"/>
                  <a:pt x="569" y="373"/>
                </a:cubicBezTo>
                <a:cubicBezTo>
                  <a:pt x="572" y="375"/>
                  <a:pt x="577" y="378"/>
                  <a:pt x="583" y="382"/>
                </a:cubicBezTo>
                <a:cubicBezTo>
                  <a:pt x="582" y="344"/>
                  <a:pt x="579" y="308"/>
                  <a:pt x="573" y="273"/>
                </a:cubicBezTo>
                <a:cubicBezTo>
                  <a:pt x="457" y="273"/>
                  <a:pt x="457" y="273"/>
                  <a:pt x="457" y="273"/>
                </a:cubicBezTo>
                <a:cubicBezTo>
                  <a:pt x="457" y="275"/>
                  <a:pt x="456" y="277"/>
                  <a:pt x="456" y="279"/>
                </a:cubicBezTo>
                <a:cubicBezTo>
                  <a:pt x="454" y="282"/>
                  <a:pt x="450" y="284"/>
                  <a:pt x="447" y="284"/>
                </a:cubicBezTo>
                <a:cubicBezTo>
                  <a:pt x="441" y="284"/>
                  <a:pt x="435" y="280"/>
                  <a:pt x="427" y="274"/>
                </a:cubicBezTo>
                <a:cubicBezTo>
                  <a:pt x="427" y="274"/>
                  <a:pt x="426" y="274"/>
                  <a:pt x="426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3" y="303"/>
                  <a:pt x="403" y="303"/>
                  <a:pt x="403" y="303"/>
                </a:cubicBezTo>
                <a:cubicBezTo>
                  <a:pt x="408" y="304"/>
                  <a:pt x="410" y="307"/>
                  <a:pt x="411" y="308"/>
                </a:cubicBezTo>
                <a:cubicBezTo>
                  <a:pt x="412" y="310"/>
                  <a:pt x="416" y="317"/>
                  <a:pt x="420" y="322"/>
                </a:cubicBezTo>
                <a:cubicBezTo>
                  <a:pt x="434" y="342"/>
                  <a:pt x="444" y="357"/>
                  <a:pt x="445" y="366"/>
                </a:cubicBezTo>
                <a:cubicBezTo>
                  <a:pt x="448" y="368"/>
                  <a:pt x="460" y="369"/>
                  <a:pt x="467" y="369"/>
                </a:cubicBezTo>
                <a:close/>
                <a:moveTo>
                  <a:pt x="403" y="258"/>
                </a:moveTo>
                <a:cubicBezTo>
                  <a:pt x="403" y="259"/>
                  <a:pt x="403" y="259"/>
                  <a:pt x="403" y="259"/>
                </a:cubicBezTo>
                <a:cubicBezTo>
                  <a:pt x="406" y="259"/>
                  <a:pt x="406" y="259"/>
                  <a:pt x="406" y="259"/>
                </a:cubicBezTo>
                <a:cubicBezTo>
                  <a:pt x="405" y="259"/>
                  <a:pt x="404" y="258"/>
                  <a:pt x="403" y="258"/>
                </a:cubicBezTo>
                <a:close/>
                <a:moveTo>
                  <a:pt x="389" y="252"/>
                </a:moveTo>
                <a:cubicBezTo>
                  <a:pt x="388" y="252"/>
                  <a:pt x="387" y="252"/>
                  <a:pt x="386" y="251"/>
                </a:cubicBezTo>
                <a:cubicBezTo>
                  <a:pt x="384" y="251"/>
                  <a:pt x="381" y="250"/>
                  <a:pt x="379" y="250"/>
                </a:cubicBezTo>
                <a:cubicBezTo>
                  <a:pt x="371" y="250"/>
                  <a:pt x="364" y="255"/>
                  <a:pt x="359" y="259"/>
                </a:cubicBezTo>
                <a:cubicBezTo>
                  <a:pt x="389" y="259"/>
                  <a:pt x="389" y="259"/>
                  <a:pt x="389" y="259"/>
                </a:cubicBezTo>
                <a:lnTo>
                  <a:pt x="389" y="252"/>
                </a:lnTo>
                <a:close/>
                <a:moveTo>
                  <a:pt x="340" y="310"/>
                </a:moveTo>
                <a:cubicBezTo>
                  <a:pt x="340" y="312"/>
                  <a:pt x="341" y="315"/>
                  <a:pt x="349" y="315"/>
                </a:cubicBezTo>
                <a:cubicBezTo>
                  <a:pt x="359" y="315"/>
                  <a:pt x="372" y="311"/>
                  <a:pt x="383" y="308"/>
                </a:cubicBezTo>
                <a:cubicBezTo>
                  <a:pt x="385" y="307"/>
                  <a:pt x="387" y="307"/>
                  <a:pt x="389" y="306"/>
                </a:cubicBezTo>
                <a:cubicBezTo>
                  <a:pt x="389" y="273"/>
                  <a:pt x="389" y="273"/>
                  <a:pt x="389" y="273"/>
                </a:cubicBezTo>
                <a:cubicBezTo>
                  <a:pt x="349" y="273"/>
                  <a:pt x="349" y="273"/>
                  <a:pt x="349" y="273"/>
                </a:cubicBezTo>
                <a:cubicBezTo>
                  <a:pt x="342" y="285"/>
                  <a:pt x="339" y="300"/>
                  <a:pt x="340" y="310"/>
                </a:cubicBezTo>
                <a:close/>
                <a:moveTo>
                  <a:pt x="777" y="389"/>
                </a:moveTo>
                <a:cubicBezTo>
                  <a:pt x="777" y="349"/>
                  <a:pt x="770" y="310"/>
                  <a:pt x="757" y="273"/>
                </a:cubicBezTo>
                <a:cubicBezTo>
                  <a:pt x="587" y="273"/>
                  <a:pt x="587" y="273"/>
                  <a:pt x="587" y="273"/>
                </a:cubicBezTo>
                <a:cubicBezTo>
                  <a:pt x="593" y="310"/>
                  <a:pt x="597" y="349"/>
                  <a:pt x="597" y="389"/>
                </a:cubicBezTo>
                <a:lnTo>
                  <a:pt x="777" y="389"/>
                </a:lnTo>
                <a:close/>
                <a:moveTo>
                  <a:pt x="536" y="144"/>
                </a:moveTo>
                <a:cubicBezTo>
                  <a:pt x="535" y="144"/>
                  <a:pt x="535" y="144"/>
                  <a:pt x="535" y="144"/>
                </a:cubicBezTo>
                <a:cubicBezTo>
                  <a:pt x="530" y="158"/>
                  <a:pt x="511" y="166"/>
                  <a:pt x="491" y="173"/>
                </a:cubicBezTo>
                <a:cubicBezTo>
                  <a:pt x="482" y="175"/>
                  <a:pt x="472" y="194"/>
                  <a:pt x="464" y="207"/>
                </a:cubicBezTo>
                <a:cubicBezTo>
                  <a:pt x="456" y="221"/>
                  <a:pt x="449" y="231"/>
                  <a:pt x="442" y="235"/>
                </a:cubicBezTo>
                <a:cubicBezTo>
                  <a:pt x="443" y="238"/>
                  <a:pt x="446" y="244"/>
                  <a:pt x="448" y="248"/>
                </a:cubicBezTo>
                <a:cubicBezTo>
                  <a:pt x="450" y="252"/>
                  <a:pt x="452" y="256"/>
                  <a:pt x="453" y="259"/>
                </a:cubicBezTo>
                <a:cubicBezTo>
                  <a:pt x="571" y="259"/>
                  <a:pt x="571" y="259"/>
                  <a:pt x="571" y="259"/>
                </a:cubicBezTo>
                <a:cubicBezTo>
                  <a:pt x="563" y="217"/>
                  <a:pt x="551" y="178"/>
                  <a:pt x="536" y="144"/>
                </a:cubicBezTo>
                <a:close/>
                <a:moveTo>
                  <a:pt x="389" y="76"/>
                </a:moveTo>
                <a:cubicBezTo>
                  <a:pt x="387" y="77"/>
                  <a:pt x="384" y="79"/>
                  <a:pt x="385" y="80"/>
                </a:cubicBezTo>
                <a:cubicBezTo>
                  <a:pt x="385" y="82"/>
                  <a:pt x="387" y="84"/>
                  <a:pt x="389" y="85"/>
                </a:cubicBezTo>
                <a:lnTo>
                  <a:pt x="389" y="76"/>
                </a:lnTo>
                <a:close/>
                <a:moveTo>
                  <a:pt x="403" y="93"/>
                </a:moveTo>
                <a:cubicBezTo>
                  <a:pt x="409" y="95"/>
                  <a:pt x="415" y="96"/>
                  <a:pt x="422" y="96"/>
                </a:cubicBezTo>
                <a:cubicBezTo>
                  <a:pt x="427" y="96"/>
                  <a:pt x="435" y="95"/>
                  <a:pt x="436" y="90"/>
                </a:cubicBezTo>
                <a:cubicBezTo>
                  <a:pt x="438" y="79"/>
                  <a:pt x="445" y="73"/>
                  <a:pt x="456" y="73"/>
                </a:cubicBezTo>
                <a:cubicBezTo>
                  <a:pt x="474" y="73"/>
                  <a:pt x="500" y="91"/>
                  <a:pt x="518" y="107"/>
                </a:cubicBezTo>
                <a:cubicBezTo>
                  <a:pt x="508" y="91"/>
                  <a:pt x="498" y="76"/>
                  <a:pt x="487" y="63"/>
                </a:cubicBezTo>
                <a:cubicBezTo>
                  <a:pt x="479" y="59"/>
                  <a:pt x="471" y="56"/>
                  <a:pt x="463" y="53"/>
                </a:cubicBezTo>
                <a:cubicBezTo>
                  <a:pt x="439" y="46"/>
                  <a:pt x="428" y="52"/>
                  <a:pt x="404" y="67"/>
                </a:cubicBezTo>
                <a:cubicBezTo>
                  <a:pt x="403" y="67"/>
                  <a:pt x="403" y="67"/>
                  <a:pt x="403" y="67"/>
                </a:cubicBezTo>
                <a:lnTo>
                  <a:pt x="403" y="93"/>
                </a:lnTo>
                <a:close/>
                <a:moveTo>
                  <a:pt x="14" y="403"/>
                </a:moveTo>
                <a:cubicBezTo>
                  <a:pt x="15" y="443"/>
                  <a:pt x="22" y="482"/>
                  <a:pt x="34" y="519"/>
                </a:cubicBezTo>
                <a:cubicBezTo>
                  <a:pt x="204" y="519"/>
                  <a:pt x="204" y="519"/>
                  <a:pt x="204" y="519"/>
                </a:cubicBezTo>
                <a:cubicBezTo>
                  <a:pt x="198" y="482"/>
                  <a:pt x="195" y="443"/>
                  <a:pt x="195" y="403"/>
                </a:cubicBezTo>
                <a:lnTo>
                  <a:pt x="14" y="403"/>
                </a:lnTo>
                <a:close/>
                <a:moveTo>
                  <a:pt x="255" y="648"/>
                </a:moveTo>
                <a:cubicBezTo>
                  <a:pt x="389" y="648"/>
                  <a:pt x="389" y="648"/>
                  <a:pt x="389" y="648"/>
                </a:cubicBezTo>
                <a:cubicBezTo>
                  <a:pt x="389" y="533"/>
                  <a:pt x="389" y="533"/>
                  <a:pt x="389" y="533"/>
                </a:cubicBezTo>
                <a:cubicBezTo>
                  <a:pt x="221" y="533"/>
                  <a:pt x="221" y="533"/>
                  <a:pt x="221" y="533"/>
                </a:cubicBezTo>
                <a:cubicBezTo>
                  <a:pt x="229" y="575"/>
                  <a:pt x="241" y="614"/>
                  <a:pt x="255" y="648"/>
                </a:cubicBezTo>
                <a:close/>
                <a:moveTo>
                  <a:pt x="262" y="662"/>
                </a:moveTo>
                <a:cubicBezTo>
                  <a:pt x="294" y="730"/>
                  <a:pt x="339" y="774"/>
                  <a:pt x="389" y="777"/>
                </a:cubicBezTo>
                <a:cubicBezTo>
                  <a:pt x="389" y="662"/>
                  <a:pt x="389" y="662"/>
                  <a:pt x="389" y="662"/>
                </a:cubicBezTo>
                <a:lnTo>
                  <a:pt x="262" y="662"/>
                </a:lnTo>
                <a:close/>
                <a:moveTo>
                  <a:pt x="403" y="777"/>
                </a:moveTo>
                <a:cubicBezTo>
                  <a:pt x="422" y="776"/>
                  <a:pt x="441" y="768"/>
                  <a:pt x="459" y="755"/>
                </a:cubicBezTo>
                <a:cubicBezTo>
                  <a:pt x="452" y="752"/>
                  <a:pt x="447" y="745"/>
                  <a:pt x="446" y="734"/>
                </a:cubicBezTo>
                <a:cubicBezTo>
                  <a:pt x="446" y="724"/>
                  <a:pt x="455" y="709"/>
                  <a:pt x="471" y="683"/>
                </a:cubicBezTo>
                <a:cubicBezTo>
                  <a:pt x="475" y="676"/>
                  <a:pt x="479" y="669"/>
                  <a:pt x="484" y="662"/>
                </a:cubicBezTo>
                <a:cubicBezTo>
                  <a:pt x="403" y="662"/>
                  <a:pt x="403" y="662"/>
                  <a:pt x="403" y="662"/>
                </a:cubicBezTo>
                <a:lnTo>
                  <a:pt x="403" y="777"/>
                </a:lnTo>
                <a:close/>
                <a:moveTo>
                  <a:pt x="618" y="603"/>
                </a:moveTo>
                <a:cubicBezTo>
                  <a:pt x="628" y="598"/>
                  <a:pt x="652" y="569"/>
                  <a:pt x="674" y="536"/>
                </a:cubicBezTo>
                <a:cubicBezTo>
                  <a:pt x="700" y="496"/>
                  <a:pt x="708" y="471"/>
                  <a:pt x="706" y="466"/>
                </a:cubicBezTo>
                <a:cubicBezTo>
                  <a:pt x="701" y="456"/>
                  <a:pt x="653" y="432"/>
                  <a:pt x="621" y="416"/>
                </a:cubicBezTo>
                <a:cubicBezTo>
                  <a:pt x="611" y="411"/>
                  <a:pt x="601" y="407"/>
                  <a:pt x="593" y="403"/>
                </a:cubicBezTo>
                <a:cubicBezTo>
                  <a:pt x="592" y="403"/>
                  <a:pt x="591" y="403"/>
                  <a:pt x="590" y="403"/>
                </a:cubicBezTo>
                <a:cubicBezTo>
                  <a:pt x="587" y="403"/>
                  <a:pt x="584" y="401"/>
                  <a:pt x="583" y="398"/>
                </a:cubicBezTo>
                <a:cubicBezTo>
                  <a:pt x="573" y="392"/>
                  <a:pt x="564" y="387"/>
                  <a:pt x="560" y="383"/>
                </a:cubicBezTo>
                <a:cubicBezTo>
                  <a:pt x="553" y="376"/>
                  <a:pt x="546" y="373"/>
                  <a:pt x="539" y="373"/>
                </a:cubicBezTo>
                <a:cubicBezTo>
                  <a:pt x="530" y="373"/>
                  <a:pt x="523" y="377"/>
                  <a:pt x="515" y="381"/>
                </a:cubicBezTo>
                <a:cubicBezTo>
                  <a:pt x="509" y="384"/>
                  <a:pt x="502" y="388"/>
                  <a:pt x="496" y="388"/>
                </a:cubicBezTo>
                <a:cubicBezTo>
                  <a:pt x="494" y="388"/>
                  <a:pt x="491" y="387"/>
                  <a:pt x="489" y="387"/>
                </a:cubicBezTo>
                <a:cubicBezTo>
                  <a:pt x="486" y="385"/>
                  <a:pt x="480" y="384"/>
                  <a:pt x="474" y="384"/>
                </a:cubicBezTo>
                <a:cubicBezTo>
                  <a:pt x="477" y="386"/>
                  <a:pt x="481" y="388"/>
                  <a:pt x="483" y="392"/>
                </a:cubicBezTo>
                <a:cubicBezTo>
                  <a:pt x="483" y="392"/>
                  <a:pt x="483" y="392"/>
                  <a:pt x="483" y="392"/>
                </a:cubicBezTo>
                <a:cubicBezTo>
                  <a:pt x="484" y="392"/>
                  <a:pt x="484" y="392"/>
                  <a:pt x="484" y="392"/>
                </a:cubicBezTo>
                <a:cubicBezTo>
                  <a:pt x="493" y="405"/>
                  <a:pt x="484" y="419"/>
                  <a:pt x="475" y="432"/>
                </a:cubicBezTo>
                <a:cubicBezTo>
                  <a:pt x="466" y="445"/>
                  <a:pt x="456" y="460"/>
                  <a:pt x="458" y="477"/>
                </a:cubicBezTo>
                <a:cubicBezTo>
                  <a:pt x="461" y="492"/>
                  <a:pt x="473" y="505"/>
                  <a:pt x="487" y="518"/>
                </a:cubicBezTo>
                <a:cubicBezTo>
                  <a:pt x="488" y="519"/>
                  <a:pt x="489" y="520"/>
                  <a:pt x="490" y="521"/>
                </a:cubicBezTo>
                <a:cubicBezTo>
                  <a:pt x="490" y="521"/>
                  <a:pt x="490" y="521"/>
                  <a:pt x="490" y="521"/>
                </a:cubicBezTo>
                <a:cubicBezTo>
                  <a:pt x="506" y="537"/>
                  <a:pt x="523" y="555"/>
                  <a:pt x="526" y="583"/>
                </a:cubicBezTo>
                <a:cubicBezTo>
                  <a:pt x="530" y="614"/>
                  <a:pt x="504" y="657"/>
                  <a:pt x="483" y="690"/>
                </a:cubicBezTo>
                <a:cubicBezTo>
                  <a:pt x="472" y="708"/>
                  <a:pt x="460" y="727"/>
                  <a:pt x="460" y="734"/>
                </a:cubicBezTo>
                <a:cubicBezTo>
                  <a:pt x="461" y="739"/>
                  <a:pt x="463" y="743"/>
                  <a:pt x="466" y="743"/>
                </a:cubicBezTo>
                <a:cubicBezTo>
                  <a:pt x="467" y="743"/>
                  <a:pt x="469" y="742"/>
                  <a:pt x="470" y="741"/>
                </a:cubicBezTo>
                <a:cubicBezTo>
                  <a:pt x="471" y="739"/>
                  <a:pt x="472" y="736"/>
                  <a:pt x="472" y="732"/>
                </a:cubicBezTo>
                <a:cubicBezTo>
                  <a:pt x="471" y="723"/>
                  <a:pt x="482" y="713"/>
                  <a:pt x="503" y="694"/>
                </a:cubicBezTo>
                <a:cubicBezTo>
                  <a:pt x="509" y="689"/>
                  <a:pt x="515" y="684"/>
                  <a:pt x="521" y="678"/>
                </a:cubicBezTo>
                <a:cubicBezTo>
                  <a:pt x="553" y="648"/>
                  <a:pt x="600" y="611"/>
                  <a:pt x="618" y="603"/>
                </a:cubicBezTo>
                <a:close/>
                <a:moveTo>
                  <a:pt x="577" y="648"/>
                </a:moveTo>
                <a:cubicBezTo>
                  <a:pt x="682" y="648"/>
                  <a:pt x="682" y="648"/>
                  <a:pt x="682" y="648"/>
                </a:cubicBezTo>
                <a:cubicBezTo>
                  <a:pt x="712" y="614"/>
                  <a:pt x="736" y="575"/>
                  <a:pt x="752" y="533"/>
                </a:cubicBezTo>
                <a:cubicBezTo>
                  <a:pt x="693" y="533"/>
                  <a:pt x="693" y="533"/>
                  <a:pt x="693" y="533"/>
                </a:cubicBezTo>
                <a:cubicBezTo>
                  <a:pt x="670" y="570"/>
                  <a:pt x="638" y="609"/>
                  <a:pt x="624" y="616"/>
                </a:cubicBezTo>
                <a:cubicBezTo>
                  <a:pt x="615" y="620"/>
                  <a:pt x="598" y="632"/>
                  <a:pt x="577" y="648"/>
                </a:cubicBezTo>
                <a:close/>
                <a:moveTo>
                  <a:pt x="543" y="44"/>
                </a:moveTo>
                <a:cubicBezTo>
                  <a:pt x="547" y="58"/>
                  <a:pt x="549" y="73"/>
                  <a:pt x="542" y="79"/>
                </a:cubicBezTo>
                <a:cubicBezTo>
                  <a:pt x="540" y="81"/>
                  <a:pt x="537" y="82"/>
                  <a:pt x="533" y="82"/>
                </a:cubicBezTo>
                <a:cubicBezTo>
                  <a:pt x="529" y="82"/>
                  <a:pt x="522" y="80"/>
                  <a:pt x="515" y="77"/>
                </a:cubicBezTo>
                <a:cubicBezTo>
                  <a:pt x="526" y="92"/>
                  <a:pt x="536" y="110"/>
                  <a:pt x="545" y="130"/>
                </a:cubicBezTo>
                <a:cubicBezTo>
                  <a:pt x="669" y="130"/>
                  <a:pt x="669" y="130"/>
                  <a:pt x="669" y="130"/>
                </a:cubicBezTo>
                <a:cubicBezTo>
                  <a:pt x="634" y="93"/>
                  <a:pt x="591" y="64"/>
                  <a:pt x="543" y="44"/>
                </a:cubicBezTo>
                <a:close/>
                <a:moveTo>
                  <a:pt x="123" y="130"/>
                </a:moveTo>
                <a:cubicBezTo>
                  <a:pt x="222" y="130"/>
                  <a:pt x="222" y="130"/>
                  <a:pt x="222" y="130"/>
                </a:cubicBezTo>
                <a:cubicBezTo>
                  <a:pt x="225" y="109"/>
                  <a:pt x="224" y="85"/>
                  <a:pt x="219" y="72"/>
                </a:cubicBezTo>
                <a:cubicBezTo>
                  <a:pt x="219" y="71"/>
                  <a:pt x="217" y="70"/>
                  <a:pt x="213" y="70"/>
                </a:cubicBezTo>
                <a:cubicBezTo>
                  <a:pt x="207" y="70"/>
                  <a:pt x="199" y="72"/>
                  <a:pt x="189" y="75"/>
                </a:cubicBezTo>
                <a:cubicBezTo>
                  <a:pt x="165" y="91"/>
                  <a:pt x="143" y="109"/>
                  <a:pt x="123" y="130"/>
                </a:cubicBezTo>
                <a:close/>
                <a:moveTo>
                  <a:pt x="333" y="772"/>
                </a:moveTo>
                <a:cubicBezTo>
                  <a:pt x="303" y="753"/>
                  <a:pt x="275" y="720"/>
                  <a:pt x="252" y="674"/>
                </a:cubicBezTo>
                <a:cubicBezTo>
                  <a:pt x="250" y="670"/>
                  <a:pt x="248" y="666"/>
                  <a:pt x="247" y="662"/>
                </a:cubicBezTo>
                <a:cubicBezTo>
                  <a:pt x="123" y="662"/>
                  <a:pt x="123" y="662"/>
                  <a:pt x="123" y="662"/>
                </a:cubicBezTo>
                <a:cubicBezTo>
                  <a:pt x="178" y="719"/>
                  <a:pt x="251" y="759"/>
                  <a:pt x="333" y="772"/>
                </a:cubicBezTo>
                <a:close/>
                <a:moveTo>
                  <a:pt x="669" y="662"/>
                </a:moveTo>
                <a:cubicBezTo>
                  <a:pt x="560" y="662"/>
                  <a:pt x="560" y="662"/>
                  <a:pt x="560" y="662"/>
                </a:cubicBezTo>
                <a:cubicBezTo>
                  <a:pt x="551" y="670"/>
                  <a:pt x="541" y="678"/>
                  <a:pt x="533" y="686"/>
                </a:cubicBezTo>
                <a:cubicBezTo>
                  <a:pt x="511" y="726"/>
                  <a:pt x="485" y="755"/>
                  <a:pt x="458" y="773"/>
                </a:cubicBezTo>
                <a:cubicBezTo>
                  <a:pt x="540" y="759"/>
                  <a:pt x="613" y="719"/>
                  <a:pt x="669" y="662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latin typeface="Open Sans Light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24380" y="2160104"/>
            <a:ext cx="371787" cy="8233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24380" y="1115988"/>
            <a:ext cx="371787" cy="85269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Прямоугольник 1"/>
          <p:cNvSpPr/>
          <p:nvPr/>
        </p:nvSpPr>
        <p:spPr>
          <a:xfrm>
            <a:off x="4853978" y="2736168"/>
            <a:ext cx="644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1-dars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05577737"/>
              </p:ext>
            </p:extLst>
          </p:nvPr>
        </p:nvGraphicFramePr>
        <p:xfrm>
          <a:off x="20908" y="71872"/>
          <a:ext cx="5652033" cy="3132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0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12" y="71872"/>
            <a:ext cx="5652629" cy="120032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77800"/>
            <a:r>
              <a:rPr lang="ms-MY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1960-1970-yillarda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qator harbiy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to‘ntarishlar kelib chiqdi. 1980-yil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sentabrda general </a:t>
            </a:r>
            <a:r>
              <a:rPr lang="ms-MY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Kenan Evren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navbatdagi harbiy to‘ntarish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o‘tkazib, yana harbiylar hokimiyatni qo‘lga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49" y="1336798"/>
            <a:ext cx="327614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63469962"/>
              </p:ext>
            </p:extLst>
          </p:nvPr>
        </p:nvGraphicFramePr>
        <p:xfrm>
          <a:off x="0" y="431912"/>
          <a:ext cx="5616624" cy="2556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Konstitutsiya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3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48307" y="558646"/>
            <a:ext cx="3126176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79388"/>
            <a:r>
              <a:rPr lang="ms-MY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1983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-yili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Turkiya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  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vaziri </a:t>
            </a:r>
            <a:r>
              <a:rPr lang="ms-MY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Turg‘ut O‘zol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Turkiyada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 islohotlar boshlab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yubordi.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1983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-yil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24-apreldan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partiyalar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ruxsat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Turgʻut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Oʻzol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“Ona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partiyasini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tuzdi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6" y="863960"/>
            <a:ext cx="2268252" cy="165735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dirty="0" err="1" smtClean="0"/>
              <a:t>Turgut</a:t>
            </a:r>
            <a:r>
              <a:rPr lang="en-US" dirty="0" smtClean="0"/>
              <a:t> </a:t>
            </a:r>
            <a:r>
              <a:rPr lang="en-US" dirty="0" err="1" smtClean="0"/>
              <a:t>O‘zol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3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84056347"/>
              </p:ext>
            </p:extLst>
          </p:nvPr>
        </p:nvGraphicFramePr>
        <p:xfrm>
          <a:off x="71412" y="74985"/>
          <a:ext cx="5688037" cy="313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1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31654" y="522135"/>
            <a:ext cx="3527796" cy="270843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92075" algn="ctr"/>
            <a:r>
              <a:rPr lang="en-US" sz="1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en-US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/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eksportga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yoʻnaltirildi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92075"/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xususiylashtirish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/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tijorat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mintaqalari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/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Turkiya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jadal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rivojlandi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92075"/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misli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koʻrilmagan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taraqqiy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topdi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0" y="755948"/>
            <a:ext cx="2035533" cy="2109217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dirty="0" err="1" smtClean="0"/>
              <a:t>Iqtisodiy</a:t>
            </a:r>
            <a:r>
              <a:rPr lang="en-US" dirty="0" smtClean="0"/>
              <a:t> </a:t>
            </a:r>
            <a:r>
              <a:rPr lang="en-US" dirty="0" err="1" smtClean="0"/>
              <a:t>ahvol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5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96591997"/>
              </p:ext>
            </p:extLst>
          </p:nvPr>
        </p:nvGraphicFramePr>
        <p:xfrm>
          <a:off x="143420" y="518529"/>
          <a:ext cx="5508613" cy="261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Iqtisodiy</a:t>
            </a:r>
            <a:r>
              <a:rPr lang="en-US" dirty="0" smtClean="0"/>
              <a:t> </a:t>
            </a:r>
            <a:r>
              <a:rPr lang="en-US" dirty="0" err="1" smtClean="0"/>
              <a:t>ahvol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1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878" y="683940"/>
            <a:ext cx="5431832" cy="230832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indent="179388"/>
            <a:r>
              <a:rPr lang="ms-MY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1990-yildan </a:t>
            </a:r>
            <a:r>
              <a:rPr lang="ms-MY" sz="1800" dirty="0">
                <a:latin typeface="Arial" panose="020B0604020202020204" pitchFamily="34" charset="0"/>
                <a:cs typeface="Arial" panose="020B0604020202020204" pitchFamily="34" charset="0"/>
              </a:rPr>
              <a:t>bosh vazir </a:t>
            </a:r>
            <a:r>
              <a:rPr lang="ms-MY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sifatida – tajribali </a:t>
            </a:r>
            <a:r>
              <a:rPr lang="ms-MY" sz="1800" dirty="0">
                <a:latin typeface="Arial" panose="020B0604020202020204" pitchFamily="34" charset="0"/>
                <a:cs typeface="Arial" panose="020B0604020202020204" pitchFamily="34" charset="0"/>
              </a:rPr>
              <a:t>siyosatchi Sulaymon </a:t>
            </a:r>
            <a:r>
              <a:rPr lang="ms-MY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Demirel faoliyat olib bordi.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r>
              <a:rPr lang="ms-MY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Tashqi </a:t>
            </a:r>
            <a:r>
              <a:rPr lang="ms-MY" sz="1800" dirty="0">
                <a:latin typeface="Arial" panose="020B0604020202020204" pitchFamily="34" charset="0"/>
                <a:cs typeface="Arial" panose="020B0604020202020204" pitchFamily="34" charset="0"/>
              </a:rPr>
              <a:t>siyosatda Turkiya uzoq </a:t>
            </a:r>
            <a:r>
              <a:rPr lang="ms-MY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yillardan beri   </a:t>
            </a:r>
            <a:r>
              <a:rPr lang="ms-MY" sz="1800" dirty="0">
                <a:latin typeface="Arial" panose="020B0604020202020204" pitchFamily="34" charset="0"/>
                <a:cs typeface="Arial" panose="020B0604020202020204" pitchFamily="34" charset="0"/>
              </a:rPr>
              <a:t>Yevropa </a:t>
            </a:r>
            <a:r>
              <a:rPr lang="ms-MY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Ittifoqiga kirish harakatida. </a:t>
            </a:r>
          </a:p>
          <a:p>
            <a:pPr indent="179388"/>
            <a:r>
              <a:rPr lang="ms-MY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Turkiyaning </a:t>
            </a:r>
            <a:r>
              <a:rPr lang="ms-MY" sz="1800" dirty="0">
                <a:latin typeface="Arial" panose="020B0604020202020204" pitchFamily="34" charset="0"/>
                <a:cs typeface="Arial" panose="020B0604020202020204" pitchFamily="34" charset="0"/>
              </a:rPr>
              <a:t>iqtisodiy va siyosiy jihatdan Yevropa bilan bog‘langanligi, NATOning a’zosi bo‘lganligiga qaramasdan, </a:t>
            </a:r>
            <a:r>
              <a:rPr lang="ms-MY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hamon </a:t>
            </a:r>
            <a:r>
              <a:rPr lang="ms-MY" sz="1800" dirty="0">
                <a:latin typeface="Arial" panose="020B0604020202020204" pitchFamily="34" charset="0"/>
                <a:cs typeface="Arial" panose="020B0604020202020204" pitchFamily="34" charset="0"/>
              </a:rPr>
              <a:t>Yevropa Ittifoqiga </a:t>
            </a:r>
            <a:r>
              <a:rPr lang="ms-MY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qabul </a:t>
            </a:r>
            <a:r>
              <a:rPr lang="ms-MY" sz="1800" dirty="0">
                <a:latin typeface="Arial" panose="020B0604020202020204" pitchFamily="34" charset="0"/>
                <a:cs typeface="Arial" panose="020B0604020202020204" pitchFamily="34" charset="0"/>
              </a:rPr>
              <a:t>qilinmadi.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960" y="107219"/>
            <a:ext cx="4895533" cy="386260"/>
          </a:xfrm>
        </p:spPr>
        <p:txBody>
          <a:bodyPr/>
          <a:lstStyle/>
          <a:p>
            <a:r>
              <a:rPr lang="en-US" dirty="0" err="1" smtClean="0"/>
              <a:t>Turkiya</a:t>
            </a:r>
            <a:r>
              <a:rPr lang="en-US" dirty="0" smtClean="0"/>
              <a:t> </a:t>
            </a:r>
            <a:r>
              <a:rPr lang="en-US" dirty="0" err="1" smtClean="0"/>
              <a:t>tashqi</a:t>
            </a:r>
            <a:r>
              <a:rPr lang="en-US" dirty="0" smtClean="0"/>
              <a:t> </a:t>
            </a:r>
            <a:r>
              <a:rPr lang="en-US" dirty="0" err="1" smtClean="0"/>
              <a:t>siyosati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7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620" y="85874"/>
            <a:ext cx="3228153" cy="289310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indent="179388"/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Islom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Gʻarbiy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Poytaxti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Tehron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79388"/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648, 95 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km². </a:t>
            </a:r>
          </a:p>
          <a:p>
            <a:pPr indent="179388"/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holisi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79 115 000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(2016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ustonga 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79388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Amaldagi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konstitutsiya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1979-yil         2-5-dekabrdagi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referendumda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tasdiqlangan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79388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Islom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/>
          </a:p>
        </p:txBody>
      </p:sp>
      <p:pic>
        <p:nvPicPr>
          <p:cNvPr id="4" name="image10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773" y="52529"/>
            <a:ext cx="2405982" cy="30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021" y="624457"/>
            <a:ext cx="5544616" cy="2308324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indent="179388" algn="just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1943-yil 9-sentabrda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eʼlon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qatnashmadi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 algn="just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1945-46-yillar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antiimperialistik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demokratik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avj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79388" algn="just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qoʻydi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1960-yillarning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boshlarida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vaziyat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keskinlashdi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79388" algn="just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monarxiya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tuzumi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qudratini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islohotlar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oʻtkazishga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71413" y="102633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    </a:t>
            </a:r>
            <a:r>
              <a:rPr lang="en-US" sz="2400" dirty="0" err="1" smtClean="0"/>
              <a:t>Eron</a:t>
            </a:r>
            <a:r>
              <a:rPr lang="en-US" sz="2400" dirty="0" smtClean="0"/>
              <a:t> </a:t>
            </a:r>
            <a:r>
              <a:rPr lang="en-US" sz="2400" dirty="0" err="1" smtClean="0"/>
              <a:t>urushdan</a:t>
            </a:r>
            <a:r>
              <a:rPr lang="en-US" sz="2400" dirty="0" smtClean="0"/>
              <a:t> </a:t>
            </a:r>
            <a:r>
              <a:rPr lang="en-US" sz="2400" dirty="0" err="1" smtClean="0"/>
              <a:t>keyin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61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310" y="86342"/>
            <a:ext cx="4895533" cy="38626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Reja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32363" y="616927"/>
            <a:ext cx="4644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lvl="0" defTabSz="575936">
              <a:spcAft>
                <a:spcPts val="94"/>
              </a:spcAft>
              <a:defRPr/>
            </a:pPr>
            <a:r>
              <a:rPr lang="ms-MY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1946-1980-yillarda </a:t>
            </a:r>
            <a:r>
              <a:rPr lang="ms-MY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Turkiya.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4116" y="2023409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defTabSz="575936">
              <a:spcAft>
                <a:spcPts val="94"/>
              </a:spcAft>
              <a:defRPr/>
            </a:pPr>
            <a:r>
              <a:rPr lang="ms-MY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1946-1991-yillarda Eron</a:t>
            </a:r>
            <a:r>
              <a:rPr lang="ms-MY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239696" y="766053"/>
            <a:ext cx="692736" cy="682529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242773" y="1933129"/>
            <a:ext cx="728740" cy="71738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56289031"/>
              </p:ext>
            </p:extLst>
          </p:nvPr>
        </p:nvGraphicFramePr>
        <p:xfrm>
          <a:off x="71412" y="35868"/>
          <a:ext cx="5688037" cy="320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7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60728045"/>
              </p:ext>
            </p:extLst>
          </p:nvPr>
        </p:nvGraphicFramePr>
        <p:xfrm>
          <a:off x="35409" y="71872"/>
          <a:ext cx="367240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17" y="467917"/>
            <a:ext cx="2016225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22898195"/>
              </p:ext>
            </p:extLst>
          </p:nvPr>
        </p:nvGraphicFramePr>
        <p:xfrm>
          <a:off x="35409" y="71872"/>
          <a:ext cx="385242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65" y="507012"/>
            <a:ext cx="1800200" cy="247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13" y="77605"/>
            <a:ext cx="5616624" cy="14773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179388"/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“Oq inqilob”ning </a:t>
            </a:r>
            <a:r>
              <a:rPr lang="ms-MY" sz="1800" spc="-4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o‘n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yilida Eron iqtisodiy </a:t>
            </a:r>
            <a:r>
              <a:rPr lang="ms-MY" sz="1800" spc="-3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o‘sish </a:t>
            </a:r>
            <a:r>
              <a:rPr lang="ms-MY" sz="1800" spc="-1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bo‘yicha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dunyoda eng</a:t>
            </a:r>
            <a:r>
              <a:rPr lang="ms-MY" sz="1800" spc="31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yuqori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ko‘rsatkichlarga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erishdi. Eronning neftdan oladigan daromadi ham</a:t>
            </a:r>
            <a:r>
              <a:rPr lang="ms-MY" sz="1800" spc="31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keskin</a:t>
            </a:r>
            <a:r>
              <a:rPr lang="ms-MY" sz="1800" spc="31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oshdi.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Sanoatning mashinasozlik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stanok-sozlik va boshqa 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sohalari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jadal</a:t>
            </a:r>
            <a:r>
              <a:rPr lang="ms-MY" sz="1800" spc="27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rivojlandi.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9" y="1575690"/>
            <a:ext cx="2275237" cy="15690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47" y="1580094"/>
            <a:ext cx="2592288" cy="15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69734956"/>
              </p:ext>
            </p:extLst>
          </p:nvPr>
        </p:nvGraphicFramePr>
        <p:xfrm>
          <a:off x="1" y="35868"/>
          <a:ext cx="5724040" cy="320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0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441" y="647936"/>
            <a:ext cx="4968552" cy="224676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ms-MY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1979-yil </a:t>
            </a:r>
            <a:r>
              <a:rPr lang="ms-MY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fevralda </a:t>
            </a:r>
            <a:r>
              <a:rPr lang="ms-MY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 iste’foga chiqdi. </a:t>
            </a:r>
            <a:endParaRPr lang="ms-MY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defRPr/>
            </a:pPr>
            <a:r>
              <a:rPr lang="ms-MY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 </a:t>
            </a:r>
            <a:r>
              <a:rPr lang="ms-MY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rejimi ag‘darildi, </a:t>
            </a:r>
            <a:endParaRPr lang="ms-MY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defRPr/>
            </a:pPr>
            <a:r>
              <a:rPr lang="ms-MY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 </a:t>
            </a:r>
            <a:r>
              <a:rPr lang="ms-MY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Islom Respublikasi </a:t>
            </a:r>
            <a:r>
              <a:rPr lang="ms-MY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ms-MY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e’lon </a:t>
            </a:r>
            <a:r>
              <a:rPr lang="ms-MY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ms-MY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dirty="0" err="1" smtClean="0"/>
              <a:t>Eron</a:t>
            </a:r>
            <a:r>
              <a:rPr lang="en-US" dirty="0" smtClean="0"/>
              <a:t> </a:t>
            </a:r>
            <a:r>
              <a:rPr lang="en-US" dirty="0" err="1" smtClean="0"/>
              <a:t>Islom</a:t>
            </a:r>
            <a:r>
              <a:rPr lang="en-US" dirty="0" smtClean="0"/>
              <a:t> </a:t>
            </a:r>
            <a:r>
              <a:rPr lang="en-US" dirty="0" err="1" smtClean="0"/>
              <a:t>Respublikasi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5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95453261"/>
              </p:ext>
            </p:extLst>
          </p:nvPr>
        </p:nvGraphicFramePr>
        <p:xfrm>
          <a:off x="71414" y="71872"/>
          <a:ext cx="568803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5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422" y="132269"/>
            <a:ext cx="5184072" cy="386260"/>
          </a:xfrm>
        </p:spPr>
        <p:txBody>
          <a:bodyPr/>
          <a:lstStyle/>
          <a:p>
            <a:r>
              <a:rPr lang="en-US" dirty="0" err="1" smtClean="0"/>
              <a:t>Eron-Iroq</a:t>
            </a:r>
            <a:r>
              <a:rPr lang="en-US" dirty="0" smtClean="0"/>
              <a:t> </a:t>
            </a:r>
            <a:r>
              <a:rPr lang="en-US" dirty="0" err="1" smtClean="0"/>
              <a:t>urushi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6643" y="559234"/>
            <a:ext cx="5508611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179388" algn="just"/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 Eronga qarshi sanksiyalar e’lon qildi.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ahvoli og‘irlashib bordi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ms-MY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 algn="just"/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 holatda 1980-yili Iroq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qo‘shinlari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Eronga bostirib kirdi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ms-MY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9388" algn="just"/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Boshlangan Eron-Iroq urushi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1988-yilgacha davom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etdi. Eronda oziq-ovqat qiyinchiligi boshlanib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kartochka tizimi joriy qilindi,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 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tanazzulga </a:t>
            </a:r>
            <a:r>
              <a:rPr lang="ms-MY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 </a:t>
            </a:r>
            <a:r>
              <a:rPr lang="ms-MY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tutdi.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422" y="132269"/>
            <a:ext cx="5184072" cy="386260"/>
          </a:xfrm>
        </p:spPr>
        <p:txBody>
          <a:bodyPr/>
          <a:lstStyle/>
          <a:p>
            <a:r>
              <a:rPr lang="en-US" dirty="0" err="1" smtClean="0"/>
              <a:t>Iqtisodiy</a:t>
            </a:r>
            <a:r>
              <a:rPr lang="en-US" dirty="0" smtClean="0"/>
              <a:t> </a:t>
            </a:r>
            <a:r>
              <a:rPr lang="en-US" dirty="0" err="1" smtClean="0"/>
              <a:t>inqiroz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40396728"/>
              </p:ext>
            </p:extLst>
          </p:nvPr>
        </p:nvGraphicFramePr>
        <p:xfrm>
          <a:off x="107418" y="518529"/>
          <a:ext cx="5580620" cy="26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3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723" y="133411"/>
            <a:ext cx="5112568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endParaRPr sz="2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67151" y="827476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xmlns="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53034" y="827476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26007" y="453278"/>
            <a:ext cx="2933443" cy="19802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3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259" y="784678"/>
            <a:ext cx="5255840" cy="178510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126-sahifasida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atamalarni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tarixiga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ta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98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2633"/>
            <a:ext cx="302433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    </a:t>
            </a:r>
            <a:r>
              <a:rPr lang="en-US" sz="2400" dirty="0" err="1" smtClean="0"/>
              <a:t>Turkiya</a:t>
            </a:r>
            <a:r>
              <a:rPr lang="en-US" sz="2400" dirty="0" smtClean="0"/>
              <a:t> </a:t>
            </a:r>
            <a:r>
              <a:rPr lang="en-US" sz="2400" dirty="0" err="1" smtClean="0"/>
              <a:t>haqida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67151" y="827476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26007" y="453278"/>
            <a:ext cx="2933443" cy="19802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3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2072" y="611932"/>
            <a:ext cx="2963677" cy="1969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783,562 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km²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83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154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2019-yil)</a:t>
            </a:r>
          </a:p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Poytaxti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Anqara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  <a:b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viloyatdan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10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5749" y="73407"/>
            <a:ext cx="2622006" cy="30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14923138"/>
              </p:ext>
            </p:extLst>
          </p:nvPr>
        </p:nvGraphicFramePr>
        <p:xfrm>
          <a:off x="92714" y="71872"/>
          <a:ext cx="5595323" cy="3052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61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83934970"/>
              </p:ext>
            </p:extLst>
          </p:nvPr>
        </p:nvGraphicFramePr>
        <p:xfrm>
          <a:off x="503461" y="611932"/>
          <a:ext cx="4932548" cy="2412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2"/>
          <p:cNvSpPr txBox="1">
            <a:spLocks/>
          </p:cNvSpPr>
          <p:nvPr/>
        </p:nvSpPr>
        <p:spPr>
          <a:xfrm>
            <a:off x="71413" y="102633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    </a:t>
            </a:r>
            <a:r>
              <a:rPr lang="en-US" sz="2400" dirty="0" err="1" smtClean="0"/>
              <a:t>Turkiya</a:t>
            </a:r>
            <a:r>
              <a:rPr lang="en-US" sz="2400" dirty="0" smtClean="0"/>
              <a:t> </a:t>
            </a:r>
            <a:r>
              <a:rPr lang="en-US" sz="2400" dirty="0" err="1" smtClean="0"/>
              <a:t>urushdan</a:t>
            </a:r>
            <a:r>
              <a:rPr lang="en-US" sz="2400" dirty="0" smtClean="0"/>
              <a:t> </a:t>
            </a:r>
            <a:r>
              <a:rPr lang="en-US" sz="2400" dirty="0" err="1" smtClean="0"/>
              <a:t>keyin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71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65718805"/>
              </p:ext>
            </p:extLst>
          </p:nvPr>
        </p:nvGraphicFramePr>
        <p:xfrm>
          <a:off x="0" y="71872"/>
          <a:ext cx="2951733" cy="3132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33" y="71873"/>
            <a:ext cx="2736304" cy="1548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33" y="1656158"/>
            <a:ext cx="2736304" cy="153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689" y="702087"/>
            <a:ext cx="2989069" cy="22788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ms-MY" sz="2100" b="0" dirty="0">
                <a:solidFill>
                  <a:srgbClr val="002060"/>
                </a:solidFill>
              </a:rPr>
              <a:t>Turkiya prezidenti  Ismet  Inyonyu Ikkinchi jahon urushidan so‘ng Otaturkning yo‘lini davom ettirdi, mamlakatda bitta  partiya  diktaturasi saqlanib qoldi.</a:t>
            </a:r>
            <a:endParaRPr lang="ru-RU" sz="2100" b="0" dirty="0">
              <a:solidFill>
                <a:srgbClr val="002060"/>
              </a:solidFill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71413" y="102633"/>
            <a:ext cx="561662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    </a:t>
            </a:r>
            <a:r>
              <a:rPr lang="en-US" sz="2400" dirty="0" err="1" smtClean="0"/>
              <a:t>Turkiya</a:t>
            </a:r>
            <a:r>
              <a:rPr lang="en-US" sz="2400" dirty="0" smtClean="0"/>
              <a:t> </a:t>
            </a:r>
            <a:r>
              <a:rPr lang="en-US" sz="2400" dirty="0" err="1" smtClean="0"/>
              <a:t>urushdan</a:t>
            </a:r>
            <a:r>
              <a:rPr lang="en-US" sz="2400" dirty="0" smtClean="0"/>
              <a:t> </a:t>
            </a:r>
            <a:r>
              <a:rPr lang="en-US" sz="2400" dirty="0" err="1" smtClean="0"/>
              <a:t>keyin</a:t>
            </a:r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575928"/>
            <a:ext cx="1807096" cy="2228755"/>
          </a:xfrm>
          <a:prstGeom prst="rect">
            <a:avLst/>
          </a:prstGeom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36525" y="2804683"/>
            <a:ext cx="1807096" cy="32442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16486" rIns="0" bIns="0" rtlCol="0" anchor="ctr">
            <a:sp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ms-MY" sz="2000" dirty="0" smtClean="0">
                <a:solidFill>
                  <a:srgbClr val="002060"/>
                </a:solidFill>
              </a:rPr>
              <a:t>Ismet Inyonyu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87268053"/>
              </p:ext>
            </p:extLst>
          </p:nvPr>
        </p:nvGraphicFramePr>
        <p:xfrm>
          <a:off x="71412" y="71872"/>
          <a:ext cx="5688038" cy="306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6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59659806"/>
              </p:ext>
            </p:extLst>
          </p:nvPr>
        </p:nvGraphicFramePr>
        <p:xfrm>
          <a:off x="71412" y="71872"/>
          <a:ext cx="5544617" cy="306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4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154467</TotalTime>
  <Words>824</Words>
  <Application>Microsoft Office PowerPoint</Application>
  <PresentationFormat>Произвольный</PresentationFormat>
  <Paragraphs>87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29</vt:i4>
      </vt:variant>
    </vt:vector>
  </HeadingPairs>
  <TitlesOfParts>
    <vt:vector size="45" baseType="lpstr">
      <vt:lpstr>Arial</vt:lpstr>
      <vt:lpstr>Calibri</vt:lpstr>
      <vt:lpstr>Open Sans</vt:lpstr>
      <vt:lpstr>Open Sans Light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JAHON TARIXI</vt:lpstr>
      <vt:lpstr>Reja</vt:lpstr>
      <vt:lpstr>    Turkiya haqida</vt:lpstr>
      <vt:lpstr>Презентация PowerPoint</vt:lpstr>
      <vt:lpstr>Презентация PowerPoint</vt:lpstr>
      <vt:lpstr>Презентация PowerPoint</vt:lpstr>
      <vt:lpstr>Turkiya prezidenti  Ismet  Inyonyu Ikkinchi jahon urushidan so‘ng Otaturkning yo‘lini davom ettirdi, mamlakatda bitta  partiya  diktaturasi saqlanib qoldi.</vt:lpstr>
      <vt:lpstr>Презентация PowerPoint</vt:lpstr>
      <vt:lpstr>Презентация PowerPoint</vt:lpstr>
      <vt:lpstr>Презентация PowerPoint</vt:lpstr>
      <vt:lpstr>Презентация PowerPoint</vt:lpstr>
      <vt:lpstr>Yangi Konstitutsiya</vt:lpstr>
      <vt:lpstr>Turgut O‘zol</vt:lpstr>
      <vt:lpstr>Презентация PowerPoint</vt:lpstr>
      <vt:lpstr>Iqtisodiy ahvol</vt:lpstr>
      <vt:lpstr>Iqtisodiy ahvol</vt:lpstr>
      <vt:lpstr>Turkiya tashqi siyosati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Eron Islom Respublikasi</vt:lpstr>
      <vt:lpstr>Презентация PowerPoint</vt:lpstr>
      <vt:lpstr>Eron-Iroq urushi</vt:lpstr>
      <vt:lpstr>Iqtisodiy inqiroz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1648</cp:revision>
  <dcterms:created xsi:type="dcterms:W3CDTF">2014-10-08T23:03:32Z</dcterms:created>
  <dcterms:modified xsi:type="dcterms:W3CDTF">2021-03-02T13:24:54Z</dcterms:modified>
</cp:coreProperties>
</file>