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512" r:id="rId13"/>
    <p:sldId id="1519" r:id="rId14"/>
    <p:sldId id="1515" r:id="rId15"/>
    <p:sldId id="1520" r:id="rId16"/>
    <p:sldId id="1516" r:id="rId17"/>
    <p:sldId id="1513" r:id="rId18"/>
    <p:sldId id="1517" r:id="rId19"/>
    <p:sldId id="1522" r:id="rId20"/>
    <p:sldId id="1514" r:id="rId21"/>
    <p:sldId id="1527" r:id="rId22"/>
    <p:sldId id="1526" r:id="rId23"/>
    <p:sldId id="1523" r:id="rId24"/>
    <p:sldId id="1528" r:id="rId25"/>
    <p:sldId id="1529" r:id="rId26"/>
    <p:sldId id="1518" r:id="rId27"/>
    <p:sldId id="1499" r:id="rId28"/>
    <p:sldId id="1531" r:id="rId29"/>
    <p:sldId id="1487" r:id="rId30"/>
    <p:sldId id="1438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512"/>
            <p14:sldId id="1519"/>
            <p14:sldId id="1515"/>
            <p14:sldId id="1520"/>
            <p14:sldId id="1516"/>
            <p14:sldId id="1513"/>
            <p14:sldId id="1517"/>
            <p14:sldId id="1522"/>
            <p14:sldId id="1514"/>
            <p14:sldId id="1527"/>
            <p14:sldId id="1526"/>
            <p14:sldId id="1523"/>
            <p14:sldId id="1528"/>
            <p14:sldId id="1529"/>
            <p14:sldId id="1518"/>
            <p14:sldId id="1499"/>
            <p14:sldId id="1531"/>
            <p14:sldId id="1487"/>
            <p14:sldId id="143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844D1"/>
    <a:srgbClr val="DDDDDD"/>
    <a:srgbClr val="B2B2B2"/>
    <a:srgbClr val="7F7F7F"/>
    <a:srgbClr val="5F5F5F"/>
    <a:srgbClr val="000000"/>
    <a:srgbClr val="FFFFFF"/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179" autoAdjust="0"/>
  </p:normalViewPr>
  <p:slideViewPr>
    <p:cSldViewPr snapToObjects="1">
      <p:cViewPr varScale="1">
        <p:scale>
          <a:sx n="217" d="100"/>
          <a:sy n="217" d="100"/>
        </p:scale>
        <p:origin x="804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C4594-E77D-4C95-8A1B-ACD13FB03CC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01B48-A5E8-41A7-A79F-AC8E1E0CCE35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l" rtl="0">
            <a:lnSpc>
              <a:spcPct val="100000"/>
            </a:lnSpc>
          </a:pPr>
          <a:r>
            <a:rPr lang="ms-MY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1970-yillar </a:t>
          </a:r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boshiga  kelib   iqtisodiy  o‘sish sur’atlari sekinlashdi. Amerika val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utasiga nisbatan ishonchsizlik kuchaydi. G‘arb davlatlari jiddiy iqtisodiy  inqirozni  boshdan  kechirdi. Bu inqiroz boshqa rivojlangan davlatlarga nisbatan AQSHda  ancha  og‘ir kechdi</a:t>
          </a:r>
          <a:r>
            <a:rPr lang="ms-MY" sz="17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E7814-4B5A-48E9-8593-0F698CD623BD}" type="parTrans" cxnId="{55E39908-42E3-4440-89F8-1C5A79045F2C}">
      <dgm:prSet/>
      <dgm:spPr/>
      <dgm:t>
        <a:bodyPr/>
        <a:lstStyle/>
        <a:p>
          <a:endParaRPr lang="ru-RU"/>
        </a:p>
      </dgm:t>
    </dgm:pt>
    <dgm:pt modelId="{4C1F87D3-C15C-464B-B6A1-B01546FAD7E9}" type="sibTrans" cxnId="{55E39908-42E3-4440-89F8-1C5A79045F2C}">
      <dgm:prSet/>
      <dgm:spPr/>
      <dgm:t>
        <a:bodyPr/>
        <a:lstStyle/>
        <a:p>
          <a:endParaRPr lang="ru-RU"/>
        </a:p>
      </dgm:t>
    </dgm:pt>
    <dgm:pt modelId="{5AE39AF4-51BC-4A12-9DBC-B4A50489580A}" type="pres">
      <dgm:prSet presAssocID="{CE9C4594-E77D-4C95-8A1B-ACD13FB03C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F02DB-7C29-4071-BA49-12463772FEFE}" type="pres">
      <dgm:prSet presAssocID="{39901B48-A5E8-41A7-A79F-AC8E1E0CCE3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39908-42E3-4440-89F8-1C5A79045F2C}" srcId="{CE9C4594-E77D-4C95-8A1B-ACD13FB03CCB}" destId="{39901B48-A5E8-41A7-A79F-AC8E1E0CCE35}" srcOrd="0" destOrd="0" parTransId="{64FE7814-4B5A-48E9-8593-0F698CD623BD}" sibTransId="{4C1F87D3-C15C-464B-B6A1-B01546FAD7E9}"/>
    <dgm:cxn modelId="{05C6F238-031B-4634-AF0B-1A5E4F313BFB}" type="presOf" srcId="{39901B48-A5E8-41A7-A79F-AC8E1E0CCE35}" destId="{A19F02DB-7C29-4071-BA49-12463772FEFE}" srcOrd="0" destOrd="0" presId="urn:microsoft.com/office/officeart/2005/8/layout/hList6"/>
    <dgm:cxn modelId="{0EA8F4B9-B771-44FD-8922-A5E303C2FCC0}" type="presOf" srcId="{CE9C4594-E77D-4C95-8A1B-ACD13FB03CCB}" destId="{5AE39AF4-51BC-4A12-9DBC-B4A50489580A}" srcOrd="0" destOrd="0" presId="urn:microsoft.com/office/officeart/2005/8/layout/hList6"/>
    <dgm:cxn modelId="{A85D1E0E-E8DC-4BC7-AEB9-0601CC970BC2}" type="presParOf" srcId="{5AE39AF4-51BC-4A12-9DBC-B4A50489580A}" destId="{A19F02DB-7C29-4071-BA49-12463772FEFE}" srcOrd="0" destOrd="0" presId="urn:microsoft.com/office/officeart/2005/8/layout/h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04D85-3205-43BA-87C8-0ABEEE19B0B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EC64B-07EB-4F1C-AF36-4ACA1E472DD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265113" indent="0" rtl="0">
            <a:lnSpc>
              <a:spcPct val="100000"/>
            </a:lnSpc>
          </a:pP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86-betida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daftaringizga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C260-4D0C-477E-8117-796FD0733824}" type="parTrans" cxnId="{E8B0A1F4-E43A-4871-836D-14967F587EF3}">
      <dgm:prSet/>
      <dgm:spPr/>
      <dgm:t>
        <a:bodyPr/>
        <a:lstStyle/>
        <a:p>
          <a:endParaRPr lang="ru-RU"/>
        </a:p>
      </dgm:t>
    </dgm:pt>
    <dgm:pt modelId="{B1F62619-4708-43C3-BE65-858D7A957272}" type="sibTrans" cxnId="{E8B0A1F4-E43A-4871-836D-14967F587EF3}">
      <dgm:prSet/>
      <dgm:spPr/>
      <dgm:t>
        <a:bodyPr/>
        <a:lstStyle/>
        <a:p>
          <a:endParaRPr lang="ru-RU"/>
        </a:p>
      </dgm:t>
    </dgm:pt>
    <dgm:pt modelId="{763C580E-38E9-4D68-AA8C-5EDED5DB2E0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265113" indent="0" rtl="0">
            <a:lnSpc>
              <a:spcPct val="100000"/>
            </a:lnSpc>
          </a:pP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n.ziyouz.com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saytidan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Teodor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Drayzerning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“Amerika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fojiasi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romanini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ko‘chirib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sinkveyn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tuzib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163FFA7-E11A-4618-B6F6-966D00D33B2C}" type="parTrans" cxnId="{83EAB688-175F-485D-A3A8-4E1D40C24646}">
      <dgm:prSet/>
      <dgm:spPr/>
      <dgm:t>
        <a:bodyPr/>
        <a:lstStyle/>
        <a:p>
          <a:endParaRPr lang="ru-RU"/>
        </a:p>
      </dgm:t>
    </dgm:pt>
    <dgm:pt modelId="{5FA1BB7C-4C1A-4041-AF3E-16E9E2414913}" type="sibTrans" cxnId="{83EAB688-175F-485D-A3A8-4E1D40C24646}">
      <dgm:prSet/>
      <dgm:spPr/>
      <dgm:t>
        <a:bodyPr/>
        <a:lstStyle/>
        <a:p>
          <a:endParaRPr lang="ru-RU"/>
        </a:p>
      </dgm:t>
    </dgm:pt>
    <dgm:pt modelId="{F57CD66B-F738-4D11-A189-4AF5086C62E3}" type="pres">
      <dgm:prSet presAssocID="{E6C04D85-3205-43BA-87C8-0ABEEE19B0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F1A7B-8290-40A8-8574-714222194ED7}" type="pres">
      <dgm:prSet presAssocID="{7F0EC64B-07EB-4F1C-AF36-4ACA1E472DD0}" presName="composite" presStyleCnt="0"/>
      <dgm:spPr/>
    </dgm:pt>
    <dgm:pt modelId="{EEF497F8-EA80-4914-A8A6-1FE73483875C}" type="pres">
      <dgm:prSet presAssocID="{7F0EC64B-07EB-4F1C-AF36-4ACA1E472DD0}" presName="imgShp" presStyleLbl="fgImgPlace1" presStyleIdx="0" presStyleCnt="2" custLinFactNeighborX="-58571" custLinFactNeighborY="130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82E9CB-DBC8-48DD-9548-E99B9660AC73}" type="pres">
      <dgm:prSet presAssocID="{7F0EC64B-07EB-4F1C-AF36-4ACA1E472DD0}" presName="txShp" presStyleLbl="node1" presStyleIdx="0" presStyleCnt="2" custScaleX="141089" custLinFactNeighborX="336" custLinFactNeighborY="1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7E10-D28E-4DF6-B5E5-7DA71BF772D9}" type="pres">
      <dgm:prSet presAssocID="{B1F62619-4708-43C3-BE65-858D7A957272}" presName="spacing" presStyleCnt="0"/>
      <dgm:spPr/>
    </dgm:pt>
    <dgm:pt modelId="{C28B4D76-F6E2-486A-A708-4BB07AB79637}" type="pres">
      <dgm:prSet presAssocID="{763C580E-38E9-4D68-AA8C-5EDED5DB2E05}" presName="composite" presStyleCnt="0"/>
      <dgm:spPr/>
    </dgm:pt>
    <dgm:pt modelId="{B8C211FB-2668-4B72-A261-C21126F2E507}" type="pres">
      <dgm:prSet presAssocID="{763C580E-38E9-4D68-AA8C-5EDED5DB2E05}" presName="imgShp" presStyleLbl="fgImgPlace1" presStyleIdx="1" presStyleCnt="2" custLinFactNeighborX="-58571" custLinFactNeighborY="5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E32141-EC0C-4AE2-BC95-78A395181449}" type="pres">
      <dgm:prSet presAssocID="{763C580E-38E9-4D68-AA8C-5EDED5DB2E05}" presName="txShp" presStyleLbl="node1" presStyleIdx="1" presStyleCnt="2" custScaleX="14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2939E-926B-4DC0-B15C-C35F0E34FC07}" type="presOf" srcId="{7F0EC64B-07EB-4F1C-AF36-4ACA1E472DD0}" destId="{0A82E9CB-DBC8-48DD-9548-E99B9660AC73}" srcOrd="0" destOrd="0" presId="urn:microsoft.com/office/officeart/2005/8/layout/vList3"/>
    <dgm:cxn modelId="{83EAB688-175F-485D-A3A8-4E1D40C24646}" srcId="{E6C04D85-3205-43BA-87C8-0ABEEE19B0B0}" destId="{763C580E-38E9-4D68-AA8C-5EDED5DB2E05}" srcOrd="1" destOrd="0" parTransId="{E163FFA7-E11A-4618-B6F6-966D00D33B2C}" sibTransId="{5FA1BB7C-4C1A-4041-AF3E-16E9E2414913}"/>
    <dgm:cxn modelId="{E8B0A1F4-E43A-4871-836D-14967F587EF3}" srcId="{E6C04D85-3205-43BA-87C8-0ABEEE19B0B0}" destId="{7F0EC64B-07EB-4F1C-AF36-4ACA1E472DD0}" srcOrd="0" destOrd="0" parTransId="{EA09C260-4D0C-477E-8117-796FD0733824}" sibTransId="{B1F62619-4708-43C3-BE65-858D7A957272}"/>
    <dgm:cxn modelId="{EF1F0416-EAD3-46E9-82A8-F7387FD1D43C}" type="presOf" srcId="{763C580E-38E9-4D68-AA8C-5EDED5DB2E05}" destId="{5CE32141-EC0C-4AE2-BC95-78A395181449}" srcOrd="0" destOrd="0" presId="urn:microsoft.com/office/officeart/2005/8/layout/vList3"/>
    <dgm:cxn modelId="{ACD5E261-0A43-4E5B-89D8-3C6FFBBEFDDA}" type="presOf" srcId="{E6C04D85-3205-43BA-87C8-0ABEEE19B0B0}" destId="{F57CD66B-F738-4D11-A189-4AF5086C62E3}" srcOrd="0" destOrd="0" presId="urn:microsoft.com/office/officeart/2005/8/layout/vList3"/>
    <dgm:cxn modelId="{39549302-9A4F-460C-B907-FA04F73BA697}" type="presParOf" srcId="{F57CD66B-F738-4D11-A189-4AF5086C62E3}" destId="{7F5F1A7B-8290-40A8-8574-714222194ED7}" srcOrd="0" destOrd="0" presId="urn:microsoft.com/office/officeart/2005/8/layout/vList3"/>
    <dgm:cxn modelId="{83D9BD4D-E85D-4453-982D-E5BA2E1C43CF}" type="presParOf" srcId="{7F5F1A7B-8290-40A8-8574-714222194ED7}" destId="{EEF497F8-EA80-4914-A8A6-1FE73483875C}" srcOrd="0" destOrd="0" presId="urn:microsoft.com/office/officeart/2005/8/layout/vList3"/>
    <dgm:cxn modelId="{616D0A71-7043-4F95-B9EF-45D7B459D662}" type="presParOf" srcId="{7F5F1A7B-8290-40A8-8574-714222194ED7}" destId="{0A82E9CB-DBC8-48DD-9548-E99B9660AC73}" srcOrd="1" destOrd="0" presId="urn:microsoft.com/office/officeart/2005/8/layout/vList3"/>
    <dgm:cxn modelId="{FC929711-3673-435B-8DC9-ACE8829E2CAF}" type="presParOf" srcId="{F57CD66B-F738-4D11-A189-4AF5086C62E3}" destId="{B9427E10-D28E-4DF6-B5E5-7DA71BF772D9}" srcOrd="1" destOrd="0" presId="urn:microsoft.com/office/officeart/2005/8/layout/vList3"/>
    <dgm:cxn modelId="{6A1C2B1D-515D-4C55-B055-414A1D55FCBF}" type="presParOf" srcId="{F57CD66B-F738-4D11-A189-4AF5086C62E3}" destId="{C28B4D76-F6E2-486A-A708-4BB07AB79637}" srcOrd="2" destOrd="0" presId="urn:microsoft.com/office/officeart/2005/8/layout/vList3"/>
    <dgm:cxn modelId="{1A6E6E56-94F0-4DB3-B0C0-D65DC8BE2660}" type="presParOf" srcId="{C28B4D76-F6E2-486A-A708-4BB07AB79637}" destId="{B8C211FB-2668-4B72-A261-C21126F2E507}" srcOrd="0" destOrd="0" presId="urn:microsoft.com/office/officeart/2005/8/layout/vList3"/>
    <dgm:cxn modelId="{A835D138-5FA2-4245-87C3-1430C75BB0DD}" type="presParOf" srcId="{C28B4D76-F6E2-486A-A708-4BB07AB79637}" destId="{5CE32141-EC0C-4AE2-BC95-78A3951814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02DB-7C29-4071-BA49-12463772FEFE}">
      <dsp:nvSpPr>
        <dsp:cNvPr id="0" name=""/>
        <dsp:cNvSpPr/>
      </dsp:nvSpPr>
      <dsp:spPr>
        <a:xfrm rot="16200000">
          <a:off x="323806" y="-321943"/>
          <a:ext cx="3168216" cy="3812102"/>
        </a:xfrm>
        <a:prstGeom prst="flowChartManualOperation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1970-yillar </a:t>
          </a: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boshiga  kelib   iqtisodiy  o‘sish sur’atlari sekinlashdi. Amerika val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utasiga nisbatan ishonchsizlik kuchaydi. G‘arb davlatlari jiddiy iqtisodiy  inqirozni  boshdan  kechirdi. Bu inqiroz boshqa rivojlangan davlatlarga nisbatan AQSHda  ancha  og‘ir kechdi</a:t>
          </a:r>
          <a:r>
            <a:rPr lang="ms-MY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863" y="633643"/>
        <a:ext cx="3812102" cy="1900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E9CB-DBC8-48DD-9548-E99B9660AC73}">
      <dsp:nvSpPr>
        <dsp:cNvPr id="0" name=""/>
        <dsp:cNvSpPr/>
      </dsp:nvSpPr>
      <dsp:spPr>
        <a:xfrm rot="10800000">
          <a:off x="180024" y="146158"/>
          <a:ext cx="5100849" cy="110449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52" tIns="68580" rIns="128016" bIns="68580" numCol="1" spcCol="1270" anchor="ctr" anchorCtr="0">
          <a:noAutofit/>
        </a:bodyPr>
        <a:lstStyle/>
        <a:p>
          <a:pPr marL="265113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86-betida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daftaringizga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6148" y="146158"/>
        <a:ext cx="4824725" cy="1104496"/>
      </dsp:txXfrm>
    </dsp:sp>
    <dsp:sp modelId="{EEF497F8-EA80-4914-A8A6-1FE73483875C}">
      <dsp:nvSpPr>
        <dsp:cNvPr id="0" name=""/>
        <dsp:cNvSpPr/>
      </dsp:nvSpPr>
      <dsp:spPr>
        <a:xfrm>
          <a:off x="0" y="146158"/>
          <a:ext cx="1104496" cy="11044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32141-EC0C-4AE2-BC95-78A395181449}">
      <dsp:nvSpPr>
        <dsp:cNvPr id="0" name=""/>
        <dsp:cNvSpPr/>
      </dsp:nvSpPr>
      <dsp:spPr>
        <a:xfrm rot="10800000">
          <a:off x="144016" y="1435687"/>
          <a:ext cx="5148571" cy="110449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52" tIns="60960" rIns="113792" bIns="60960" numCol="1" spcCol="1270" anchor="ctr" anchorCtr="0">
          <a:noAutofit/>
        </a:bodyPr>
        <a:lstStyle/>
        <a:p>
          <a:pPr marL="265113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n.ziyouz.com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saytidan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Teodor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Drayzerning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“Amerika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fojiasi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romanini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ko‘chirib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sinkveyn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tuzib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10800000">
        <a:off x="420140" y="1435687"/>
        <a:ext cx="4872447" cy="1104496"/>
      </dsp:txXfrm>
    </dsp:sp>
    <dsp:sp modelId="{B8C211FB-2668-4B72-A261-C21126F2E507}">
      <dsp:nvSpPr>
        <dsp:cNvPr id="0" name=""/>
        <dsp:cNvSpPr/>
      </dsp:nvSpPr>
      <dsp:spPr>
        <a:xfrm>
          <a:off x="0" y="1437178"/>
          <a:ext cx="1104496" cy="11044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5759450" cy="1050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1869" y="204023"/>
            <a:ext cx="3646028" cy="568723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6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6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1"/>
            <a:ext cx="1224136" cy="5449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1224136" cy="54497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391893" y="264937"/>
            <a:ext cx="1224136" cy="44689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800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28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4555715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r>
              <a:rPr lang="ms-MY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s-MY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40"/>
          <p:cNvSpPr>
            <a:spLocks noEditPoints="1"/>
          </p:cNvSpPr>
          <p:nvPr/>
        </p:nvSpPr>
        <p:spPr bwMode="auto">
          <a:xfrm>
            <a:off x="511839" y="266584"/>
            <a:ext cx="540060" cy="49974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59450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ms-MY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“Reyganomika”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natijalarga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 keldi.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Inflyatsiya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pasaydi, ishsizlik  kamaydi,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 buyumlariga talab ortdi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Chet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kapitalining kirib kelishi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 kuchaydi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8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06" y="1260004"/>
            <a:ext cx="2304256" cy="1850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77" y="1260003"/>
            <a:ext cx="2808312" cy="18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22" y="71873"/>
            <a:ext cx="5661220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1990-yillar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 AQSH iqtisodiyotida qisqa muddatli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retsessiya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kuzatildi. O‘sish sur’atlarining  pasayishi  xo‘jalikning  hamma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jabhalarini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 oldi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s-MY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" y="1272202"/>
            <a:ext cx="2619375" cy="1967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76" y="1272202"/>
            <a:ext cx="3065244" cy="19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3" y="71872"/>
            <a:ext cx="5640537" cy="83099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1940-yillar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 – 1950-yillar  boshi  AQSHda siyosiy reaksiyaning avj olishi bilan xarakterlanadi.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albatta “sovuq  urush”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 bog‘liq edi.  </a:t>
            </a:r>
            <a:endPara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3" y="1043980"/>
            <a:ext cx="4129515" cy="20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074" y="141703"/>
            <a:ext cx="3516818" cy="28931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Trumen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1945-1953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33-prezidenti. 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Ruzvelt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vitse-prezident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qilinmagan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mojaroning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5" y="141703"/>
            <a:ext cx="2104561" cy="2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3" y="215888"/>
            <a:ext cx="3414424" cy="28315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1952-yilgi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saylovlarda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respub-likachilar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partiyasidan nomzod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Duayt Eyzenxauer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g‘olib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chiqdi.1953-1961-yillardagi AQSh- ning 34-prezidenti.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s-MY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 u boshqargan  dastlabki  yillarda  reaksiya  yanada kuchaydi. </a:t>
            </a:r>
            <a:endPara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37" y="179884"/>
            <a:ext cx="2210803" cy="28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17" y="324769"/>
            <a:ext cx="3501494" cy="255454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Mamlakatda  </a:t>
            </a:r>
            <a:r>
              <a:rPr lang="ms-M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makkartizm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avj  oldi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Senator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Jozef Makkarti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</a:t>
            </a:r>
            <a:r>
              <a:rPr lang="ms-MY" sz="2000" spc="3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organlarida  josuslar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kommunistlarni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aniqlash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 </a:t>
            </a:r>
            <a:r>
              <a:rPr lang="ms-MY" sz="2000" spc="-2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shiruvlar</a:t>
            </a:r>
            <a:r>
              <a:rPr lang="ms-MY" sz="2000" spc="3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olib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bordi. Uning faoliyatini  </a:t>
            </a:r>
            <a:r>
              <a:rPr lang="ms-MY" sz="20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ko‘pgina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reaksion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tashkilotlar</a:t>
            </a:r>
            <a:r>
              <a:rPr lang="ms-MY" sz="2000" spc="30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qo‘llab-quvvatladi.</a:t>
            </a:r>
            <a:endPara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1" y="310501"/>
            <a:ext cx="2003511" cy="25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2" y="71872"/>
            <a:ext cx="568803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1960-yillari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fuqarolar tengligi  uchun harakat o‘zining  eng  yuqori  nuqtasiga yetdi. Ko‘plab joylarda  qora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tanlilarning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g‘alayonlari  bo‘lib o‘tdi. Bunga qarshi o‘ta o‘ng harakat  vakillari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qotilliklarni amalga oshira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boshladilar.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" y="1518311"/>
            <a:ext cx="2848302" cy="167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89" y="1518166"/>
            <a:ext cx="2619375" cy="16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2" y="48133"/>
            <a:ext cx="5688037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ms-MY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1963-yili 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  prezidenti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Kennedi, 1968-yili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  tanlilar tengligi uchun  harakatning eng  mashhur arbobi, Nobel tinchlik mukofoti sovrindori, ruhoniy 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Lyuter  King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o‘ldirildi.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8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3821" y="1274147"/>
            <a:ext cx="1976073" cy="1853187"/>
          </a:xfrm>
          <a:prstGeom prst="rect">
            <a:avLst/>
          </a:prstGeom>
        </p:spPr>
      </p:pic>
      <p:pic>
        <p:nvPicPr>
          <p:cNvPr id="6" name="image7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17" y="1280754"/>
            <a:ext cx="1639570" cy="18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3" y="107876"/>
            <a:ext cx="5616624" cy="3000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r>
              <a:rPr lang="ms-MY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-yillardagi  fuqarolar  huquqlari   uchun   harakatning   o‘ziga   xos    tomoni   shundaki, u  ommaviy  ijtimoiy  norozilik  harakatlari  bilan  bir  paytga  to‘g‘ri  keldi. Ular AQSHning Vyetnamda olib borayotgan urushiga ham qarshi  keskin  norozilik  namoyishlarini  uyushtirdilar. Shunday  qilib, 1960-yillar  AQSHda  ijtimoiy-siyosiy burilishlar  davri bo‘ldi.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9" y="71872"/>
            <a:ext cx="3530003" cy="30469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Respublikachilarning  hokimiyat-ga 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qaytishi   Amerika   jamiyatiga to‘liq barqarorlik olib  kelmadi.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Demokratlarning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Uotergeyt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meh-monxonasidagi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saylovoldi shtabiga respublikachilar vakillari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 xufya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eshitish  vositalarining  o‘rnatilishi 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“Uotergeyt  ishi”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 siyosiy janjalga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 va               37-prezident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Nikson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impichmentiga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(iste’fosiga)  olib  keldi.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71872"/>
            <a:ext cx="2142170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9247"/>
            <a:ext cx="4954622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Reja</a:t>
            </a:r>
            <a:endParaRPr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03146" y="1568931"/>
            <a:ext cx="4551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ms-MY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AQShning iqtisodiy rivojlanishi.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468" y="2401192"/>
            <a:ext cx="41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55600">
              <a:spcAft>
                <a:spcPts val="94"/>
              </a:spcAft>
              <a:defRPr/>
            </a:pPr>
            <a:r>
              <a:rPr lang="ms-M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rivojlanish.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468" y="680040"/>
            <a:ext cx="4565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ms-MY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Urushning AQSh uchun oqibatlari.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24738" y="719944"/>
            <a:ext cx="978408" cy="484632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6541" y="1508878"/>
            <a:ext cx="985439" cy="490940"/>
          </a:xfrm>
          <a:prstGeom prst="notched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71413" y="2393903"/>
            <a:ext cx="945191" cy="482878"/>
          </a:xfrm>
          <a:prstGeom prst="notched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31" y="2304120"/>
            <a:ext cx="1550482" cy="8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2" y="71872"/>
            <a:ext cx="5616625" cy="181588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Hokimiyatning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  qatlamida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korrupsiya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hollari ko‘paydi. Bularning hammasi ijro va qonunchilik hokimiyatiga amerikaliklarning ishonchini so‘ndirdi.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1980-yillar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1990-yillarning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 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neokonservatizm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g‘oyasi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tantanasi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 bo‘ldi.  Bu yillarda  AQSH ichki   taraqqiyotda   ham, 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maydonda  ham  katta muvaffaqiyatlarga erishdi.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05" y="1843801"/>
            <a:ext cx="1742736" cy="13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3462246"/>
              </p:ext>
            </p:extLst>
          </p:nvPr>
        </p:nvGraphicFramePr>
        <p:xfrm>
          <a:off x="179425" y="518529"/>
          <a:ext cx="5436604" cy="25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4" y="0"/>
            <a:ext cx="568803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urushidan keyin AQSH: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sharoitga ega bo‘ldi;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aydo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 qulay imkoniyatlardan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 yangi 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bozorlarni egallab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tovarlar eksportini kuchaytirdi;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ilmiy-texnik imkoniyatlarini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oshirdi.  </a:t>
            </a:r>
            <a:endPara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AQSH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  dunyosining   siyosiy, 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 harbiy  yetakchisiga aylandi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26" y="2568889"/>
            <a:ext cx="1116124" cy="586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" y="2584643"/>
            <a:ext cx="1116124" cy="58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3" y="2558187"/>
            <a:ext cx="1116124" cy="586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2568889"/>
            <a:ext cx="1116124" cy="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10" y="0"/>
            <a:ext cx="568863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Urushdan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 yillarda ilk bor  AQSHda  harbiy ishlab chiqarishning 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konversiyasi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  oshirildi.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1940-yillarning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oxiridan boshlab barqaror va to‘xtovsiz o‘sish AQSH iqtisodiy tizimining o‘ziga xos jihati bo‘lib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1478719"/>
            <a:ext cx="2340260" cy="1693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" y="1477328"/>
            <a:ext cx="2326122" cy="16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6" y="0"/>
            <a:ext cx="56864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1950-yillarda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 G‘arb davlatlari iqtisodiyotiga nisbatan sekin o‘sganligiga qaramasdan, u  barcha   ko‘rsatkichlar   bo‘yicha   haqiqiy   iqtisodiy yetakchi bo‘lib qolaverdi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1" y="1200329"/>
            <a:ext cx="3437926" cy="19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4" y="0"/>
            <a:ext cx="568803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1960-yillari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prezidentlar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Kennedi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Lindon Jonson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ma’muriyatlari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o‘sishni jadallashtirish sari yo‘l tutdilar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923330"/>
            <a:ext cx="1481746" cy="1920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1" y="923330"/>
            <a:ext cx="1420706" cy="18877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79425" y="2869076"/>
            <a:ext cx="5449879" cy="24622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   Jon Kennedi                                            Lindon Jonson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6" y="0"/>
            <a:ext cx="5746173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 chiqarishni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ommaviy avtomatlashtirish amalga oshirildi. Iqtisodning   energetika,   elektronika va kimyo  sanoati,  avtomatlashtirish  va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vositalarini  hamda  turli asboblarni  ishlab chiqarish yetakchi  sohalarga aylandi.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4" y="1482237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" y="1513101"/>
            <a:ext cx="2484276" cy="17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2652028"/>
              </p:ext>
            </p:extLst>
          </p:nvPr>
        </p:nvGraphicFramePr>
        <p:xfrm>
          <a:off x="0" y="0"/>
          <a:ext cx="3815829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0" y="71872"/>
            <a:ext cx="1943620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04" y="1728056"/>
            <a:ext cx="1788146" cy="14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2" y="251892"/>
            <a:ext cx="3420381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ms-MY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1980-yilgi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prezidentlik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saylov-larida 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 AQShning  40-prezidenti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Reygan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ma’muriyati inqirozdan chiqish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topishga urinib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davlatning  iqtisodga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aralashuvini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chekladi, sarmoya  kiritish  uchun katta soliq imtiyozlari joriy  qildi. Xususiy tashabbus rag‘batlantirildi. Bu va boshqa  bir  qator  tadbirlar 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“Reyganomika”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 oldi.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3" y="244347"/>
            <a:ext cx="223224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153459</TotalTime>
  <Words>654</Words>
  <Application>Microsoft Office PowerPoint</Application>
  <PresentationFormat>Произвольный</PresentationFormat>
  <Paragraphs>39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Reja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1622</cp:revision>
  <dcterms:created xsi:type="dcterms:W3CDTF">2014-10-08T23:03:32Z</dcterms:created>
  <dcterms:modified xsi:type="dcterms:W3CDTF">2021-01-14T12:41:43Z</dcterms:modified>
</cp:coreProperties>
</file>