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9"/>
  </p:notesMasterIdLst>
  <p:sldIdLst>
    <p:sldId id="1356" r:id="rId4"/>
    <p:sldId id="1402" r:id="rId5"/>
    <p:sldId id="1512" r:id="rId6"/>
    <p:sldId id="1519" r:id="rId7"/>
    <p:sldId id="1515" r:id="rId8"/>
    <p:sldId id="1520" r:id="rId9"/>
    <p:sldId id="1513" r:id="rId10"/>
    <p:sldId id="1535" r:id="rId11"/>
    <p:sldId id="1536" r:id="rId12"/>
    <p:sldId id="1534" r:id="rId13"/>
    <p:sldId id="1517" r:id="rId14"/>
    <p:sldId id="1537" r:id="rId15"/>
    <p:sldId id="1522" r:id="rId16"/>
    <p:sldId id="1532" r:id="rId17"/>
    <p:sldId id="1514" r:id="rId18"/>
    <p:sldId id="1538" r:id="rId19"/>
    <p:sldId id="1539" r:id="rId20"/>
    <p:sldId id="1540" r:id="rId21"/>
    <p:sldId id="1542" r:id="rId22"/>
    <p:sldId id="1547" r:id="rId23"/>
    <p:sldId id="1551" r:id="rId24"/>
    <p:sldId id="1548" r:id="rId25"/>
    <p:sldId id="1549" r:id="rId26"/>
    <p:sldId id="1550" r:id="rId27"/>
    <p:sldId id="1438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512"/>
            <p14:sldId id="1519"/>
            <p14:sldId id="1515"/>
            <p14:sldId id="1520"/>
            <p14:sldId id="1513"/>
            <p14:sldId id="1535"/>
            <p14:sldId id="1536"/>
            <p14:sldId id="1534"/>
            <p14:sldId id="1517"/>
            <p14:sldId id="1537"/>
            <p14:sldId id="1522"/>
            <p14:sldId id="1532"/>
            <p14:sldId id="1514"/>
            <p14:sldId id="1538"/>
            <p14:sldId id="1539"/>
            <p14:sldId id="1540"/>
            <p14:sldId id="1542"/>
            <p14:sldId id="1547"/>
            <p14:sldId id="1551"/>
            <p14:sldId id="1548"/>
            <p14:sldId id="1549"/>
            <p14:sldId id="1550"/>
            <p14:sldId id="143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2060"/>
    <a:srgbClr val="DDDDDD"/>
    <a:srgbClr val="D844D1"/>
    <a:srgbClr val="B2B2B2"/>
    <a:srgbClr val="7F7F7F"/>
    <a:srgbClr val="5F5F5F"/>
    <a:srgbClr val="FFFFFF"/>
    <a:srgbClr val="80808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179" autoAdjust="0"/>
  </p:normalViewPr>
  <p:slideViewPr>
    <p:cSldViewPr snapToObjects="1">
      <p:cViewPr varScale="1">
        <p:scale>
          <a:sx n="217" d="100"/>
          <a:sy n="217" d="100"/>
        </p:scale>
        <p:origin x="804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66AD8-770E-4130-8415-3C8B34B6A1B7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477C26-D499-4208-87C3-8E1AAE0F39DC}">
      <dgm:prSet custT="1"/>
      <dgm:spPr>
        <a:solidFill>
          <a:schemeClr val="tx1">
            <a:lumMod val="75000"/>
          </a:schemeClr>
        </a:solidFill>
      </dgm:spPr>
      <dgm:t>
        <a:bodyPr/>
        <a:lstStyle/>
        <a:p>
          <a:pPr marL="0" indent="180975" algn="l" rtl="0">
            <a:lnSpc>
              <a:spcPct val="100000"/>
            </a:lnSpc>
          </a:pPr>
          <a:r>
            <a:rPr lang="ms-MY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Jahonda o‘z gegemonligini o‘rnatishga  uringan </a:t>
          </a:r>
          <a:r>
            <a: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AQSH, yer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yuzining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barcha mintaqalarida xalqaro  munosabatlarga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 aralashdi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marta o‘z manfaatlarini ta’minlash uchun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G‘arb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demokratiyasini  himoya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bahonasida boshqa davlatlarga qarshi  harbiy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kuchdan foydalandi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 </a:t>
          </a:r>
        </a:p>
        <a:p>
          <a:pPr marL="0" indent="180975" algn="l" rtl="0">
            <a:lnSpc>
              <a:spcPct val="100000"/>
            </a:lnSpc>
          </a:pP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Masalan, </a:t>
          </a:r>
          <a:r>
            <a:rPr lang="ms-MY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1965</a:t>
          </a:r>
          <a:r>
            <a:rPr lang="ru-RU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ms-MY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1973-yillari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Vyetnamga</a:t>
          </a:r>
          <a:r>
            <a:rPr lang="ru-RU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faol </a:t>
          </a:r>
          <a:r>
            <a:rPr lang="ms-MY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 harakatlarini </a:t>
          </a:r>
          <a:r>
            <a:rPr lang="ms-MY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 bordi.</a:t>
          </a:r>
          <a:endParaRPr lang="ru-RU" sz="17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F52E5-14C1-4DB2-BD9E-A52B198AB89B}" type="parTrans" cxnId="{17F72D0D-73AC-4185-933B-CA729139CC36}">
      <dgm:prSet/>
      <dgm:spPr/>
      <dgm:t>
        <a:bodyPr/>
        <a:lstStyle/>
        <a:p>
          <a:endParaRPr lang="ru-RU"/>
        </a:p>
      </dgm:t>
    </dgm:pt>
    <dgm:pt modelId="{451D59D3-C0C2-4335-BFC7-26CDDCF55B16}" type="sibTrans" cxnId="{17F72D0D-73AC-4185-933B-CA729139CC36}">
      <dgm:prSet/>
      <dgm:spPr/>
      <dgm:t>
        <a:bodyPr/>
        <a:lstStyle/>
        <a:p>
          <a:endParaRPr lang="ru-RU"/>
        </a:p>
      </dgm:t>
    </dgm:pt>
    <dgm:pt modelId="{B45B7BBA-61CD-4670-8AE4-BF79F6E3BF34}" type="pres">
      <dgm:prSet presAssocID="{E7466AD8-770E-4130-8415-3C8B34B6A1B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D3FE22-625C-4276-8FE0-39FADFF5B738}" type="pres">
      <dgm:prSet presAssocID="{48477C26-D499-4208-87C3-8E1AAE0F39D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53E777-2F27-47EB-B874-02B8C6DA81E6}" type="presOf" srcId="{48477C26-D499-4208-87C3-8E1AAE0F39DC}" destId="{99D3FE22-625C-4276-8FE0-39FADFF5B738}" srcOrd="0" destOrd="0" presId="urn:microsoft.com/office/officeart/2005/8/layout/hList6"/>
    <dgm:cxn modelId="{0F2120DB-59C1-443D-B7C8-7B84E8501C61}" type="presOf" srcId="{E7466AD8-770E-4130-8415-3C8B34B6A1B7}" destId="{B45B7BBA-61CD-4670-8AE4-BF79F6E3BF34}" srcOrd="0" destOrd="0" presId="urn:microsoft.com/office/officeart/2005/8/layout/hList6"/>
    <dgm:cxn modelId="{17F72D0D-73AC-4185-933B-CA729139CC36}" srcId="{E7466AD8-770E-4130-8415-3C8B34B6A1B7}" destId="{48477C26-D499-4208-87C3-8E1AAE0F39DC}" srcOrd="0" destOrd="0" parTransId="{050F52E5-14C1-4DB2-BD9E-A52B198AB89B}" sibTransId="{451D59D3-C0C2-4335-BFC7-26CDDCF55B16}"/>
    <dgm:cxn modelId="{6D59F887-4F17-40E9-875B-5E25B770B80F}" type="presParOf" srcId="{B45B7BBA-61CD-4670-8AE4-BF79F6E3BF34}" destId="{99D3FE22-625C-4276-8FE0-39FADFF5B738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9C4594-E77D-4C95-8A1B-ACD13FB03CC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A44761-6181-4F9A-9387-F4576D6BFABC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Ikkinchi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jahon urushidagi 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g‘alaba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SSSRga juda katta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xalqaro obro‘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keltirdi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SSSR 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sotsialistik tizim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vujudga keldi. Sovet tashqi  siyosatining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asosini AQSH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 dunyoda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gegemonlik 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uchun </a:t>
          </a:r>
          <a:r>
            <a:rPr lang="ms-MY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 </a:t>
          </a:r>
          <a:r>
            <a:rPr lang="ms-MY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tashkil qildi.</a:t>
          </a:r>
          <a:endParaRPr lang="ru-RU" sz="17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E4700F-8A8E-4A85-9953-B701D4B5749E}" type="parTrans" cxnId="{7438E51D-8EA6-4E7F-A0BF-1F2A1A83C981}">
      <dgm:prSet/>
      <dgm:spPr/>
      <dgm:t>
        <a:bodyPr/>
        <a:lstStyle/>
        <a:p>
          <a:endParaRPr lang="ru-RU"/>
        </a:p>
      </dgm:t>
    </dgm:pt>
    <dgm:pt modelId="{13BB9FBD-5900-4AAE-B32D-E3D0C011E1C4}" type="sibTrans" cxnId="{7438E51D-8EA6-4E7F-A0BF-1F2A1A83C981}">
      <dgm:prSet/>
      <dgm:spPr/>
      <dgm:t>
        <a:bodyPr/>
        <a:lstStyle/>
        <a:p>
          <a:endParaRPr lang="ru-RU"/>
        </a:p>
      </dgm:t>
    </dgm:pt>
    <dgm:pt modelId="{5AE39AF4-51BC-4A12-9DBC-B4A50489580A}" type="pres">
      <dgm:prSet presAssocID="{CE9C4594-E77D-4C95-8A1B-ACD13FB03C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500346-42E6-4785-A8AB-4F35B9C1B30F}" type="pres">
      <dgm:prSet presAssocID="{56A44761-6181-4F9A-9387-F4576D6BFAB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585D1A-0F29-411F-92E7-724E40BE5426}" type="presOf" srcId="{56A44761-6181-4F9A-9387-F4576D6BFABC}" destId="{08500346-42E6-4785-A8AB-4F35B9C1B30F}" srcOrd="0" destOrd="0" presId="urn:microsoft.com/office/officeart/2005/8/layout/hList6"/>
    <dgm:cxn modelId="{7438E51D-8EA6-4E7F-A0BF-1F2A1A83C981}" srcId="{CE9C4594-E77D-4C95-8A1B-ACD13FB03CCB}" destId="{56A44761-6181-4F9A-9387-F4576D6BFABC}" srcOrd="0" destOrd="0" parTransId="{61E4700F-8A8E-4A85-9953-B701D4B5749E}" sibTransId="{13BB9FBD-5900-4AAE-B32D-E3D0C011E1C4}"/>
    <dgm:cxn modelId="{0EA8F4B9-B771-44FD-8922-A5E303C2FCC0}" type="presOf" srcId="{CE9C4594-E77D-4C95-8A1B-ACD13FB03CCB}" destId="{5AE39AF4-51BC-4A12-9DBC-B4A50489580A}" srcOrd="0" destOrd="0" presId="urn:microsoft.com/office/officeart/2005/8/layout/hList6"/>
    <dgm:cxn modelId="{B3FF0988-2677-4318-9CFB-276D090F5F5C}" type="presParOf" srcId="{5AE39AF4-51BC-4A12-9DBC-B4A50489580A}" destId="{08500346-42E6-4785-A8AB-4F35B9C1B30F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9C4594-E77D-4C95-8A1B-ACD13FB03CC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33288E-3C3C-4963-8087-A64E6C43CB00}">
      <dgm:prSet custT="1"/>
      <dgm:spPr>
        <a:solidFill>
          <a:srgbClr val="DDDDDD"/>
        </a:solidFill>
      </dgm:spPr>
      <dgm:t>
        <a:bodyPr/>
        <a:lstStyle/>
        <a:p>
          <a:pPr>
            <a:lnSpc>
              <a:spcPct val="100000"/>
            </a:lnSpc>
          </a:pPr>
          <a:r>
            <a:rPr lang="ms-MY" sz="1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1959-yili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inqilob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 Kubada  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hokimiyatga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kelgan F.Kastro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rejimiga  qarshi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borgan tajovuzkor 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 bunga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SSSRning aralashuvi  ikki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 davlatlar o‘rtasida yadro urushi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xavfini keltirib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chiqardi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xavf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ms-MY" sz="1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Karib  inqirozi”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nomini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 va faqat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 prezidenti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J.Kennedi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 sovet rahbari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N.Xrushchyov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o‘rtasidagi kelishuv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dunyoni 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yadro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halokatidan </a:t>
          </a:r>
          <a:r>
            <a:rPr lang="ms-MY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asrab </a:t>
          </a:r>
          <a:r>
            <a:rPr lang="ms-MY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qoldi.</a:t>
          </a:r>
          <a:endParaRPr lang="ru-RU" sz="13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9B8B8-AA54-446B-A283-4AE71757EC04}" type="parTrans" cxnId="{B75E5D82-5EB9-45BD-9528-34526E07629F}">
      <dgm:prSet/>
      <dgm:spPr/>
      <dgm:t>
        <a:bodyPr/>
        <a:lstStyle/>
        <a:p>
          <a:endParaRPr lang="ru-RU"/>
        </a:p>
      </dgm:t>
    </dgm:pt>
    <dgm:pt modelId="{1FD01AE8-7287-4BB6-B8BD-D6BDDE6DEC99}" type="sibTrans" cxnId="{B75E5D82-5EB9-45BD-9528-34526E07629F}">
      <dgm:prSet/>
      <dgm:spPr/>
      <dgm:t>
        <a:bodyPr/>
        <a:lstStyle/>
        <a:p>
          <a:endParaRPr lang="ru-RU"/>
        </a:p>
      </dgm:t>
    </dgm:pt>
    <dgm:pt modelId="{5AE39AF4-51BC-4A12-9DBC-B4A50489580A}" type="pres">
      <dgm:prSet presAssocID="{CE9C4594-E77D-4C95-8A1B-ACD13FB03C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0FDADD-DE96-43FB-97F0-273826E710F1}" type="pres">
      <dgm:prSet presAssocID="{7633288E-3C3C-4963-8087-A64E6C43CB0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122FB0-4CF5-4B52-8B06-3E40345236A2}" type="presOf" srcId="{CE9C4594-E77D-4C95-8A1B-ACD13FB03CCB}" destId="{5AE39AF4-51BC-4A12-9DBC-B4A50489580A}" srcOrd="0" destOrd="0" presId="urn:microsoft.com/office/officeart/2005/8/layout/hList6"/>
    <dgm:cxn modelId="{FC22D547-C677-48B6-9B92-9FA69454705C}" type="presOf" srcId="{7633288E-3C3C-4963-8087-A64E6C43CB00}" destId="{B10FDADD-DE96-43FB-97F0-273826E710F1}" srcOrd="0" destOrd="0" presId="urn:microsoft.com/office/officeart/2005/8/layout/hList6"/>
    <dgm:cxn modelId="{B75E5D82-5EB9-45BD-9528-34526E07629F}" srcId="{CE9C4594-E77D-4C95-8A1B-ACD13FB03CCB}" destId="{7633288E-3C3C-4963-8087-A64E6C43CB00}" srcOrd="0" destOrd="0" parTransId="{8B49B8B8-AA54-446B-A283-4AE71757EC04}" sibTransId="{1FD01AE8-7287-4BB6-B8BD-D6BDDE6DEC99}"/>
    <dgm:cxn modelId="{7529AD57-BAAB-4F34-A5C4-0D497081ECB8}" type="presParOf" srcId="{5AE39AF4-51BC-4A12-9DBC-B4A50489580A}" destId="{B10FDADD-DE96-43FB-97F0-273826E710F1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9C4594-E77D-4C95-8A1B-ACD13FB03CC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4EAB5A-B704-4DCC-94BB-3811BA276536}">
      <dgm:prSet/>
      <dgm:spPr>
        <a:solidFill>
          <a:schemeClr val="tx1">
            <a:lumMod val="9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“Iliqlik” davrida kapitalistik mamlakatlar bilan tinch-totuv yashash tamoyili ilgari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surilib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bu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kapitalistik  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mamlakatlar,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avvalo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AQSH o‘rtasida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munosabatlarning 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iliqlashuviga olib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keldi.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0C89B-8AE0-47AC-ADEB-62700BC104F2}" type="parTrans" cxnId="{064AD597-2AE7-4FDE-B8C8-4AE13C992AE3}">
      <dgm:prSet/>
      <dgm:spPr/>
      <dgm:t>
        <a:bodyPr/>
        <a:lstStyle/>
        <a:p>
          <a:endParaRPr lang="ru-RU"/>
        </a:p>
      </dgm:t>
    </dgm:pt>
    <dgm:pt modelId="{CD5FAB4A-BF45-4170-8CA3-8EA6DCCB5993}" type="sibTrans" cxnId="{064AD597-2AE7-4FDE-B8C8-4AE13C992AE3}">
      <dgm:prSet/>
      <dgm:spPr/>
      <dgm:t>
        <a:bodyPr/>
        <a:lstStyle/>
        <a:p>
          <a:endParaRPr lang="ru-RU"/>
        </a:p>
      </dgm:t>
    </dgm:pt>
    <dgm:pt modelId="{5AE39AF4-51BC-4A12-9DBC-B4A50489580A}" type="pres">
      <dgm:prSet presAssocID="{CE9C4594-E77D-4C95-8A1B-ACD13FB03C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65D41-6103-4DCD-B53C-E57ADDCC1FCE}" type="pres">
      <dgm:prSet presAssocID="{A64EAB5A-B704-4DCC-94BB-3811BA276536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1BB165-16F1-4602-8AA6-FE888434BBEB}" type="presOf" srcId="{A64EAB5A-B704-4DCC-94BB-3811BA276536}" destId="{49565D41-6103-4DCD-B53C-E57ADDCC1FCE}" srcOrd="0" destOrd="0" presId="urn:microsoft.com/office/officeart/2005/8/layout/hList6"/>
    <dgm:cxn modelId="{20B3CE14-5303-4846-B3EE-DF4971C9DE78}" type="presOf" srcId="{CE9C4594-E77D-4C95-8A1B-ACD13FB03CCB}" destId="{5AE39AF4-51BC-4A12-9DBC-B4A50489580A}" srcOrd="0" destOrd="0" presId="urn:microsoft.com/office/officeart/2005/8/layout/hList6"/>
    <dgm:cxn modelId="{064AD597-2AE7-4FDE-B8C8-4AE13C992AE3}" srcId="{CE9C4594-E77D-4C95-8A1B-ACD13FB03CCB}" destId="{A64EAB5A-B704-4DCC-94BB-3811BA276536}" srcOrd="0" destOrd="0" parTransId="{D0C0C89B-8AE0-47AC-ADEB-62700BC104F2}" sibTransId="{CD5FAB4A-BF45-4170-8CA3-8EA6DCCB5993}"/>
    <dgm:cxn modelId="{789F5077-E440-4A9E-A0E4-741A4ADA38A2}" type="presParOf" srcId="{5AE39AF4-51BC-4A12-9DBC-B4A50489580A}" destId="{49565D41-6103-4DCD-B53C-E57ADDCC1FCE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9C4594-E77D-4C95-8A1B-ACD13FB03CC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34EACA-543A-4B52-BB0E-E0FE94D83B68}">
      <dgm:prSet/>
      <dgm:spPr>
        <a:solidFill>
          <a:schemeClr val="tx1">
            <a:lumMod val="9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“Turg‘unlik” davrida ham kapitalistik mamlakatlar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 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tinch musobaqa davom  ettirilib,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 jarayon 1979-yili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Afg‘onistonga sovet qo‘shinlari kiritilgunga </a:t>
          </a:r>
          <a:r>
            <a:rPr lang="ms-MY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qadar  </a:t>
          </a:r>
          <a:r>
            <a:rPr lang="ms-MY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davom etdi.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57C38-E38B-433A-BA57-F468F48A96F1}" type="parTrans" cxnId="{BD41AF1A-7517-4F70-9BA0-A590A860ECD3}">
      <dgm:prSet/>
      <dgm:spPr/>
      <dgm:t>
        <a:bodyPr/>
        <a:lstStyle/>
        <a:p>
          <a:endParaRPr lang="ru-RU"/>
        </a:p>
      </dgm:t>
    </dgm:pt>
    <dgm:pt modelId="{264CDB78-A821-46EA-BA8D-BB1C1F76C738}" type="sibTrans" cxnId="{BD41AF1A-7517-4F70-9BA0-A590A860ECD3}">
      <dgm:prSet/>
      <dgm:spPr/>
      <dgm:t>
        <a:bodyPr/>
        <a:lstStyle/>
        <a:p>
          <a:endParaRPr lang="ru-RU"/>
        </a:p>
      </dgm:t>
    </dgm:pt>
    <dgm:pt modelId="{5AE39AF4-51BC-4A12-9DBC-B4A50489580A}" type="pres">
      <dgm:prSet presAssocID="{CE9C4594-E77D-4C95-8A1B-ACD13FB03C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E7B62A-00DE-4FB1-BED8-A15C2F0F7C0F}" type="pres">
      <dgm:prSet presAssocID="{7834EACA-543A-4B52-BB0E-E0FE94D83B6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41AF1A-7517-4F70-9BA0-A590A860ECD3}" srcId="{CE9C4594-E77D-4C95-8A1B-ACD13FB03CCB}" destId="{7834EACA-543A-4B52-BB0E-E0FE94D83B68}" srcOrd="0" destOrd="0" parTransId="{B6A57C38-E38B-433A-BA57-F468F48A96F1}" sibTransId="{264CDB78-A821-46EA-BA8D-BB1C1F76C738}"/>
    <dgm:cxn modelId="{57DC7BBC-1624-40DB-9EB3-AA9EA44EB5DB}" type="presOf" srcId="{7834EACA-543A-4B52-BB0E-E0FE94D83B68}" destId="{AFE7B62A-00DE-4FB1-BED8-A15C2F0F7C0F}" srcOrd="0" destOrd="0" presId="urn:microsoft.com/office/officeart/2005/8/layout/hList6"/>
    <dgm:cxn modelId="{561AEE0D-C36C-4AA2-8D0F-6BAA43678A0C}" type="presOf" srcId="{CE9C4594-E77D-4C95-8A1B-ACD13FB03CCB}" destId="{5AE39AF4-51BC-4A12-9DBC-B4A50489580A}" srcOrd="0" destOrd="0" presId="urn:microsoft.com/office/officeart/2005/8/layout/hList6"/>
    <dgm:cxn modelId="{9231FC8A-3945-4092-854C-EB1B3FE4DAC7}" type="presParOf" srcId="{5AE39AF4-51BC-4A12-9DBC-B4A50489580A}" destId="{AFE7B62A-00DE-4FB1-BED8-A15C2F0F7C0F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A12C48-6B64-4E84-9A8A-A57B7D7958C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98C0CF-B275-4B27-AF78-00EBE84540CD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Qoʻshma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Shtatlar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toʻgʻridan-toʻgʻri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ziddiyatga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kirishmagan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boʻlsalar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taʼsirini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oʻtkazish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borasidagi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raqobati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koʻpincha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boʻylab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lokal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ziddiyatlarga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kelar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CA26A8-6F91-4E72-9F53-6254D83B3FEE}" type="parTrans" cxnId="{9F55103A-7786-4338-ACC3-D81A1975DB18}">
      <dgm:prSet/>
      <dgm:spPr/>
      <dgm:t>
        <a:bodyPr/>
        <a:lstStyle/>
        <a:p>
          <a:endParaRPr lang="ru-RU"/>
        </a:p>
      </dgm:t>
    </dgm:pt>
    <dgm:pt modelId="{B6F8BC20-155B-42B0-99F4-B8673225DED0}" type="sibTrans" cxnId="{9F55103A-7786-4338-ACC3-D81A1975DB18}">
      <dgm:prSet/>
      <dgm:spPr/>
      <dgm:t>
        <a:bodyPr/>
        <a:lstStyle/>
        <a:p>
          <a:endParaRPr lang="ru-RU"/>
        </a:p>
      </dgm:t>
    </dgm:pt>
    <dgm:pt modelId="{BB134ADF-6FBF-4030-A7FC-B882E8EEB256}" type="pres">
      <dgm:prSet presAssocID="{FBA12C48-6B64-4E84-9A8A-A57B7D7958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20B10C-9B0F-454A-8C6C-B9E37A41ABA0}" type="pres">
      <dgm:prSet presAssocID="{C598C0CF-B275-4B27-AF78-00EBE84540CD}" presName="node" presStyleLbl="node1" presStyleIdx="0" presStyleCnt="1" custLinFactNeighborX="-686" custLinFactNeighborY="3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8B087F-3931-42D5-8DC4-8619405ABFC6}" type="presOf" srcId="{C598C0CF-B275-4B27-AF78-00EBE84540CD}" destId="{4B20B10C-9B0F-454A-8C6C-B9E37A41ABA0}" srcOrd="0" destOrd="0" presId="urn:microsoft.com/office/officeart/2005/8/layout/hList6"/>
    <dgm:cxn modelId="{C3DB1171-1975-4F5F-82FB-DE5FD102E80D}" type="presOf" srcId="{FBA12C48-6B64-4E84-9A8A-A57B7D7958C2}" destId="{BB134ADF-6FBF-4030-A7FC-B882E8EEB256}" srcOrd="0" destOrd="0" presId="urn:microsoft.com/office/officeart/2005/8/layout/hList6"/>
    <dgm:cxn modelId="{9F55103A-7786-4338-ACC3-D81A1975DB18}" srcId="{FBA12C48-6B64-4E84-9A8A-A57B7D7958C2}" destId="{C598C0CF-B275-4B27-AF78-00EBE84540CD}" srcOrd="0" destOrd="0" parTransId="{CDCA26A8-6F91-4E72-9F53-6254D83B3FEE}" sibTransId="{B6F8BC20-155B-42B0-99F4-B8673225DED0}"/>
    <dgm:cxn modelId="{07D37B1A-A5EF-45D0-AAB8-826E78F45FD3}" type="presParOf" srcId="{BB134ADF-6FBF-4030-A7FC-B882E8EEB256}" destId="{4B20B10C-9B0F-454A-8C6C-B9E37A41ABA0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C04D85-3205-43BA-87C8-0ABEEE19B0B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0EC64B-07EB-4F1C-AF36-4ACA1E472DD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265113" indent="0" rtl="0">
            <a:lnSpc>
              <a:spcPct val="100000"/>
            </a:lnSpc>
          </a:pP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86</a:t>
          </a:r>
          <a:r>
            <a:rPr lang="ru-RU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93-betlarida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siyosatiga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6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09C260-4D0C-477E-8117-796FD0733824}" type="parTrans" cxnId="{E8B0A1F4-E43A-4871-836D-14967F587EF3}">
      <dgm:prSet/>
      <dgm:spPr/>
      <dgm:t>
        <a:bodyPr/>
        <a:lstStyle/>
        <a:p>
          <a:endParaRPr lang="ru-RU"/>
        </a:p>
      </dgm:t>
    </dgm:pt>
    <dgm:pt modelId="{B1F62619-4708-43C3-BE65-858D7A957272}" type="sibTrans" cxnId="{E8B0A1F4-E43A-4871-836D-14967F587EF3}">
      <dgm:prSet/>
      <dgm:spPr/>
      <dgm:t>
        <a:bodyPr/>
        <a:lstStyle/>
        <a:p>
          <a:endParaRPr lang="ru-RU"/>
        </a:p>
      </dgm:t>
    </dgm:pt>
    <dgm:pt modelId="{763C580E-38E9-4D68-AA8C-5EDED5DB2E0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265113" indent="0" rtl="0">
            <a:lnSpc>
              <a:spcPct val="100000"/>
            </a:lnSpc>
          </a:pP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parchalanishi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xaritasi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en-US" sz="1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mustaqilligini</a:t>
          </a:r>
          <a:r>
            <a:rPr lang="en-US" sz="1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e‘lon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kuniga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Ikkala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savol-javob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tarzidagi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viktorinaga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tayorlaning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163FFA7-E11A-4618-B6F6-966D00D33B2C}" type="parTrans" cxnId="{83EAB688-175F-485D-A3A8-4E1D40C24646}">
      <dgm:prSet/>
      <dgm:spPr/>
      <dgm:t>
        <a:bodyPr/>
        <a:lstStyle/>
        <a:p>
          <a:endParaRPr lang="ru-RU"/>
        </a:p>
      </dgm:t>
    </dgm:pt>
    <dgm:pt modelId="{5FA1BB7C-4C1A-4041-AF3E-16E9E2414913}" type="sibTrans" cxnId="{83EAB688-175F-485D-A3A8-4E1D40C24646}">
      <dgm:prSet/>
      <dgm:spPr/>
      <dgm:t>
        <a:bodyPr/>
        <a:lstStyle/>
        <a:p>
          <a:endParaRPr lang="ru-RU"/>
        </a:p>
      </dgm:t>
    </dgm:pt>
    <dgm:pt modelId="{F57CD66B-F738-4D11-A189-4AF5086C62E3}" type="pres">
      <dgm:prSet presAssocID="{E6C04D85-3205-43BA-87C8-0ABEEE19B0B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5F1A7B-8290-40A8-8574-714222194ED7}" type="pres">
      <dgm:prSet presAssocID="{7F0EC64B-07EB-4F1C-AF36-4ACA1E472DD0}" presName="composite" presStyleCnt="0"/>
      <dgm:spPr/>
    </dgm:pt>
    <dgm:pt modelId="{EEF497F8-EA80-4914-A8A6-1FE73483875C}" type="pres">
      <dgm:prSet presAssocID="{7F0EC64B-07EB-4F1C-AF36-4ACA1E472DD0}" presName="imgShp" presStyleLbl="fgImgPlace1" presStyleIdx="0" presStyleCnt="2" custScaleX="70512" custScaleY="66422" custLinFactNeighborX="-58571" custLinFactNeighborY="130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A82E9CB-DBC8-48DD-9548-E99B9660AC73}" type="pres">
      <dgm:prSet presAssocID="{7F0EC64B-07EB-4F1C-AF36-4ACA1E472DD0}" presName="txShp" presStyleLbl="node1" presStyleIdx="0" presStyleCnt="2" custScaleX="145721" custScaleY="66475" custLinFactNeighborX="336" custLinFactNeighborY="13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27E10-D28E-4DF6-B5E5-7DA71BF772D9}" type="pres">
      <dgm:prSet presAssocID="{B1F62619-4708-43C3-BE65-858D7A957272}" presName="spacing" presStyleCnt="0"/>
      <dgm:spPr/>
    </dgm:pt>
    <dgm:pt modelId="{C28B4D76-F6E2-486A-A708-4BB07AB79637}" type="pres">
      <dgm:prSet presAssocID="{763C580E-38E9-4D68-AA8C-5EDED5DB2E05}" presName="composite" presStyleCnt="0"/>
      <dgm:spPr/>
    </dgm:pt>
    <dgm:pt modelId="{B8C211FB-2668-4B72-A261-C21126F2E507}" type="pres">
      <dgm:prSet presAssocID="{763C580E-38E9-4D68-AA8C-5EDED5DB2E05}" presName="imgShp" presStyleLbl="fgImgPlace1" presStyleIdx="1" presStyleCnt="2" custScaleX="74422" custScaleY="69430" custLinFactNeighborX="-58571" custLinFactNeighborY="562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CE32141-EC0C-4AE2-BC95-78A395181449}" type="pres">
      <dgm:prSet presAssocID="{763C580E-38E9-4D68-AA8C-5EDED5DB2E05}" presName="txShp" presStyleLbl="node1" presStyleIdx="1" presStyleCnt="2" custScaleX="146392" custScaleY="69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62939E-926B-4DC0-B15C-C35F0E34FC07}" type="presOf" srcId="{7F0EC64B-07EB-4F1C-AF36-4ACA1E472DD0}" destId="{0A82E9CB-DBC8-48DD-9548-E99B9660AC73}" srcOrd="0" destOrd="0" presId="urn:microsoft.com/office/officeart/2005/8/layout/vList3"/>
    <dgm:cxn modelId="{83EAB688-175F-485D-A3A8-4E1D40C24646}" srcId="{E6C04D85-3205-43BA-87C8-0ABEEE19B0B0}" destId="{763C580E-38E9-4D68-AA8C-5EDED5DB2E05}" srcOrd="1" destOrd="0" parTransId="{E163FFA7-E11A-4618-B6F6-966D00D33B2C}" sibTransId="{5FA1BB7C-4C1A-4041-AF3E-16E9E2414913}"/>
    <dgm:cxn modelId="{E8B0A1F4-E43A-4871-836D-14967F587EF3}" srcId="{E6C04D85-3205-43BA-87C8-0ABEEE19B0B0}" destId="{7F0EC64B-07EB-4F1C-AF36-4ACA1E472DD0}" srcOrd="0" destOrd="0" parTransId="{EA09C260-4D0C-477E-8117-796FD0733824}" sibTransId="{B1F62619-4708-43C3-BE65-858D7A957272}"/>
    <dgm:cxn modelId="{EF1F0416-EAD3-46E9-82A8-F7387FD1D43C}" type="presOf" srcId="{763C580E-38E9-4D68-AA8C-5EDED5DB2E05}" destId="{5CE32141-EC0C-4AE2-BC95-78A395181449}" srcOrd="0" destOrd="0" presId="urn:microsoft.com/office/officeart/2005/8/layout/vList3"/>
    <dgm:cxn modelId="{ACD5E261-0A43-4E5B-89D8-3C6FFBBEFDDA}" type="presOf" srcId="{E6C04D85-3205-43BA-87C8-0ABEEE19B0B0}" destId="{F57CD66B-F738-4D11-A189-4AF5086C62E3}" srcOrd="0" destOrd="0" presId="urn:microsoft.com/office/officeart/2005/8/layout/vList3"/>
    <dgm:cxn modelId="{39549302-9A4F-460C-B907-FA04F73BA697}" type="presParOf" srcId="{F57CD66B-F738-4D11-A189-4AF5086C62E3}" destId="{7F5F1A7B-8290-40A8-8574-714222194ED7}" srcOrd="0" destOrd="0" presId="urn:microsoft.com/office/officeart/2005/8/layout/vList3"/>
    <dgm:cxn modelId="{83D9BD4D-E85D-4453-982D-E5BA2E1C43CF}" type="presParOf" srcId="{7F5F1A7B-8290-40A8-8574-714222194ED7}" destId="{EEF497F8-EA80-4914-A8A6-1FE73483875C}" srcOrd="0" destOrd="0" presId="urn:microsoft.com/office/officeart/2005/8/layout/vList3"/>
    <dgm:cxn modelId="{616D0A71-7043-4F95-B9EF-45D7B459D662}" type="presParOf" srcId="{7F5F1A7B-8290-40A8-8574-714222194ED7}" destId="{0A82E9CB-DBC8-48DD-9548-E99B9660AC73}" srcOrd="1" destOrd="0" presId="urn:microsoft.com/office/officeart/2005/8/layout/vList3"/>
    <dgm:cxn modelId="{FC929711-3673-435B-8DC9-ACE8829E2CAF}" type="presParOf" srcId="{F57CD66B-F738-4D11-A189-4AF5086C62E3}" destId="{B9427E10-D28E-4DF6-B5E5-7DA71BF772D9}" srcOrd="1" destOrd="0" presId="urn:microsoft.com/office/officeart/2005/8/layout/vList3"/>
    <dgm:cxn modelId="{6A1C2B1D-515D-4C55-B055-414A1D55FCBF}" type="presParOf" srcId="{F57CD66B-F738-4D11-A189-4AF5086C62E3}" destId="{C28B4D76-F6E2-486A-A708-4BB07AB79637}" srcOrd="2" destOrd="0" presId="urn:microsoft.com/office/officeart/2005/8/layout/vList3"/>
    <dgm:cxn modelId="{1A6E6E56-94F0-4DB3-B0C0-D65DC8BE2660}" type="presParOf" srcId="{C28B4D76-F6E2-486A-A708-4BB07AB79637}" destId="{B8C211FB-2668-4B72-A261-C21126F2E507}" srcOrd="0" destOrd="0" presId="urn:microsoft.com/office/officeart/2005/8/layout/vList3"/>
    <dgm:cxn modelId="{A835D138-5FA2-4245-87C3-1430C75BB0DD}" type="presParOf" srcId="{C28B4D76-F6E2-486A-A708-4BB07AB79637}" destId="{5CE32141-EC0C-4AE2-BC95-78A3951814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3FE22-625C-4276-8FE0-39FADFF5B738}">
      <dsp:nvSpPr>
        <dsp:cNvPr id="0" name=""/>
        <dsp:cNvSpPr/>
      </dsp:nvSpPr>
      <dsp:spPr>
        <a:xfrm rot="16200000">
          <a:off x="1331043" y="-1328267"/>
          <a:ext cx="3024336" cy="5680870"/>
        </a:xfrm>
        <a:prstGeom prst="flowChartManualOperation">
          <a:avLst/>
        </a:prstGeom>
        <a:solidFill>
          <a:schemeClr val="tx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180975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Jahonda o‘z gegemonligini o‘rnatishga  uringan 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AQSH, yer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yuzining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barcha mintaqalarida xalqaro  munosabatlarga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 aralashdi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marta o‘z manfaatlarini ta’minlash uchun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G‘arb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demokratiyasini  himoya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bahonasida boshqa davlatlarga qarshi  harbiy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kuchdan foydalandi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 </a:t>
          </a:r>
        </a:p>
        <a:p>
          <a:pPr marL="0" lvl="0" indent="180975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Masalan, </a:t>
          </a:r>
          <a:r>
            <a:rPr lang="ms-MY" sz="17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1965</a:t>
          </a:r>
          <a:r>
            <a:rPr lang="ru-RU" sz="17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ms-MY" sz="17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1973-yillari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Vyetnamga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faol </a:t>
          </a:r>
          <a:r>
            <a:rPr lang="ms-MY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 harakatlarini </a:t>
          </a:r>
          <a:r>
            <a:rPr lang="ms-MY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 bordi.</a:t>
          </a:r>
          <a:endParaRPr lang="ru-RU" sz="17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76" y="604867"/>
        <a:ext cx="5680870" cy="1814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00346-42E6-4785-A8AB-4F35B9C1B30F}">
      <dsp:nvSpPr>
        <dsp:cNvPr id="0" name=""/>
        <dsp:cNvSpPr/>
      </dsp:nvSpPr>
      <dsp:spPr>
        <a:xfrm rot="16200000">
          <a:off x="-18231" y="19760"/>
          <a:ext cx="3168216" cy="3128694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7950" bIns="0" numCol="1" spcCol="1270" anchor="ctr" anchorCtr="0">
          <a:noAutofit/>
        </a:bodyPr>
        <a:lstStyle/>
        <a:p>
          <a:pPr lvl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Ikkinchi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jahon urushidagi 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g‘alaba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SSSRga juda katta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xalqaro obro‘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keltirdi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SSSR 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sotsialistik tizim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vujudga keldi. Sovet tashqi  siyosatining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asosini AQSH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 dunyoda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gegemonlik 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uchun </a:t>
          </a:r>
          <a:r>
            <a:rPr lang="ms-MY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 </a:t>
          </a:r>
          <a:r>
            <a:rPr lang="ms-MY" sz="17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tashkil qildi.</a:t>
          </a:r>
          <a:endParaRPr lang="ru-RU" sz="17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530" y="633642"/>
        <a:ext cx="3128694" cy="1900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FDADD-DE96-43FB-97F0-273826E710F1}">
      <dsp:nvSpPr>
        <dsp:cNvPr id="0" name=""/>
        <dsp:cNvSpPr/>
      </dsp:nvSpPr>
      <dsp:spPr>
        <a:xfrm rot="16200000">
          <a:off x="71778" y="-71778"/>
          <a:ext cx="3168216" cy="3311773"/>
        </a:xfrm>
        <a:prstGeom prst="flowChartManualOperation">
          <a:avLst/>
        </a:prstGeom>
        <a:solidFill>
          <a:srgbClr val="DDDDD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550" bIns="0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1959-yili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inqilob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 Kubada  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hokimiyatga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kelgan F.Kastro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rejimiga  qarshi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borgan tajovuzkor 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 bunga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SSSRning aralashuvi  ikki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 davlatlar o‘rtasida yadro urushi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xavfini keltirib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chiqardi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xavf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ms-MY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Karib  inqirozi”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nomini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 va faqat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AQSH prezidenti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J.Kennedi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 sovet rahbari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N.Xrushchyov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o‘rtasidagi kelishuv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dunyoni 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yadro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halokatidan </a:t>
          </a:r>
          <a:r>
            <a:rPr lang="ms-MY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asrab </a:t>
          </a:r>
          <a:r>
            <a:rPr lang="ms-MY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qoldi.</a:t>
          </a:r>
          <a:endParaRPr lang="ru-RU" sz="13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33643"/>
        <a:ext cx="3311773" cy="1900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65D41-6103-4DCD-B53C-E57ADDCC1FCE}">
      <dsp:nvSpPr>
        <dsp:cNvPr id="0" name=""/>
        <dsp:cNvSpPr/>
      </dsp:nvSpPr>
      <dsp:spPr>
        <a:xfrm rot="16200000">
          <a:off x="53776" y="-53776"/>
          <a:ext cx="3168216" cy="3275769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“Iliqlik” davrida kapitalistik mamlakatlar bilan tinch-totuv yashash tamoyili ilgari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surilib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bu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kapitalistik  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mamlakatlar,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avvalo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AQSH o‘rtasida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munosabatlarning 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iliqlashuviga olib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33643"/>
        <a:ext cx="3275769" cy="1900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7B62A-00DE-4FB1-BED8-A15C2F0F7C0F}">
      <dsp:nvSpPr>
        <dsp:cNvPr id="0" name=""/>
        <dsp:cNvSpPr/>
      </dsp:nvSpPr>
      <dsp:spPr>
        <a:xfrm rot="16200000">
          <a:off x="71778" y="-71778"/>
          <a:ext cx="3168216" cy="3311773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“Turg‘unlik” davrida ham kapitalistik mamlakatlar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 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tinch musobaqa davom  ettirilib,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 jarayon 1979-yili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Afg‘onistonga sovet qo‘shinlari kiritilgunga </a:t>
          </a:r>
          <a:r>
            <a:rPr lang="ms-MY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qadar  </a:t>
          </a:r>
          <a:r>
            <a:rPr lang="ms-MY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davom etdi.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33643"/>
        <a:ext cx="3311773" cy="19009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0B10C-9B0F-454A-8C6C-B9E37A41ABA0}">
      <dsp:nvSpPr>
        <dsp:cNvPr id="0" name=""/>
        <dsp:cNvSpPr/>
      </dsp:nvSpPr>
      <dsp:spPr>
        <a:xfrm rot="16200000">
          <a:off x="1378319" y="-1378319"/>
          <a:ext cx="2880183" cy="5636823"/>
        </a:xfrm>
        <a:prstGeom prst="flowChartManualOperati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953" bIns="0" numCol="1" spcCol="1270" anchor="ctr" anchorCtr="0">
          <a:noAutofit/>
        </a:bodyPr>
        <a:lstStyle/>
        <a:p>
          <a:pPr lvl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Qoʻshma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Shtatlar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toʻgʻridan-toʻgʻri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ziddiyatga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kirishmagan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boʻlsalar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taʼsirini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oʻtkazish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borasidagi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raqobati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koʻpincha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boʻylab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lokal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ziddiyatlarga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kelar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" y="576038"/>
        <a:ext cx="5636823" cy="17281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2E9CB-DBC8-48DD-9548-E99B9660AC73}">
      <dsp:nvSpPr>
        <dsp:cNvPr id="0" name=""/>
        <dsp:cNvSpPr/>
      </dsp:nvSpPr>
      <dsp:spPr>
        <a:xfrm rot="10800000">
          <a:off x="96293" y="201012"/>
          <a:ext cx="5268312" cy="1017967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5285" tIns="60960" rIns="113792" bIns="60960" numCol="1" spcCol="1270" anchor="ctr" anchorCtr="0">
          <a:noAutofit/>
        </a:bodyPr>
        <a:lstStyle/>
        <a:p>
          <a:pPr marL="265113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86</a:t>
          </a:r>
          <a:r>
            <a:rPr lang="ru-RU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93-betlarida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siyosatiga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50785" y="201012"/>
        <a:ext cx="5013820" cy="1017967"/>
      </dsp:txXfrm>
    </dsp:sp>
    <dsp:sp modelId="{EEF497F8-EA80-4914-A8A6-1FE73483875C}">
      <dsp:nvSpPr>
        <dsp:cNvPr id="0" name=""/>
        <dsp:cNvSpPr/>
      </dsp:nvSpPr>
      <dsp:spPr>
        <a:xfrm>
          <a:off x="0" y="201418"/>
          <a:ext cx="1079788" cy="101715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32141-EC0C-4AE2-BC95-78A395181449}">
      <dsp:nvSpPr>
        <dsp:cNvPr id="0" name=""/>
        <dsp:cNvSpPr/>
      </dsp:nvSpPr>
      <dsp:spPr>
        <a:xfrm rot="10800000">
          <a:off x="72016" y="1475524"/>
          <a:ext cx="5292570" cy="1065715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5285" tIns="53340" rIns="99568" bIns="53340" numCol="1" spcCol="1270" anchor="ctr" anchorCtr="0">
          <a:noAutofit/>
        </a:bodyPr>
        <a:lstStyle/>
        <a:p>
          <a:pPr marL="265113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parchalanishi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xaritasi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en-US" sz="1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mustaqilligini</a:t>
          </a:r>
          <a:r>
            <a:rPr lang="en-US" sz="1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e‘lon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kuniga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Ikkala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savol-javob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tarzidagi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viktorinaga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tayorlaning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338445" y="1475524"/>
        <a:ext cx="5026141" cy="1065715"/>
      </dsp:txXfrm>
    </dsp:sp>
    <dsp:sp modelId="{B8C211FB-2668-4B72-A261-C21126F2E507}">
      <dsp:nvSpPr>
        <dsp:cNvPr id="0" name=""/>
        <dsp:cNvSpPr/>
      </dsp:nvSpPr>
      <dsp:spPr>
        <a:xfrm>
          <a:off x="0" y="1478455"/>
          <a:ext cx="1139664" cy="106321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uz.wikipedia.org/wiki/Boris_Yeltsin" TargetMode="External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SSSR" TargetMode="External"/><Relationship Id="rId7" Type="http://schemas.openxmlformats.org/officeDocument/2006/relationships/hyperlink" Target="https://uz.wikipedia.org/wiki/Geosiyosat" TargetMode="External"/><Relationship Id="rId2" Type="http://schemas.openxmlformats.org/officeDocument/2006/relationships/hyperlink" Target="https://uz.wikipedia.org/wiki/AQSh" TargetMode="External"/><Relationship Id="rId1" Type="http://schemas.openxmlformats.org/officeDocument/2006/relationships/slideLayout" Target="../slideLayouts/slideLayout67.xml"/><Relationship Id="rId6" Type="http://schemas.openxmlformats.org/officeDocument/2006/relationships/hyperlink" Target="https://uz.wikipedia.org/wiki/1990" TargetMode="External"/><Relationship Id="rId5" Type="http://schemas.openxmlformats.org/officeDocument/2006/relationships/hyperlink" Target="https://uz.wikipedia.org/wiki/1940" TargetMode="External"/><Relationship Id="rId4" Type="http://schemas.openxmlformats.org/officeDocument/2006/relationships/hyperlink" Target="https://uz.wikipedia.org/wiki/XX_as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8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5823045" cy="1050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869" y="204023"/>
            <a:ext cx="3646028" cy="568723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6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6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4" y="1249367"/>
            <a:ext cx="31728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4" y="2096800"/>
            <a:ext cx="31728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1"/>
            <a:ext cx="1224136" cy="5449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1224136" cy="54497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45482" y="301408"/>
            <a:ext cx="1188131" cy="385339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400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4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4555715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r>
              <a:rPr lang="ms-MY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SSSR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ms-MY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40"/>
          <p:cNvSpPr>
            <a:spLocks noEditPoints="1"/>
          </p:cNvSpPr>
          <p:nvPr/>
        </p:nvSpPr>
        <p:spPr bwMode="auto">
          <a:xfrm>
            <a:off x="511839" y="227770"/>
            <a:ext cx="540060" cy="49974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37711637"/>
              </p:ext>
            </p:extLst>
          </p:nvPr>
        </p:nvGraphicFramePr>
        <p:xfrm>
          <a:off x="0" y="0"/>
          <a:ext cx="3311773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8"/>
          <a:stretch/>
        </p:blipFill>
        <p:spPr>
          <a:xfrm>
            <a:off x="3419785" y="849719"/>
            <a:ext cx="2232248" cy="141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6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42" y="59699"/>
            <a:ext cx="3661015" cy="31393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“Qayta qurish” </a:t>
            </a:r>
            <a:r>
              <a:rPr lang="ms-MY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  M.Gorbachyov ilgari  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surgan </a:t>
            </a:r>
            <a:r>
              <a:rPr lang="ms-MY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 siyosiy tafakkur” tashabbusi SSSRning </a:t>
            </a:r>
            <a:r>
              <a:rPr lang="ms-MY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ms-MY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 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kapitalistik dunyo bilan  munosabatlarida </a:t>
            </a:r>
            <a:r>
              <a:rPr lang="ms-MY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  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ijobiy o‘zgarishlarga </a:t>
            </a:r>
            <a:r>
              <a:rPr lang="ms-MY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 </a:t>
            </a:r>
            <a:r>
              <a:rPr lang="ms-MY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893" y="614252"/>
            <a:ext cx="18288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5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85" y="0"/>
            <a:ext cx="5688037" cy="1200329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ms-MY" sz="1400" b="1" dirty="0"/>
              <a:t>  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19-avgustga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 Favqulodda holat davlat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 (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GKCHP)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tuzilganligi to‘g‘risida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 qilinib, unga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SSSRning vitse-prezidenti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 kabi yuqori lavozimli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61" y="1260004"/>
            <a:ext cx="3158819" cy="185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0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84" y="0"/>
            <a:ext cx="5688037" cy="156966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indent="180975" algn="just"/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GKCHP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qator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 favqulodda holat e’lon qildi.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1977-yilgi konstitutsiyaga xilof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 faoliyat yuritayotgan hokimiyat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 tarqatib yuborildi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muxolifatdagi partiya va harakatlar faoliyati to‘xtatildi, ommaviy axborot vositalari ustidan qat’iy nazorat o‘rnatildi, Moskvaga qo‘shin kiritildi.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1620044"/>
            <a:ext cx="2867025" cy="14826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77" y="1620044"/>
            <a:ext cx="2420973" cy="148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68288" algn="just"/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GKCHPga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 harakatga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 kuchlar yetakchilik qildi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Ular 19-avgust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fuqarolariga murojaat qilib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GKCHP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 g‘ayrikonstitutsion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to‘ntarish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 qarorlari noqonuniy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 e’lon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qildilar. </a:t>
            </a:r>
          </a:p>
          <a:p>
            <a:pPr indent="268288" algn="just"/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19-avgust kuni minglab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moskvaliklar Rossiya Oliy Soveti  binosini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 qilishga kirishdi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Tanklarda kelayotgan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qo‘shinni to‘xtatishga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qilgan bir necha yoshlar halok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912" y="1736876"/>
            <a:ext cx="2340260" cy="13665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1" y="1736877"/>
            <a:ext cx="2432100" cy="136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5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22" y="80665"/>
            <a:ext cx="2204835" cy="30931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ms-MY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21-avgust kuni Rossiya Oliy Sovetining favqulodda sessiyasi ochildi. </a:t>
            </a:r>
          </a:p>
          <a:p>
            <a:pPr algn="ctr"/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22-avgust kuni GKCHP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 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qamoqqa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olindi.   </a:t>
            </a:r>
          </a:p>
          <a:p>
            <a:pPr algn="ctr"/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Avgust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voqealaridan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 obro‘si tushib ketgan KPSSning faoliyati to‘xtatildi.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 natsionalizatsiya qilindi</a:t>
            </a:r>
            <a:r>
              <a:rPr lang="ms-MY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ms-MY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8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7657" y="115833"/>
            <a:ext cx="3441497" cy="301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4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182" y="260684"/>
            <a:ext cx="2385496" cy="267765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ms-MY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 davlat  to‘ntarishidan  keyin </a:t>
            </a:r>
            <a:r>
              <a:rPr lang="ms-MY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   </a:t>
            </a:r>
            <a:r>
              <a:rPr lang="ms-MY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   birin-ketin o‘z mustaqilligini e’lon </a:t>
            </a:r>
            <a:r>
              <a:rPr lang="ms-MY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8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0638" y="78970"/>
            <a:ext cx="3254592" cy="309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5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214" y="0"/>
            <a:ext cx="567282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8-dekabr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 Minsk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 Rossiya,  Ukraina, Belorussiya rahbarlari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Boris Yeltsin"/>
              </a:rPr>
              <a:t>B.N.Yelsin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L.M.Kravchuk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S.S.Shushkevichlar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1922-yilgi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shartnomasini bekor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 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Hamdo‘stligi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MDH)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tuzilganligini e’lon qildi.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57" y="1548036"/>
            <a:ext cx="2663438" cy="154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3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214" y="0"/>
            <a:ext cx="5672827" cy="286232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180975" algn="just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1993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MDH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Ustavi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erkinliklarini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taʼminlash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muvofiqlashtirish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makonni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sogʻligʻi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immigratsiya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jinoyatchilikka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arshi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qoʻriqlashda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905" y="2570037"/>
            <a:ext cx="988905" cy="584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749" y="2570037"/>
            <a:ext cx="988905" cy="584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577" y="2578882"/>
            <a:ext cx="988905" cy="58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608" y="606477"/>
            <a:ext cx="5573405" cy="26314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88900" indent="268288" algn="just">
              <a:spcAft>
                <a:spcPts val="60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AQSh"/>
              </a:rPr>
              <a:t>AQSh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ittifoqdoshlari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SSSR"/>
              </a:rPr>
              <a:t>SSSR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ittifoqdoshlari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XX asr"/>
              </a:rPr>
              <a:t>XX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XX asr"/>
              </a:rPr>
              <a:t>asrning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tooltip="1940"/>
              </a:rPr>
              <a:t>40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-yillari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oʻrtalaridan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tooltip="1990"/>
              </a:rPr>
              <a:t>90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-yillarning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boshlarigacha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 tooltip="Geosiyosat"/>
              </a:rPr>
              <a:t>geosiyosiy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gʻoyaviy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konfrontatsiya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1945-1962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1962-1979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1979-1985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1985-1991 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 indent="268288" algn="just"/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0486" y="55960"/>
            <a:ext cx="2302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1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9252"/>
            <a:ext cx="4954622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Reja</a:t>
            </a:r>
            <a:endParaRPr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103146" y="1509527"/>
            <a:ext cx="45519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 tashqi siyosati.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16604" y="2232782"/>
            <a:ext cx="4638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55600">
              <a:spcAft>
                <a:spcPts val="94"/>
              </a:spcAft>
              <a:defRPr/>
            </a:pPr>
            <a:r>
              <a:rPr lang="ms-MY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 inqirozi. SSSRning parchalanishi.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9468" y="680040"/>
            <a:ext cx="4565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tashqi siyosati.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124738" y="719944"/>
            <a:ext cx="978408" cy="484632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86541" y="1508878"/>
            <a:ext cx="985439" cy="490940"/>
          </a:xfrm>
          <a:prstGeom prst="notched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71413" y="2393903"/>
            <a:ext cx="945191" cy="482878"/>
          </a:xfrm>
          <a:prstGeom prst="notched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50985366"/>
              </p:ext>
            </p:extLst>
          </p:nvPr>
        </p:nvGraphicFramePr>
        <p:xfrm>
          <a:off x="51214" y="0"/>
          <a:ext cx="5636823" cy="2880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387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5429" y="611932"/>
            <a:ext cx="5240779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1945-1962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oʻzlarining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taʼsir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doiralarini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harbiy-siyosiy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bloklar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NATO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Varshava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bitimi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mustahkamladilar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Uchinchi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tugʻdiruvchi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oddiy 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yadroviy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poygasi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15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9445" y="791952"/>
            <a:ext cx="5076564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1962-1979-yillar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halokat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arafasida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holatlardan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1962-yilgi Karib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1970-yillarda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tanglikni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“yengillashtirish”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qurollanishni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0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3330" y="539924"/>
            <a:ext cx="5556023" cy="2554545"/>
          </a:xfrm>
          <a:prstGeom prst="rect">
            <a:avLst/>
          </a:prstGeom>
          <a:solidFill>
            <a:schemeClr val="bg1">
              <a:lumMod val="25000"/>
              <a:lumOff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1979-1985-yillar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bora-bora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1970-yillar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1980-yillarning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harajatlar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oʻtkazishiga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1985-1991-yillar - 1985-yilda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Mixail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Gorbachyov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eʼlon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qayta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oshkoralik KPSSning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yoʻqotishiga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ogʻir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iqtisodiy-ijtimoiy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- 1991-yili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parchalanishiga 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2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214" y="79128"/>
            <a:ext cx="5672827" cy="304698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qoʻllovidan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mahrum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kommunistik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1989-1990-yillarda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agʻdariladi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Varshava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bitimi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1991-yil 1 iyulda 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hisoblashimiz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931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438" y="132269"/>
            <a:ext cx="5220580" cy="38626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2339040"/>
              </p:ext>
            </p:extLst>
          </p:nvPr>
        </p:nvGraphicFramePr>
        <p:xfrm>
          <a:off x="179425" y="518529"/>
          <a:ext cx="5436604" cy="2541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3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450" y="71872"/>
            <a:ext cx="5621776" cy="29392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88900" indent="268288" algn="just">
              <a:spcAft>
                <a:spcPts val="600"/>
              </a:spcAft>
            </a:pP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 yetakchilik mavqeyini egallab olgan AQSH Ikkinchi jahon urushidan keyingi  dastlabki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 ikkita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tamoyilning uyg‘unligi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faol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siyosat olib bordi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8900" indent="268288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kuch yordamida o‘zlariga ma’qul bo‘lmagan o‘zgarishlarga qarshilik qildi. </a:t>
            </a:r>
          </a:p>
          <a:p>
            <a:pPr marL="88900" indent="268288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 qilish mumkin bo‘lmagan hollarda ularga moslashib, bu o‘zgarishlardan saboq olishga intildi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29553525"/>
              </p:ext>
            </p:extLst>
          </p:nvPr>
        </p:nvGraphicFramePr>
        <p:xfrm>
          <a:off x="73026" y="71872"/>
          <a:ext cx="568642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6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58" y="0"/>
            <a:ext cx="5686424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SSSRni o‘zining asosiy mafkuraviy, siyosiy va harbiy raqibi deb hisoblagan AQSH “sovuq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yillarida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 vaqt SSSRga va uning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ittifoqchilariga   qarshi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qilib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 iqtisodiy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va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ittifoqlarni tashkil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03" y="1502616"/>
            <a:ext cx="2543175" cy="16068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02" y="1509308"/>
            <a:ext cx="2668176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33" y="21980"/>
            <a:ext cx="5688036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SSSRda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M.S.Gorbachyov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boshchiligida yangi siyosiy rahbariyatning hokimiyatga kelishi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sovet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Amerika munosabatlarida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 ijobiy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 boshlandi.</a:t>
            </a:r>
          </a:p>
          <a:p>
            <a:pPr algn="just"/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Ayniqsa,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Strategik hujum qurollarini cheklash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qisqartirish to‘g‘risidagi shartnoma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 ega bo‘ldi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1532125"/>
            <a:ext cx="2268252" cy="15328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1533234"/>
            <a:ext cx="2310170" cy="153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50330495"/>
              </p:ext>
            </p:extLst>
          </p:nvPr>
        </p:nvGraphicFramePr>
        <p:xfrm>
          <a:off x="0" y="0"/>
          <a:ext cx="3131753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503" y="71872"/>
            <a:ext cx="2549117" cy="14335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503" y="1709821"/>
            <a:ext cx="2549117" cy="145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82587281"/>
              </p:ext>
            </p:extLst>
          </p:nvPr>
        </p:nvGraphicFramePr>
        <p:xfrm>
          <a:off x="0" y="0"/>
          <a:ext cx="3311773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20" y="643370"/>
            <a:ext cx="2370113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9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26946123"/>
              </p:ext>
            </p:extLst>
          </p:nvPr>
        </p:nvGraphicFramePr>
        <p:xfrm>
          <a:off x="0" y="0"/>
          <a:ext cx="3275769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174" y="755948"/>
            <a:ext cx="237686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154083</TotalTime>
  <Words>797</Words>
  <Application>Microsoft Office PowerPoint</Application>
  <PresentationFormat>Произвольный</PresentationFormat>
  <Paragraphs>49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Jahon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1656</cp:revision>
  <dcterms:created xsi:type="dcterms:W3CDTF">2014-10-08T23:03:32Z</dcterms:created>
  <dcterms:modified xsi:type="dcterms:W3CDTF">2021-01-19T12:15:54Z</dcterms:modified>
</cp:coreProperties>
</file>