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4.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7.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8.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9.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31"/>
  </p:notesMasterIdLst>
  <p:sldIdLst>
    <p:sldId id="1356" r:id="rId11"/>
    <p:sldId id="1402" r:id="rId12"/>
    <p:sldId id="1449" r:id="rId13"/>
    <p:sldId id="1438" r:id="rId14"/>
    <p:sldId id="1474" r:id="rId15"/>
    <p:sldId id="1480" r:id="rId16"/>
    <p:sldId id="1475" r:id="rId17"/>
    <p:sldId id="1484" r:id="rId18"/>
    <p:sldId id="1485" r:id="rId19"/>
    <p:sldId id="1476" r:id="rId20"/>
    <p:sldId id="1481" r:id="rId21"/>
    <p:sldId id="1486" r:id="rId22"/>
    <p:sldId id="1477" r:id="rId23"/>
    <p:sldId id="1487" r:id="rId24"/>
    <p:sldId id="1478" r:id="rId25"/>
    <p:sldId id="1482" r:id="rId26"/>
    <p:sldId id="1488" r:id="rId27"/>
    <p:sldId id="1483" r:id="rId28"/>
    <p:sldId id="1479" r:id="rId29"/>
    <p:sldId id="1433" r:id="rId30"/>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402"/>
            <p14:sldId id="1449"/>
            <p14:sldId id="1438"/>
            <p14:sldId id="1474"/>
            <p14:sldId id="1480"/>
            <p14:sldId id="1475"/>
            <p14:sldId id="1484"/>
            <p14:sldId id="1485"/>
            <p14:sldId id="1476"/>
            <p14:sldId id="1481"/>
            <p14:sldId id="1486"/>
            <p14:sldId id="1477"/>
            <p14:sldId id="1487"/>
            <p14:sldId id="1478"/>
            <p14:sldId id="1482"/>
            <p14:sldId id="1488"/>
            <p14:sldId id="1483"/>
            <p14:sldId id="1479"/>
          </p14:sldIdLst>
        </p14:section>
        <p14:section name="Custom icons" id="{AE7553D5-C09E-4928-A948-69A0E1F717F4}">
          <p14:sldIdLst>
            <p14:sldId id="1433"/>
          </p14:sldIdLst>
        </p14:section>
      </p14:sectionLst>
    </p:ext>
    <p:ext uri="{EFAFB233-063F-42B5-8137-9DF3F51BA10A}">
      <p15:sldGuideLst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00"/>
    <a:srgbClr val="327880"/>
    <a:srgbClr val="328682"/>
    <a:srgbClr val="B2B2B2"/>
    <a:srgbClr val="FFFFFF"/>
    <a:srgbClr val="808080"/>
    <a:srgbClr val="5F5F5F"/>
    <a:srgbClr val="C0C0C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434" autoAdjust="0"/>
  </p:normalViewPr>
  <p:slideViewPr>
    <p:cSldViewPr snapToObjects="1">
      <p:cViewPr varScale="1">
        <p:scale>
          <a:sx n="229" d="100"/>
          <a:sy n="229" d="100"/>
        </p:scale>
        <p:origin x="612" y="180"/>
      </p:cViewPr>
      <p:guideLst>
        <p:guide orient="horz" pos="742"/>
        <p:guide pos="1882"/>
        <p:guide orient="horz" pos="517"/>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10.xml.rels><?xml version="1.0" encoding="UTF-8" standalone="yes"?>
<Relationships xmlns="http://schemas.openxmlformats.org/package/2006/relationships"><Relationship Id="rId1" Type="http://schemas.openxmlformats.org/officeDocument/2006/relationships/image" Target="../media/image15.jpeg"/></Relationships>
</file>

<file path=ppt/diagrams/_rels/data11.xml.rels><?xml version="1.0" encoding="UTF-8" standalone="yes"?>
<Relationships xmlns="http://schemas.openxmlformats.org/package/2006/relationships"><Relationship Id="rId1" Type="http://schemas.openxmlformats.org/officeDocument/2006/relationships/image" Target="../media/image12.jp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ata5.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DCCAE-81A3-488D-B677-D2A21488978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8278715F-FD6D-4412-8870-8C62BAD9285B}">
      <dgm:prSet/>
      <dgm:spPr>
        <a:solidFill>
          <a:schemeClr val="tx2">
            <a:lumMod val="20000"/>
            <a:lumOff val="80000"/>
          </a:schemeClr>
        </a:solidFill>
      </dgm:spPr>
      <dgm:t>
        <a:bodyPr/>
        <a:lstStyle/>
        <a:p>
          <a:pPr rtl="0"/>
          <a:r>
            <a:rPr lang="ms-MY" b="0" dirty="0" smtClean="0">
              <a:latin typeface="Arial" panose="020B0604020202020204" pitchFamily="34" charset="0"/>
              <a:cs typeface="Arial" panose="020B0604020202020204" pitchFamily="34" charset="0"/>
            </a:rPr>
            <a:t>Fuqarolar urushi. </a:t>
          </a:r>
          <a:endParaRPr lang="ru-RU" b="0" dirty="0">
            <a:latin typeface="Arial" panose="020B0604020202020204" pitchFamily="34" charset="0"/>
            <a:cs typeface="Arial" panose="020B0604020202020204" pitchFamily="34" charset="0"/>
          </a:endParaRPr>
        </a:p>
      </dgm:t>
    </dgm:pt>
    <dgm:pt modelId="{D357EAAB-BBD4-4F0F-8113-4DBA048DE0A6}" type="parTrans" cxnId="{C9E851C7-8699-4E69-83C5-7938627E27E3}">
      <dgm:prSet/>
      <dgm:spPr/>
      <dgm:t>
        <a:bodyPr/>
        <a:lstStyle/>
        <a:p>
          <a:endParaRPr lang="ru-RU"/>
        </a:p>
      </dgm:t>
    </dgm:pt>
    <dgm:pt modelId="{177F74C6-546E-4291-8BA6-179EA55DD1E0}" type="sibTrans" cxnId="{C9E851C7-8699-4E69-83C5-7938627E27E3}">
      <dgm:prSet/>
      <dgm:spPr/>
      <dgm:t>
        <a:bodyPr/>
        <a:lstStyle/>
        <a:p>
          <a:endParaRPr lang="ru-RU"/>
        </a:p>
      </dgm:t>
    </dgm:pt>
    <dgm:pt modelId="{30624602-E45B-4235-A6DB-BFBDC84D4DFD}" type="pres">
      <dgm:prSet presAssocID="{F06DCCAE-81A3-488D-B677-D2A214889786}" presName="linearFlow" presStyleCnt="0">
        <dgm:presLayoutVars>
          <dgm:dir/>
          <dgm:resizeHandles val="exact"/>
        </dgm:presLayoutVars>
      </dgm:prSet>
      <dgm:spPr/>
      <dgm:t>
        <a:bodyPr/>
        <a:lstStyle/>
        <a:p>
          <a:endParaRPr lang="ru-RU"/>
        </a:p>
      </dgm:t>
    </dgm:pt>
    <dgm:pt modelId="{05A77012-AFBD-4109-A973-FD91708FCDC8}" type="pres">
      <dgm:prSet presAssocID="{8278715F-FD6D-4412-8870-8C62BAD9285B}" presName="composite" presStyleCnt="0"/>
      <dgm:spPr/>
    </dgm:pt>
    <dgm:pt modelId="{B204D4CF-F02F-418B-AE3F-954FCEF41775}" type="pres">
      <dgm:prSet presAssocID="{8278715F-FD6D-4412-8870-8C62BAD9285B}" presName="imgShp" presStyleLbl="fgImgPlace1" presStyleIdx="0" presStyleCnt="1" custScaleX="123529" custLinFactNeighborX="-51034"/>
      <dgm:spPr>
        <a:blipFill rotWithShape="1">
          <a:blip xmlns:r="http://schemas.openxmlformats.org/officeDocument/2006/relationships" r:embed="rId1"/>
          <a:stretch>
            <a:fillRect/>
          </a:stretch>
        </a:blipFill>
      </dgm:spPr>
    </dgm:pt>
    <dgm:pt modelId="{EBA9B0F1-D257-4570-BE3C-5D6A1422BCDD}" type="pres">
      <dgm:prSet presAssocID="{8278715F-FD6D-4412-8870-8C62BAD9285B}" presName="txShp" presStyleLbl="node1" presStyleIdx="0" presStyleCnt="1" custLinFactNeighborX="-8915">
        <dgm:presLayoutVars>
          <dgm:bulletEnabled val="1"/>
        </dgm:presLayoutVars>
      </dgm:prSet>
      <dgm:spPr/>
      <dgm:t>
        <a:bodyPr/>
        <a:lstStyle/>
        <a:p>
          <a:endParaRPr lang="ru-RU"/>
        </a:p>
      </dgm:t>
    </dgm:pt>
  </dgm:ptLst>
  <dgm:cxnLst>
    <dgm:cxn modelId="{62178549-10C3-48D7-AFE5-98C04603748B}" type="presOf" srcId="{8278715F-FD6D-4412-8870-8C62BAD9285B}" destId="{EBA9B0F1-D257-4570-BE3C-5D6A1422BCDD}" srcOrd="0" destOrd="0" presId="urn:microsoft.com/office/officeart/2005/8/layout/vList3"/>
    <dgm:cxn modelId="{C9E851C7-8699-4E69-83C5-7938627E27E3}" srcId="{F06DCCAE-81A3-488D-B677-D2A214889786}" destId="{8278715F-FD6D-4412-8870-8C62BAD9285B}" srcOrd="0" destOrd="0" parTransId="{D357EAAB-BBD4-4F0F-8113-4DBA048DE0A6}" sibTransId="{177F74C6-546E-4291-8BA6-179EA55DD1E0}"/>
    <dgm:cxn modelId="{3DD94B2C-8F47-4795-B9DE-9429D102E867}" type="presOf" srcId="{F06DCCAE-81A3-488D-B677-D2A214889786}" destId="{30624602-E45B-4235-A6DB-BFBDC84D4DFD}" srcOrd="0" destOrd="0" presId="urn:microsoft.com/office/officeart/2005/8/layout/vList3"/>
    <dgm:cxn modelId="{293DEA06-C329-4AC1-B325-F4A18478558D}" type="presParOf" srcId="{30624602-E45B-4235-A6DB-BFBDC84D4DFD}" destId="{05A77012-AFBD-4109-A973-FD91708FCDC8}" srcOrd="0" destOrd="0" presId="urn:microsoft.com/office/officeart/2005/8/layout/vList3"/>
    <dgm:cxn modelId="{E37C817F-D033-4D78-A839-EF584799122D}" type="presParOf" srcId="{05A77012-AFBD-4109-A973-FD91708FCDC8}" destId="{B204D4CF-F02F-418B-AE3F-954FCEF41775}" srcOrd="0" destOrd="0" presId="urn:microsoft.com/office/officeart/2005/8/layout/vList3"/>
    <dgm:cxn modelId="{F7C76415-73ED-4354-89D6-CBDB62BB6892}" type="presParOf" srcId="{05A77012-AFBD-4109-A973-FD91708FCDC8}" destId="{EBA9B0F1-D257-4570-BE3C-5D6A1422BCD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A5261C-6B0B-4D27-986A-374A2FCDA0C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33AB29F7-C3E7-499F-AF17-51B5EB54780D}">
      <dgm:prSet/>
      <dgm:spPr>
        <a:solidFill>
          <a:schemeClr val="bg2">
            <a:lumMod val="20000"/>
            <a:lumOff val="80000"/>
          </a:schemeClr>
        </a:solidFill>
      </dgm:spPr>
      <dgm:t>
        <a:bodyPr/>
        <a:lstStyle/>
        <a:p>
          <a:pPr rtl="0"/>
          <a:r>
            <a:rPr lang="ms-MY" b="0" i="0" dirty="0" smtClean="0"/>
            <a:t>Unda mamlakatni industrlashtirish, ishlab chiqarish munosabatlarini  qayta qurish, siyosiy demokratiyani rivojlantirish ko‘zda tutildi. </a:t>
          </a:r>
        </a:p>
        <a:p>
          <a:pPr rtl="0"/>
          <a:r>
            <a:rPr lang="ms-MY" b="0" i="0" dirty="0" smtClean="0"/>
            <a:t>Bu vazifalarni  bajarish uzoq muddatga, 15 yilga  mo‘ljallangan bo‘lib, bu muddatda ularning  aksariyati amalga oshmay qoldi.</a:t>
          </a:r>
          <a:r>
            <a:rPr lang="ru-RU" b="0" i="0" dirty="0" smtClean="0"/>
            <a:t/>
          </a:r>
          <a:br>
            <a:rPr lang="ru-RU" b="0" i="0" dirty="0" smtClean="0"/>
          </a:br>
          <a:endParaRPr lang="ru-RU" dirty="0"/>
        </a:p>
      </dgm:t>
    </dgm:pt>
    <dgm:pt modelId="{0F908DB5-0EC7-44E4-8722-7D6AE2592EF6}" type="parTrans" cxnId="{AAD4175D-97AA-4E70-AF17-17D65A8CD0EE}">
      <dgm:prSet/>
      <dgm:spPr/>
      <dgm:t>
        <a:bodyPr/>
        <a:lstStyle/>
        <a:p>
          <a:endParaRPr lang="ru-RU"/>
        </a:p>
      </dgm:t>
    </dgm:pt>
    <dgm:pt modelId="{14F55686-1ABE-4921-BC48-FBC3CEB918DA}" type="sibTrans" cxnId="{AAD4175D-97AA-4E70-AF17-17D65A8CD0EE}">
      <dgm:prSet/>
      <dgm:spPr/>
      <dgm:t>
        <a:bodyPr/>
        <a:lstStyle/>
        <a:p>
          <a:endParaRPr lang="ru-RU"/>
        </a:p>
      </dgm:t>
    </dgm:pt>
    <dgm:pt modelId="{6A569A54-9EC2-4DFB-9B34-F90C1353D912}" type="pres">
      <dgm:prSet presAssocID="{C6A5261C-6B0B-4D27-986A-374A2FCDA0C2}" presName="linearFlow" presStyleCnt="0">
        <dgm:presLayoutVars>
          <dgm:dir/>
          <dgm:resizeHandles val="exact"/>
        </dgm:presLayoutVars>
      </dgm:prSet>
      <dgm:spPr/>
      <dgm:t>
        <a:bodyPr/>
        <a:lstStyle/>
        <a:p>
          <a:endParaRPr lang="ru-RU"/>
        </a:p>
      </dgm:t>
    </dgm:pt>
    <dgm:pt modelId="{631E3FA3-CA93-4C28-B666-F3FC489F1EFC}" type="pres">
      <dgm:prSet presAssocID="{33AB29F7-C3E7-499F-AF17-51B5EB54780D}" presName="composite" presStyleCnt="0"/>
      <dgm:spPr/>
    </dgm:pt>
    <dgm:pt modelId="{10AC8C50-5FC3-44BC-B49E-FF2A66FECAE0}" type="pres">
      <dgm:prSet presAssocID="{33AB29F7-C3E7-499F-AF17-51B5EB54780D}" presName="imgShp" presStyleLbl="fgImgPlace1" presStyleIdx="0" presStyleCnt="1" custLinFactNeighborX="-15484" custLinFactNeighborY="264"/>
      <dgm:spPr>
        <a:blipFill rotWithShape="1">
          <a:blip xmlns:r="http://schemas.openxmlformats.org/officeDocument/2006/relationships" r:embed="rId1"/>
          <a:stretch>
            <a:fillRect/>
          </a:stretch>
        </a:blipFill>
      </dgm:spPr>
      <dgm:t>
        <a:bodyPr/>
        <a:lstStyle/>
        <a:p>
          <a:endParaRPr lang="ru-RU"/>
        </a:p>
      </dgm:t>
    </dgm:pt>
    <dgm:pt modelId="{4B5161BC-1233-407F-8D91-FC39CE82A549}" type="pres">
      <dgm:prSet presAssocID="{33AB29F7-C3E7-499F-AF17-51B5EB54780D}" presName="txShp" presStyleLbl="node1" presStyleIdx="0" presStyleCnt="1" custScaleX="128762" custScaleY="123345">
        <dgm:presLayoutVars>
          <dgm:bulletEnabled val="1"/>
        </dgm:presLayoutVars>
      </dgm:prSet>
      <dgm:spPr/>
      <dgm:t>
        <a:bodyPr/>
        <a:lstStyle/>
        <a:p>
          <a:endParaRPr lang="ru-RU"/>
        </a:p>
      </dgm:t>
    </dgm:pt>
  </dgm:ptLst>
  <dgm:cxnLst>
    <dgm:cxn modelId="{AAD4175D-97AA-4E70-AF17-17D65A8CD0EE}" srcId="{C6A5261C-6B0B-4D27-986A-374A2FCDA0C2}" destId="{33AB29F7-C3E7-499F-AF17-51B5EB54780D}" srcOrd="0" destOrd="0" parTransId="{0F908DB5-0EC7-44E4-8722-7D6AE2592EF6}" sibTransId="{14F55686-1ABE-4921-BC48-FBC3CEB918DA}"/>
    <dgm:cxn modelId="{FEDACCEB-7BFA-493D-AAED-149B7B329C2B}" type="presOf" srcId="{C6A5261C-6B0B-4D27-986A-374A2FCDA0C2}" destId="{6A569A54-9EC2-4DFB-9B34-F90C1353D912}" srcOrd="0" destOrd="0" presId="urn:microsoft.com/office/officeart/2005/8/layout/vList3"/>
    <dgm:cxn modelId="{ECBB0D25-C44C-4940-8580-AF5696F11306}" type="presOf" srcId="{33AB29F7-C3E7-499F-AF17-51B5EB54780D}" destId="{4B5161BC-1233-407F-8D91-FC39CE82A549}" srcOrd="0" destOrd="0" presId="urn:microsoft.com/office/officeart/2005/8/layout/vList3"/>
    <dgm:cxn modelId="{93D7242C-8981-4986-BB37-A8B3DFAC0BAB}" type="presParOf" srcId="{6A569A54-9EC2-4DFB-9B34-F90C1353D912}" destId="{631E3FA3-CA93-4C28-B666-F3FC489F1EFC}" srcOrd="0" destOrd="0" presId="urn:microsoft.com/office/officeart/2005/8/layout/vList3"/>
    <dgm:cxn modelId="{10A63D01-82B0-4FC4-A403-55DA62198CBC}" type="presParOf" srcId="{631E3FA3-CA93-4C28-B666-F3FC489F1EFC}" destId="{10AC8C50-5FC3-44BC-B49E-FF2A66FECAE0}" srcOrd="0" destOrd="0" presId="urn:microsoft.com/office/officeart/2005/8/layout/vList3"/>
    <dgm:cxn modelId="{D6914C37-E0B2-481A-9855-AC2890B3FFCF}" type="presParOf" srcId="{631E3FA3-CA93-4C28-B666-F3FC489F1EFC}" destId="{4B5161BC-1233-407F-8D91-FC39CE82A54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A5261C-6B0B-4D27-986A-374A2FCDA0C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33AB29F7-C3E7-499F-AF17-51B5EB54780D}">
      <dgm:prSet/>
      <dgm:spPr>
        <a:solidFill>
          <a:schemeClr val="tx1"/>
        </a:solidFill>
      </dgm:spPr>
      <dgm:t>
        <a:bodyPr/>
        <a:lstStyle/>
        <a:p>
          <a:pPr rtl="0"/>
          <a:r>
            <a:rPr lang="ms-MY" b="0" i="0" dirty="0" smtClean="0"/>
            <a:t>1960-yillarda Xitoyni  rivojlantirishning “Katta sakrash”,  1970-yillarda “Madaniy inqilob”  deb nomlangan o‘ta ziddiyatli  siyosatlari amalga oshirilib, ular  Xitoyga hech qanday iqtisodiy va siyosiy foyda keltirmadi. Aksincha, mamlakatning ahvolini og‘irlashtirdi.</a:t>
          </a:r>
          <a:endParaRPr lang="ru-RU" dirty="0"/>
        </a:p>
      </dgm:t>
    </dgm:pt>
    <dgm:pt modelId="{0F908DB5-0EC7-44E4-8722-7D6AE2592EF6}" type="parTrans" cxnId="{AAD4175D-97AA-4E70-AF17-17D65A8CD0EE}">
      <dgm:prSet/>
      <dgm:spPr/>
      <dgm:t>
        <a:bodyPr/>
        <a:lstStyle/>
        <a:p>
          <a:endParaRPr lang="ru-RU"/>
        </a:p>
      </dgm:t>
    </dgm:pt>
    <dgm:pt modelId="{14F55686-1ABE-4921-BC48-FBC3CEB918DA}" type="sibTrans" cxnId="{AAD4175D-97AA-4E70-AF17-17D65A8CD0EE}">
      <dgm:prSet/>
      <dgm:spPr/>
      <dgm:t>
        <a:bodyPr/>
        <a:lstStyle/>
        <a:p>
          <a:endParaRPr lang="ru-RU"/>
        </a:p>
      </dgm:t>
    </dgm:pt>
    <dgm:pt modelId="{6A569A54-9EC2-4DFB-9B34-F90C1353D912}" type="pres">
      <dgm:prSet presAssocID="{C6A5261C-6B0B-4D27-986A-374A2FCDA0C2}" presName="linearFlow" presStyleCnt="0">
        <dgm:presLayoutVars>
          <dgm:dir/>
          <dgm:resizeHandles val="exact"/>
        </dgm:presLayoutVars>
      </dgm:prSet>
      <dgm:spPr/>
      <dgm:t>
        <a:bodyPr/>
        <a:lstStyle/>
        <a:p>
          <a:endParaRPr lang="ru-RU"/>
        </a:p>
      </dgm:t>
    </dgm:pt>
    <dgm:pt modelId="{631E3FA3-CA93-4C28-B666-F3FC489F1EFC}" type="pres">
      <dgm:prSet presAssocID="{33AB29F7-C3E7-499F-AF17-51B5EB54780D}" presName="composite" presStyleCnt="0"/>
      <dgm:spPr/>
    </dgm:pt>
    <dgm:pt modelId="{10AC8C50-5FC3-44BC-B49E-FF2A66FECAE0}" type="pres">
      <dgm:prSet presAssocID="{33AB29F7-C3E7-499F-AF17-51B5EB54780D}" presName="imgShp" presStyleLbl="fgImgPlace1" presStyleIdx="0" presStyleCnt="1" custLinFactNeighborX="-15484" custLinFactNeighborY="264"/>
      <dgm:spPr>
        <a:blipFill rotWithShape="1">
          <a:blip xmlns:r="http://schemas.openxmlformats.org/officeDocument/2006/relationships" r:embed="rId1"/>
          <a:stretch>
            <a:fillRect/>
          </a:stretch>
        </a:blipFill>
      </dgm:spPr>
      <dgm:t>
        <a:bodyPr/>
        <a:lstStyle/>
        <a:p>
          <a:endParaRPr lang="ru-RU"/>
        </a:p>
      </dgm:t>
    </dgm:pt>
    <dgm:pt modelId="{4B5161BC-1233-407F-8D91-FC39CE82A549}" type="pres">
      <dgm:prSet presAssocID="{33AB29F7-C3E7-499F-AF17-51B5EB54780D}" presName="txShp" presStyleLbl="node1" presStyleIdx="0" presStyleCnt="1" custScaleX="128762" custScaleY="123345">
        <dgm:presLayoutVars>
          <dgm:bulletEnabled val="1"/>
        </dgm:presLayoutVars>
      </dgm:prSet>
      <dgm:spPr/>
      <dgm:t>
        <a:bodyPr/>
        <a:lstStyle/>
        <a:p>
          <a:endParaRPr lang="ru-RU"/>
        </a:p>
      </dgm:t>
    </dgm:pt>
  </dgm:ptLst>
  <dgm:cxnLst>
    <dgm:cxn modelId="{AAD4175D-97AA-4E70-AF17-17D65A8CD0EE}" srcId="{C6A5261C-6B0B-4D27-986A-374A2FCDA0C2}" destId="{33AB29F7-C3E7-499F-AF17-51B5EB54780D}" srcOrd="0" destOrd="0" parTransId="{0F908DB5-0EC7-44E4-8722-7D6AE2592EF6}" sibTransId="{14F55686-1ABE-4921-BC48-FBC3CEB918DA}"/>
    <dgm:cxn modelId="{3AD0066D-223B-48DC-923B-D0DE1365F8AE}" type="presOf" srcId="{C6A5261C-6B0B-4D27-986A-374A2FCDA0C2}" destId="{6A569A54-9EC2-4DFB-9B34-F90C1353D912}" srcOrd="0" destOrd="0" presId="urn:microsoft.com/office/officeart/2005/8/layout/vList3"/>
    <dgm:cxn modelId="{71583826-EDC6-41E7-ADE3-F1EAA6139383}" type="presOf" srcId="{33AB29F7-C3E7-499F-AF17-51B5EB54780D}" destId="{4B5161BC-1233-407F-8D91-FC39CE82A549}" srcOrd="0" destOrd="0" presId="urn:microsoft.com/office/officeart/2005/8/layout/vList3"/>
    <dgm:cxn modelId="{69EEEA2A-8F5B-41FE-A995-DF3ABED8BAE6}" type="presParOf" srcId="{6A569A54-9EC2-4DFB-9B34-F90C1353D912}" destId="{631E3FA3-CA93-4C28-B666-F3FC489F1EFC}" srcOrd="0" destOrd="0" presId="urn:microsoft.com/office/officeart/2005/8/layout/vList3"/>
    <dgm:cxn modelId="{905B1FED-E56C-4FDF-8F6A-4236FB9D1DD2}" type="presParOf" srcId="{631E3FA3-CA93-4C28-B666-F3FC489F1EFC}" destId="{10AC8C50-5FC3-44BC-B49E-FF2A66FECAE0}" srcOrd="0" destOrd="0" presId="urn:microsoft.com/office/officeart/2005/8/layout/vList3"/>
    <dgm:cxn modelId="{5D3A928C-6411-4D9D-92A8-E2822A093FD7}" type="presParOf" srcId="{631E3FA3-CA93-4C28-B666-F3FC489F1EFC}" destId="{4B5161BC-1233-407F-8D91-FC39CE82A54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291B01-D98B-4608-8C2F-A521CE6AF08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CB06EDED-3016-4060-883D-CC1EE29D0203}">
      <dgm:prSet custT="1"/>
      <dgm:spPr>
        <a:solidFill>
          <a:schemeClr val="tx1">
            <a:lumMod val="85000"/>
          </a:schemeClr>
        </a:solidFill>
      </dgm:spPr>
      <dgm:t>
        <a:bodyPr/>
        <a:lstStyle/>
        <a:p>
          <a:pPr marL="0" indent="177800" algn="l" rtl="0">
            <a:lnSpc>
              <a:spcPct val="100000"/>
            </a:lnSpc>
            <a:spcAft>
              <a:spcPts val="0"/>
            </a:spcAft>
          </a:pPr>
          <a:r>
            <a:rPr lang="ms-MY" sz="1500" b="0" i="0" dirty="0" smtClean="0">
              <a:latin typeface="Arial" panose="020B0604020202020204" pitchFamily="34" charset="0"/>
              <a:cs typeface="Arial" panose="020B0604020202020204" pitchFamily="34" charset="0"/>
            </a:rPr>
            <a:t>1970-yillardan boshlab holat o‘zgardi. G‘arb davlatlari bilan diplomatik munosabatlar tiklandi, Tayvan o‘rniga BMTda o‘z o‘rnini egalladi. AQSH bilan munosabatlar yaxshilandi, faqat SSSR bilan murakkabligicha qoldi. </a:t>
          </a:r>
        </a:p>
        <a:p>
          <a:pPr marL="0" indent="177800" algn="l" rtl="0">
            <a:lnSpc>
              <a:spcPct val="100000"/>
            </a:lnSpc>
            <a:spcAft>
              <a:spcPts val="0"/>
            </a:spcAft>
          </a:pPr>
          <a:r>
            <a:rPr lang="ms-MY" sz="1500" b="0" i="0" dirty="0" smtClean="0">
              <a:latin typeface="Arial" panose="020B0604020202020204" pitchFamily="34" charset="0"/>
              <a:cs typeface="Arial" panose="020B0604020202020204" pitchFamily="34" charset="0"/>
            </a:rPr>
            <a:t>1980-yillari Xitoy yadro quroliga ega bo‘lgan davlatga aylandi va xalqaro munosabatlarda shunga yarasha o‘rin egallashga intildi. </a:t>
          </a:r>
        </a:p>
        <a:p>
          <a:pPr marL="0" indent="177800" algn="l" rtl="0">
            <a:lnSpc>
              <a:spcPct val="100000"/>
            </a:lnSpc>
            <a:spcAft>
              <a:spcPts val="0"/>
            </a:spcAft>
          </a:pPr>
          <a:r>
            <a:rPr lang="ms-MY" sz="1500" b="0" i="0" dirty="0" smtClean="0">
              <a:latin typeface="Arial" panose="020B0604020202020204" pitchFamily="34" charset="0"/>
              <a:cs typeface="Arial" panose="020B0604020202020204" pitchFamily="34" charset="0"/>
            </a:rPr>
            <a:t>1980-yillarning ikkinchi yarmidan SSSR bilan ham munosabatlar yaxshilandi.</a:t>
          </a:r>
          <a:endParaRPr lang="ru-RU" sz="1500" dirty="0">
            <a:latin typeface="Arial" panose="020B0604020202020204" pitchFamily="34" charset="0"/>
            <a:cs typeface="Arial" panose="020B0604020202020204" pitchFamily="34" charset="0"/>
          </a:endParaRPr>
        </a:p>
      </dgm:t>
    </dgm:pt>
    <dgm:pt modelId="{69F966AA-B3CC-4B45-8E8F-17C736FDADFF}" type="parTrans" cxnId="{65DD1CED-019F-40E1-9F14-EE4978D39988}">
      <dgm:prSet/>
      <dgm:spPr/>
      <dgm:t>
        <a:bodyPr/>
        <a:lstStyle/>
        <a:p>
          <a:endParaRPr lang="ru-RU"/>
        </a:p>
      </dgm:t>
    </dgm:pt>
    <dgm:pt modelId="{BB93BC07-A0AE-41B0-AD70-007E3F6AE07C}" type="sibTrans" cxnId="{65DD1CED-019F-40E1-9F14-EE4978D39988}">
      <dgm:prSet/>
      <dgm:spPr/>
      <dgm:t>
        <a:bodyPr/>
        <a:lstStyle/>
        <a:p>
          <a:endParaRPr lang="ru-RU"/>
        </a:p>
      </dgm:t>
    </dgm:pt>
    <dgm:pt modelId="{5D1B5F28-CFFF-45EF-944D-C0360986DF9C}" type="pres">
      <dgm:prSet presAssocID="{63291B01-D98B-4608-8C2F-A521CE6AF084}" presName="Name0" presStyleCnt="0">
        <dgm:presLayoutVars>
          <dgm:dir/>
          <dgm:resizeHandles val="exact"/>
        </dgm:presLayoutVars>
      </dgm:prSet>
      <dgm:spPr/>
      <dgm:t>
        <a:bodyPr/>
        <a:lstStyle/>
        <a:p>
          <a:endParaRPr lang="ru-RU"/>
        </a:p>
      </dgm:t>
    </dgm:pt>
    <dgm:pt modelId="{951FFF8D-CDE6-4AAE-B09E-8D668BC2AF87}" type="pres">
      <dgm:prSet presAssocID="{CB06EDED-3016-4060-883D-CC1EE29D0203}" presName="node" presStyleLbl="node1" presStyleIdx="0" presStyleCnt="1" custLinFactNeighborX="-1969">
        <dgm:presLayoutVars>
          <dgm:bulletEnabled val="1"/>
        </dgm:presLayoutVars>
      </dgm:prSet>
      <dgm:spPr/>
      <dgm:t>
        <a:bodyPr/>
        <a:lstStyle/>
        <a:p>
          <a:endParaRPr lang="ru-RU"/>
        </a:p>
      </dgm:t>
    </dgm:pt>
  </dgm:ptLst>
  <dgm:cxnLst>
    <dgm:cxn modelId="{65DD1CED-019F-40E1-9F14-EE4978D39988}" srcId="{63291B01-D98B-4608-8C2F-A521CE6AF084}" destId="{CB06EDED-3016-4060-883D-CC1EE29D0203}" srcOrd="0" destOrd="0" parTransId="{69F966AA-B3CC-4B45-8E8F-17C736FDADFF}" sibTransId="{BB93BC07-A0AE-41B0-AD70-007E3F6AE07C}"/>
    <dgm:cxn modelId="{C6B73090-AD89-461A-AD49-539FA94F33B0}" type="presOf" srcId="{63291B01-D98B-4608-8C2F-A521CE6AF084}" destId="{5D1B5F28-CFFF-45EF-944D-C0360986DF9C}" srcOrd="0" destOrd="0" presId="urn:microsoft.com/office/officeart/2005/8/layout/hList6"/>
    <dgm:cxn modelId="{154FCBE9-933D-416B-B134-B42B4539339A}" type="presOf" srcId="{CB06EDED-3016-4060-883D-CC1EE29D0203}" destId="{951FFF8D-CDE6-4AAE-B09E-8D668BC2AF87}" srcOrd="0" destOrd="0" presId="urn:microsoft.com/office/officeart/2005/8/layout/hList6"/>
    <dgm:cxn modelId="{B9C9B5ED-8066-4DC5-8F42-1ABF7955BB57}" type="presParOf" srcId="{5D1B5F28-CFFF-45EF-944D-C0360986DF9C}" destId="{951FFF8D-CDE6-4AAE-B09E-8D668BC2AF87}" srcOrd="0" destOrd="0" presId="urn:microsoft.com/office/officeart/2005/8/layout/hList6"/>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C21EA-7E60-4B49-BF9D-76BC55C07D0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7BCB4C1D-0F34-4E39-B910-EF9C754571AE}">
      <dgm:prSet custT="1"/>
      <dgm:spPr>
        <a:solidFill>
          <a:schemeClr val="tx1">
            <a:lumMod val="95000"/>
          </a:schemeClr>
        </a:solidFill>
      </dgm:spPr>
      <dgm:t>
        <a:bodyPr/>
        <a:lstStyle/>
        <a:p>
          <a:pPr rtl="0">
            <a:lnSpc>
              <a:spcPct val="100000"/>
            </a:lnSpc>
          </a:pPr>
          <a:r>
            <a:rPr lang="ms-MY" sz="2000" b="0" dirty="0" smtClean="0">
              <a:latin typeface="Arial" panose="020B0604020202020204" pitchFamily="34" charset="0"/>
              <a:cs typeface="Arial" panose="020B0604020202020204" pitchFamily="34" charset="0"/>
            </a:rPr>
            <a:t>Yangi islohotlarning boshlanishi. </a:t>
          </a:r>
          <a:endParaRPr lang="ru-RU" sz="2000" b="0" dirty="0">
            <a:latin typeface="Arial" panose="020B0604020202020204" pitchFamily="34" charset="0"/>
            <a:cs typeface="Arial" panose="020B0604020202020204" pitchFamily="34" charset="0"/>
          </a:endParaRPr>
        </a:p>
      </dgm:t>
    </dgm:pt>
    <dgm:pt modelId="{FA948648-C9AC-4BB8-B1BC-BE07F4DF72D5}" type="parTrans" cxnId="{CC0AE3C8-5A81-422F-A6A3-8765D9C4065C}">
      <dgm:prSet/>
      <dgm:spPr/>
      <dgm:t>
        <a:bodyPr/>
        <a:lstStyle/>
        <a:p>
          <a:endParaRPr lang="ru-RU"/>
        </a:p>
      </dgm:t>
    </dgm:pt>
    <dgm:pt modelId="{B882BB8F-8094-469E-8590-6C35F88B9D1D}" type="sibTrans" cxnId="{CC0AE3C8-5A81-422F-A6A3-8765D9C4065C}">
      <dgm:prSet/>
      <dgm:spPr/>
      <dgm:t>
        <a:bodyPr/>
        <a:lstStyle/>
        <a:p>
          <a:endParaRPr lang="ru-RU"/>
        </a:p>
      </dgm:t>
    </dgm:pt>
    <dgm:pt modelId="{5A38BC1A-DB7D-4B18-90F7-ABF8B788B065}" type="pres">
      <dgm:prSet presAssocID="{9CFC21EA-7E60-4B49-BF9D-76BC55C07D0D}" presName="linearFlow" presStyleCnt="0">
        <dgm:presLayoutVars>
          <dgm:dir/>
          <dgm:resizeHandles val="exact"/>
        </dgm:presLayoutVars>
      </dgm:prSet>
      <dgm:spPr/>
      <dgm:t>
        <a:bodyPr/>
        <a:lstStyle/>
        <a:p>
          <a:endParaRPr lang="ru-RU"/>
        </a:p>
      </dgm:t>
    </dgm:pt>
    <dgm:pt modelId="{3F511658-DFF9-46F9-AA15-767C7BFAA7B2}" type="pres">
      <dgm:prSet presAssocID="{7BCB4C1D-0F34-4E39-B910-EF9C754571AE}" presName="composite" presStyleCnt="0"/>
      <dgm:spPr/>
    </dgm:pt>
    <dgm:pt modelId="{D4DE03C3-58B4-44C2-B6D5-BF284BFA8D76}" type="pres">
      <dgm:prSet presAssocID="{7BCB4C1D-0F34-4E39-B910-EF9C754571AE}" presName="imgShp" presStyleLbl="fgImgPlace1" presStyleIdx="0" presStyleCnt="1" custScaleX="114231" custLinFactNeighborX="8732" custLinFactNeighborY="-1353"/>
      <dgm:spPr>
        <a:blipFill rotWithShape="1">
          <a:blip xmlns:r="http://schemas.openxmlformats.org/officeDocument/2006/relationships" r:embed="rId1"/>
          <a:stretch>
            <a:fillRect/>
          </a:stretch>
        </a:blipFill>
      </dgm:spPr>
    </dgm:pt>
    <dgm:pt modelId="{6C53FB9D-3696-4F14-B400-55790EA49032}" type="pres">
      <dgm:prSet presAssocID="{7BCB4C1D-0F34-4E39-B910-EF9C754571AE}" presName="txShp" presStyleLbl="node1" presStyleIdx="0" presStyleCnt="1" custScaleX="119158" custLinFactNeighborX="7989">
        <dgm:presLayoutVars>
          <dgm:bulletEnabled val="1"/>
        </dgm:presLayoutVars>
      </dgm:prSet>
      <dgm:spPr/>
      <dgm:t>
        <a:bodyPr/>
        <a:lstStyle/>
        <a:p>
          <a:endParaRPr lang="ru-RU"/>
        </a:p>
      </dgm:t>
    </dgm:pt>
  </dgm:ptLst>
  <dgm:cxnLst>
    <dgm:cxn modelId="{CC0AE3C8-5A81-422F-A6A3-8765D9C4065C}" srcId="{9CFC21EA-7E60-4B49-BF9D-76BC55C07D0D}" destId="{7BCB4C1D-0F34-4E39-B910-EF9C754571AE}" srcOrd="0" destOrd="0" parTransId="{FA948648-C9AC-4BB8-B1BC-BE07F4DF72D5}" sibTransId="{B882BB8F-8094-469E-8590-6C35F88B9D1D}"/>
    <dgm:cxn modelId="{5DCA3E54-EA60-4F6C-AB33-3126814FC876}" type="presOf" srcId="{9CFC21EA-7E60-4B49-BF9D-76BC55C07D0D}" destId="{5A38BC1A-DB7D-4B18-90F7-ABF8B788B065}" srcOrd="0" destOrd="0" presId="urn:microsoft.com/office/officeart/2005/8/layout/vList3"/>
    <dgm:cxn modelId="{E20C8252-974F-4C65-BFAE-73A0DB19ABAA}" type="presOf" srcId="{7BCB4C1D-0F34-4E39-B910-EF9C754571AE}" destId="{6C53FB9D-3696-4F14-B400-55790EA49032}" srcOrd="0" destOrd="0" presId="urn:microsoft.com/office/officeart/2005/8/layout/vList3"/>
    <dgm:cxn modelId="{330735CB-CAAD-41B9-9E80-5743E053F757}" type="presParOf" srcId="{5A38BC1A-DB7D-4B18-90F7-ABF8B788B065}" destId="{3F511658-DFF9-46F9-AA15-767C7BFAA7B2}" srcOrd="0" destOrd="0" presId="urn:microsoft.com/office/officeart/2005/8/layout/vList3"/>
    <dgm:cxn modelId="{3BB56F7E-2856-431F-BC32-FF17A0E7E9B5}" type="presParOf" srcId="{3F511658-DFF9-46F9-AA15-767C7BFAA7B2}" destId="{D4DE03C3-58B4-44C2-B6D5-BF284BFA8D76}" srcOrd="0" destOrd="0" presId="urn:microsoft.com/office/officeart/2005/8/layout/vList3"/>
    <dgm:cxn modelId="{0F24477B-0A7D-4B79-9E70-96D2009DEF26}" type="presParOf" srcId="{3F511658-DFF9-46F9-AA15-767C7BFAA7B2}" destId="{6C53FB9D-3696-4F14-B400-55790EA49032}"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92B681-D3B0-49AD-9031-4342FF268D0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99898F1E-51A0-4C35-AC97-51CF016E2741}">
      <dgm:prSet/>
      <dgm:spPr>
        <a:solidFill>
          <a:schemeClr val="bg2">
            <a:lumMod val="40000"/>
            <a:lumOff val="60000"/>
          </a:schemeClr>
        </a:solidFill>
      </dgm:spPr>
      <dgm:t>
        <a:bodyPr/>
        <a:lstStyle/>
        <a:p>
          <a:pPr rtl="0"/>
          <a:r>
            <a:rPr lang="ms-MY" b="0" dirty="0" smtClean="0">
              <a:latin typeface="Arial" panose="020B0604020202020204" pitchFamily="34" charset="0"/>
              <a:cs typeface="Arial" panose="020B0604020202020204" pitchFamily="34" charset="0"/>
            </a:rPr>
            <a:t>Tashqi siyosat. </a:t>
          </a:r>
          <a:endParaRPr lang="ru-RU" b="0" dirty="0">
            <a:latin typeface="Arial" panose="020B0604020202020204" pitchFamily="34" charset="0"/>
            <a:cs typeface="Arial" panose="020B0604020202020204" pitchFamily="34" charset="0"/>
          </a:endParaRPr>
        </a:p>
      </dgm:t>
    </dgm:pt>
    <dgm:pt modelId="{CEAF849C-DCDE-4ECD-9BF3-8EC736EC962A}" type="parTrans" cxnId="{FF1A9680-E49A-4897-AA80-DD54F96D084F}">
      <dgm:prSet/>
      <dgm:spPr/>
      <dgm:t>
        <a:bodyPr/>
        <a:lstStyle/>
        <a:p>
          <a:endParaRPr lang="ru-RU"/>
        </a:p>
      </dgm:t>
    </dgm:pt>
    <dgm:pt modelId="{9E469B34-46BB-4435-8F52-BB64965C7AE1}" type="sibTrans" cxnId="{FF1A9680-E49A-4897-AA80-DD54F96D084F}">
      <dgm:prSet/>
      <dgm:spPr/>
      <dgm:t>
        <a:bodyPr/>
        <a:lstStyle/>
        <a:p>
          <a:endParaRPr lang="ru-RU"/>
        </a:p>
      </dgm:t>
    </dgm:pt>
    <dgm:pt modelId="{3D09EE1B-290C-4963-B522-FDDD6E5A80D6}" type="pres">
      <dgm:prSet presAssocID="{3592B681-D3B0-49AD-9031-4342FF268D0F}" presName="linearFlow" presStyleCnt="0">
        <dgm:presLayoutVars>
          <dgm:dir/>
          <dgm:resizeHandles val="exact"/>
        </dgm:presLayoutVars>
      </dgm:prSet>
      <dgm:spPr/>
      <dgm:t>
        <a:bodyPr/>
        <a:lstStyle/>
        <a:p>
          <a:endParaRPr lang="ru-RU"/>
        </a:p>
      </dgm:t>
    </dgm:pt>
    <dgm:pt modelId="{B5DB6C2B-DC56-4820-82C0-5C73253822D6}" type="pres">
      <dgm:prSet presAssocID="{99898F1E-51A0-4C35-AC97-51CF016E2741}" presName="composite" presStyleCnt="0"/>
      <dgm:spPr/>
    </dgm:pt>
    <dgm:pt modelId="{8B82B837-B226-4C37-8B8C-2602EED0939C}" type="pres">
      <dgm:prSet presAssocID="{99898F1E-51A0-4C35-AC97-51CF016E2741}" presName="imgShp" presStyleLbl="fgImgPlace1" presStyleIdx="0" presStyleCnt="1" custScaleX="107505" custLinFactNeighborX="-65485" custLinFactNeighborY="-1359"/>
      <dgm:spPr>
        <a:blipFill rotWithShape="1">
          <a:blip xmlns:r="http://schemas.openxmlformats.org/officeDocument/2006/relationships" r:embed="rId1"/>
          <a:stretch>
            <a:fillRect/>
          </a:stretch>
        </a:blipFill>
      </dgm:spPr>
    </dgm:pt>
    <dgm:pt modelId="{2988F7F4-7003-4F6A-9B7A-CF8B3247CDEE}" type="pres">
      <dgm:prSet presAssocID="{99898F1E-51A0-4C35-AC97-51CF016E2741}" presName="txShp" presStyleLbl="node1" presStyleIdx="0" presStyleCnt="1" custScaleX="110297" custLinFactNeighborX="-11384">
        <dgm:presLayoutVars>
          <dgm:bulletEnabled val="1"/>
        </dgm:presLayoutVars>
      </dgm:prSet>
      <dgm:spPr/>
      <dgm:t>
        <a:bodyPr/>
        <a:lstStyle/>
        <a:p>
          <a:endParaRPr lang="ru-RU"/>
        </a:p>
      </dgm:t>
    </dgm:pt>
  </dgm:ptLst>
  <dgm:cxnLst>
    <dgm:cxn modelId="{9C9258DE-594D-4FBD-96B0-8852995CB738}" type="presOf" srcId="{99898F1E-51A0-4C35-AC97-51CF016E2741}" destId="{2988F7F4-7003-4F6A-9B7A-CF8B3247CDEE}" srcOrd="0" destOrd="0" presId="urn:microsoft.com/office/officeart/2005/8/layout/vList3"/>
    <dgm:cxn modelId="{046DFBE4-A45F-47D7-B53A-01C498BA67C9}" type="presOf" srcId="{3592B681-D3B0-49AD-9031-4342FF268D0F}" destId="{3D09EE1B-290C-4963-B522-FDDD6E5A80D6}" srcOrd="0" destOrd="0" presId="urn:microsoft.com/office/officeart/2005/8/layout/vList3"/>
    <dgm:cxn modelId="{FF1A9680-E49A-4897-AA80-DD54F96D084F}" srcId="{3592B681-D3B0-49AD-9031-4342FF268D0F}" destId="{99898F1E-51A0-4C35-AC97-51CF016E2741}" srcOrd="0" destOrd="0" parTransId="{CEAF849C-DCDE-4ECD-9BF3-8EC736EC962A}" sibTransId="{9E469B34-46BB-4435-8F52-BB64965C7AE1}"/>
    <dgm:cxn modelId="{95685029-ECA9-4B6D-8444-73B289C9FBA8}" type="presParOf" srcId="{3D09EE1B-290C-4963-B522-FDDD6E5A80D6}" destId="{B5DB6C2B-DC56-4820-82C0-5C73253822D6}" srcOrd="0" destOrd="0" presId="urn:microsoft.com/office/officeart/2005/8/layout/vList3"/>
    <dgm:cxn modelId="{2D1F7F9A-212F-4A20-A707-26BFF1BBD139}" type="presParOf" srcId="{B5DB6C2B-DC56-4820-82C0-5C73253822D6}" destId="{8B82B837-B226-4C37-8B8C-2602EED0939C}" srcOrd="0" destOrd="0" presId="urn:microsoft.com/office/officeart/2005/8/layout/vList3"/>
    <dgm:cxn modelId="{FF8F175A-EFBC-4822-812E-D26DD98754A5}" type="presParOf" srcId="{B5DB6C2B-DC56-4820-82C0-5C73253822D6}" destId="{2988F7F4-7003-4F6A-9B7A-CF8B3247CDEE}"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5FE049-4771-4514-92E7-F3910812150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C3A5516F-1B76-4AA5-B256-F9286BB82E97}">
      <dgm:prSet custT="1"/>
      <dgm:spPr>
        <a:solidFill>
          <a:schemeClr val="accent2">
            <a:lumMod val="20000"/>
            <a:lumOff val="80000"/>
          </a:schemeClr>
        </a:solidFill>
      </dgm:spPr>
      <dgm:t>
        <a:bodyPr/>
        <a:lstStyle/>
        <a:p>
          <a:pPr marL="269875" indent="180975" algn="l" rtl="0">
            <a:lnSpc>
              <a:spcPct val="100000"/>
            </a:lnSpc>
            <a:tabLst>
              <a:tab pos="269875" algn="l"/>
            </a:tabLst>
          </a:pPr>
          <a:r>
            <a:rPr lang="ms-MY" sz="1400" b="0" i="0" dirty="0" smtClean="0">
              <a:solidFill>
                <a:srgbClr val="002060"/>
              </a:solidFill>
              <a:latin typeface="Arial" panose="020B0604020202020204" pitchFamily="34" charset="0"/>
              <a:cs typeface="Arial" panose="020B0604020202020204" pitchFamily="34" charset="0"/>
            </a:rPr>
            <a:t>“Sovuq urush”ning boshlanishi natijasida SSSR va AQSH Xitoydagi voqealarning tinch rivojlanishidan manfaatdor emasdi. Bu vaqtga kelib kommunistlar bilan gomindanchilar o‘rtasidagi munosabatlar ham yomonlashib bordi.</a:t>
          </a:r>
        </a:p>
        <a:p>
          <a:pPr marL="269875" indent="180975" algn="l" rtl="0">
            <a:lnSpc>
              <a:spcPct val="100000"/>
            </a:lnSpc>
            <a:tabLst>
              <a:tab pos="269875" algn="l"/>
            </a:tabLst>
          </a:pPr>
          <a:r>
            <a:rPr lang="ms-MY" sz="1400" b="0" i="0" dirty="0" smtClean="0">
              <a:solidFill>
                <a:srgbClr val="002060"/>
              </a:solidFill>
              <a:latin typeface="Arial" panose="020B0604020202020204" pitchFamily="34" charset="0"/>
              <a:cs typeface="Arial" panose="020B0604020202020204" pitchFamily="34" charset="0"/>
            </a:rPr>
            <a:t>Hech kim kutmagan holda 1946-yil iyunda Xitoyda fuqarolar urushi qaytadan boshlandi.</a:t>
          </a:r>
          <a:endParaRPr lang="ru-RU" sz="1400" dirty="0">
            <a:solidFill>
              <a:srgbClr val="002060"/>
            </a:solidFill>
            <a:latin typeface="Arial" panose="020B0604020202020204" pitchFamily="34" charset="0"/>
            <a:cs typeface="Arial" panose="020B0604020202020204" pitchFamily="34" charset="0"/>
          </a:endParaRPr>
        </a:p>
      </dgm:t>
    </dgm:pt>
    <dgm:pt modelId="{5C61FA9C-9D1D-4B6F-B9EE-BDC17088ABF8}" type="parTrans" cxnId="{D59B1DA3-CE97-444D-B3B3-23646CA73BEC}">
      <dgm:prSet/>
      <dgm:spPr/>
      <dgm:t>
        <a:bodyPr/>
        <a:lstStyle/>
        <a:p>
          <a:endParaRPr lang="ru-RU"/>
        </a:p>
      </dgm:t>
    </dgm:pt>
    <dgm:pt modelId="{D0D677B1-8B69-495A-BF71-CE1B89BED1A6}" type="sibTrans" cxnId="{D59B1DA3-CE97-444D-B3B3-23646CA73BEC}">
      <dgm:prSet/>
      <dgm:spPr/>
      <dgm:t>
        <a:bodyPr/>
        <a:lstStyle/>
        <a:p>
          <a:endParaRPr lang="ru-RU"/>
        </a:p>
      </dgm:t>
    </dgm:pt>
    <dgm:pt modelId="{91B75D1F-AB68-4699-8E31-BF4527500CCE}" type="pres">
      <dgm:prSet presAssocID="{C35FE049-4771-4514-92E7-F3910812150F}" presName="linearFlow" presStyleCnt="0">
        <dgm:presLayoutVars>
          <dgm:dir/>
          <dgm:resizeHandles val="exact"/>
        </dgm:presLayoutVars>
      </dgm:prSet>
      <dgm:spPr/>
      <dgm:t>
        <a:bodyPr/>
        <a:lstStyle/>
        <a:p>
          <a:endParaRPr lang="ru-RU"/>
        </a:p>
      </dgm:t>
    </dgm:pt>
    <dgm:pt modelId="{E8360211-5F1B-4AB0-99E1-CF06B4A12E7C}" type="pres">
      <dgm:prSet presAssocID="{C3A5516F-1B76-4AA5-B256-F9286BB82E97}" presName="composite" presStyleCnt="0"/>
      <dgm:spPr/>
    </dgm:pt>
    <dgm:pt modelId="{D0B47073-64EF-4CE8-ABBC-7A9BBA1E86AF}" type="pres">
      <dgm:prSet presAssocID="{C3A5516F-1B76-4AA5-B256-F9286BB82E97}" presName="imgShp" presStyleLbl="fgImgPlace1" presStyleIdx="0" presStyleCnt="1" custLinFactNeighborX="-2522" custLinFactNeighborY="-1895"/>
      <dgm:spPr>
        <a:blipFill rotWithShape="1">
          <a:blip xmlns:r="http://schemas.openxmlformats.org/officeDocument/2006/relationships" r:embed="rId1"/>
          <a:stretch>
            <a:fillRect/>
          </a:stretch>
        </a:blipFill>
      </dgm:spPr>
      <dgm:t>
        <a:bodyPr/>
        <a:lstStyle/>
        <a:p>
          <a:endParaRPr lang="ru-RU"/>
        </a:p>
      </dgm:t>
    </dgm:pt>
    <dgm:pt modelId="{FC827A2B-8E80-4B31-B8A6-0AF90D1D6529}" type="pres">
      <dgm:prSet presAssocID="{C3A5516F-1B76-4AA5-B256-F9286BB82E97}" presName="txShp" presStyleLbl="node1" presStyleIdx="0" presStyleCnt="1" custScaleX="138592" custScaleY="121679">
        <dgm:presLayoutVars>
          <dgm:bulletEnabled val="1"/>
        </dgm:presLayoutVars>
      </dgm:prSet>
      <dgm:spPr/>
      <dgm:t>
        <a:bodyPr/>
        <a:lstStyle/>
        <a:p>
          <a:endParaRPr lang="ru-RU"/>
        </a:p>
      </dgm:t>
    </dgm:pt>
  </dgm:ptLst>
  <dgm:cxnLst>
    <dgm:cxn modelId="{BEE5069A-72FB-492E-AEDD-C6485837AE4C}" type="presOf" srcId="{C3A5516F-1B76-4AA5-B256-F9286BB82E97}" destId="{FC827A2B-8E80-4B31-B8A6-0AF90D1D6529}" srcOrd="0" destOrd="0" presId="urn:microsoft.com/office/officeart/2005/8/layout/vList3"/>
    <dgm:cxn modelId="{D59B1DA3-CE97-444D-B3B3-23646CA73BEC}" srcId="{C35FE049-4771-4514-92E7-F3910812150F}" destId="{C3A5516F-1B76-4AA5-B256-F9286BB82E97}" srcOrd="0" destOrd="0" parTransId="{5C61FA9C-9D1D-4B6F-B9EE-BDC17088ABF8}" sibTransId="{D0D677B1-8B69-495A-BF71-CE1B89BED1A6}"/>
    <dgm:cxn modelId="{6BCFD9E3-3F18-4E17-8669-780B1FEB7F10}" type="presOf" srcId="{C35FE049-4771-4514-92E7-F3910812150F}" destId="{91B75D1F-AB68-4699-8E31-BF4527500CCE}" srcOrd="0" destOrd="0" presId="urn:microsoft.com/office/officeart/2005/8/layout/vList3"/>
    <dgm:cxn modelId="{D470BD42-20C2-44AD-A28F-A0F2B50105CB}" type="presParOf" srcId="{91B75D1F-AB68-4699-8E31-BF4527500CCE}" destId="{E8360211-5F1B-4AB0-99E1-CF06B4A12E7C}" srcOrd="0" destOrd="0" presId="urn:microsoft.com/office/officeart/2005/8/layout/vList3"/>
    <dgm:cxn modelId="{F7295D53-0936-4C13-8DD1-E836EA5A283A}" type="presParOf" srcId="{E8360211-5F1B-4AB0-99E1-CF06B4A12E7C}" destId="{D0B47073-64EF-4CE8-ABBC-7A9BBA1E86AF}" srcOrd="0" destOrd="0" presId="urn:microsoft.com/office/officeart/2005/8/layout/vList3"/>
    <dgm:cxn modelId="{083F3CBC-41D2-4574-B7B5-F32C00D7CAA3}" type="presParOf" srcId="{E8360211-5F1B-4AB0-99E1-CF06B4A12E7C}" destId="{FC827A2B-8E80-4B31-B8A6-0AF90D1D652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5FE049-4771-4514-92E7-F3910812150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C3A5516F-1B76-4AA5-B256-F9286BB82E97}">
      <dgm:prSet custT="1"/>
      <dgm:spPr>
        <a:solidFill>
          <a:schemeClr val="accent3">
            <a:lumMod val="20000"/>
            <a:lumOff val="80000"/>
          </a:schemeClr>
        </a:solidFill>
      </dgm:spPr>
      <dgm:t>
        <a:bodyPr/>
        <a:lstStyle/>
        <a:p>
          <a:pPr marL="92075" indent="174625" algn="just" rtl="0">
            <a:lnSpc>
              <a:spcPct val="100000"/>
            </a:lnSpc>
          </a:pPr>
          <a:r>
            <a:rPr lang="ms-MY" sz="1400" b="0" i="0" dirty="0" smtClean="0">
              <a:solidFill>
                <a:srgbClr val="002060"/>
              </a:solidFill>
              <a:latin typeface="Arial" panose="020B0604020202020204" pitchFamily="34" charset="0"/>
              <a:cs typeface="Arial" panose="020B0604020202020204" pitchFamily="34" charset="0"/>
            </a:rPr>
            <a:t>Chan Kayshi armiyasini AQSH qo‘lladi. </a:t>
          </a:r>
          <a:br>
            <a:rPr lang="ms-MY" sz="1400" b="0" i="0" dirty="0" smtClean="0">
              <a:solidFill>
                <a:srgbClr val="002060"/>
              </a:solidFill>
              <a:latin typeface="Arial" panose="020B0604020202020204" pitchFamily="34" charset="0"/>
              <a:cs typeface="Arial" panose="020B0604020202020204" pitchFamily="34" charset="0"/>
            </a:rPr>
          </a:br>
          <a:r>
            <a:rPr lang="ms-MY" sz="1400" b="0" i="0" dirty="0" smtClean="0">
              <a:solidFill>
                <a:srgbClr val="002060"/>
              </a:solidFill>
              <a:latin typeface="Arial" panose="020B0604020202020204" pitchFamily="34" charset="0"/>
              <a:cs typeface="Arial" panose="020B0604020202020204" pitchFamily="34" charset="0"/>
            </a:rPr>
            <a:t>U 1947-yili kommunistlarning poytaxti Yanan shahrini egallab oldi. Ammo bu ularning  oxirgi  g‘alabasi edi. </a:t>
          </a:r>
        </a:p>
        <a:p>
          <a:pPr marL="92075" indent="174625" algn="just" rtl="0">
            <a:lnSpc>
              <a:spcPct val="100000"/>
            </a:lnSpc>
          </a:pPr>
          <a:r>
            <a:rPr lang="ms-MY" sz="1400" b="0" i="0" dirty="0" smtClean="0">
              <a:solidFill>
                <a:srgbClr val="002060"/>
              </a:solidFill>
              <a:latin typeface="Arial" panose="020B0604020202020204" pitchFamily="34" charset="0"/>
              <a:cs typeface="Arial" panose="020B0604020202020204" pitchFamily="34" charset="0"/>
            </a:rPr>
            <a:t>Hukumat tomonidan  nazorat qilinayotgan hududlarda AQSH yordamiga qaramasdan ijtimoiy-iqtisodiy ahvol borgan sari yomonlashib bordi. </a:t>
          </a:r>
        </a:p>
        <a:p>
          <a:pPr marL="92075" indent="174625" algn="just" rtl="0">
            <a:lnSpc>
              <a:spcPct val="100000"/>
            </a:lnSpc>
          </a:pPr>
          <a:r>
            <a:rPr lang="ms-MY" sz="1400" b="0" i="0" dirty="0" smtClean="0">
              <a:solidFill>
                <a:srgbClr val="002060"/>
              </a:solidFill>
              <a:latin typeface="Arial" panose="020B0604020202020204" pitchFamily="34" charset="0"/>
              <a:cs typeface="Arial" panose="020B0604020202020204" pitchFamily="34" charset="0"/>
            </a:rPr>
            <a:t>Uzoq urush tufayli iqtisod izdan chiqdi, ishsizlar soni muttasil ortib bordi, odamlar norozilik bildira boshladi. Bir qator hududlarda g‘alayonlar boshlandi.</a:t>
          </a:r>
          <a:endParaRPr lang="ru-RU" sz="1400" dirty="0">
            <a:solidFill>
              <a:srgbClr val="002060"/>
            </a:solidFill>
            <a:latin typeface="Arial" panose="020B0604020202020204" pitchFamily="34" charset="0"/>
            <a:cs typeface="Arial" panose="020B0604020202020204" pitchFamily="34" charset="0"/>
          </a:endParaRPr>
        </a:p>
      </dgm:t>
    </dgm:pt>
    <dgm:pt modelId="{5C61FA9C-9D1D-4B6F-B9EE-BDC17088ABF8}" type="parTrans" cxnId="{D59B1DA3-CE97-444D-B3B3-23646CA73BEC}">
      <dgm:prSet/>
      <dgm:spPr/>
      <dgm:t>
        <a:bodyPr/>
        <a:lstStyle/>
        <a:p>
          <a:endParaRPr lang="ru-RU"/>
        </a:p>
      </dgm:t>
    </dgm:pt>
    <dgm:pt modelId="{D0D677B1-8B69-495A-BF71-CE1B89BED1A6}" type="sibTrans" cxnId="{D59B1DA3-CE97-444D-B3B3-23646CA73BEC}">
      <dgm:prSet/>
      <dgm:spPr/>
      <dgm:t>
        <a:bodyPr/>
        <a:lstStyle/>
        <a:p>
          <a:endParaRPr lang="ru-RU"/>
        </a:p>
      </dgm:t>
    </dgm:pt>
    <dgm:pt modelId="{91B75D1F-AB68-4699-8E31-BF4527500CCE}" type="pres">
      <dgm:prSet presAssocID="{C35FE049-4771-4514-92E7-F3910812150F}" presName="linearFlow" presStyleCnt="0">
        <dgm:presLayoutVars>
          <dgm:dir/>
          <dgm:resizeHandles val="exact"/>
        </dgm:presLayoutVars>
      </dgm:prSet>
      <dgm:spPr/>
      <dgm:t>
        <a:bodyPr/>
        <a:lstStyle/>
        <a:p>
          <a:endParaRPr lang="ru-RU"/>
        </a:p>
      </dgm:t>
    </dgm:pt>
    <dgm:pt modelId="{E8360211-5F1B-4AB0-99E1-CF06B4A12E7C}" type="pres">
      <dgm:prSet presAssocID="{C3A5516F-1B76-4AA5-B256-F9286BB82E97}" presName="composite" presStyleCnt="0"/>
      <dgm:spPr/>
    </dgm:pt>
    <dgm:pt modelId="{D0B47073-64EF-4CE8-ABBC-7A9BBA1E86AF}" type="pres">
      <dgm:prSet presAssocID="{C3A5516F-1B76-4AA5-B256-F9286BB82E97}" presName="imgShp" presStyleLbl="fgImgPlace1" presStyleIdx="0" presStyleCnt="1" custLinFactNeighborX="-15637" custLinFactNeighborY="862"/>
      <dgm:spPr>
        <a:blipFill rotWithShape="1">
          <a:blip xmlns:r="http://schemas.openxmlformats.org/officeDocument/2006/relationships" r:embed="rId1"/>
          <a:stretch>
            <a:fillRect/>
          </a:stretch>
        </a:blipFill>
      </dgm:spPr>
      <dgm:t>
        <a:bodyPr/>
        <a:lstStyle/>
        <a:p>
          <a:endParaRPr lang="ru-RU"/>
        </a:p>
      </dgm:t>
    </dgm:pt>
    <dgm:pt modelId="{FC827A2B-8E80-4B31-B8A6-0AF90D1D6529}" type="pres">
      <dgm:prSet presAssocID="{C3A5516F-1B76-4AA5-B256-F9286BB82E97}" presName="txShp" presStyleLbl="node1" presStyleIdx="0" presStyleCnt="1" custScaleX="138935" custScaleY="143601">
        <dgm:presLayoutVars>
          <dgm:bulletEnabled val="1"/>
        </dgm:presLayoutVars>
      </dgm:prSet>
      <dgm:spPr/>
      <dgm:t>
        <a:bodyPr/>
        <a:lstStyle/>
        <a:p>
          <a:endParaRPr lang="ru-RU"/>
        </a:p>
      </dgm:t>
    </dgm:pt>
  </dgm:ptLst>
  <dgm:cxnLst>
    <dgm:cxn modelId="{0CFA04C2-A70F-4485-A582-ADB4B98830A1}" type="presOf" srcId="{C3A5516F-1B76-4AA5-B256-F9286BB82E97}" destId="{FC827A2B-8E80-4B31-B8A6-0AF90D1D6529}" srcOrd="0" destOrd="0" presId="urn:microsoft.com/office/officeart/2005/8/layout/vList3"/>
    <dgm:cxn modelId="{25D498C7-0A10-4B6E-A80C-EFF0248CD161}" type="presOf" srcId="{C35FE049-4771-4514-92E7-F3910812150F}" destId="{91B75D1F-AB68-4699-8E31-BF4527500CCE}" srcOrd="0" destOrd="0" presId="urn:microsoft.com/office/officeart/2005/8/layout/vList3"/>
    <dgm:cxn modelId="{D59B1DA3-CE97-444D-B3B3-23646CA73BEC}" srcId="{C35FE049-4771-4514-92E7-F3910812150F}" destId="{C3A5516F-1B76-4AA5-B256-F9286BB82E97}" srcOrd="0" destOrd="0" parTransId="{5C61FA9C-9D1D-4B6F-B9EE-BDC17088ABF8}" sibTransId="{D0D677B1-8B69-495A-BF71-CE1B89BED1A6}"/>
    <dgm:cxn modelId="{C85119E3-D3D5-4F57-AD0E-D73EAA4F3ACA}" type="presParOf" srcId="{91B75D1F-AB68-4699-8E31-BF4527500CCE}" destId="{E8360211-5F1B-4AB0-99E1-CF06B4A12E7C}" srcOrd="0" destOrd="0" presId="urn:microsoft.com/office/officeart/2005/8/layout/vList3"/>
    <dgm:cxn modelId="{E6CC034A-EC5A-485D-ABE9-C94107FC6059}" type="presParOf" srcId="{E8360211-5F1B-4AB0-99E1-CF06B4A12E7C}" destId="{D0B47073-64EF-4CE8-ABBC-7A9BBA1E86AF}" srcOrd="0" destOrd="0" presId="urn:microsoft.com/office/officeart/2005/8/layout/vList3"/>
    <dgm:cxn modelId="{D6CB4A61-4E28-445C-9CE9-D0D1BFB579EB}" type="presParOf" srcId="{E8360211-5F1B-4AB0-99E1-CF06B4A12E7C}" destId="{FC827A2B-8E80-4B31-B8A6-0AF90D1D6529}" srcOrd="1" destOrd="0" presId="urn:microsoft.com/office/officeart/2005/8/layout/vList3"/>
  </dgm:cxnLst>
  <dgm:bg>
    <a:solidFill>
      <a:schemeClr val="tx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6D09A7-9BBA-4FF8-AAAD-5C3925CFF45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EF8618E2-7CE1-4281-BC77-627E5D9F5CDD}">
      <dgm:prSet/>
      <dgm:spPr>
        <a:solidFill>
          <a:schemeClr val="tx2">
            <a:lumMod val="20000"/>
            <a:lumOff val="80000"/>
          </a:schemeClr>
        </a:solidFill>
      </dgm:spPr>
      <dgm:t>
        <a:bodyPr/>
        <a:lstStyle/>
        <a:p>
          <a:pPr algn="just" rtl="0">
            <a:lnSpc>
              <a:spcPct val="100000"/>
            </a:lnSpc>
          </a:pPr>
          <a:r>
            <a:rPr lang="ms-MY" b="0" i="0" dirty="0" smtClean="0">
              <a:solidFill>
                <a:srgbClr val="002060"/>
              </a:solidFill>
              <a:latin typeface="Arial" panose="020B0604020202020204" pitchFamily="34" charset="0"/>
              <a:cs typeface="Arial" panose="020B0604020202020204" pitchFamily="34" charset="0"/>
            </a:rPr>
            <a:t>    Ayni </a:t>
          </a:r>
          <a:r>
            <a:rPr lang="ms-MY" b="0" i="0" dirty="0" smtClean="0">
              <a:solidFill>
                <a:srgbClr val="002060"/>
              </a:solidFill>
              <a:latin typeface="Arial" panose="020B0604020202020204" pitchFamily="34" charset="0"/>
              <a:cs typeface="Arial" panose="020B0604020202020204" pitchFamily="34" charset="0"/>
            </a:rPr>
            <a:t>paytda Mao Szedun  boshchiligidagi  kommunistlar nazorat qilayotgan hududlarga SSSR juda katta </a:t>
          </a:r>
          <a:r>
            <a:rPr lang="ms-MY" b="0" i="0" dirty="0" smtClean="0">
              <a:solidFill>
                <a:srgbClr val="002060"/>
              </a:solidFill>
              <a:latin typeface="Arial" panose="020B0604020202020204" pitchFamily="34" charset="0"/>
              <a:cs typeface="Arial" panose="020B0604020202020204" pitchFamily="34" charset="0"/>
            </a:rPr>
            <a:t>yordam ko‘rsatdi</a:t>
          </a:r>
          <a:r>
            <a:rPr lang="ms-MY" b="0" i="0" dirty="0" smtClean="0">
              <a:solidFill>
                <a:srgbClr val="002060"/>
              </a:solidFill>
              <a:latin typeface="Arial" panose="020B0604020202020204" pitchFamily="34" charset="0"/>
              <a:cs typeface="Arial" panose="020B0604020202020204" pitchFamily="34" charset="0"/>
            </a:rPr>
            <a:t>. SSSRning iqtisodiy yordami va quroli bilan Xalq-ozodlik armiyasi qayta tuzildi, armiyada qat’iy tartib o‘rnatildi. </a:t>
          </a:r>
        </a:p>
        <a:p>
          <a:pPr algn="just" rtl="0">
            <a:lnSpc>
              <a:spcPct val="100000"/>
            </a:lnSpc>
          </a:pPr>
          <a:r>
            <a:rPr lang="ms-MY" b="0" i="0" dirty="0" smtClean="0">
              <a:solidFill>
                <a:srgbClr val="002060"/>
              </a:solidFill>
              <a:latin typeface="Arial" panose="020B0604020202020204" pitchFamily="34" charset="0"/>
              <a:cs typeface="Arial" panose="020B0604020202020204" pitchFamily="34" charset="0"/>
            </a:rPr>
            <a:t>    Bu </a:t>
          </a:r>
          <a:r>
            <a:rPr lang="ms-MY" b="0" i="0" dirty="0" smtClean="0">
              <a:solidFill>
                <a:srgbClr val="002060"/>
              </a:solidFill>
              <a:latin typeface="Arial" panose="020B0604020202020204" pitchFamily="34" charset="0"/>
              <a:cs typeface="Arial" panose="020B0604020202020204" pitchFamily="34" charset="0"/>
            </a:rPr>
            <a:t>harakatlar </a:t>
          </a:r>
          <a:r>
            <a:rPr lang="ms-MY" b="0" i="0" dirty="0" smtClean="0">
              <a:solidFill>
                <a:srgbClr val="002060"/>
              </a:solidFill>
              <a:latin typeface="Arial" panose="020B0604020202020204" pitchFamily="34" charset="0"/>
              <a:cs typeface="Arial" panose="020B0604020202020204" pitchFamily="34" charset="0"/>
            </a:rPr>
            <a:t>urush taqdirini </a:t>
          </a:r>
          <a:r>
            <a:rPr lang="ms-MY" b="0" i="0" dirty="0" smtClean="0">
              <a:solidFill>
                <a:srgbClr val="002060"/>
              </a:solidFill>
              <a:latin typeface="Arial" panose="020B0604020202020204" pitchFamily="34" charset="0"/>
              <a:cs typeface="Arial" panose="020B0604020202020204" pitchFamily="34" charset="0"/>
            </a:rPr>
            <a:t>keskin o‘zgartirish imkonini berdi.</a:t>
          </a:r>
          <a:endParaRPr lang="ru-RU" dirty="0">
            <a:solidFill>
              <a:srgbClr val="002060"/>
            </a:solidFill>
            <a:latin typeface="Arial" panose="020B0604020202020204" pitchFamily="34" charset="0"/>
            <a:cs typeface="Arial" panose="020B0604020202020204" pitchFamily="34" charset="0"/>
          </a:endParaRPr>
        </a:p>
      </dgm:t>
    </dgm:pt>
    <dgm:pt modelId="{5767B12D-3241-4989-949D-1A2A7C77D207}" type="parTrans" cxnId="{D572BB7E-5DE7-416F-8328-8805EE54D3F7}">
      <dgm:prSet/>
      <dgm:spPr/>
      <dgm:t>
        <a:bodyPr/>
        <a:lstStyle/>
        <a:p>
          <a:endParaRPr lang="ru-RU"/>
        </a:p>
      </dgm:t>
    </dgm:pt>
    <dgm:pt modelId="{2D5B0DAC-8619-4EF6-A80A-F097AF2E8CF0}" type="sibTrans" cxnId="{D572BB7E-5DE7-416F-8328-8805EE54D3F7}">
      <dgm:prSet/>
      <dgm:spPr/>
      <dgm:t>
        <a:bodyPr/>
        <a:lstStyle/>
        <a:p>
          <a:endParaRPr lang="ru-RU"/>
        </a:p>
      </dgm:t>
    </dgm:pt>
    <dgm:pt modelId="{677759FC-2016-4BCE-B142-113EE9488C11}" type="pres">
      <dgm:prSet presAssocID="{FD6D09A7-9BBA-4FF8-AAAD-5C3925CFF45E}" presName="Name0" presStyleCnt="0">
        <dgm:presLayoutVars>
          <dgm:dir/>
          <dgm:resizeHandles val="exact"/>
        </dgm:presLayoutVars>
      </dgm:prSet>
      <dgm:spPr/>
      <dgm:t>
        <a:bodyPr/>
        <a:lstStyle/>
        <a:p>
          <a:endParaRPr lang="ru-RU"/>
        </a:p>
      </dgm:t>
    </dgm:pt>
    <dgm:pt modelId="{F37DEE83-6D38-4DF3-989B-1FD838F84E4B}" type="pres">
      <dgm:prSet presAssocID="{EF8618E2-7CE1-4281-BC77-627E5D9F5CDD}" presName="node" presStyleLbl="node1" presStyleIdx="0" presStyleCnt="1" custLinFactNeighborX="142" custLinFactNeighborY="-988">
        <dgm:presLayoutVars>
          <dgm:bulletEnabled val="1"/>
        </dgm:presLayoutVars>
      </dgm:prSet>
      <dgm:spPr/>
      <dgm:t>
        <a:bodyPr/>
        <a:lstStyle/>
        <a:p>
          <a:endParaRPr lang="ru-RU"/>
        </a:p>
      </dgm:t>
    </dgm:pt>
  </dgm:ptLst>
  <dgm:cxnLst>
    <dgm:cxn modelId="{6E1FAADD-DEFB-40FA-99A2-12F769A399F2}" type="presOf" srcId="{FD6D09A7-9BBA-4FF8-AAAD-5C3925CFF45E}" destId="{677759FC-2016-4BCE-B142-113EE9488C11}" srcOrd="0" destOrd="0" presId="urn:microsoft.com/office/officeart/2005/8/layout/hList6"/>
    <dgm:cxn modelId="{BA16E650-D43D-4BD7-ADAA-1454631B9EAE}" type="presOf" srcId="{EF8618E2-7CE1-4281-BC77-627E5D9F5CDD}" destId="{F37DEE83-6D38-4DF3-989B-1FD838F84E4B}" srcOrd="0" destOrd="0" presId="urn:microsoft.com/office/officeart/2005/8/layout/hList6"/>
    <dgm:cxn modelId="{D572BB7E-5DE7-416F-8328-8805EE54D3F7}" srcId="{FD6D09A7-9BBA-4FF8-AAAD-5C3925CFF45E}" destId="{EF8618E2-7CE1-4281-BC77-627E5D9F5CDD}" srcOrd="0" destOrd="0" parTransId="{5767B12D-3241-4989-949D-1A2A7C77D207}" sibTransId="{2D5B0DAC-8619-4EF6-A80A-F097AF2E8CF0}"/>
    <dgm:cxn modelId="{E4977D37-AC6F-4AEC-AA79-836F6CF32D36}" type="presParOf" srcId="{677759FC-2016-4BCE-B142-113EE9488C11}" destId="{F37DEE83-6D38-4DF3-989B-1FD838F84E4B}" srcOrd="0" destOrd="0" presId="urn:microsoft.com/office/officeart/2005/8/layout/hList6"/>
  </dgm:cxnLst>
  <dgm:bg>
    <a:solidFill>
      <a:schemeClr val="tx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6D09A7-9BBA-4FF8-AAAD-5C3925CFF45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EF8618E2-7CE1-4281-BC77-627E5D9F5CDD}">
      <dgm:prSet/>
      <dgm:spPr>
        <a:solidFill>
          <a:schemeClr val="tx2">
            <a:lumMod val="20000"/>
            <a:lumOff val="80000"/>
          </a:schemeClr>
        </a:solidFill>
      </dgm:spPr>
      <dgm:t>
        <a:bodyPr/>
        <a:lstStyle/>
        <a:p>
          <a:pPr rtl="0">
            <a:lnSpc>
              <a:spcPct val="100000"/>
            </a:lnSpc>
          </a:pPr>
          <a:r>
            <a:rPr lang="ms-MY" b="0" i="0" dirty="0" smtClean="0">
              <a:solidFill>
                <a:srgbClr val="002060"/>
              </a:solidFill>
              <a:latin typeface="Arial" panose="020B0604020202020204" pitchFamily="34" charset="0"/>
              <a:cs typeface="Arial" panose="020B0604020202020204" pitchFamily="34" charset="0"/>
            </a:rPr>
            <a:t>1947-yil iyulda Xalq-ozodlik armiyasi hujumga o‘tdi. Bir necha hujumlar natijasida Shimoliy va Markaziy Xitoyning  keng hududlari kommunistlar nazorati ostiga o‘tdi. </a:t>
          </a:r>
          <a:endParaRPr lang="ru-RU" dirty="0"/>
        </a:p>
      </dgm:t>
    </dgm:pt>
    <dgm:pt modelId="{5767B12D-3241-4989-949D-1A2A7C77D207}" type="parTrans" cxnId="{D572BB7E-5DE7-416F-8328-8805EE54D3F7}">
      <dgm:prSet/>
      <dgm:spPr/>
      <dgm:t>
        <a:bodyPr/>
        <a:lstStyle/>
        <a:p>
          <a:endParaRPr lang="ru-RU"/>
        </a:p>
      </dgm:t>
    </dgm:pt>
    <dgm:pt modelId="{2D5B0DAC-8619-4EF6-A80A-F097AF2E8CF0}" type="sibTrans" cxnId="{D572BB7E-5DE7-416F-8328-8805EE54D3F7}">
      <dgm:prSet/>
      <dgm:spPr/>
      <dgm:t>
        <a:bodyPr/>
        <a:lstStyle/>
        <a:p>
          <a:endParaRPr lang="ru-RU"/>
        </a:p>
      </dgm:t>
    </dgm:pt>
    <dgm:pt modelId="{677759FC-2016-4BCE-B142-113EE9488C11}" type="pres">
      <dgm:prSet presAssocID="{FD6D09A7-9BBA-4FF8-AAAD-5C3925CFF45E}" presName="Name0" presStyleCnt="0">
        <dgm:presLayoutVars>
          <dgm:dir/>
          <dgm:resizeHandles val="exact"/>
        </dgm:presLayoutVars>
      </dgm:prSet>
      <dgm:spPr/>
      <dgm:t>
        <a:bodyPr/>
        <a:lstStyle/>
        <a:p>
          <a:endParaRPr lang="ru-RU"/>
        </a:p>
      </dgm:t>
    </dgm:pt>
    <dgm:pt modelId="{F37DEE83-6D38-4DF3-989B-1FD838F84E4B}" type="pres">
      <dgm:prSet presAssocID="{EF8618E2-7CE1-4281-BC77-627E5D9F5CDD}" presName="node" presStyleLbl="node1" presStyleIdx="0" presStyleCnt="1" custLinFactNeighborX="-2635" custLinFactNeighborY="151">
        <dgm:presLayoutVars>
          <dgm:bulletEnabled val="1"/>
        </dgm:presLayoutVars>
      </dgm:prSet>
      <dgm:spPr/>
      <dgm:t>
        <a:bodyPr/>
        <a:lstStyle/>
        <a:p>
          <a:endParaRPr lang="ru-RU"/>
        </a:p>
      </dgm:t>
    </dgm:pt>
  </dgm:ptLst>
  <dgm:cxnLst>
    <dgm:cxn modelId="{983F8721-98B6-492B-817B-CB80F984091E}" type="presOf" srcId="{EF8618E2-7CE1-4281-BC77-627E5D9F5CDD}" destId="{F37DEE83-6D38-4DF3-989B-1FD838F84E4B}" srcOrd="0" destOrd="0" presId="urn:microsoft.com/office/officeart/2005/8/layout/hList6"/>
    <dgm:cxn modelId="{95AA3E34-9F48-4D4E-8AA2-33E6DA7CC636}" type="presOf" srcId="{FD6D09A7-9BBA-4FF8-AAAD-5C3925CFF45E}" destId="{677759FC-2016-4BCE-B142-113EE9488C11}" srcOrd="0" destOrd="0" presId="urn:microsoft.com/office/officeart/2005/8/layout/hList6"/>
    <dgm:cxn modelId="{D572BB7E-5DE7-416F-8328-8805EE54D3F7}" srcId="{FD6D09A7-9BBA-4FF8-AAAD-5C3925CFF45E}" destId="{EF8618E2-7CE1-4281-BC77-627E5D9F5CDD}" srcOrd="0" destOrd="0" parTransId="{5767B12D-3241-4989-949D-1A2A7C77D207}" sibTransId="{2D5B0DAC-8619-4EF6-A80A-F097AF2E8CF0}"/>
    <dgm:cxn modelId="{5F2BD5A1-876B-417C-BE2D-342BFCE8071F}" type="presParOf" srcId="{677759FC-2016-4BCE-B142-113EE9488C11}" destId="{F37DEE83-6D38-4DF3-989B-1FD838F84E4B}" srcOrd="0" destOrd="0" presId="urn:microsoft.com/office/officeart/2005/8/layout/hList6"/>
  </dgm:cxnLst>
  <dgm:bg>
    <a:solidFill>
      <a:schemeClr val="tx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6D09A7-9BBA-4FF8-AAAD-5C3925CFF45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EF8618E2-7CE1-4281-BC77-627E5D9F5CDD}">
      <dgm:prSet/>
      <dgm:spPr>
        <a:solidFill>
          <a:schemeClr val="tx2">
            <a:lumMod val="20000"/>
            <a:lumOff val="80000"/>
          </a:schemeClr>
        </a:solidFill>
      </dgm:spPr>
      <dgm:t>
        <a:bodyPr/>
        <a:lstStyle/>
        <a:p>
          <a:pPr rtl="0">
            <a:lnSpc>
              <a:spcPct val="100000"/>
            </a:lnSpc>
          </a:pPr>
          <a:r>
            <a:rPr lang="ms-MY" b="0" i="0" dirty="0" smtClean="0">
              <a:solidFill>
                <a:srgbClr val="002060"/>
              </a:solidFill>
              <a:latin typeface="Arial" panose="020B0604020202020204" pitchFamily="34" charset="0"/>
              <a:cs typeface="Arial" panose="020B0604020202020204" pitchFamily="34" charset="0"/>
            </a:rPr>
            <a:t>Gomindan armiyasida to‘liq  tushkunlik boshlandi. Gomindan rejimi iqtisodiy va moliyaviy  halokat yoqasida turardi. AQSH uni saqlab qolishga harakat qildi.</a:t>
          </a:r>
          <a:r>
            <a:rPr lang="ru-RU" b="0" i="0" dirty="0" smtClean="0">
              <a:solidFill>
                <a:srgbClr val="002060"/>
              </a:solidFill>
              <a:latin typeface="Arial" panose="020B0604020202020204" pitchFamily="34" charset="0"/>
              <a:cs typeface="Arial" panose="020B0604020202020204" pitchFamily="34" charset="0"/>
            </a:rPr>
            <a:t/>
          </a:r>
          <a:br>
            <a:rPr lang="ru-RU" b="0" i="0" dirty="0" smtClean="0">
              <a:solidFill>
                <a:srgbClr val="002060"/>
              </a:solidFill>
              <a:latin typeface="Arial" panose="020B0604020202020204" pitchFamily="34" charset="0"/>
              <a:cs typeface="Arial" panose="020B0604020202020204" pitchFamily="34" charset="0"/>
            </a:rPr>
          </a:br>
          <a:r>
            <a:rPr lang="ms-MY" b="0" i="0" dirty="0" smtClean="0">
              <a:solidFill>
                <a:srgbClr val="002060"/>
              </a:solidFill>
              <a:latin typeface="Arial" panose="020B0604020202020204" pitchFamily="34" charset="0"/>
              <a:cs typeface="Arial" panose="020B0604020202020204" pitchFamily="34" charset="0"/>
            </a:rPr>
            <a:t>Ammo tez orada kommunistlar  butun Xitoyni egallab oldi</a:t>
          </a:r>
          <a:r>
            <a:rPr lang="ms-MY" b="0" i="0" dirty="0" smtClean="0"/>
            <a:t>.  </a:t>
          </a:r>
          <a:endParaRPr lang="ru-RU" dirty="0"/>
        </a:p>
      </dgm:t>
    </dgm:pt>
    <dgm:pt modelId="{5767B12D-3241-4989-949D-1A2A7C77D207}" type="parTrans" cxnId="{D572BB7E-5DE7-416F-8328-8805EE54D3F7}">
      <dgm:prSet/>
      <dgm:spPr/>
      <dgm:t>
        <a:bodyPr/>
        <a:lstStyle/>
        <a:p>
          <a:endParaRPr lang="ru-RU"/>
        </a:p>
      </dgm:t>
    </dgm:pt>
    <dgm:pt modelId="{2D5B0DAC-8619-4EF6-A80A-F097AF2E8CF0}" type="sibTrans" cxnId="{D572BB7E-5DE7-416F-8328-8805EE54D3F7}">
      <dgm:prSet/>
      <dgm:spPr/>
      <dgm:t>
        <a:bodyPr/>
        <a:lstStyle/>
        <a:p>
          <a:endParaRPr lang="ru-RU"/>
        </a:p>
      </dgm:t>
    </dgm:pt>
    <dgm:pt modelId="{677759FC-2016-4BCE-B142-113EE9488C11}" type="pres">
      <dgm:prSet presAssocID="{FD6D09A7-9BBA-4FF8-AAAD-5C3925CFF45E}" presName="Name0" presStyleCnt="0">
        <dgm:presLayoutVars>
          <dgm:dir/>
          <dgm:resizeHandles val="exact"/>
        </dgm:presLayoutVars>
      </dgm:prSet>
      <dgm:spPr/>
      <dgm:t>
        <a:bodyPr/>
        <a:lstStyle/>
        <a:p>
          <a:endParaRPr lang="ru-RU"/>
        </a:p>
      </dgm:t>
    </dgm:pt>
    <dgm:pt modelId="{F37DEE83-6D38-4DF3-989B-1FD838F84E4B}" type="pres">
      <dgm:prSet presAssocID="{EF8618E2-7CE1-4281-BC77-627E5D9F5CDD}" presName="node" presStyleLbl="node1" presStyleIdx="0" presStyleCnt="1" custLinFactNeighborX="-2635" custLinFactNeighborY="151">
        <dgm:presLayoutVars>
          <dgm:bulletEnabled val="1"/>
        </dgm:presLayoutVars>
      </dgm:prSet>
      <dgm:spPr/>
      <dgm:t>
        <a:bodyPr/>
        <a:lstStyle/>
        <a:p>
          <a:endParaRPr lang="ru-RU"/>
        </a:p>
      </dgm:t>
    </dgm:pt>
  </dgm:ptLst>
  <dgm:cxnLst>
    <dgm:cxn modelId="{0C9D8781-C083-47B9-A50C-0ACC401461B9}" type="presOf" srcId="{FD6D09A7-9BBA-4FF8-AAAD-5C3925CFF45E}" destId="{677759FC-2016-4BCE-B142-113EE9488C11}" srcOrd="0" destOrd="0" presId="urn:microsoft.com/office/officeart/2005/8/layout/hList6"/>
    <dgm:cxn modelId="{67288278-0A6A-40EB-9038-E638E667CE2B}" type="presOf" srcId="{EF8618E2-7CE1-4281-BC77-627E5D9F5CDD}" destId="{F37DEE83-6D38-4DF3-989B-1FD838F84E4B}" srcOrd="0" destOrd="0" presId="urn:microsoft.com/office/officeart/2005/8/layout/hList6"/>
    <dgm:cxn modelId="{D572BB7E-5DE7-416F-8328-8805EE54D3F7}" srcId="{FD6D09A7-9BBA-4FF8-AAAD-5C3925CFF45E}" destId="{EF8618E2-7CE1-4281-BC77-627E5D9F5CDD}" srcOrd="0" destOrd="0" parTransId="{5767B12D-3241-4989-949D-1A2A7C77D207}" sibTransId="{2D5B0DAC-8619-4EF6-A80A-F097AF2E8CF0}"/>
    <dgm:cxn modelId="{9A4AD9CD-97A1-49B8-9997-49EBF9D4FD09}" type="presParOf" srcId="{677759FC-2016-4BCE-B142-113EE9488C11}" destId="{F37DEE83-6D38-4DF3-989B-1FD838F84E4B}" srcOrd="0" destOrd="0" presId="urn:microsoft.com/office/officeart/2005/8/layout/hList6"/>
  </dgm:cxnLst>
  <dgm:bg>
    <a:solidFill>
      <a:schemeClr val="tx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6D09A7-9BBA-4FF8-AAAD-5C3925CFF45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EF8618E2-7CE1-4281-BC77-627E5D9F5CDD}">
      <dgm:prSet custT="1"/>
      <dgm:spPr>
        <a:solidFill>
          <a:schemeClr val="tx1"/>
        </a:solidFill>
      </dgm:spPr>
      <dgm:t>
        <a:bodyPr/>
        <a:lstStyle/>
        <a:p>
          <a:pPr algn="l" rtl="0">
            <a:lnSpc>
              <a:spcPct val="100000"/>
            </a:lnSpc>
          </a:pPr>
          <a:r>
            <a:rPr lang="ms-MY" sz="1600" b="0" i="0" dirty="0" smtClean="0">
              <a:latin typeface="Arial" panose="020B0604020202020204" pitchFamily="34" charset="0"/>
              <a:cs typeface="Arial" panose="020B0604020202020204" pitchFamily="34" charset="0"/>
            </a:rPr>
            <a:t>     </a:t>
          </a:r>
          <a:r>
            <a:rPr lang="ms-MY" sz="1600" b="0" i="0" dirty="0" smtClean="0">
              <a:solidFill>
                <a:srgbClr val="002060"/>
              </a:solidFill>
              <a:latin typeface="Arial" panose="020B0604020202020204" pitchFamily="34" charset="0"/>
              <a:cs typeface="Arial" panose="020B0604020202020204" pitchFamily="34" charset="0"/>
            </a:rPr>
            <a:t>1949-yil sentabrda     Pekinda Milliy siyosiy maslahat  konferensiyasi ochildi. </a:t>
          </a:r>
          <a:r>
            <a:rPr lang="ms-MY" sz="1600" b="1" i="0" dirty="0" smtClean="0">
              <a:solidFill>
                <a:srgbClr val="002060"/>
              </a:solidFill>
              <a:latin typeface="Arial" panose="020B0604020202020204" pitchFamily="34" charset="0"/>
              <a:cs typeface="Arial" panose="020B0604020202020204" pitchFamily="34" charset="0"/>
            </a:rPr>
            <a:t>1-oktabr kuni Xitoy Xalq Respublikasi </a:t>
          </a:r>
          <a:r>
            <a:rPr lang="ms-MY" sz="1600" b="0" i="0" dirty="0" smtClean="0">
              <a:solidFill>
                <a:srgbClr val="002060"/>
              </a:solidFill>
              <a:latin typeface="Arial" panose="020B0604020202020204" pitchFamily="34" charset="0"/>
              <a:cs typeface="Arial" panose="020B0604020202020204" pitchFamily="34" charset="0"/>
            </a:rPr>
            <a:t>e’lon</a:t>
          </a:r>
          <a:r>
            <a:rPr lang="en-US" sz="1600" b="0" i="0" dirty="0" smtClean="0">
              <a:solidFill>
                <a:srgbClr val="002060"/>
              </a:solidFill>
              <a:latin typeface="Arial" panose="020B0604020202020204" pitchFamily="34" charset="0"/>
              <a:cs typeface="Arial" panose="020B0604020202020204" pitchFamily="34" charset="0"/>
            </a:rPr>
            <a:t> </a:t>
          </a:r>
          <a:r>
            <a:rPr lang="ms-MY" sz="1600" b="0" i="0" dirty="0" smtClean="0">
              <a:solidFill>
                <a:srgbClr val="002060"/>
              </a:solidFill>
              <a:latin typeface="Arial" panose="020B0604020202020204" pitchFamily="34" charset="0"/>
              <a:cs typeface="Arial" panose="020B0604020202020204" pitchFamily="34" charset="0"/>
            </a:rPr>
            <a:t>qilindi.1952-yil dekabrda Xitoy Kommunistik partiyasi Markaziy Komiteti mamlakatda “sotsializm qurish” to‘g‘risida qaror qabul qildi</a:t>
          </a:r>
          <a:r>
            <a:rPr lang="ms-MY" sz="1500" b="0" i="0" dirty="0" smtClean="0">
              <a:solidFill>
                <a:srgbClr val="002060"/>
              </a:solidFill>
            </a:rPr>
            <a:t>.  </a:t>
          </a:r>
          <a:br>
            <a:rPr lang="ms-MY" sz="1500" b="0" i="0" dirty="0" smtClean="0">
              <a:solidFill>
                <a:srgbClr val="002060"/>
              </a:solidFill>
            </a:rPr>
          </a:br>
          <a:endParaRPr lang="ru-RU" sz="1500" dirty="0">
            <a:solidFill>
              <a:srgbClr val="002060"/>
            </a:solidFill>
          </a:endParaRPr>
        </a:p>
      </dgm:t>
    </dgm:pt>
    <dgm:pt modelId="{5767B12D-3241-4989-949D-1A2A7C77D207}" type="parTrans" cxnId="{D572BB7E-5DE7-416F-8328-8805EE54D3F7}">
      <dgm:prSet/>
      <dgm:spPr/>
      <dgm:t>
        <a:bodyPr/>
        <a:lstStyle/>
        <a:p>
          <a:endParaRPr lang="ru-RU"/>
        </a:p>
      </dgm:t>
    </dgm:pt>
    <dgm:pt modelId="{2D5B0DAC-8619-4EF6-A80A-F097AF2E8CF0}" type="sibTrans" cxnId="{D572BB7E-5DE7-416F-8328-8805EE54D3F7}">
      <dgm:prSet/>
      <dgm:spPr/>
      <dgm:t>
        <a:bodyPr/>
        <a:lstStyle/>
        <a:p>
          <a:endParaRPr lang="ru-RU"/>
        </a:p>
      </dgm:t>
    </dgm:pt>
    <dgm:pt modelId="{677759FC-2016-4BCE-B142-113EE9488C11}" type="pres">
      <dgm:prSet presAssocID="{FD6D09A7-9BBA-4FF8-AAAD-5C3925CFF45E}" presName="Name0" presStyleCnt="0">
        <dgm:presLayoutVars>
          <dgm:dir/>
          <dgm:resizeHandles val="exact"/>
        </dgm:presLayoutVars>
      </dgm:prSet>
      <dgm:spPr/>
      <dgm:t>
        <a:bodyPr/>
        <a:lstStyle/>
        <a:p>
          <a:endParaRPr lang="ru-RU"/>
        </a:p>
      </dgm:t>
    </dgm:pt>
    <dgm:pt modelId="{F37DEE83-6D38-4DF3-989B-1FD838F84E4B}" type="pres">
      <dgm:prSet presAssocID="{EF8618E2-7CE1-4281-BC77-627E5D9F5CDD}" presName="node" presStyleLbl="node1" presStyleIdx="0" presStyleCnt="1" custLinFactNeighborX="-506" custLinFactNeighborY="386">
        <dgm:presLayoutVars>
          <dgm:bulletEnabled val="1"/>
        </dgm:presLayoutVars>
      </dgm:prSet>
      <dgm:spPr/>
      <dgm:t>
        <a:bodyPr/>
        <a:lstStyle/>
        <a:p>
          <a:endParaRPr lang="ru-RU"/>
        </a:p>
      </dgm:t>
    </dgm:pt>
  </dgm:ptLst>
  <dgm:cxnLst>
    <dgm:cxn modelId="{68DA6C1F-36D0-4A67-9E58-5F393351FFF9}" type="presOf" srcId="{EF8618E2-7CE1-4281-BC77-627E5D9F5CDD}" destId="{F37DEE83-6D38-4DF3-989B-1FD838F84E4B}" srcOrd="0" destOrd="0" presId="urn:microsoft.com/office/officeart/2005/8/layout/hList6"/>
    <dgm:cxn modelId="{D572BB7E-5DE7-416F-8328-8805EE54D3F7}" srcId="{FD6D09A7-9BBA-4FF8-AAAD-5C3925CFF45E}" destId="{EF8618E2-7CE1-4281-BC77-627E5D9F5CDD}" srcOrd="0" destOrd="0" parTransId="{5767B12D-3241-4989-949D-1A2A7C77D207}" sibTransId="{2D5B0DAC-8619-4EF6-A80A-F097AF2E8CF0}"/>
    <dgm:cxn modelId="{E5F75308-9854-4628-9A28-F892FBA4666A}" type="presOf" srcId="{FD6D09A7-9BBA-4FF8-AAAD-5C3925CFF45E}" destId="{677759FC-2016-4BCE-B142-113EE9488C11}" srcOrd="0" destOrd="0" presId="urn:microsoft.com/office/officeart/2005/8/layout/hList6"/>
    <dgm:cxn modelId="{97B6024D-23CD-46A6-8B01-5B9EE34869C1}" type="presParOf" srcId="{677759FC-2016-4BCE-B142-113EE9488C11}" destId="{F37DEE83-6D38-4DF3-989B-1FD838F84E4B}" srcOrd="0" destOrd="0" presId="urn:microsoft.com/office/officeart/2005/8/layout/hList6"/>
  </dgm:cxnLst>
  <dgm:bg>
    <a:solidFill>
      <a:schemeClr val="bg1">
        <a:lumMod val="10000"/>
        <a:lumOff val="9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B0F1-D257-4570-BE3C-5D6A1422BCDD}">
      <dsp:nvSpPr>
        <dsp:cNvPr id="0" name=""/>
        <dsp:cNvSpPr/>
      </dsp:nvSpPr>
      <dsp:spPr>
        <a:xfrm rot="10800000">
          <a:off x="792075" y="0"/>
          <a:ext cx="3705870" cy="612068"/>
        </a:xfrm>
        <a:prstGeom prst="homePlat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05" tIns="110490" rIns="206248" bIns="110490" numCol="1" spcCol="1270" anchor="ctr" anchorCtr="0">
          <a:noAutofit/>
        </a:bodyPr>
        <a:lstStyle/>
        <a:p>
          <a:pPr lvl="0" algn="ctr" defTabSz="1289050" rtl="0">
            <a:lnSpc>
              <a:spcPct val="90000"/>
            </a:lnSpc>
            <a:spcBef>
              <a:spcPct val="0"/>
            </a:spcBef>
            <a:spcAft>
              <a:spcPct val="35000"/>
            </a:spcAft>
          </a:pPr>
          <a:r>
            <a:rPr lang="ms-MY" sz="2900" b="0" kern="1200" dirty="0" smtClean="0">
              <a:latin typeface="Arial" panose="020B0604020202020204" pitchFamily="34" charset="0"/>
              <a:cs typeface="Arial" panose="020B0604020202020204" pitchFamily="34" charset="0"/>
            </a:rPr>
            <a:t>Fuqarolar urushi. </a:t>
          </a:r>
          <a:endParaRPr lang="ru-RU" sz="2900" b="0" kern="1200" dirty="0">
            <a:latin typeface="Arial" panose="020B0604020202020204" pitchFamily="34" charset="0"/>
            <a:cs typeface="Arial" panose="020B0604020202020204" pitchFamily="34" charset="0"/>
          </a:endParaRPr>
        </a:p>
      </dsp:txBody>
      <dsp:txXfrm rot="10800000">
        <a:off x="945092" y="0"/>
        <a:ext cx="3552853" cy="612068"/>
      </dsp:txXfrm>
    </dsp:sp>
    <dsp:sp modelId="{B204D4CF-F02F-418B-AE3F-954FCEF41775}">
      <dsp:nvSpPr>
        <dsp:cNvPr id="0" name=""/>
        <dsp:cNvSpPr/>
      </dsp:nvSpPr>
      <dsp:spPr>
        <a:xfrm>
          <a:off x="432050" y="0"/>
          <a:ext cx="756081" cy="61206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161BC-1233-407F-8D91-FC39CE82A549}">
      <dsp:nvSpPr>
        <dsp:cNvPr id="0" name=""/>
        <dsp:cNvSpPr/>
      </dsp:nvSpPr>
      <dsp:spPr>
        <a:xfrm rot="10800000">
          <a:off x="582360" y="126016"/>
          <a:ext cx="4625776" cy="2232243"/>
        </a:xfrm>
        <a:prstGeom prst="homePlate">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8052" tIns="60960" rIns="113792" bIns="60960" numCol="1" spcCol="1270" anchor="ctr" anchorCtr="0">
          <a:noAutofit/>
        </a:bodyPr>
        <a:lstStyle/>
        <a:p>
          <a:pPr lvl="0" algn="ctr" defTabSz="711200" rtl="0">
            <a:lnSpc>
              <a:spcPct val="90000"/>
            </a:lnSpc>
            <a:spcBef>
              <a:spcPct val="0"/>
            </a:spcBef>
            <a:spcAft>
              <a:spcPct val="35000"/>
            </a:spcAft>
          </a:pPr>
          <a:r>
            <a:rPr lang="ms-MY" sz="1600" b="0" i="0" kern="1200" dirty="0" smtClean="0"/>
            <a:t>Unda mamlakatni industrlashtirish, ishlab chiqarish munosabatlarini  qayta qurish, siyosiy demokratiyani rivojlantirish ko‘zda tutildi. </a:t>
          </a:r>
        </a:p>
        <a:p>
          <a:pPr lvl="0" algn="ctr" defTabSz="711200" rtl="0">
            <a:lnSpc>
              <a:spcPct val="90000"/>
            </a:lnSpc>
            <a:spcBef>
              <a:spcPct val="0"/>
            </a:spcBef>
            <a:spcAft>
              <a:spcPct val="35000"/>
            </a:spcAft>
          </a:pPr>
          <a:r>
            <a:rPr lang="ms-MY" sz="1600" b="0" i="0" kern="1200" dirty="0" smtClean="0"/>
            <a:t>Bu vazifalarni  bajarish uzoq muddatga, 15 yilga  mo‘ljallangan bo‘lib, bu muddatda ularning  aksariyati amalga oshmay qoldi.</a:t>
          </a:r>
          <a:r>
            <a:rPr lang="ru-RU" sz="1600" b="0" i="0" kern="1200" dirty="0" smtClean="0"/>
            <a:t/>
          </a:r>
          <a:br>
            <a:rPr lang="ru-RU" sz="1600" b="0" i="0" kern="1200" dirty="0" smtClean="0"/>
          </a:br>
          <a:endParaRPr lang="ru-RU" sz="1600" kern="1200" dirty="0"/>
        </a:p>
      </dsp:txBody>
      <dsp:txXfrm rot="10800000">
        <a:off x="1140421" y="126016"/>
        <a:ext cx="4067715" cy="2232243"/>
      </dsp:txXfrm>
    </dsp:sp>
    <dsp:sp modelId="{10AC8C50-5FC3-44BC-B49E-FF2A66FECAE0}">
      <dsp:nvSpPr>
        <dsp:cNvPr id="0" name=""/>
        <dsp:cNvSpPr/>
      </dsp:nvSpPr>
      <dsp:spPr>
        <a:xfrm>
          <a:off x="0" y="342037"/>
          <a:ext cx="1809756" cy="180975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161BC-1233-407F-8D91-FC39CE82A549}">
      <dsp:nvSpPr>
        <dsp:cNvPr id="0" name=""/>
        <dsp:cNvSpPr/>
      </dsp:nvSpPr>
      <dsp:spPr>
        <a:xfrm rot="10800000">
          <a:off x="582360" y="72010"/>
          <a:ext cx="4625776" cy="2232243"/>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8052" tIns="64770" rIns="120904" bIns="64770" numCol="1" spcCol="1270" anchor="ctr" anchorCtr="0">
          <a:noAutofit/>
        </a:bodyPr>
        <a:lstStyle/>
        <a:p>
          <a:pPr lvl="0" algn="ctr" defTabSz="755650" rtl="0">
            <a:lnSpc>
              <a:spcPct val="90000"/>
            </a:lnSpc>
            <a:spcBef>
              <a:spcPct val="0"/>
            </a:spcBef>
            <a:spcAft>
              <a:spcPct val="35000"/>
            </a:spcAft>
          </a:pPr>
          <a:r>
            <a:rPr lang="ms-MY" sz="1700" b="0" i="0" kern="1200" dirty="0" smtClean="0"/>
            <a:t>1960-yillarda Xitoyni  rivojlantirishning “Katta sakrash”,  1970-yillarda “Madaniy inqilob”  deb nomlangan o‘ta ziddiyatli  siyosatlari amalga oshirilib, ular  Xitoyga hech qanday iqtisodiy va siyosiy foyda keltirmadi. Aksincha, mamlakatning ahvolini og‘irlashtirdi.</a:t>
          </a:r>
          <a:endParaRPr lang="ru-RU" sz="1700" kern="1200" dirty="0"/>
        </a:p>
      </dsp:txBody>
      <dsp:txXfrm rot="10800000">
        <a:off x="1140421" y="72010"/>
        <a:ext cx="4067715" cy="2232243"/>
      </dsp:txXfrm>
    </dsp:sp>
    <dsp:sp modelId="{10AC8C50-5FC3-44BC-B49E-FF2A66FECAE0}">
      <dsp:nvSpPr>
        <dsp:cNvPr id="0" name=""/>
        <dsp:cNvSpPr/>
      </dsp:nvSpPr>
      <dsp:spPr>
        <a:xfrm>
          <a:off x="0" y="288031"/>
          <a:ext cx="1809756" cy="180975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FFF8D-CDE6-4AAE-B09E-8D668BC2AF87}">
      <dsp:nvSpPr>
        <dsp:cNvPr id="0" name=""/>
        <dsp:cNvSpPr/>
      </dsp:nvSpPr>
      <dsp:spPr>
        <a:xfrm rot="16200000">
          <a:off x="1293383" y="-1293383"/>
          <a:ext cx="3060340" cy="5647107"/>
        </a:xfrm>
        <a:prstGeom prst="flowChartManualOperation">
          <a:avLst/>
        </a:prstGeom>
        <a:solidFill>
          <a:schemeClr val="tx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ctr" anchorCtr="0">
          <a:noAutofit/>
        </a:bodyPr>
        <a:lstStyle/>
        <a:p>
          <a:pPr marL="0" lvl="0" indent="177800" algn="l" defTabSz="666750" rtl="0">
            <a:lnSpc>
              <a:spcPct val="100000"/>
            </a:lnSpc>
            <a:spcBef>
              <a:spcPct val="0"/>
            </a:spcBef>
            <a:spcAft>
              <a:spcPts val="0"/>
            </a:spcAft>
          </a:pPr>
          <a:r>
            <a:rPr lang="ms-MY" sz="1500" b="0" i="0" kern="1200" dirty="0" smtClean="0">
              <a:latin typeface="Arial" panose="020B0604020202020204" pitchFamily="34" charset="0"/>
              <a:cs typeface="Arial" panose="020B0604020202020204" pitchFamily="34" charset="0"/>
            </a:rPr>
            <a:t>1970-yillardan boshlab holat o‘zgardi. G‘arb davlatlari bilan diplomatik munosabatlar tiklandi, Tayvan o‘rniga BMTda o‘z o‘rnini egalladi. AQSH bilan munosabatlar yaxshilandi, faqat SSSR bilan murakkabligicha qoldi. </a:t>
          </a:r>
        </a:p>
        <a:p>
          <a:pPr marL="0" lvl="0" indent="177800" algn="l" defTabSz="666750" rtl="0">
            <a:lnSpc>
              <a:spcPct val="100000"/>
            </a:lnSpc>
            <a:spcBef>
              <a:spcPct val="0"/>
            </a:spcBef>
            <a:spcAft>
              <a:spcPts val="0"/>
            </a:spcAft>
          </a:pPr>
          <a:r>
            <a:rPr lang="ms-MY" sz="1500" b="0" i="0" kern="1200" dirty="0" smtClean="0">
              <a:latin typeface="Arial" panose="020B0604020202020204" pitchFamily="34" charset="0"/>
              <a:cs typeface="Arial" panose="020B0604020202020204" pitchFamily="34" charset="0"/>
            </a:rPr>
            <a:t>1980-yillari Xitoy yadro quroliga ega bo‘lgan davlatga aylandi va xalqaro munosabatlarda shunga yarasha o‘rin egallashga intildi. </a:t>
          </a:r>
        </a:p>
        <a:p>
          <a:pPr marL="0" lvl="0" indent="177800" algn="l" defTabSz="666750" rtl="0">
            <a:lnSpc>
              <a:spcPct val="100000"/>
            </a:lnSpc>
            <a:spcBef>
              <a:spcPct val="0"/>
            </a:spcBef>
            <a:spcAft>
              <a:spcPts val="0"/>
            </a:spcAft>
          </a:pPr>
          <a:r>
            <a:rPr lang="ms-MY" sz="1500" b="0" i="0" kern="1200" dirty="0" smtClean="0">
              <a:latin typeface="Arial" panose="020B0604020202020204" pitchFamily="34" charset="0"/>
              <a:cs typeface="Arial" panose="020B0604020202020204" pitchFamily="34" charset="0"/>
            </a:rPr>
            <a:t>1980-yillarning ikkinchi yarmidan SSSR bilan ham munosabatlar yaxshilandi.</a:t>
          </a:r>
          <a:endParaRPr lang="ru-RU" sz="1500" kern="1200" dirty="0">
            <a:latin typeface="Arial" panose="020B0604020202020204" pitchFamily="34" charset="0"/>
            <a:cs typeface="Arial" panose="020B0604020202020204" pitchFamily="34" charset="0"/>
          </a:endParaRPr>
        </a:p>
      </dsp:txBody>
      <dsp:txXfrm rot="5400000">
        <a:off x="0" y="612068"/>
        <a:ext cx="5647107" cy="1836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3FB9D-3696-4F14-B400-55790EA49032}">
      <dsp:nvSpPr>
        <dsp:cNvPr id="0" name=""/>
        <dsp:cNvSpPr/>
      </dsp:nvSpPr>
      <dsp:spPr>
        <a:xfrm rot="10800000">
          <a:off x="872354" y="313"/>
          <a:ext cx="4365028" cy="642060"/>
        </a:xfrm>
        <a:prstGeom prst="homePlate">
          <a:avLst/>
        </a:prstGeom>
        <a:solidFill>
          <a:schemeClr val="tx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131" tIns="76200" rIns="142240" bIns="76200" numCol="1" spcCol="1270" anchor="ctr" anchorCtr="0">
          <a:noAutofit/>
        </a:bodyPr>
        <a:lstStyle/>
        <a:p>
          <a:pPr lvl="0" algn="ctr" defTabSz="889000" rtl="0">
            <a:lnSpc>
              <a:spcPct val="100000"/>
            </a:lnSpc>
            <a:spcBef>
              <a:spcPct val="0"/>
            </a:spcBef>
            <a:spcAft>
              <a:spcPct val="35000"/>
            </a:spcAft>
          </a:pPr>
          <a:r>
            <a:rPr lang="ms-MY" sz="2000" b="0" kern="1200" dirty="0" smtClean="0">
              <a:latin typeface="Arial" panose="020B0604020202020204" pitchFamily="34" charset="0"/>
              <a:cs typeface="Arial" panose="020B0604020202020204" pitchFamily="34" charset="0"/>
            </a:rPr>
            <a:t>Yangi islohotlarning boshlanishi. </a:t>
          </a:r>
          <a:endParaRPr lang="ru-RU" sz="2000" b="0" kern="1200" dirty="0">
            <a:latin typeface="Arial" panose="020B0604020202020204" pitchFamily="34" charset="0"/>
            <a:cs typeface="Arial" panose="020B0604020202020204" pitchFamily="34" charset="0"/>
          </a:endParaRPr>
        </a:p>
      </dsp:txBody>
      <dsp:txXfrm rot="10800000">
        <a:off x="1032869" y="313"/>
        <a:ext cx="4204513" cy="642060"/>
      </dsp:txXfrm>
    </dsp:sp>
    <dsp:sp modelId="{D4DE03C3-58B4-44C2-B6D5-BF284BFA8D76}">
      <dsp:nvSpPr>
        <dsp:cNvPr id="0" name=""/>
        <dsp:cNvSpPr/>
      </dsp:nvSpPr>
      <dsp:spPr>
        <a:xfrm>
          <a:off x="619948" y="0"/>
          <a:ext cx="733431" cy="64206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8F7F4-7003-4F6A-9B7A-CF8B3247CDEE}">
      <dsp:nvSpPr>
        <dsp:cNvPr id="0" name=""/>
        <dsp:cNvSpPr/>
      </dsp:nvSpPr>
      <dsp:spPr>
        <a:xfrm rot="10800000">
          <a:off x="406387" y="0"/>
          <a:ext cx="3987613" cy="694037"/>
        </a:xfrm>
        <a:prstGeom prst="homePlat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51" tIns="125730" rIns="234696" bIns="125730" numCol="1" spcCol="1270" anchor="ctr" anchorCtr="0">
          <a:noAutofit/>
        </a:bodyPr>
        <a:lstStyle/>
        <a:p>
          <a:pPr lvl="0" algn="ctr" defTabSz="1466850" rtl="0">
            <a:lnSpc>
              <a:spcPct val="90000"/>
            </a:lnSpc>
            <a:spcBef>
              <a:spcPct val="0"/>
            </a:spcBef>
            <a:spcAft>
              <a:spcPct val="35000"/>
            </a:spcAft>
          </a:pPr>
          <a:r>
            <a:rPr lang="ms-MY" sz="3300" b="0" kern="1200" dirty="0" smtClean="0">
              <a:latin typeface="Arial" panose="020B0604020202020204" pitchFamily="34" charset="0"/>
              <a:cs typeface="Arial" panose="020B0604020202020204" pitchFamily="34" charset="0"/>
            </a:rPr>
            <a:t>Tashqi siyosat. </a:t>
          </a:r>
          <a:endParaRPr lang="ru-RU" sz="3300" b="0" kern="1200" dirty="0">
            <a:latin typeface="Arial" panose="020B0604020202020204" pitchFamily="34" charset="0"/>
            <a:cs typeface="Arial" panose="020B0604020202020204" pitchFamily="34" charset="0"/>
          </a:endParaRPr>
        </a:p>
      </dsp:txBody>
      <dsp:txXfrm rot="10800000">
        <a:off x="579896" y="0"/>
        <a:ext cx="3814104" cy="694037"/>
      </dsp:txXfrm>
    </dsp:sp>
    <dsp:sp modelId="{8B82B837-B226-4C37-8B8C-2602EED0939C}">
      <dsp:nvSpPr>
        <dsp:cNvPr id="0" name=""/>
        <dsp:cNvSpPr/>
      </dsp:nvSpPr>
      <dsp:spPr>
        <a:xfrm>
          <a:off x="176541" y="0"/>
          <a:ext cx="746124" cy="69403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27A2B-8E80-4B31-B8A6-0AF90D1D6529}">
      <dsp:nvSpPr>
        <dsp:cNvPr id="0" name=""/>
        <dsp:cNvSpPr/>
      </dsp:nvSpPr>
      <dsp:spPr>
        <a:xfrm rot="10800000">
          <a:off x="324839" y="85865"/>
          <a:ext cx="5101054" cy="2253908"/>
        </a:xfrm>
        <a:prstGeom prst="homePlat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6830" tIns="53340" rIns="99568" bIns="53340" numCol="1" spcCol="1270" anchor="ctr" anchorCtr="0">
          <a:noAutofit/>
        </a:bodyPr>
        <a:lstStyle/>
        <a:p>
          <a:pPr marL="269875" lvl="0" indent="180975" algn="l" defTabSz="622300" rtl="0">
            <a:lnSpc>
              <a:spcPct val="100000"/>
            </a:lnSpc>
            <a:spcBef>
              <a:spcPct val="0"/>
            </a:spcBef>
            <a:spcAft>
              <a:spcPct val="35000"/>
            </a:spcAft>
            <a:tabLst>
              <a:tab pos="269875" algn="l"/>
            </a:tabLst>
          </a:pPr>
          <a:r>
            <a:rPr lang="ms-MY" sz="1400" b="0" i="0" kern="1200" dirty="0" smtClean="0">
              <a:solidFill>
                <a:srgbClr val="002060"/>
              </a:solidFill>
              <a:latin typeface="Arial" panose="020B0604020202020204" pitchFamily="34" charset="0"/>
              <a:cs typeface="Arial" panose="020B0604020202020204" pitchFamily="34" charset="0"/>
            </a:rPr>
            <a:t>“Sovuq urush”ning boshlanishi natijasida SSSR va AQSH Xitoydagi voqealarning tinch rivojlanishidan manfaatdor emasdi. Bu vaqtga kelib kommunistlar bilan gomindanchilar o‘rtasidagi munosabatlar ham yomonlashib bordi.</a:t>
          </a:r>
        </a:p>
        <a:p>
          <a:pPr marL="269875" lvl="0" indent="180975" algn="l" defTabSz="622300" rtl="0">
            <a:lnSpc>
              <a:spcPct val="100000"/>
            </a:lnSpc>
            <a:spcBef>
              <a:spcPct val="0"/>
            </a:spcBef>
            <a:spcAft>
              <a:spcPct val="35000"/>
            </a:spcAft>
            <a:tabLst>
              <a:tab pos="269875" algn="l"/>
            </a:tabLst>
          </a:pPr>
          <a:r>
            <a:rPr lang="ms-MY" sz="1400" b="0" i="0" kern="1200" dirty="0" smtClean="0">
              <a:solidFill>
                <a:srgbClr val="002060"/>
              </a:solidFill>
              <a:latin typeface="Arial" panose="020B0604020202020204" pitchFamily="34" charset="0"/>
              <a:cs typeface="Arial" panose="020B0604020202020204" pitchFamily="34" charset="0"/>
            </a:rPr>
            <a:t>Hech kim kutmagan holda 1946-yil iyunda Xitoyda fuqarolar urushi qaytadan boshlandi.</a:t>
          </a:r>
          <a:endParaRPr lang="ru-RU" sz="1400" kern="1200" dirty="0">
            <a:solidFill>
              <a:srgbClr val="002060"/>
            </a:solidFill>
            <a:latin typeface="Arial" panose="020B0604020202020204" pitchFamily="34" charset="0"/>
            <a:cs typeface="Arial" panose="020B0604020202020204" pitchFamily="34" charset="0"/>
          </a:endParaRPr>
        </a:p>
      </dsp:txBody>
      <dsp:txXfrm rot="10800000">
        <a:off x="888316" y="85865"/>
        <a:ext cx="4537577" cy="2253908"/>
      </dsp:txXfrm>
    </dsp:sp>
    <dsp:sp modelId="{D0B47073-64EF-4CE8-ABBC-7A9BBA1E86AF}">
      <dsp:nvSpPr>
        <dsp:cNvPr id="0" name=""/>
        <dsp:cNvSpPr/>
      </dsp:nvSpPr>
      <dsp:spPr>
        <a:xfrm>
          <a:off x="62167" y="251548"/>
          <a:ext cx="1852339" cy="185233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27A2B-8E80-4B31-B8A6-0AF90D1D6529}">
      <dsp:nvSpPr>
        <dsp:cNvPr id="0" name=""/>
        <dsp:cNvSpPr/>
      </dsp:nvSpPr>
      <dsp:spPr>
        <a:xfrm rot="10800000">
          <a:off x="324103" y="181355"/>
          <a:ext cx="5255278" cy="2733633"/>
        </a:xfrm>
        <a:prstGeom prst="homePlate">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449" tIns="53340" rIns="99568" bIns="53340" numCol="1" spcCol="1270" anchor="ctr" anchorCtr="0">
          <a:noAutofit/>
        </a:bodyPr>
        <a:lstStyle/>
        <a:p>
          <a:pPr marL="92075" lvl="0" indent="174625" algn="just" defTabSz="622300" rtl="0">
            <a:lnSpc>
              <a:spcPct val="100000"/>
            </a:lnSpc>
            <a:spcBef>
              <a:spcPct val="0"/>
            </a:spcBef>
            <a:spcAft>
              <a:spcPct val="35000"/>
            </a:spcAft>
          </a:pPr>
          <a:r>
            <a:rPr lang="ms-MY" sz="1400" b="0" i="0" kern="1200" dirty="0" smtClean="0">
              <a:solidFill>
                <a:srgbClr val="002060"/>
              </a:solidFill>
              <a:latin typeface="Arial" panose="020B0604020202020204" pitchFamily="34" charset="0"/>
              <a:cs typeface="Arial" panose="020B0604020202020204" pitchFamily="34" charset="0"/>
            </a:rPr>
            <a:t>Chan Kayshi armiyasini AQSH qo‘lladi. </a:t>
          </a:r>
          <a:br>
            <a:rPr lang="ms-MY" sz="1400" b="0" i="0" kern="1200" dirty="0" smtClean="0">
              <a:solidFill>
                <a:srgbClr val="002060"/>
              </a:solidFill>
              <a:latin typeface="Arial" panose="020B0604020202020204" pitchFamily="34" charset="0"/>
              <a:cs typeface="Arial" panose="020B0604020202020204" pitchFamily="34" charset="0"/>
            </a:rPr>
          </a:br>
          <a:r>
            <a:rPr lang="ms-MY" sz="1400" b="0" i="0" kern="1200" dirty="0" smtClean="0">
              <a:solidFill>
                <a:srgbClr val="002060"/>
              </a:solidFill>
              <a:latin typeface="Arial" panose="020B0604020202020204" pitchFamily="34" charset="0"/>
              <a:cs typeface="Arial" panose="020B0604020202020204" pitchFamily="34" charset="0"/>
            </a:rPr>
            <a:t>U 1947-yili kommunistlarning poytaxti Yanan shahrini egallab oldi. Ammo bu ularning  oxirgi  g‘alabasi edi. </a:t>
          </a:r>
        </a:p>
        <a:p>
          <a:pPr marL="92075" lvl="0" indent="174625" algn="just" defTabSz="622300" rtl="0">
            <a:lnSpc>
              <a:spcPct val="100000"/>
            </a:lnSpc>
            <a:spcBef>
              <a:spcPct val="0"/>
            </a:spcBef>
            <a:spcAft>
              <a:spcPct val="35000"/>
            </a:spcAft>
          </a:pPr>
          <a:r>
            <a:rPr lang="ms-MY" sz="1400" b="0" i="0" kern="1200" dirty="0" smtClean="0">
              <a:solidFill>
                <a:srgbClr val="002060"/>
              </a:solidFill>
              <a:latin typeface="Arial" panose="020B0604020202020204" pitchFamily="34" charset="0"/>
              <a:cs typeface="Arial" panose="020B0604020202020204" pitchFamily="34" charset="0"/>
            </a:rPr>
            <a:t>Hukumat tomonidan  nazorat qilinayotgan hududlarda AQSH yordamiga qaramasdan ijtimoiy-iqtisodiy ahvol borgan sari yomonlashib bordi. </a:t>
          </a:r>
        </a:p>
        <a:p>
          <a:pPr marL="92075" lvl="0" indent="174625" algn="just" defTabSz="622300" rtl="0">
            <a:lnSpc>
              <a:spcPct val="100000"/>
            </a:lnSpc>
            <a:spcBef>
              <a:spcPct val="0"/>
            </a:spcBef>
            <a:spcAft>
              <a:spcPct val="35000"/>
            </a:spcAft>
          </a:pPr>
          <a:r>
            <a:rPr lang="ms-MY" sz="1400" b="0" i="0" kern="1200" dirty="0" smtClean="0">
              <a:solidFill>
                <a:srgbClr val="002060"/>
              </a:solidFill>
              <a:latin typeface="Arial" panose="020B0604020202020204" pitchFamily="34" charset="0"/>
              <a:cs typeface="Arial" panose="020B0604020202020204" pitchFamily="34" charset="0"/>
            </a:rPr>
            <a:t>Uzoq urush tufayli iqtisod izdan chiqdi, ishsizlar soni muttasil ortib bordi, odamlar norozilik bildira boshladi. Bir qator hududlarda g‘alayonlar boshlandi.</a:t>
          </a:r>
          <a:endParaRPr lang="ru-RU" sz="1400" kern="1200" dirty="0">
            <a:solidFill>
              <a:srgbClr val="002060"/>
            </a:solidFill>
            <a:latin typeface="Arial" panose="020B0604020202020204" pitchFamily="34" charset="0"/>
            <a:cs typeface="Arial" panose="020B0604020202020204" pitchFamily="34" charset="0"/>
          </a:endParaRPr>
        </a:p>
      </dsp:txBody>
      <dsp:txXfrm rot="10800000">
        <a:off x="1007511" y="181355"/>
        <a:ext cx="4571870" cy="2733633"/>
      </dsp:txXfrm>
    </dsp:sp>
    <dsp:sp modelId="{D0B47073-64EF-4CE8-ABBC-7A9BBA1E86AF}">
      <dsp:nvSpPr>
        <dsp:cNvPr id="0" name=""/>
        <dsp:cNvSpPr/>
      </dsp:nvSpPr>
      <dsp:spPr>
        <a:xfrm>
          <a:off x="0" y="612765"/>
          <a:ext cx="1903631" cy="190363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DEE83-6D38-4DF3-989B-1FD838F84E4B}">
      <dsp:nvSpPr>
        <dsp:cNvPr id="0" name=""/>
        <dsp:cNvSpPr/>
      </dsp:nvSpPr>
      <dsp:spPr>
        <a:xfrm rot="16200000">
          <a:off x="306034" y="-306034"/>
          <a:ext cx="3096344" cy="3708412"/>
        </a:xfrm>
        <a:prstGeom prst="flowChartManualOperation">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281" bIns="0" numCol="1" spcCol="1270" anchor="ctr" anchorCtr="0">
          <a:noAutofit/>
        </a:bodyPr>
        <a:lstStyle/>
        <a:p>
          <a:pPr lvl="0" algn="just" defTabSz="622300" rtl="0">
            <a:lnSpc>
              <a:spcPct val="100000"/>
            </a:lnSpc>
            <a:spcBef>
              <a:spcPct val="0"/>
            </a:spcBef>
            <a:spcAft>
              <a:spcPct val="35000"/>
            </a:spcAft>
          </a:pPr>
          <a:r>
            <a:rPr lang="ms-MY" sz="1400" b="0" i="0" kern="1200" dirty="0" smtClean="0">
              <a:solidFill>
                <a:srgbClr val="002060"/>
              </a:solidFill>
              <a:latin typeface="Arial" panose="020B0604020202020204" pitchFamily="34" charset="0"/>
              <a:cs typeface="Arial" panose="020B0604020202020204" pitchFamily="34" charset="0"/>
            </a:rPr>
            <a:t>    Ayni </a:t>
          </a:r>
          <a:r>
            <a:rPr lang="ms-MY" sz="1400" b="0" i="0" kern="1200" dirty="0" smtClean="0">
              <a:solidFill>
                <a:srgbClr val="002060"/>
              </a:solidFill>
              <a:latin typeface="Arial" panose="020B0604020202020204" pitchFamily="34" charset="0"/>
              <a:cs typeface="Arial" panose="020B0604020202020204" pitchFamily="34" charset="0"/>
            </a:rPr>
            <a:t>paytda Mao Szedun  boshchiligidagi  kommunistlar nazorat qilayotgan hududlarga SSSR juda katta </a:t>
          </a:r>
          <a:r>
            <a:rPr lang="ms-MY" sz="1400" b="0" i="0" kern="1200" dirty="0" smtClean="0">
              <a:solidFill>
                <a:srgbClr val="002060"/>
              </a:solidFill>
              <a:latin typeface="Arial" panose="020B0604020202020204" pitchFamily="34" charset="0"/>
              <a:cs typeface="Arial" panose="020B0604020202020204" pitchFamily="34" charset="0"/>
            </a:rPr>
            <a:t>yordam ko‘rsatdi</a:t>
          </a:r>
          <a:r>
            <a:rPr lang="ms-MY" sz="1400" b="0" i="0" kern="1200" dirty="0" smtClean="0">
              <a:solidFill>
                <a:srgbClr val="002060"/>
              </a:solidFill>
              <a:latin typeface="Arial" panose="020B0604020202020204" pitchFamily="34" charset="0"/>
              <a:cs typeface="Arial" panose="020B0604020202020204" pitchFamily="34" charset="0"/>
            </a:rPr>
            <a:t>. SSSRning iqtisodiy yordami va quroli bilan Xalq-ozodlik armiyasi qayta tuzildi, armiyada qat’iy tartib o‘rnatildi. </a:t>
          </a:r>
        </a:p>
        <a:p>
          <a:pPr lvl="0" algn="just" defTabSz="622300" rtl="0">
            <a:lnSpc>
              <a:spcPct val="100000"/>
            </a:lnSpc>
            <a:spcBef>
              <a:spcPct val="0"/>
            </a:spcBef>
            <a:spcAft>
              <a:spcPct val="35000"/>
            </a:spcAft>
          </a:pPr>
          <a:r>
            <a:rPr lang="ms-MY" sz="1400" b="0" i="0" kern="1200" dirty="0" smtClean="0">
              <a:solidFill>
                <a:srgbClr val="002060"/>
              </a:solidFill>
              <a:latin typeface="Arial" panose="020B0604020202020204" pitchFamily="34" charset="0"/>
              <a:cs typeface="Arial" panose="020B0604020202020204" pitchFamily="34" charset="0"/>
            </a:rPr>
            <a:t>    Bu </a:t>
          </a:r>
          <a:r>
            <a:rPr lang="ms-MY" sz="1400" b="0" i="0" kern="1200" dirty="0" smtClean="0">
              <a:solidFill>
                <a:srgbClr val="002060"/>
              </a:solidFill>
              <a:latin typeface="Arial" panose="020B0604020202020204" pitchFamily="34" charset="0"/>
              <a:cs typeface="Arial" panose="020B0604020202020204" pitchFamily="34" charset="0"/>
            </a:rPr>
            <a:t>harakatlar </a:t>
          </a:r>
          <a:r>
            <a:rPr lang="ms-MY" sz="1400" b="0" i="0" kern="1200" dirty="0" smtClean="0">
              <a:solidFill>
                <a:srgbClr val="002060"/>
              </a:solidFill>
              <a:latin typeface="Arial" panose="020B0604020202020204" pitchFamily="34" charset="0"/>
              <a:cs typeface="Arial" panose="020B0604020202020204" pitchFamily="34" charset="0"/>
            </a:rPr>
            <a:t>urush taqdirini </a:t>
          </a:r>
          <a:r>
            <a:rPr lang="ms-MY" sz="1400" b="0" i="0" kern="1200" dirty="0" smtClean="0">
              <a:solidFill>
                <a:srgbClr val="002060"/>
              </a:solidFill>
              <a:latin typeface="Arial" panose="020B0604020202020204" pitchFamily="34" charset="0"/>
              <a:cs typeface="Arial" panose="020B0604020202020204" pitchFamily="34" charset="0"/>
            </a:rPr>
            <a:t>keskin o‘zgartirish imkonini berdi.</a:t>
          </a:r>
          <a:endParaRPr lang="ru-RU" sz="1400" kern="1200" dirty="0">
            <a:solidFill>
              <a:srgbClr val="002060"/>
            </a:solidFill>
            <a:latin typeface="Arial" panose="020B0604020202020204" pitchFamily="34" charset="0"/>
            <a:cs typeface="Arial" panose="020B0604020202020204" pitchFamily="34" charset="0"/>
          </a:endParaRPr>
        </a:p>
      </dsp:txBody>
      <dsp:txXfrm rot="5400000">
        <a:off x="0" y="619269"/>
        <a:ext cx="3708412" cy="1857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DEE83-6D38-4DF3-989B-1FD838F84E4B}">
      <dsp:nvSpPr>
        <dsp:cNvPr id="0" name=""/>
        <dsp:cNvSpPr/>
      </dsp:nvSpPr>
      <dsp:spPr>
        <a:xfrm rot="16200000">
          <a:off x="360040" y="-360040"/>
          <a:ext cx="3096344" cy="3816424"/>
        </a:xfrm>
        <a:prstGeom prst="flowChartManualOperation">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100000"/>
            </a:lnSpc>
            <a:spcBef>
              <a:spcPct val="0"/>
            </a:spcBef>
            <a:spcAft>
              <a:spcPct val="35000"/>
            </a:spcAft>
          </a:pPr>
          <a:r>
            <a:rPr lang="ms-MY" sz="2000" b="0" i="0" kern="1200" dirty="0" smtClean="0">
              <a:solidFill>
                <a:srgbClr val="002060"/>
              </a:solidFill>
              <a:latin typeface="Arial" panose="020B0604020202020204" pitchFamily="34" charset="0"/>
              <a:cs typeface="Arial" panose="020B0604020202020204" pitchFamily="34" charset="0"/>
            </a:rPr>
            <a:t>1947-yil iyulda Xalq-ozodlik armiyasi hujumga o‘tdi. Bir necha hujumlar natijasida Shimoliy va Markaziy Xitoyning  keng hududlari kommunistlar nazorati ostiga o‘tdi. </a:t>
          </a:r>
          <a:endParaRPr lang="ru-RU" sz="2000" kern="1200" dirty="0"/>
        </a:p>
      </dsp:txBody>
      <dsp:txXfrm rot="5400000">
        <a:off x="0" y="619269"/>
        <a:ext cx="3816424" cy="18578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DEE83-6D38-4DF3-989B-1FD838F84E4B}">
      <dsp:nvSpPr>
        <dsp:cNvPr id="0" name=""/>
        <dsp:cNvSpPr/>
      </dsp:nvSpPr>
      <dsp:spPr>
        <a:xfrm rot="16200000">
          <a:off x="360040" y="-360040"/>
          <a:ext cx="3096344" cy="3816424"/>
        </a:xfrm>
        <a:prstGeom prst="flowChartManualOperation">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ctr" anchorCtr="0">
          <a:noAutofit/>
        </a:bodyPr>
        <a:lstStyle/>
        <a:p>
          <a:pPr lvl="0" algn="ctr" defTabSz="800100" rtl="0">
            <a:lnSpc>
              <a:spcPct val="100000"/>
            </a:lnSpc>
            <a:spcBef>
              <a:spcPct val="0"/>
            </a:spcBef>
            <a:spcAft>
              <a:spcPct val="35000"/>
            </a:spcAft>
          </a:pPr>
          <a:r>
            <a:rPr lang="ms-MY" sz="1800" b="0" i="0" kern="1200" dirty="0" smtClean="0">
              <a:solidFill>
                <a:srgbClr val="002060"/>
              </a:solidFill>
              <a:latin typeface="Arial" panose="020B0604020202020204" pitchFamily="34" charset="0"/>
              <a:cs typeface="Arial" panose="020B0604020202020204" pitchFamily="34" charset="0"/>
            </a:rPr>
            <a:t>Gomindan armiyasida to‘liq  tushkunlik boshlandi. Gomindan rejimi iqtisodiy va moliyaviy  halokat yoqasida turardi. AQSH uni saqlab qolishga harakat qildi.</a:t>
          </a:r>
          <a:r>
            <a:rPr lang="ru-RU" sz="1800" b="0" i="0" kern="1200" dirty="0" smtClean="0">
              <a:solidFill>
                <a:srgbClr val="002060"/>
              </a:solidFill>
              <a:latin typeface="Arial" panose="020B0604020202020204" pitchFamily="34" charset="0"/>
              <a:cs typeface="Arial" panose="020B0604020202020204" pitchFamily="34" charset="0"/>
            </a:rPr>
            <a:t/>
          </a:r>
          <a:br>
            <a:rPr lang="ru-RU" sz="1800" b="0" i="0" kern="1200" dirty="0" smtClean="0">
              <a:solidFill>
                <a:srgbClr val="002060"/>
              </a:solidFill>
              <a:latin typeface="Arial" panose="020B0604020202020204" pitchFamily="34" charset="0"/>
              <a:cs typeface="Arial" panose="020B0604020202020204" pitchFamily="34" charset="0"/>
            </a:rPr>
          </a:br>
          <a:r>
            <a:rPr lang="ms-MY" sz="1800" b="0" i="0" kern="1200" dirty="0" smtClean="0">
              <a:solidFill>
                <a:srgbClr val="002060"/>
              </a:solidFill>
              <a:latin typeface="Arial" panose="020B0604020202020204" pitchFamily="34" charset="0"/>
              <a:cs typeface="Arial" panose="020B0604020202020204" pitchFamily="34" charset="0"/>
            </a:rPr>
            <a:t>Ammo tez orada kommunistlar  butun Xitoyni egallab oldi</a:t>
          </a:r>
          <a:r>
            <a:rPr lang="ms-MY" sz="1800" b="0" i="0" kern="1200" dirty="0" smtClean="0"/>
            <a:t>.  </a:t>
          </a:r>
          <a:endParaRPr lang="ru-RU" sz="1800" kern="1200" dirty="0"/>
        </a:p>
      </dsp:txBody>
      <dsp:txXfrm rot="5400000">
        <a:off x="0" y="619269"/>
        <a:ext cx="3816424" cy="18578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DEE83-6D38-4DF3-989B-1FD838F84E4B}">
      <dsp:nvSpPr>
        <dsp:cNvPr id="0" name=""/>
        <dsp:cNvSpPr/>
      </dsp:nvSpPr>
      <dsp:spPr>
        <a:xfrm rot="16200000">
          <a:off x="34456" y="-34456"/>
          <a:ext cx="3096344" cy="3165257"/>
        </a:xfrm>
        <a:prstGeom prst="flowChartManualOperati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l" defTabSz="711200" rtl="0">
            <a:lnSpc>
              <a:spcPct val="100000"/>
            </a:lnSpc>
            <a:spcBef>
              <a:spcPct val="0"/>
            </a:spcBef>
            <a:spcAft>
              <a:spcPct val="35000"/>
            </a:spcAft>
          </a:pPr>
          <a:r>
            <a:rPr lang="ms-MY" sz="1600" b="0" i="0" kern="1200" dirty="0" smtClean="0">
              <a:latin typeface="Arial" panose="020B0604020202020204" pitchFamily="34" charset="0"/>
              <a:cs typeface="Arial" panose="020B0604020202020204" pitchFamily="34" charset="0"/>
            </a:rPr>
            <a:t>     </a:t>
          </a:r>
          <a:r>
            <a:rPr lang="ms-MY" sz="1600" b="0" i="0" kern="1200" dirty="0" smtClean="0">
              <a:solidFill>
                <a:srgbClr val="002060"/>
              </a:solidFill>
              <a:latin typeface="Arial" panose="020B0604020202020204" pitchFamily="34" charset="0"/>
              <a:cs typeface="Arial" panose="020B0604020202020204" pitchFamily="34" charset="0"/>
            </a:rPr>
            <a:t>1949-yil sentabrda     Pekinda Milliy siyosiy maslahat  konferensiyasi ochildi. </a:t>
          </a:r>
          <a:r>
            <a:rPr lang="ms-MY" sz="1600" b="1" i="0" kern="1200" dirty="0" smtClean="0">
              <a:solidFill>
                <a:srgbClr val="002060"/>
              </a:solidFill>
              <a:latin typeface="Arial" panose="020B0604020202020204" pitchFamily="34" charset="0"/>
              <a:cs typeface="Arial" panose="020B0604020202020204" pitchFamily="34" charset="0"/>
            </a:rPr>
            <a:t>1-oktabr kuni Xitoy Xalq Respublikasi </a:t>
          </a:r>
          <a:r>
            <a:rPr lang="ms-MY" sz="1600" b="0" i="0" kern="1200" dirty="0" smtClean="0">
              <a:solidFill>
                <a:srgbClr val="002060"/>
              </a:solidFill>
              <a:latin typeface="Arial" panose="020B0604020202020204" pitchFamily="34" charset="0"/>
              <a:cs typeface="Arial" panose="020B0604020202020204" pitchFamily="34" charset="0"/>
            </a:rPr>
            <a:t>e’lon</a:t>
          </a:r>
          <a:r>
            <a:rPr lang="en-US" sz="1600" b="0" i="0" kern="1200" dirty="0" smtClean="0">
              <a:solidFill>
                <a:srgbClr val="002060"/>
              </a:solidFill>
              <a:latin typeface="Arial" panose="020B0604020202020204" pitchFamily="34" charset="0"/>
              <a:cs typeface="Arial" panose="020B0604020202020204" pitchFamily="34" charset="0"/>
            </a:rPr>
            <a:t> </a:t>
          </a:r>
          <a:r>
            <a:rPr lang="ms-MY" sz="1600" b="0" i="0" kern="1200" dirty="0" smtClean="0">
              <a:solidFill>
                <a:srgbClr val="002060"/>
              </a:solidFill>
              <a:latin typeface="Arial" panose="020B0604020202020204" pitchFamily="34" charset="0"/>
              <a:cs typeface="Arial" panose="020B0604020202020204" pitchFamily="34" charset="0"/>
            </a:rPr>
            <a:t>qilindi.1952-yil dekabrda Xitoy Kommunistik partiyasi Markaziy Komiteti mamlakatda “sotsializm qurish” to‘g‘risida qaror qabul qildi</a:t>
          </a:r>
          <a:r>
            <a:rPr lang="ms-MY" sz="1500" b="0" i="0" kern="1200" dirty="0" smtClean="0">
              <a:solidFill>
                <a:srgbClr val="002060"/>
              </a:solidFill>
            </a:rPr>
            <a:t>.  </a:t>
          </a:r>
          <a:br>
            <a:rPr lang="ms-MY" sz="1500" b="0" i="0" kern="1200" dirty="0" smtClean="0">
              <a:solidFill>
                <a:srgbClr val="002060"/>
              </a:solidFill>
            </a:rPr>
          </a:br>
          <a:endParaRPr lang="ru-RU" sz="1500" kern="1200" dirty="0">
            <a:solidFill>
              <a:srgbClr val="002060"/>
            </a:solidFill>
          </a:endParaRPr>
        </a:p>
      </dsp:txBody>
      <dsp:txXfrm rot="5400000">
        <a:off x="0" y="619269"/>
        <a:ext cx="3165257" cy="185780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2/13/2021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42" Type="http://schemas.openxmlformats.org/officeDocument/2006/relationships/slideLayout" Target="../slideLayouts/slideLayout572.xml"/><Relationship Id="rId47" Type="http://schemas.openxmlformats.org/officeDocument/2006/relationships/slideLayout" Target="../slideLayouts/slideLayout577.xml"/><Relationship Id="rId50" Type="http://schemas.openxmlformats.org/officeDocument/2006/relationships/slideLayout" Target="../slideLayouts/slideLayout580.xml"/><Relationship Id="rId55" Type="http://schemas.openxmlformats.org/officeDocument/2006/relationships/slideLayout" Target="../slideLayouts/slideLayout585.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slideLayout" Target="../slideLayouts/slideLayout571.xml"/><Relationship Id="rId54" Type="http://schemas.openxmlformats.org/officeDocument/2006/relationships/slideLayout" Target="../slideLayouts/slideLayout584.xml"/><Relationship Id="rId62" Type="http://schemas.openxmlformats.org/officeDocument/2006/relationships/hyperlink" Target="https://twitter.com/" TargetMode="Externa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45" Type="http://schemas.openxmlformats.org/officeDocument/2006/relationships/slideLayout" Target="../slideLayouts/slideLayout575.xml"/><Relationship Id="rId53" Type="http://schemas.openxmlformats.org/officeDocument/2006/relationships/slideLayout" Target="../slideLayouts/slideLayout583.xml"/><Relationship Id="rId58" Type="http://schemas.openxmlformats.org/officeDocument/2006/relationships/slideLayout" Target="../slideLayouts/slideLayout588.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49" Type="http://schemas.openxmlformats.org/officeDocument/2006/relationships/slideLayout" Target="../slideLayouts/slideLayout579.xml"/><Relationship Id="rId57" Type="http://schemas.openxmlformats.org/officeDocument/2006/relationships/slideLayout" Target="../slideLayouts/slideLayout587.xml"/><Relationship Id="rId61" Type="http://schemas.openxmlformats.org/officeDocument/2006/relationships/hyperlink" Target="https://www.linkedin.com/" TargetMode="Externa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4" Type="http://schemas.openxmlformats.org/officeDocument/2006/relationships/slideLayout" Target="../slideLayouts/slideLayout574.xml"/><Relationship Id="rId52" Type="http://schemas.openxmlformats.org/officeDocument/2006/relationships/slideLayout" Target="../slideLayouts/slideLayout582.xml"/><Relationship Id="rId60" Type="http://schemas.openxmlformats.org/officeDocument/2006/relationships/hyperlink" Target="https://www.facebook.com" TargetMode="Externa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43" Type="http://schemas.openxmlformats.org/officeDocument/2006/relationships/slideLayout" Target="../slideLayouts/slideLayout573.xml"/><Relationship Id="rId48" Type="http://schemas.openxmlformats.org/officeDocument/2006/relationships/slideLayout" Target="../slideLayouts/slideLayout578.xml"/><Relationship Id="rId56" Type="http://schemas.openxmlformats.org/officeDocument/2006/relationships/slideLayout" Target="../slideLayouts/slideLayout586.xml"/><Relationship Id="rId8" Type="http://schemas.openxmlformats.org/officeDocument/2006/relationships/slideLayout" Target="../slideLayouts/slideLayout538.xml"/><Relationship Id="rId51" Type="http://schemas.openxmlformats.org/officeDocument/2006/relationships/slideLayout" Target="../slideLayouts/slideLayout581.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 Id="rId46" Type="http://schemas.openxmlformats.org/officeDocument/2006/relationships/slideLayout" Target="../slideLayouts/slideLayout576.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theme" Target="../theme/theme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twitter.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linkedin.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62" Type="http://schemas.openxmlformats.org/officeDocument/2006/relationships/hyperlink" Target="https://twitter.com/" TargetMode="Externa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61" Type="http://schemas.openxmlformats.org/officeDocument/2006/relationships/hyperlink" Target="https://www.linkedin.com/" TargetMode="Externa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hyperlink" Target="https://www.facebook.com" TargetMode="Externa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hyperlink" Target="https://twitter.com/" TargetMode="Externa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hyperlink" Target="https://www.linkedin.com/" TargetMode="Externa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hyperlink" Target="https://www.facebook.com" TargetMode="Externa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hyperlink" Target="https://twitter.com/" TargetMode="Externa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hyperlink" Target="https://www.linkedin.com/" TargetMode="Externa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hyperlink" Target="https://www.facebook.com" TargetMode="Externa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slideLayout" Target="../slideLayouts/slideLayout345.xml"/><Relationship Id="rId50" Type="http://schemas.openxmlformats.org/officeDocument/2006/relationships/slideLayout" Target="../slideLayouts/slideLayout348.xml"/><Relationship Id="rId55" Type="http://schemas.openxmlformats.org/officeDocument/2006/relationships/slideLayout" Target="../slideLayouts/slideLayout353.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54" Type="http://schemas.openxmlformats.org/officeDocument/2006/relationships/slideLayout" Target="../slideLayouts/slideLayout352.xml"/><Relationship Id="rId62" Type="http://schemas.openxmlformats.org/officeDocument/2006/relationships/hyperlink" Target="https://twitter.com/" TargetMode="Externa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3" Type="http://schemas.openxmlformats.org/officeDocument/2006/relationships/slideLayout" Target="../slideLayouts/slideLayout351.xml"/><Relationship Id="rId58" Type="http://schemas.openxmlformats.org/officeDocument/2006/relationships/slideLayout" Target="../slideLayouts/slideLayout356.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49" Type="http://schemas.openxmlformats.org/officeDocument/2006/relationships/slideLayout" Target="../slideLayouts/slideLayout347.xml"/><Relationship Id="rId57" Type="http://schemas.openxmlformats.org/officeDocument/2006/relationships/slideLayout" Target="../slideLayouts/slideLayout355.xml"/><Relationship Id="rId61" Type="http://schemas.openxmlformats.org/officeDocument/2006/relationships/hyperlink" Target="https://www.linkedin.com/" TargetMode="Externa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52" Type="http://schemas.openxmlformats.org/officeDocument/2006/relationships/slideLayout" Target="../slideLayouts/slideLayout350.xml"/><Relationship Id="rId60" Type="http://schemas.openxmlformats.org/officeDocument/2006/relationships/hyperlink" Target="https://www.facebook.com" TargetMode="Externa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 Id="rId48" Type="http://schemas.openxmlformats.org/officeDocument/2006/relationships/slideLayout" Target="../slideLayouts/slideLayout346.xml"/><Relationship Id="rId56" Type="http://schemas.openxmlformats.org/officeDocument/2006/relationships/slideLayout" Target="../slideLayouts/slideLayout354.xml"/><Relationship Id="rId8" Type="http://schemas.openxmlformats.org/officeDocument/2006/relationships/slideLayout" Target="../slideLayouts/slideLayout306.xml"/><Relationship Id="rId51" Type="http://schemas.openxmlformats.org/officeDocument/2006/relationships/slideLayout" Target="../slideLayouts/slideLayout349.xml"/><Relationship Id="rId3" Type="http://schemas.openxmlformats.org/officeDocument/2006/relationships/slideLayout" Target="../slideLayouts/slideLayout301.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slideLayout" Target="../slideLayouts/slideLayout398.xml"/><Relationship Id="rId47" Type="http://schemas.openxmlformats.org/officeDocument/2006/relationships/slideLayout" Target="../slideLayouts/slideLayout403.xml"/><Relationship Id="rId50" Type="http://schemas.openxmlformats.org/officeDocument/2006/relationships/slideLayout" Target="../slideLayouts/slideLayout406.xml"/><Relationship Id="rId55" Type="http://schemas.openxmlformats.org/officeDocument/2006/relationships/slideLayout" Target="../slideLayouts/slideLayout411.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54" Type="http://schemas.openxmlformats.org/officeDocument/2006/relationships/slideLayout" Target="../slideLayouts/slideLayout410.xml"/><Relationship Id="rId62" Type="http://schemas.openxmlformats.org/officeDocument/2006/relationships/hyperlink" Target="https://twitter.com/" TargetMode="Externa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45" Type="http://schemas.openxmlformats.org/officeDocument/2006/relationships/slideLayout" Target="../slideLayouts/slideLayout401.xml"/><Relationship Id="rId53" Type="http://schemas.openxmlformats.org/officeDocument/2006/relationships/slideLayout" Target="../slideLayouts/slideLayout409.xml"/><Relationship Id="rId58" Type="http://schemas.openxmlformats.org/officeDocument/2006/relationships/slideLayout" Target="../slideLayouts/slideLayout414.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49" Type="http://schemas.openxmlformats.org/officeDocument/2006/relationships/slideLayout" Target="../slideLayouts/slideLayout405.xml"/><Relationship Id="rId57" Type="http://schemas.openxmlformats.org/officeDocument/2006/relationships/slideLayout" Target="../slideLayouts/slideLayout413.xml"/><Relationship Id="rId61" Type="http://schemas.openxmlformats.org/officeDocument/2006/relationships/hyperlink" Target="https://www.linkedin.com/" TargetMode="Externa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4" Type="http://schemas.openxmlformats.org/officeDocument/2006/relationships/slideLayout" Target="../slideLayouts/slideLayout400.xml"/><Relationship Id="rId52" Type="http://schemas.openxmlformats.org/officeDocument/2006/relationships/slideLayout" Target="../slideLayouts/slideLayout408.xml"/><Relationship Id="rId60" Type="http://schemas.openxmlformats.org/officeDocument/2006/relationships/hyperlink" Target="https://www.facebook.com" TargetMode="Externa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 Id="rId43" Type="http://schemas.openxmlformats.org/officeDocument/2006/relationships/slideLayout" Target="../slideLayouts/slideLayout399.xml"/><Relationship Id="rId48" Type="http://schemas.openxmlformats.org/officeDocument/2006/relationships/slideLayout" Target="../slideLayouts/slideLayout404.xml"/><Relationship Id="rId56" Type="http://schemas.openxmlformats.org/officeDocument/2006/relationships/slideLayout" Target="../slideLayouts/slideLayout412.xml"/><Relationship Id="rId8" Type="http://schemas.openxmlformats.org/officeDocument/2006/relationships/slideLayout" Target="../slideLayouts/slideLayout364.xml"/><Relationship Id="rId51" Type="http://schemas.openxmlformats.org/officeDocument/2006/relationships/slideLayout" Target="../slideLayouts/slideLayout407.xml"/><Relationship Id="rId3" Type="http://schemas.openxmlformats.org/officeDocument/2006/relationships/slideLayout" Target="../slideLayouts/slideLayout359.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46" Type="http://schemas.openxmlformats.org/officeDocument/2006/relationships/slideLayout" Target="../slideLayouts/slideLayout402.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slideLayout" Target="../slideLayouts/slideLayout461.xml"/><Relationship Id="rId50" Type="http://schemas.openxmlformats.org/officeDocument/2006/relationships/slideLayout" Target="../slideLayouts/slideLayout464.xml"/><Relationship Id="rId55" Type="http://schemas.openxmlformats.org/officeDocument/2006/relationships/slideLayout" Target="../slideLayouts/slideLayout469.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54" Type="http://schemas.openxmlformats.org/officeDocument/2006/relationships/slideLayout" Target="../slideLayouts/slideLayout468.xml"/><Relationship Id="rId62" Type="http://schemas.openxmlformats.org/officeDocument/2006/relationships/hyperlink" Target="https://twitter.com/" TargetMode="Externa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3" Type="http://schemas.openxmlformats.org/officeDocument/2006/relationships/slideLayout" Target="../slideLayouts/slideLayout467.xml"/><Relationship Id="rId58" Type="http://schemas.openxmlformats.org/officeDocument/2006/relationships/slideLayout" Target="../slideLayouts/slideLayout472.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slideLayout" Target="../slideLayouts/slideLayout463.xml"/><Relationship Id="rId57" Type="http://schemas.openxmlformats.org/officeDocument/2006/relationships/slideLayout" Target="../slideLayouts/slideLayout471.xml"/><Relationship Id="rId61" Type="http://schemas.openxmlformats.org/officeDocument/2006/relationships/hyperlink" Target="https://www.linkedin.com/" TargetMode="External"/><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52" Type="http://schemas.openxmlformats.org/officeDocument/2006/relationships/slideLayout" Target="../slideLayouts/slideLayout466.xml"/><Relationship Id="rId60" Type="http://schemas.openxmlformats.org/officeDocument/2006/relationships/hyperlink" Target="https://www.facebook.com" TargetMode="Externa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slideLayout" Target="../slideLayouts/slideLayout462.xml"/><Relationship Id="rId56" Type="http://schemas.openxmlformats.org/officeDocument/2006/relationships/slideLayout" Target="../slideLayouts/slideLayout470.xml"/><Relationship Id="rId8" Type="http://schemas.openxmlformats.org/officeDocument/2006/relationships/slideLayout" Target="../slideLayouts/slideLayout422.xml"/><Relationship Id="rId51" Type="http://schemas.openxmlformats.org/officeDocument/2006/relationships/slideLayout" Target="../slideLayouts/slideLayout465.xml"/><Relationship Id="rId3" Type="http://schemas.openxmlformats.org/officeDocument/2006/relationships/slideLayout" Target="../slideLayouts/slideLayout417.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slideLayout" Target="../slideLayouts/slideLayout460.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slideLayout" Target="../slideLayouts/slideLayout498.xml"/><Relationship Id="rId39" Type="http://schemas.openxmlformats.org/officeDocument/2006/relationships/slideLayout" Target="../slideLayouts/slideLayout511.xml"/><Relationship Id="rId21" Type="http://schemas.openxmlformats.org/officeDocument/2006/relationships/slideLayout" Target="../slideLayouts/slideLayout493.xml"/><Relationship Id="rId34" Type="http://schemas.openxmlformats.org/officeDocument/2006/relationships/slideLayout" Target="../slideLayouts/slideLayout506.xml"/><Relationship Id="rId42" Type="http://schemas.openxmlformats.org/officeDocument/2006/relationships/slideLayout" Target="../slideLayouts/slideLayout514.xml"/><Relationship Id="rId47" Type="http://schemas.openxmlformats.org/officeDocument/2006/relationships/slideLayout" Target="../slideLayouts/slideLayout519.xml"/><Relationship Id="rId50" Type="http://schemas.openxmlformats.org/officeDocument/2006/relationships/slideLayout" Target="../slideLayouts/slideLayout522.xml"/><Relationship Id="rId55" Type="http://schemas.openxmlformats.org/officeDocument/2006/relationships/slideLayout" Target="../slideLayouts/slideLayout527.xml"/><Relationship Id="rId7" Type="http://schemas.openxmlformats.org/officeDocument/2006/relationships/slideLayout" Target="../slideLayouts/slideLayout47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29" Type="http://schemas.openxmlformats.org/officeDocument/2006/relationships/slideLayout" Target="../slideLayouts/slideLayout501.xml"/><Relationship Id="rId41" Type="http://schemas.openxmlformats.org/officeDocument/2006/relationships/slideLayout" Target="../slideLayouts/slideLayout513.xml"/><Relationship Id="rId54" Type="http://schemas.openxmlformats.org/officeDocument/2006/relationships/slideLayout" Target="../slideLayouts/slideLayout526.xml"/><Relationship Id="rId62" Type="http://schemas.openxmlformats.org/officeDocument/2006/relationships/hyperlink" Target="https://twitter.com/" TargetMode="Externa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32" Type="http://schemas.openxmlformats.org/officeDocument/2006/relationships/slideLayout" Target="../slideLayouts/slideLayout504.xml"/><Relationship Id="rId37" Type="http://schemas.openxmlformats.org/officeDocument/2006/relationships/slideLayout" Target="../slideLayouts/slideLayout509.xml"/><Relationship Id="rId40" Type="http://schemas.openxmlformats.org/officeDocument/2006/relationships/slideLayout" Target="../slideLayouts/slideLayout512.xml"/><Relationship Id="rId45" Type="http://schemas.openxmlformats.org/officeDocument/2006/relationships/slideLayout" Target="../slideLayouts/slideLayout517.xml"/><Relationship Id="rId53" Type="http://schemas.openxmlformats.org/officeDocument/2006/relationships/slideLayout" Target="../slideLayouts/slideLayout525.xml"/><Relationship Id="rId58" Type="http://schemas.openxmlformats.org/officeDocument/2006/relationships/slideLayout" Target="../slideLayouts/slideLayout530.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28" Type="http://schemas.openxmlformats.org/officeDocument/2006/relationships/slideLayout" Target="../slideLayouts/slideLayout500.xml"/><Relationship Id="rId36" Type="http://schemas.openxmlformats.org/officeDocument/2006/relationships/slideLayout" Target="../slideLayouts/slideLayout508.xml"/><Relationship Id="rId49" Type="http://schemas.openxmlformats.org/officeDocument/2006/relationships/slideLayout" Target="../slideLayouts/slideLayout521.xml"/><Relationship Id="rId57" Type="http://schemas.openxmlformats.org/officeDocument/2006/relationships/slideLayout" Target="../slideLayouts/slideLayout529.xml"/><Relationship Id="rId61" Type="http://schemas.openxmlformats.org/officeDocument/2006/relationships/hyperlink" Target="https://www.linkedin.com/" TargetMode="Externa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31" Type="http://schemas.openxmlformats.org/officeDocument/2006/relationships/slideLayout" Target="../slideLayouts/slideLayout503.xml"/><Relationship Id="rId44" Type="http://schemas.openxmlformats.org/officeDocument/2006/relationships/slideLayout" Target="../slideLayouts/slideLayout516.xml"/><Relationship Id="rId52" Type="http://schemas.openxmlformats.org/officeDocument/2006/relationships/slideLayout" Target="../slideLayouts/slideLayout524.xml"/><Relationship Id="rId60" Type="http://schemas.openxmlformats.org/officeDocument/2006/relationships/hyperlink" Target="https://www.facebook.com" TargetMode="Externa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 Id="rId27" Type="http://schemas.openxmlformats.org/officeDocument/2006/relationships/slideLayout" Target="../slideLayouts/slideLayout499.xml"/><Relationship Id="rId30" Type="http://schemas.openxmlformats.org/officeDocument/2006/relationships/slideLayout" Target="../slideLayouts/slideLayout502.xml"/><Relationship Id="rId35" Type="http://schemas.openxmlformats.org/officeDocument/2006/relationships/slideLayout" Target="../slideLayouts/slideLayout507.xml"/><Relationship Id="rId43" Type="http://schemas.openxmlformats.org/officeDocument/2006/relationships/slideLayout" Target="../slideLayouts/slideLayout515.xml"/><Relationship Id="rId48" Type="http://schemas.openxmlformats.org/officeDocument/2006/relationships/slideLayout" Target="../slideLayouts/slideLayout520.xml"/><Relationship Id="rId56" Type="http://schemas.openxmlformats.org/officeDocument/2006/relationships/slideLayout" Target="../slideLayouts/slideLayout528.xml"/><Relationship Id="rId8" Type="http://schemas.openxmlformats.org/officeDocument/2006/relationships/slideLayout" Target="../slideLayouts/slideLayout480.xml"/><Relationship Id="rId51" Type="http://schemas.openxmlformats.org/officeDocument/2006/relationships/slideLayout" Target="../slideLayouts/slideLayout523.xml"/><Relationship Id="rId3" Type="http://schemas.openxmlformats.org/officeDocument/2006/relationships/slideLayout" Target="../slideLayouts/slideLayout475.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slideLayout" Target="../slideLayouts/slideLayout497.xml"/><Relationship Id="rId33" Type="http://schemas.openxmlformats.org/officeDocument/2006/relationships/slideLayout" Target="../slideLayouts/slideLayout505.xml"/><Relationship Id="rId38" Type="http://schemas.openxmlformats.org/officeDocument/2006/relationships/slideLayout" Target="../slideLayouts/slideLayout510.xml"/><Relationship Id="rId46" Type="http://schemas.openxmlformats.org/officeDocument/2006/relationships/slideLayout" Target="../slideLayouts/slideLayout518.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8.xml"/><Relationship Id="rId7" Type="http://schemas.openxmlformats.org/officeDocument/2006/relationships/image" Target="../media/image13.jpg"/><Relationship Id="rId2" Type="http://schemas.openxmlformats.org/officeDocument/2006/relationships/diagramData" Target="../diagrams/data8.xml"/><Relationship Id="rId1" Type="http://schemas.openxmlformats.org/officeDocument/2006/relationships/slideLayout" Target="../slideLayouts/slideLayout6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4.jpg"/><Relationship Id="rId2" Type="http://schemas.openxmlformats.org/officeDocument/2006/relationships/diagramData" Target="../diagrams/data9.xml"/><Relationship Id="rId1" Type="http://schemas.openxmlformats.org/officeDocument/2006/relationships/slideLayout" Target="../slideLayouts/slideLayout6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jpg"/><Relationship Id="rId2" Type="http://schemas.openxmlformats.org/officeDocument/2006/relationships/diagramData" Target="../diagrams/data6.xml"/><Relationship Id="rId1" Type="http://schemas.openxmlformats.org/officeDocument/2006/relationships/slideLayout" Target="../slideLayouts/slideLayout6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7.xml"/><Relationship Id="rId7" Type="http://schemas.openxmlformats.org/officeDocument/2006/relationships/image" Target="../media/image11.jpg"/><Relationship Id="rId2" Type="http://schemas.openxmlformats.org/officeDocument/2006/relationships/diagramData" Target="../diagrams/data7.xml"/><Relationship Id="rId1" Type="http://schemas.openxmlformats.org/officeDocument/2006/relationships/slideLayout" Target="../slideLayouts/slideLayout6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0758" r="10758"/>
          <a:stretch>
            <a:fillRect/>
          </a:stretch>
        </p:blipFill>
        <p:spPr>
          <a:xfrm>
            <a:off x="4134749" y="1236270"/>
            <a:ext cx="1573212" cy="1572786"/>
          </a:xfrm>
        </p:spPr>
      </p:pic>
      <p:sp>
        <p:nvSpPr>
          <p:cNvPr id="13" name="object 2">
            <a:extLst>
              <a:ext uri="{FF2B5EF4-FFF2-40B4-BE49-F238E27FC236}">
                <a16:creationId xmlns:a16="http://schemas.microsoft.com/office/drawing/2014/main"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4" name="object 3">
            <a:extLst>
              <a:ext uri="{FF2B5EF4-FFF2-40B4-BE49-F238E27FC236}">
                <a16:creationId xmlns:a16="http://schemas.microsoft.com/office/drawing/2014/main" id="{648E54F6-8C15-4BB3-94E3-7B81F0C680D4}"/>
              </a:ext>
            </a:extLst>
          </p:cNvPr>
          <p:cNvSpPr txBox="1">
            <a:spLocks noGrp="1"/>
          </p:cNvSpPr>
          <p:nvPr>
            <p:ph type="title"/>
          </p:nvPr>
        </p:nvSpPr>
        <p:spPr>
          <a:xfrm>
            <a:off x="986389" y="219796"/>
            <a:ext cx="3369499" cy="537176"/>
          </a:xfrm>
          <a:prstGeom prst="rect">
            <a:avLst/>
          </a:prstGeom>
        </p:spPr>
        <p:txBody>
          <a:bodyPr vert="horz" wrap="square" lIns="0" tIns="14583" rIns="0" bIns="0" rtlCol="0" anchor="ctr">
            <a:spAutoFit/>
          </a:bodyPr>
          <a:lstStyle/>
          <a:p>
            <a:pPr marL="12681" algn="l">
              <a:lnSpc>
                <a:spcPct val="100000"/>
              </a:lnSpc>
              <a:spcBef>
                <a:spcPts val="114"/>
              </a:spcBef>
            </a:pPr>
            <a:r>
              <a:rPr lang="en-US" sz="3395" b="1" dirty="0" smtClean="0">
                <a:solidFill>
                  <a:schemeClr val="bg1"/>
                </a:solidFill>
                <a:latin typeface="Arial" panose="020B0604020202020204" pitchFamily="34" charset="0"/>
                <a:cs typeface="Arial" panose="020B0604020202020204" pitchFamily="34" charset="0"/>
              </a:rPr>
              <a:t>JAHON TARIXI</a:t>
            </a:r>
            <a:endParaRPr sz="3395" b="1" dirty="0">
              <a:solidFill>
                <a:schemeClr val="bg1"/>
              </a:solidFill>
              <a:latin typeface="Arial" panose="020B0604020202020204" pitchFamily="34" charset="0"/>
              <a:cs typeface="Arial" panose="020B0604020202020204" pitchFamily="34" charset="0"/>
            </a:endParaRPr>
          </a:p>
        </p:txBody>
      </p:sp>
      <p:sp>
        <p:nvSpPr>
          <p:cNvPr id="15" name="object 4">
            <a:extLst>
              <a:ext uri="{FF2B5EF4-FFF2-40B4-BE49-F238E27FC236}">
                <a16:creationId xmlns:a16="http://schemas.microsoft.com/office/drawing/2014/main" id="{96789AA7-9596-4F83-89FD-AEC28EE179F1}"/>
              </a:ext>
            </a:extLst>
          </p:cNvPr>
          <p:cNvSpPr txBox="1"/>
          <p:nvPr/>
        </p:nvSpPr>
        <p:spPr>
          <a:xfrm>
            <a:off x="520415" y="1167769"/>
            <a:ext cx="3636404" cy="1275969"/>
          </a:xfrm>
          <a:prstGeom prst="rect">
            <a:avLst/>
          </a:prstGeom>
        </p:spPr>
        <p:txBody>
          <a:bodyPr vert="horz" wrap="square" lIns="0" tIns="13949" rIns="0" bIns="0" rtlCol="0">
            <a:spAutoFit/>
          </a:bodyPr>
          <a:lstStyle/>
          <a:p>
            <a:pPr marL="92075" lvl="1">
              <a:spcAft>
                <a:spcPts val="1200"/>
              </a:spcAft>
            </a:pPr>
            <a:r>
              <a:rPr lang="ms-MY" sz="2400" dirty="0">
                <a:solidFill>
                  <a:srgbClr val="002060"/>
                </a:solidFill>
                <a:latin typeface="Arial" panose="020B0604020202020204" pitchFamily="34" charset="0"/>
                <a:cs typeface="Arial" panose="020B0604020202020204" pitchFamily="34" charset="0"/>
              </a:rPr>
              <a:t>Mavzu</a:t>
            </a:r>
            <a:r>
              <a:rPr lang="ms-MY" sz="2400" dirty="0" smtClean="0">
                <a:solidFill>
                  <a:srgbClr val="002060"/>
                </a:solidFill>
                <a:latin typeface="Arial" panose="020B0604020202020204" pitchFamily="34" charset="0"/>
                <a:cs typeface="Arial" panose="020B0604020202020204" pitchFamily="34" charset="0"/>
              </a:rPr>
              <a:t>:</a:t>
            </a:r>
          </a:p>
          <a:p>
            <a:pPr marL="92075" lvl="1"/>
            <a:r>
              <a:rPr lang="en-US" sz="2400" b="1" dirty="0" smtClean="0">
                <a:solidFill>
                  <a:srgbClr val="002060"/>
                </a:solidFill>
                <a:latin typeface="Arial" panose="020B0604020202020204" pitchFamily="34" charset="0"/>
                <a:cs typeface="Arial" panose="020B0604020202020204" pitchFamily="34" charset="0"/>
              </a:rPr>
              <a:t>1946-1991-yillarda </a:t>
            </a:r>
            <a:br>
              <a:rPr lang="en-US" sz="2400" b="1" dirty="0" smtClean="0">
                <a:solidFill>
                  <a:srgbClr val="002060"/>
                </a:solidFill>
                <a:latin typeface="Arial" panose="020B0604020202020204" pitchFamily="34" charset="0"/>
                <a:cs typeface="Arial" panose="020B0604020202020204" pitchFamily="34" charset="0"/>
              </a:rPr>
            </a:br>
            <a:r>
              <a:rPr lang="en-US" sz="2400" b="1" dirty="0" err="1" smtClean="0">
                <a:solidFill>
                  <a:srgbClr val="002060"/>
                </a:solidFill>
                <a:latin typeface="Arial" panose="020B0604020202020204" pitchFamily="34" charset="0"/>
                <a:cs typeface="Arial" panose="020B0604020202020204" pitchFamily="34" charset="0"/>
              </a:rPr>
              <a:t>Xitoy</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Xalq</a:t>
            </a:r>
            <a:r>
              <a:rPr lang="en-US" sz="2400" b="1" dirty="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Respublikasi</a:t>
            </a:r>
            <a:endParaRPr lang="ms-MY" sz="2400" b="1" dirty="0" smtClean="0">
              <a:solidFill>
                <a:srgbClr val="002060"/>
              </a:solidFill>
              <a:latin typeface="Arial" panose="020B0604020202020204" pitchFamily="34" charset="0"/>
              <a:cs typeface="Arial" panose="020B0604020202020204" pitchFamily="34" charset="0"/>
            </a:endParaRPr>
          </a:p>
        </p:txBody>
      </p:sp>
      <p:sp>
        <p:nvSpPr>
          <p:cNvPr id="20" name="object 9">
            <a:extLst>
              <a:ext uri="{FF2B5EF4-FFF2-40B4-BE49-F238E27FC236}">
                <a16:creationId xmlns:a16="http://schemas.microsoft.com/office/drawing/2014/main" id="{F294EAD7-CAB8-401C-B12D-6064AA1177E0}"/>
              </a:ext>
            </a:extLst>
          </p:cNvPr>
          <p:cNvSpPr/>
          <p:nvPr/>
        </p:nvSpPr>
        <p:spPr>
          <a:xfrm>
            <a:off x="4463901" y="227770"/>
            <a:ext cx="900100"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a16="http://schemas.microsoft.com/office/drawing/2014/main" id="{27824596-7DE1-4136-95E4-49A51856B6D3}"/>
              </a:ext>
            </a:extLst>
          </p:cNvPr>
          <p:cNvSpPr/>
          <p:nvPr/>
        </p:nvSpPr>
        <p:spPr>
          <a:xfrm>
            <a:off x="4463901" y="227770"/>
            <a:ext cx="900100"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a16="http://schemas.microsoft.com/office/drawing/2014/main" id="{CAFE6579-511C-4CCB-9A5C-300ACC2F553A}"/>
              </a:ext>
            </a:extLst>
          </p:cNvPr>
          <p:cNvSpPr txBox="1"/>
          <p:nvPr/>
        </p:nvSpPr>
        <p:spPr>
          <a:xfrm>
            <a:off x="4511335" y="345811"/>
            <a:ext cx="799245" cy="323783"/>
          </a:xfrm>
          <a:prstGeom prst="rect">
            <a:avLst/>
          </a:prstGeom>
        </p:spPr>
        <p:txBody>
          <a:bodyPr vert="horz" wrap="square" lIns="0" tIns="15852" rIns="0" bIns="0" rtlCol="0">
            <a:spAutoFit/>
          </a:bodyPr>
          <a:lstStyle/>
          <a:p>
            <a:pPr>
              <a:spcBef>
                <a:spcPts val="125"/>
              </a:spcBef>
            </a:pPr>
            <a:r>
              <a:rPr lang="ru-RU" sz="2000" dirty="0" smtClean="0">
                <a:solidFill>
                  <a:schemeClr val="bg1"/>
                </a:solidFill>
                <a:latin typeface="Arial"/>
                <a:cs typeface="Arial"/>
              </a:rPr>
              <a:t>10</a:t>
            </a:r>
            <a:r>
              <a:rPr lang="en-US" sz="2000" dirty="0" smtClean="0">
                <a:solidFill>
                  <a:schemeClr val="bg1"/>
                </a:solidFill>
                <a:latin typeface="Arial"/>
                <a:cs typeface="Arial"/>
              </a:rPr>
              <a:t>-</a:t>
            </a:r>
            <a:r>
              <a:rPr lang="en-US" sz="2000" dirty="0" err="1" smtClean="0">
                <a:solidFill>
                  <a:schemeClr val="bg1"/>
                </a:solidFill>
                <a:latin typeface="Arial"/>
                <a:cs typeface="Arial"/>
              </a:rPr>
              <a:t>sinf</a:t>
            </a:r>
            <a:endParaRPr sz="2000" dirty="0">
              <a:solidFill>
                <a:schemeClr val="bg1"/>
              </a:solidFill>
              <a:latin typeface="Arial"/>
              <a:cs typeface="Arial"/>
            </a:endParaRPr>
          </a:p>
        </p:txBody>
      </p:sp>
      <p:sp>
        <p:nvSpPr>
          <p:cNvPr id="19" name="Freeform 141"/>
          <p:cNvSpPr>
            <a:spLocks noEditPoints="1"/>
          </p:cNvSpPr>
          <p:nvPr/>
        </p:nvSpPr>
        <p:spPr bwMode="auto">
          <a:xfrm>
            <a:off x="395448" y="248656"/>
            <a:ext cx="441435" cy="450607"/>
          </a:xfrm>
          <a:custGeom>
            <a:avLst/>
            <a:gdLst>
              <a:gd name="T0" fmla="*/ 472 w 792"/>
              <a:gd name="T1" fmla="*/ 296 h 792"/>
              <a:gd name="T2" fmla="*/ 690 w 792"/>
              <a:gd name="T3" fmla="*/ 661 h 792"/>
              <a:gd name="T4" fmla="*/ 100 w 792"/>
              <a:gd name="T5" fmla="*/ 658 h 792"/>
              <a:gd name="T6" fmla="*/ 100 w 792"/>
              <a:gd name="T7" fmla="*/ 133 h 792"/>
              <a:gd name="T8" fmla="*/ 287 w 792"/>
              <a:gd name="T9" fmla="*/ 16 h 792"/>
              <a:gd name="T10" fmla="*/ 326 w 792"/>
              <a:gd name="T11" fmla="*/ 7 h 792"/>
              <a:gd name="T12" fmla="*/ 369 w 792"/>
              <a:gd name="T13" fmla="*/ 1 h 792"/>
              <a:gd name="T14" fmla="*/ 430 w 792"/>
              <a:gd name="T15" fmla="*/ 2 h 792"/>
              <a:gd name="T16" fmla="*/ 480 w 792"/>
              <a:gd name="T17" fmla="*/ 9 h 792"/>
              <a:gd name="T18" fmla="*/ 529 w 792"/>
              <a:gd name="T19" fmla="*/ 23 h 792"/>
              <a:gd name="T20" fmla="*/ 769 w 792"/>
              <a:gd name="T21" fmla="*/ 265 h 792"/>
              <a:gd name="T22" fmla="*/ 110 w 792"/>
              <a:gd name="T23" fmla="*/ 648 h 792"/>
              <a:gd name="T24" fmla="*/ 195 w 792"/>
              <a:gd name="T25" fmla="*/ 389 h 792"/>
              <a:gd name="T26" fmla="*/ 218 w 792"/>
              <a:gd name="T27" fmla="*/ 210 h 792"/>
              <a:gd name="T28" fmla="*/ 232 w 792"/>
              <a:gd name="T29" fmla="*/ 67 h 792"/>
              <a:gd name="T30" fmla="*/ 272 w 792"/>
              <a:gd name="T31" fmla="*/ 286 h 792"/>
              <a:gd name="T32" fmla="*/ 439 w 792"/>
              <a:gd name="T33" fmla="*/ 379 h 792"/>
              <a:gd name="T34" fmla="*/ 326 w 792"/>
              <a:gd name="T35" fmla="*/ 312 h 792"/>
              <a:gd name="T36" fmla="*/ 399 w 792"/>
              <a:gd name="T37" fmla="*/ 241 h 792"/>
              <a:gd name="T38" fmla="*/ 452 w 792"/>
              <a:gd name="T39" fmla="*/ 200 h 792"/>
              <a:gd name="T40" fmla="*/ 422 w 792"/>
              <a:gd name="T41" fmla="*/ 110 h 792"/>
              <a:gd name="T42" fmla="*/ 487 w 792"/>
              <a:gd name="T43" fmla="*/ 48 h 792"/>
              <a:gd name="T44" fmla="*/ 521 w 792"/>
              <a:gd name="T45" fmla="*/ 35 h 792"/>
              <a:gd name="T46" fmla="*/ 475 w 792"/>
              <a:gd name="T47" fmla="*/ 23 h 792"/>
              <a:gd name="T48" fmla="*/ 428 w 792"/>
              <a:gd name="T49" fmla="*/ 16 h 792"/>
              <a:gd name="T50" fmla="*/ 374 w 792"/>
              <a:gd name="T51" fmla="*/ 15 h 792"/>
              <a:gd name="T52" fmla="*/ 341 w 792"/>
              <a:gd name="T53" fmla="*/ 18 h 792"/>
              <a:gd name="T54" fmla="*/ 308 w 792"/>
              <a:gd name="T55" fmla="*/ 24 h 792"/>
              <a:gd name="T56" fmla="*/ 585 w 792"/>
              <a:gd name="T57" fmla="*/ 259 h 792"/>
              <a:gd name="T58" fmla="*/ 719 w 792"/>
              <a:gd name="T59" fmla="*/ 460 h 792"/>
              <a:gd name="T60" fmla="*/ 403 w 792"/>
              <a:gd name="T61" fmla="*/ 519 h 792"/>
              <a:gd name="T62" fmla="*/ 482 w 792"/>
              <a:gd name="T63" fmla="*/ 533 h 792"/>
              <a:gd name="T64" fmla="*/ 221 w 792"/>
              <a:gd name="T65" fmla="*/ 259 h 792"/>
              <a:gd name="T66" fmla="*/ 389 w 792"/>
              <a:gd name="T67" fmla="*/ 366 h 792"/>
              <a:gd name="T68" fmla="*/ 219 w 792"/>
              <a:gd name="T69" fmla="*/ 273 h 792"/>
              <a:gd name="T70" fmla="*/ 423 w 792"/>
              <a:gd name="T71" fmla="*/ 389 h 792"/>
              <a:gd name="T72" fmla="*/ 495 w 792"/>
              <a:gd name="T73" fmla="*/ 373 h 792"/>
              <a:gd name="T74" fmla="*/ 457 w 792"/>
              <a:gd name="T75" fmla="*/ 273 h 792"/>
              <a:gd name="T76" fmla="*/ 403 w 792"/>
              <a:gd name="T77" fmla="*/ 303 h 792"/>
              <a:gd name="T78" fmla="*/ 403 w 792"/>
              <a:gd name="T79" fmla="*/ 259 h 792"/>
              <a:gd name="T80" fmla="*/ 359 w 792"/>
              <a:gd name="T81" fmla="*/ 259 h 792"/>
              <a:gd name="T82" fmla="*/ 389 w 792"/>
              <a:gd name="T83" fmla="*/ 306 h 792"/>
              <a:gd name="T84" fmla="*/ 587 w 792"/>
              <a:gd name="T85" fmla="*/ 273 h 792"/>
              <a:gd name="T86" fmla="*/ 464 w 792"/>
              <a:gd name="T87" fmla="*/ 207 h 792"/>
              <a:gd name="T88" fmla="*/ 389 w 792"/>
              <a:gd name="T89" fmla="*/ 76 h 792"/>
              <a:gd name="T90" fmla="*/ 436 w 792"/>
              <a:gd name="T91" fmla="*/ 90 h 792"/>
              <a:gd name="T92" fmla="*/ 403 w 792"/>
              <a:gd name="T93" fmla="*/ 67 h 792"/>
              <a:gd name="T94" fmla="*/ 14 w 792"/>
              <a:gd name="T95" fmla="*/ 403 h 792"/>
              <a:gd name="T96" fmla="*/ 262 w 792"/>
              <a:gd name="T97" fmla="*/ 662 h 792"/>
              <a:gd name="T98" fmla="*/ 446 w 792"/>
              <a:gd name="T99" fmla="*/ 734 h 792"/>
              <a:gd name="T100" fmla="*/ 674 w 792"/>
              <a:gd name="T101" fmla="*/ 536 h 792"/>
              <a:gd name="T102" fmla="*/ 560 w 792"/>
              <a:gd name="T103" fmla="*/ 383 h 792"/>
              <a:gd name="T104" fmla="*/ 483 w 792"/>
              <a:gd name="T105" fmla="*/ 392 h 792"/>
              <a:gd name="T106" fmla="*/ 490 w 792"/>
              <a:gd name="T107" fmla="*/ 521 h 792"/>
              <a:gd name="T108" fmla="*/ 470 w 792"/>
              <a:gd name="T109" fmla="*/ 741 h 792"/>
              <a:gd name="T110" fmla="*/ 682 w 792"/>
              <a:gd name="T111" fmla="*/ 648 h 792"/>
              <a:gd name="T112" fmla="*/ 542 w 792"/>
              <a:gd name="T113" fmla="*/ 79 h 792"/>
              <a:gd name="T114" fmla="*/ 123 w 792"/>
              <a:gd name="T115" fmla="*/ 130 h 792"/>
              <a:gd name="T116" fmla="*/ 333 w 792"/>
              <a:gd name="T117" fmla="*/ 772 h 792"/>
              <a:gd name="T118" fmla="*/ 560 w 792"/>
              <a:gd name="T119"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2" h="792">
                <a:moveTo>
                  <a:pt x="516" y="332"/>
                </a:moveTo>
                <a:cubicBezTo>
                  <a:pt x="508" y="328"/>
                  <a:pt x="499" y="323"/>
                  <a:pt x="493" y="321"/>
                </a:cubicBezTo>
                <a:cubicBezTo>
                  <a:pt x="487" y="319"/>
                  <a:pt x="482" y="317"/>
                  <a:pt x="477" y="316"/>
                </a:cubicBezTo>
                <a:cubicBezTo>
                  <a:pt x="464" y="312"/>
                  <a:pt x="459" y="310"/>
                  <a:pt x="459" y="304"/>
                </a:cubicBezTo>
                <a:cubicBezTo>
                  <a:pt x="459" y="301"/>
                  <a:pt x="460" y="298"/>
                  <a:pt x="465" y="297"/>
                </a:cubicBezTo>
                <a:cubicBezTo>
                  <a:pt x="466" y="296"/>
                  <a:pt x="469" y="296"/>
                  <a:pt x="472" y="296"/>
                </a:cubicBezTo>
                <a:cubicBezTo>
                  <a:pt x="489" y="296"/>
                  <a:pt x="535" y="306"/>
                  <a:pt x="543" y="331"/>
                </a:cubicBezTo>
                <a:cubicBezTo>
                  <a:pt x="544" y="333"/>
                  <a:pt x="543" y="336"/>
                  <a:pt x="542" y="337"/>
                </a:cubicBezTo>
                <a:cubicBezTo>
                  <a:pt x="541" y="339"/>
                  <a:pt x="538" y="340"/>
                  <a:pt x="536" y="340"/>
                </a:cubicBezTo>
                <a:cubicBezTo>
                  <a:pt x="536" y="340"/>
                  <a:pt x="536" y="340"/>
                  <a:pt x="536" y="340"/>
                </a:cubicBezTo>
                <a:cubicBezTo>
                  <a:pt x="533" y="340"/>
                  <a:pt x="529" y="339"/>
                  <a:pt x="516" y="332"/>
                </a:cubicBezTo>
                <a:close/>
                <a:moveTo>
                  <a:pt x="690" y="661"/>
                </a:moveTo>
                <a:cubicBezTo>
                  <a:pt x="617" y="741"/>
                  <a:pt x="512" y="792"/>
                  <a:pt x="396" y="792"/>
                </a:cubicBezTo>
                <a:cubicBezTo>
                  <a:pt x="396" y="792"/>
                  <a:pt x="396" y="792"/>
                  <a:pt x="396" y="792"/>
                </a:cubicBezTo>
                <a:cubicBezTo>
                  <a:pt x="396" y="792"/>
                  <a:pt x="396" y="792"/>
                  <a:pt x="396" y="792"/>
                </a:cubicBezTo>
                <a:cubicBezTo>
                  <a:pt x="396" y="792"/>
                  <a:pt x="396" y="792"/>
                  <a:pt x="396" y="792"/>
                </a:cubicBezTo>
                <a:cubicBezTo>
                  <a:pt x="279" y="792"/>
                  <a:pt x="175" y="741"/>
                  <a:pt x="102" y="661"/>
                </a:cubicBezTo>
                <a:cubicBezTo>
                  <a:pt x="101" y="660"/>
                  <a:pt x="101" y="659"/>
                  <a:pt x="100" y="658"/>
                </a:cubicBezTo>
                <a:cubicBezTo>
                  <a:pt x="67" y="621"/>
                  <a:pt x="40" y="577"/>
                  <a:pt x="23" y="529"/>
                </a:cubicBezTo>
                <a:cubicBezTo>
                  <a:pt x="23" y="528"/>
                  <a:pt x="23" y="527"/>
                  <a:pt x="22" y="527"/>
                </a:cubicBezTo>
                <a:cubicBezTo>
                  <a:pt x="8" y="486"/>
                  <a:pt x="0" y="442"/>
                  <a:pt x="0" y="396"/>
                </a:cubicBezTo>
                <a:cubicBezTo>
                  <a:pt x="0" y="350"/>
                  <a:pt x="8" y="306"/>
                  <a:pt x="22" y="265"/>
                </a:cubicBezTo>
                <a:cubicBezTo>
                  <a:pt x="23" y="264"/>
                  <a:pt x="23" y="264"/>
                  <a:pt x="23" y="263"/>
                </a:cubicBezTo>
                <a:cubicBezTo>
                  <a:pt x="40" y="215"/>
                  <a:pt x="67" y="171"/>
                  <a:pt x="100" y="133"/>
                </a:cubicBezTo>
                <a:cubicBezTo>
                  <a:pt x="101" y="133"/>
                  <a:pt x="101" y="132"/>
                  <a:pt x="102" y="131"/>
                </a:cubicBezTo>
                <a:cubicBezTo>
                  <a:pt x="125" y="105"/>
                  <a:pt x="152" y="83"/>
                  <a:pt x="181" y="64"/>
                </a:cubicBezTo>
                <a:cubicBezTo>
                  <a:pt x="181" y="64"/>
                  <a:pt x="182" y="63"/>
                  <a:pt x="182" y="63"/>
                </a:cubicBezTo>
                <a:cubicBezTo>
                  <a:pt x="212" y="44"/>
                  <a:pt x="244" y="29"/>
                  <a:pt x="277" y="19"/>
                </a:cubicBezTo>
                <a:cubicBezTo>
                  <a:pt x="278" y="18"/>
                  <a:pt x="279" y="18"/>
                  <a:pt x="280" y="18"/>
                </a:cubicBezTo>
                <a:cubicBezTo>
                  <a:pt x="282" y="17"/>
                  <a:pt x="285" y="16"/>
                  <a:pt x="287" y="16"/>
                </a:cubicBezTo>
                <a:cubicBezTo>
                  <a:pt x="289" y="15"/>
                  <a:pt x="291" y="15"/>
                  <a:pt x="292" y="14"/>
                </a:cubicBezTo>
                <a:cubicBezTo>
                  <a:pt x="295" y="13"/>
                  <a:pt x="299" y="12"/>
                  <a:pt x="302" y="12"/>
                </a:cubicBezTo>
                <a:cubicBezTo>
                  <a:pt x="304" y="11"/>
                  <a:pt x="307" y="10"/>
                  <a:pt x="309" y="10"/>
                </a:cubicBezTo>
                <a:cubicBezTo>
                  <a:pt x="311" y="10"/>
                  <a:pt x="312" y="9"/>
                  <a:pt x="314" y="9"/>
                </a:cubicBezTo>
                <a:cubicBezTo>
                  <a:pt x="317" y="8"/>
                  <a:pt x="320" y="8"/>
                  <a:pt x="323" y="7"/>
                </a:cubicBezTo>
                <a:cubicBezTo>
                  <a:pt x="324" y="7"/>
                  <a:pt x="325" y="7"/>
                  <a:pt x="326" y="7"/>
                </a:cubicBezTo>
                <a:cubicBezTo>
                  <a:pt x="330" y="6"/>
                  <a:pt x="334" y="5"/>
                  <a:pt x="338" y="5"/>
                </a:cubicBezTo>
                <a:cubicBezTo>
                  <a:pt x="339" y="4"/>
                  <a:pt x="340" y="4"/>
                  <a:pt x="341" y="4"/>
                </a:cubicBezTo>
                <a:cubicBezTo>
                  <a:pt x="345" y="4"/>
                  <a:pt x="348" y="3"/>
                  <a:pt x="351" y="3"/>
                </a:cubicBezTo>
                <a:cubicBezTo>
                  <a:pt x="352" y="3"/>
                  <a:pt x="353" y="3"/>
                  <a:pt x="354" y="3"/>
                </a:cubicBezTo>
                <a:cubicBezTo>
                  <a:pt x="358" y="2"/>
                  <a:pt x="362" y="2"/>
                  <a:pt x="367" y="1"/>
                </a:cubicBezTo>
                <a:cubicBezTo>
                  <a:pt x="368" y="1"/>
                  <a:pt x="368" y="1"/>
                  <a:pt x="369" y="1"/>
                </a:cubicBezTo>
                <a:cubicBezTo>
                  <a:pt x="373" y="1"/>
                  <a:pt x="376" y="1"/>
                  <a:pt x="380" y="1"/>
                </a:cubicBezTo>
                <a:cubicBezTo>
                  <a:pt x="381" y="1"/>
                  <a:pt x="382" y="1"/>
                  <a:pt x="383" y="1"/>
                </a:cubicBezTo>
                <a:cubicBezTo>
                  <a:pt x="387" y="0"/>
                  <a:pt x="392" y="0"/>
                  <a:pt x="396" y="0"/>
                </a:cubicBezTo>
                <a:cubicBezTo>
                  <a:pt x="401" y="0"/>
                  <a:pt x="407" y="0"/>
                  <a:pt x="412" y="1"/>
                </a:cubicBezTo>
                <a:cubicBezTo>
                  <a:pt x="413" y="1"/>
                  <a:pt x="414" y="1"/>
                  <a:pt x="415" y="1"/>
                </a:cubicBezTo>
                <a:cubicBezTo>
                  <a:pt x="420" y="1"/>
                  <a:pt x="425" y="1"/>
                  <a:pt x="430" y="2"/>
                </a:cubicBezTo>
                <a:cubicBezTo>
                  <a:pt x="431" y="2"/>
                  <a:pt x="432" y="2"/>
                  <a:pt x="433" y="2"/>
                </a:cubicBezTo>
                <a:cubicBezTo>
                  <a:pt x="438" y="3"/>
                  <a:pt x="443" y="3"/>
                  <a:pt x="447" y="4"/>
                </a:cubicBezTo>
                <a:cubicBezTo>
                  <a:pt x="449" y="4"/>
                  <a:pt x="450" y="4"/>
                  <a:pt x="451" y="4"/>
                </a:cubicBezTo>
                <a:cubicBezTo>
                  <a:pt x="456" y="5"/>
                  <a:pt x="460" y="6"/>
                  <a:pt x="464" y="6"/>
                </a:cubicBezTo>
                <a:cubicBezTo>
                  <a:pt x="466" y="7"/>
                  <a:pt x="468" y="7"/>
                  <a:pt x="469" y="7"/>
                </a:cubicBezTo>
                <a:cubicBezTo>
                  <a:pt x="473" y="8"/>
                  <a:pt x="477" y="9"/>
                  <a:pt x="480" y="9"/>
                </a:cubicBezTo>
                <a:cubicBezTo>
                  <a:pt x="482" y="10"/>
                  <a:pt x="484" y="10"/>
                  <a:pt x="485" y="11"/>
                </a:cubicBezTo>
                <a:cubicBezTo>
                  <a:pt x="489" y="11"/>
                  <a:pt x="493" y="12"/>
                  <a:pt x="497" y="13"/>
                </a:cubicBezTo>
                <a:cubicBezTo>
                  <a:pt x="499" y="14"/>
                  <a:pt x="501" y="15"/>
                  <a:pt x="503" y="15"/>
                </a:cubicBezTo>
                <a:cubicBezTo>
                  <a:pt x="507" y="16"/>
                  <a:pt x="511" y="17"/>
                  <a:pt x="514" y="18"/>
                </a:cubicBezTo>
                <a:cubicBezTo>
                  <a:pt x="517" y="19"/>
                  <a:pt x="519" y="20"/>
                  <a:pt x="521" y="21"/>
                </a:cubicBezTo>
                <a:cubicBezTo>
                  <a:pt x="524" y="22"/>
                  <a:pt x="527" y="23"/>
                  <a:pt x="529" y="23"/>
                </a:cubicBezTo>
                <a:cubicBezTo>
                  <a:pt x="531" y="24"/>
                  <a:pt x="533" y="25"/>
                  <a:pt x="534" y="25"/>
                </a:cubicBezTo>
                <a:cubicBezTo>
                  <a:pt x="535" y="25"/>
                  <a:pt x="535" y="25"/>
                  <a:pt x="535" y="26"/>
                </a:cubicBezTo>
                <a:cubicBezTo>
                  <a:pt x="595" y="48"/>
                  <a:pt x="648" y="85"/>
                  <a:pt x="690" y="131"/>
                </a:cubicBezTo>
                <a:cubicBezTo>
                  <a:pt x="690" y="132"/>
                  <a:pt x="691" y="133"/>
                  <a:pt x="692" y="133"/>
                </a:cubicBezTo>
                <a:cubicBezTo>
                  <a:pt x="725" y="171"/>
                  <a:pt x="751" y="215"/>
                  <a:pt x="769" y="263"/>
                </a:cubicBezTo>
                <a:cubicBezTo>
                  <a:pt x="769" y="264"/>
                  <a:pt x="769" y="264"/>
                  <a:pt x="769" y="265"/>
                </a:cubicBezTo>
                <a:cubicBezTo>
                  <a:pt x="784" y="306"/>
                  <a:pt x="792" y="350"/>
                  <a:pt x="792" y="396"/>
                </a:cubicBezTo>
                <a:cubicBezTo>
                  <a:pt x="792" y="442"/>
                  <a:pt x="784" y="486"/>
                  <a:pt x="769" y="527"/>
                </a:cubicBezTo>
                <a:cubicBezTo>
                  <a:pt x="769" y="527"/>
                  <a:pt x="769" y="528"/>
                  <a:pt x="769" y="529"/>
                </a:cubicBezTo>
                <a:cubicBezTo>
                  <a:pt x="751" y="577"/>
                  <a:pt x="725" y="621"/>
                  <a:pt x="692" y="659"/>
                </a:cubicBezTo>
                <a:cubicBezTo>
                  <a:pt x="691" y="659"/>
                  <a:pt x="690" y="660"/>
                  <a:pt x="690" y="661"/>
                </a:cubicBezTo>
                <a:close/>
                <a:moveTo>
                  <a:pt x="110" y="648"/>
                </a:moveTo>
                <a:cubicBezTo>
                  <a:pt x="240" y="648"/>
                  <a:pt x="240" y="648"/>
                  <a:pt x="240" y="648"/>
                </a:cubicBezTo>
                <a:cubicBezTo>
                  <a:pt x="226" y="613"/>
                  <a:pt x="214" y="574"/>
                  <a:pt x="207" y="533"/>
                </a:cubicBezTo>
                <a:cubicBezTo>
                  <a:pt x="39" y="533"/>
                  <a:pt x="39" y="533"/>
                  <a:pt x="39" y="533"/>
                </a:cubicBezTo>
                <a:cubicBezTo>
                  <a:pt x="56" y="575"/>
                  <a:pt x="80" y="614"/>
                  <a:pt x="110" y="648"/>
                </a:cubicBezTo>
                <a:close/>
                <a:moveTo>
                  <a:pt x="14" y="389"/>
                </a:moveTo>
                <a:cubicBezTo>
                  <a:pt x="195" y="389"/>
                  <a:pt x="195" y="389"/>
                  <a:pt x="195" y="389"/>
                </a:cubicBezTo>
                <a:cubicBezTo>
                  <a:pt x="195" y="350"/>
                  <a:pt x="198" y="311"/>
                  <a:pt x="204" y="273"/>
                </a:cubicBezTo>
                <a:cubicBezTo>
                  <a:pt x="34" y="273"/>
                  <a:pt x="34" y="273"/>
                  <a:pt x="34" y="273"/>
                </a:cubicBezTo>
                <a:cubicBezTo>
                  <a:pt x="22" y="310"/>
                  <a:pt x="15" y="349"/>
                  <a:pt x="14" y="389"/>
                </a:cubicBezTo>
                <a:close/>
                <a:moveTo>
                  <a:pt x="39" y="259"/>
                </a:moveTo>
                <a:cubicBezTo>
                  <a:pt x="207" y="259"/>
                  <a:pt x="207" y="259"/>
                  <a:pt x="207" y="259"/>
                </a:cubicBezTo>
                <a:cubicBezTo>
                  <a:pt x="210" y="242"/>
                  <a:pt x="214" y="226"/>
                  <a:pt x="218" y="210"/>
                </a:cubicBezTo>
                <a:cubicBezTo>
                  <a:pt x="215" y="185"/>
                  <a:pt x="216" y="161"/>
                  <a:pt x="219" y="150"/>
                </a:cubicBezTo>
                <a:cubicBezTo>
                  <a:pt x="219" y="148"/>
                  <a:pt x="220" y="146"/>
                  <a:pt x="220" y="144"/>
                </a:cubicBezTo>
                <a:cubicBezTo>
                  <a:pt x="110" y="144"/>
                  <a:pt x="110" y="144"/>
                  <a:pt x="110" y="144"/>
                </a:cubicBezTo>
                <a:cubicBezTo>
                  <a:pt x="80" y="178"/>
                  <a:pt x="56" y="217"/>
                  <a:pt x="39" y="259"/>
                </a:cubicBezTo>
                <a:close/>
                <a:moveTo>
                  <a:pt x="220" y="57"/>
                </a:moveTo>
                <a:cubicBezTo>
                  <a:pt x="227" y="59"/>
                  <a:pt x="231" y="63"/>
                  <a:pt x="232" y="67"/>
                </a:cubicBezTo>
                <a:cubicBezTo>
                  <a:pt x="242" y="91"/>
                  <a:pt x="238" y="132"/>
                  <a:pt x="232" y="153"/>
                </a:cubicBezTo>
                <a:cubicBezTo>
                  <a:pt x="230" y="165"/>
                  <a:pt x="229" y="188"/>
                  <a:pt x="232" y="210"/>
                </a:cubicBezTo>
                <a:cubicBezTo>
                  <a:pt x="232" y="210"/>
                  <a:pt x="232" y="210"/>
                  <a:pt x="232" y="210"/>
                </a:cubicBezTo>
                <a:cubicBezTo>
                  <a:pt x="234" y="231"/>
                  <a:pt x="239" y="250"/>
                  <a:pt x="246" y="260"/>
                </a:cubicBezTo>
                <a:cubicBezTo>
                  <a:pt x="249" y="260"/>
                  <a:pt x="251" y="262"/>
                  <a:pt x="252" y="265"/>
                </a:cubicBezTo>
                <a:cubicBezTo>
                  <a:pt x="259" y="271"/>
                  <a:pt x="265" y="278"/>
                  <a:pt x="272" y="286"/>
                </a:cubicBezTo>
                <a:cubicBezTo>
                  <a:pt x="285" y="301"/>
                  <a:pt x="298" y="317"/>
                  <a:pt x="322" y="326"/>
                </a:cubicBezTo>
                <a:cubicBezTo>
                  <a:pt x="330" y="329"/>
                  <a:pt x="337" y="332"/>
                  <a:pt x="345" y="334"/>
                </a:cubicBezTo>
                <a:cubicBezTo>
                  <a:pt x="364" y="341"/>
                  <a:pt x="383" y="348"/>
                  <a:pt x="398" y="355"/>
                </a:cubicBezTo>
                <a:cubicBezTo>
                  <a:pt x="399" y="355"/>
                  <a:pt x="399" y="355"/>
                  <a:pt x="399" y="356"/>
                </a:cubicBezTo>
                <a:cubicBezTo>
                  <a:pt x="412" y="362"/>
                  <a:pt x="422" y="368"/>
                  <a:pt x="427" y="374"/>
                </a:cubicBezTo>
                <a:cubicBezTo>
                  <a:pt x="429" y="377"/>
                  <a:pt x="433" y="378"/>
                  <a:pt x="439" y="379"/>
                </a:cubicBezTo>
                <a:cubicBezTo>
                  <a:pt x="434" y="377"/>
                  <a:pt x="432" y="373"/>
                  <a:pt x="431" y="368"/>
                </a:cubicBezTo>
                <a:cubicBezTo>
                  <a:pt x="431" y="363"/>
                  <a:pt x="415" y="340"/>
                  <a:pt x="409" y="330"/>
                </a:cubicBezTo>
                <a:cubicBezTo>
                  <a:pt x="405" y="324"/>
                  <a:pt x="402" y="320"/>
                  <a:pt x="400" y="318"/>
                </a:cubicBezTo>
                <a:cubicBezTo>
                  <a:pt x="397" y="318"/>
                  <a:pt x="392" y="320"/>
                  <a:pt x="387" y="321"/>
                </a:cubicBezTo>
                <a:cubicBezTo>
                  <a:pt x="375" y="325"/>
                  <a:pt x="361" y="329"/>
                  <a:pt x="349" y="329"/>
                </a:cubicBezTo>
                <a:cubicBezTo>
                  <a:pt x="331" y="329"/>
                  <a:pt x="327" y="319"/>
                  <a:pt x="326" y="312"/>
                </a:cubicBezTo>
                <a:cubicBezTo>
                  <a:pt x="324" y="297"/>
                  <a:pt x="329" y="278"/>
                  <a:pt x="339" y="263"/>
                </a:cubicBezTo>
                <a:cubicBezTo>
                  <a:pt x="339" y="263"/>
                  <a:pt x="339" y="262"/>
                  <a:pt x="339" y="262"/>
                </a:cubicBezTo>
                <a:cubicBezTo>
                  <a:pt x="341" y="259"/>
                  <a:pt x="343" y="256"/>
                  <a:pt x="345" y="254"/>
                </a:cubicBezTo>
                <a:cubicBezTo>
                  <a:pt x="358" y="239"/>
                  <a:pt x="373" y="234"/>
                  <a:pt x="389" y="238"/>
                </a:cubicBezTo>
                <a:cubicBezTo>
                  <a:pt x="392" y="238"/>
                  <a:pt x="395" y="239"/>
                  <a:pt x="398" y="240"/>
                </a:cubicBezTo>
                <a:cubicBezTo>
                  <a:pt x="398" y="241"/>
                  <a:pt x="399" y="241"/>
                  <a:pt x="399" y="241"/>
                </a:cubicBezTo>
                <a:cubicBezTo>
                  <a:pt x="414" y="247"/>
                  <a:pt x="426" y="256"/>
                  <a:pt x="435" y="263"/>
                </a:cubicBezTo>
                <a:cubicBezTo>
                  <a:pt x="437" y="264"/>
                  <a:pt x="440" y="266"/>
                  <a:pt x="442" y="267"/>
                </a:cubicBezTo>
                <a:cubicBezTo>
                  <a:pt x="440" y="263"/>
                  <a:pt x="437" y="258"/>
                  <a:pt x="435" y="254"/>
                </a:cubicBezTo>
                <a:cubicBezTo>
                  <a:pt x="429" y="242"/>
                  <a:pt x="425" y="233"/>
                  <a:pt x="428" y="227"/>
                </a:cubicBezTo>
                <a:cubicBezTo>
                  <a:pt x="429" y="225"/>
                  <a:pt x="432" y="222"/>
                  <a:pt x="436" y="222"/>
                </a:cubicBezTo>
                <a:cubicBezTo>
                  <a:pt x="440" y="220"/>
                  <a:pt x="447" y="208"/>
                  <a:pt x="452" y="200"/>
                </a:cubicBezTo>
                <a:cubicBezTo>
                  <a:pt x="462" y="182"/>
                  <a:pt x="473" y="164"/>
                  <a:pt x="487" y="159"/>
                </a:cubicBezTo>
                <a:cubicBezTo>
                  <a:pt x="496" y="156"/>
                  <a:pt x="519" y="149"/>
                  <a:pt x="522" y="139"/>
                </a:cubicBezTo>
                <a:cubicBezTo>
                  <a:pt x="523" y="136"/>
                  <a:pt x="521" y="132"/>
                  <a:pt x="518" y="127"/>
                </a:cubicBezTo>
                <a:cubicBezTo>
                  <a:pt x="504" y="110"/>
                  <a:pt x="472" y="87"/>
                  <a:pt x="456" y="87"/>
                </a:cubicBezTo>
                <a:cubicBezTo>
                  <a:pt x="452" y="87"/>
                  <a:pt x="450" y="88"/>
                  <a:pt x="450" y="93"/>
                </a:cubicBezTo>
                <a:cubicBezTo>
                  <a:pt x="447" y="104"/>
                  <a:pt x="437" y="110"/>
                  <a:pt x="422" y="110"/>
                </a:cubicBezTo>
                <a:cubicBezTo>
                  <a:pt x="404" y="110"/>
                  <a:pt x="375" y="100"/>
                  <a:pt x="371" y="84"/>
                </a:cubicBezTo>
                <a:cubicBezTo>
                  <a:pt x="370" y="79"/>
                  <a:pt x="370" y="70"/>
                  <a:pt x="383" y="63"/>
                </a:cubicBezTo>
                <a:cubicBezTo>
                  <a:pt x="388" y="60"/>
                  <a:pt x="392" y="57"/>
                  <a:pt x="397" y="55"/>
                </a:cubicBezTo>
                <a:cubicBezTo>
                  <a:pt x="415" y="44"/>
                  <a:pt x="428" y="36"/>
                  <a:pt x="445" y="36"/>
                </a:cubicBezTo>
                <a:cubicBezTo>
                  <a:pt x="451" y="36"/>
                  <a:pt x="458" y="38"/>
                  <a:pt x="467" y="40"/>
                </a:cubicBezTo>
                <a:cubicBezTo>
                  <a:pt x="473" y="42"/>
                  <a:pt x="480" y="45"/>
                  <a:pt x="487" y="48"/>
                </a:cubicBezTo>
                <a:cubicBezTo>
                  <a:pt x="489" y="47"/>
                  <a:pt x="492" y="47"/>
                  <a:pt x="494" y="49"/>
                </a:cubicBezTo>
                <a:cubicBezTo>
                  <a:pt x="494" y="50"/>
                  <a:pt x="495" y="51"/>
                  <a:pt x="496" y="52"/>
                </a:cubicBezTo>
                <a:cubicBezTo>
                  <a:pt x="499" y="54"/>
                  <a:pt x="503" y="55"/>
                  <a:pt x="507" y="57"/>
                </a:cubicBezTo>
                <a:cubicBezTo>
                  <a:pt x="517" y="62"/>
                  <a:pt x="527" y="67"/>
                  <a:pt x="532" y="68"/>
                </a:cubicBezTo>
                <a:cubicBezTo>
                  <a:pt x="533" y="63"/>
                  <a:pt x="531" y="51"/>
                  <a:pt x="526" y="37"/>
                </a:cubicBezTo>
                <a:cubicBezTo>
                  <a:pt x="525" y="37"/>
                  <a:pt x="523" y="36"/>
                  <a:pt x="521" y="35"/>
                </a:cubicBezTo>
                <a:cubicBezTo>
                  <a:pt x="519" y="35"/>
                  <a:pt x="517" y="34"/>
                  <a:pt x="516" y="34"/>
                </a:cubicBezTo>
                <a:cubicBezTo>
                  <a:pt x="512" y="33"/>
                  <a:pt x="509" y="32"/>
                  <a:pt x="506" y="31"/>
                </a:cubicBezTo>
                <a:cubicBezTo>
                  <a:pt x="503" y="30"/>
                  <a:pt x="501" y="29"/>
                  <a:pt x="498" y="28"/>
                </a:cubicBezTo>
                <a:cubicBezTo>
                  <a:pt x="496" y="28"/>
                  <a:pt x="494" y="27"/>
                  <a:pt x="492" y="27"/>
                </a:cubicBezTo>
                <a:cubicBezTo>
                  <a:pt x="488" y="26"/>
                  <a:pt x="485" y="25"/>
                  <a:pt x="481" y="24"/>
                </a:cubicBezTo>
                <a:cubicBezTo>
                  <a:pt x="479" y="23"/>
                  <a:pt x="477" y="23"/>
                  <a:pt x="475" y="23"/>
                </a:cubicBezTo>
                <a:cubicBezTo>
                  <a:pt x="472" y="22"/>
                  <a:pt x="468" y="21"/>
                  <a:pt x="464" y="20"/>
                </a:cubicBezTo>
                <a:cubicBezTo>
                  <a:pt x="462" y="20"/>
                  <a:pt x="461" y="20"/>
                  <a:pt x="459" y="20"/>
                </a:cubicBezTo>
                <a:cubicBezTo>
                  <a:pt x="456" y="19"/>
                  <a:pt x="452" y="18"/>
                  <a:pt x="448" y="18"/>
                </a:cubicBezTo>
                <a:cubicBezTo>
                  <a:pt x="447" y="18"/>
                  <a:pt x="446" y="18"/>
                  <a:pt x="445" y="17"/>
                </a:cubicBezTo>
                <a:cubicBezTo>
                  <a:pt x="440" y="17"/>
                  <a:pt x="436" y="16"/>
                  <a:pt x="431" y="16"/>
                </a:cubicBezTo>
                <a:cubicBezTo>
                  <a:pt x="430" y="16"/>
                  <a:pt x="429" y="16"/>
                  <a:pt x="428" y="16"/>
                </a:cubicBezTo>
                <a:cubicBezTo>
                  <a:pt x="423" y="15"/>
                  <a:pt x="418" y="15"/>
                  <a:pt x="414" y="15"/>
                </a:cubicBezTo>
                <a:cubicBezTo>
                  <a:pt x="413" y="15"/>
                  <a:pt x="412" y="15"/>
                  <a:pt x="411" y="15"/>
                </a:cubicBezTo>
                <a:cubicBezTo>
                  <a:pt x="406" y="14"/>
                  <a:pt x="401" y="14"/>
                  <a:pt x="396" y="14"/>
                </a:cubicBezTo>
                <a:cubicBezTo>
                  <a:pt x="392" y="14"/>
                  <a:pt x="389" y="14"/>
                  <a:pt x="385" y="14"/>
                </a:cubicBezTo>
                <a:cubicBezTo>
                  <a:pt x="384" y="15"/>
                  <a:pt x="383" y="15"/>
                  <a:pt x="382" y="15"/>
                </a:cubicBezTo>
                <a:cubicBezTo>
                  <a:pt x="379" y="15"/>
                  <a:pt x="377" y="15"/>
                  <a:pt x="374" y="15"/>
                </a:cubicBezTo>
                <a:cubicBezTo>
                  <a:pt x="373" y="15"/>
                  <a:pt x="372" y="15"/>
                  <a:pt x="370" y="15"/>
                </a:cubicBezTo>
                <a:cubicBezTo>
                  <a:pt x="368" y="15"/>
                  <a:pt x="366" y="16"/>
                  <a:pt x="363" y="16"/>
                </a:cubicBezTo>
                <a:cubicBezTo>
                  <a:pt x="362" y="16"/>
                  <a:pt x="361" y="16"/>
                  <a:pt x="359" y="16"/>
                </a:cubicBezTo>
                <a:cubicBezTo>
                  <a:pt x="357" y="16"/>
                  <a:pt x="355" y="17"/>
                  <a:pt x="353" y="17"/>
                </a:cubicBezTo>
                <a:cubicBezTo>
                  <a:pt x="351" y="17"/>
                  <a:pt x="350" y="17"/>
                  <a:pt x="349" y="17"/>
                </a:cubicBezTo>
                <a:cubicBezTo>
                  <a:pt x="346" y="18"/>
                  <a:pt x="344" y="18"/>
                  <a:pt x="341" y="18"/>
                </a:cubicBezTo>
                <a:cubicBezTo>
                  <a:pt x="340" y="18"/>
                  <a:pt x="339" y="19"/>
                  <a:pt x="338" y="19"/>
                </a:cubicBezTo>
                <a:cubicBezTo>
                  <a:pt x="335" y="19"/>
                  <a:pt x="331" y="20"/>
                  <a:pt x="328" y="20"/>
                </a:cubicBezTo>
                <a:cubicBezTo>
                  <a:pt x="327" y="21"/>
                  <a:pt x="325" y="21"/>
                  <a:pt x="323" y="21"/>
                </a:cubicBezTo>
                <a:cubicBezTo>
                  <a:pt x="322" y="22"/>
                  <a:pt x="320" y="22"/>
                  <a:pt x="318" y="22"/>
                </a:cubicBezTo>
                <a:cubicBezTo>
                  <a:pt x="316" y="23"/>
                  <a:pt x="314" y="23"/>
                  <a:pt x="312" y="24"/>
                </a:cubicBezTo>
                <a:cubicBezTo>
                  <a:pt x="311" y="24"/>
                  <a:pt x="310" y="24"/>
                  <a:pt x="308" y="24"/>
                </a:cubicBezTo>
                <a:cubicBezTo>
                  <a:pt x="306" y="25"/>
                  <a:pt x="304" y="26"/>
                  <a:pt x="302" y="26"/>
                </a:cubicBezTo>
                <a:cubicBezTo>
                  <a:pt x="301" y="26"/>
                  <a:pt x="300" y="27"/>
                  <a:pt x="299" y="27"/>
                </a:cubicBezTo>
                <a:cubicBezTo>
                  <a:pt x="271" y="34"/>
                  <a:pt x="245" y="44"/>
                  <a:pt x="220" y="57"/>
                </a:cubicBezTo>
                <a:close/>
                <a:moveTo>
                  <a:pt x="682" y="144"/>
                </a:moveTo>
                <a:cubicBezTo>
                  <a:pt x="551" y="144"/>
                  <a:pt x="551" y="144"/>
                  <a:pt x="551" y="144"/>
                </a:cubicBezTo>
                <a:cubicBezTo>
                  <a:pt x="566" y="178"/>
                  <a:pt x="577" y="217"/>
                  <a:pt x="585" y="259"/>
                </a:cubicBezTo>
                <a:cubicBezTo>
                  <a:pt x="752" y="259"/>
                  <a:pt x="752" y="259"/>
                  <a:pt x="752" y="259"/>
                </a:cubicBezTo>
                <a:cubicBezTo>
                  <a:pt x="736" y="217"/>
                  <a:pt x="712" y="178"/>
                  <a:pt x="682" y="144"/>
                </a:cubicBezTo>
                <a:close/>
                <a:moveTo>
                  <a:pt x="777" y="403"/>
                </a:moveTo>
                <a:cubicBezTo>
                  <a:pt x="625" y="403"/>
                  <a:pt x="625" y="403"/>
                  <a:pt x="625" y="403"/>
                </a:cubicBezTo>
                <a:cubicBezTo>
                  <a:pt x="626" y="403"/>
                  <a:pt x="626" y="404"/>
                  <a:pt x="627" y="404"/>
                </a:cubicBezTo>
                <a:cubicBezTo>
                  <a:pt x="678" y="429"/>
                  <a:pt x="712" y="446"/>
                  <a:pt x="719" y="460"/>
                </a:cubicBezTo>
                <a:cubicBezTo>
                  <a:pt x="723" y="471"/>
                  <a:pt x="715" y="493"/>
                  <a:pt x="701" y="519"/>
                </a:cubicBezTo>
                <a:cubicBezTo>
                  <a:pt x="757" y="519"/>
                  <a:pt x="757" y="519"/>
                  <a:pt x="757" y="519"/>
                </a:cubicBezTo>
                <a:cubicBezTo>
                  <a:pt x="770" y="482"/>
                  <a:pt x="777" y="443"/>
                  <a:pt x="777" y="403"/>
                </a:cubicBezTo>
                <a:close/>
                <a:moveTo>
                  <a:pt x="473" y="403"/>
                </a:moveTo>
                <a:cubicBezTo>
                  <a:pt x="403" y="403"/>
                  <a:pt x="403" y="403"/>
                  <a:pt x="403" y="403"/>
                </a:cubicBezTo>
                <a:cubicBezTo>
                  <a:pt x="403" y="519"/>
                  <a:pt x="403" y="519"/>
                  <a:pt x="403" y="519"/>
                </a:cubicBezTo>
                <a:cubicBezTo>
                  <a:pt x="468" y="519"/>
                  <a:pt x="468" y="519"/>
                  <a:pt x="468" y="519"/>
                </a:cubicBezTo>
                <a:cubicBezTo>
                  <a:pt x="456" y="507"/>
                  <a:pt x="447" y="495"/>
                  <a:pt x="445" y="479"/>
                </a:cubicBezTo>
                <a:cubicBezTo>
                  <a:pt x="442" y="457"/>
                  <a:pt x="454" y="439"/>
                  <a:pt x="463" y="424"/>
                </a:cubicBezTo>
                <a:cubicBezTo>
                  <a:pt x="470" y="414"/>
                  <a:pt x="474" y="407"/>
                  <a:pt x="473" y="403"/>
                </a:cubicBezTo>
                <a:close/>
                <a:moveTo>
                  <a:pt x="512" y="584"/>
                </a:moveTo>
                <a:cubicBezTo>
                  <a:pt x="510" y="562"/>
                  <a:pt x="496" y="547"/>
                  <a:pt x="482" y="533"/>
                </a:cubicBezTo>
                <a:cubicBezTo>
                  <a:pt x="403" y="533"/>
                  <a:pt x="403" y="533"/>
                  <a:pt x="403" y="533"/>
                </a:cubicBezTo>
                <a:cubicBezTo>
                  <a:pt x="403" y="648"/>
                  <a:pt x="403" y="648"/>
                  <a:pt x="403" y="648"/>
                </a:cubicBezTo>
                <a:cubicBezTo>
                  <a:pt x="492" y="648"/>
                  <a:pt x="492" y="648"/>
                  <a:pt x="492" y="648"/>
                </a:cubicBezTo>
                <a:cubicBezTo>
                  <a:pt x="504" y="625"/>
                  <a:pt x="514" y="602"/>
                  <a:pt x="512" y="584"/>
                </a:cubicBezTo>
                <a:close/>
                <a:moveTo>
                  <a:pt x="224" y="244"/>
                </a:moveTo>
                <a:cubicBezTo>
                  <a:pt x="223" y="249"/>
                  <a:pt x="222" y="254"/>
                  <a:pt x="221" y="259"/>
                </a:cubicBezTo>
                <a:cubicBezTo>
                  <a:pt x="230" y="259"/>
                  <a:pt x="230" y="259"/>
                  <a:pt x="230" y="259"/>
                </a:cubicBezTo>
                <a:cubicBezTo>
                  <a:pt x="228" y="255"/>
                  <a:pt x="226" y="250"/>
                  <a:pt x="224" y="244"/>
                </a:cubicBezTo>
                <a:close/>
                <a:moveTo>
                  <a:pt x="219" y="273"/>
                </a:moveTo>
                <a:cubicBezTo>
                  <a:pt x="212" y="311"/>
                  <a:pt x="209" y="350"/>
                  <a:pt x="209" y="389"/>
                </a:cubicBezTo>
                <a:cubicBezTo>
                  <a:pt x="389" y="389"/>
                  <a:pt x="389" y="389"/>
                  <a:pt x="389" y="389"/>
                </a:cubicBezTo>
                <a:cubicBezTo>
                  <a:pt x="389" y="366"/>
                  <a:pt x="389" y="366"/>
                  <a:pt x="389" y="366"/>
                </a:cubicBezTo>
                <a:cubicBezTo>
                  <a:pt x="374" y="360"/>
                  <a:pt x="357" y="354"/>
                  <a:pt x="340" y="348"/>
                </a:cubicBezTo>
                <a:cubicBezTo>
                  <a:pt x="332" y="345"/>
                  <a:pt x="325" y="342"/>
                  <a:pt x="318" y="339"/>
                </a:cubicBezTo>
                <a:cubicBezTo>
                  <a:pt x="290" y="329"/>
                  <a:pt x="274" y="311"/>
                  <a:pt x="261" y="295"/>
                </a:cubicBezTo>
                <a:cubicBezTo>
                  <a:pt x="254" y="287"/>
                  <a:pt x="248" y="279"/>
                  <a:pt x="241" y="274"/>
                </a:cubicBezTo>
                <a:cubicBezTo>
                  <a:pt x="241" y="274"/>
                  <a:pt x="241" y="274"/>
                  <a:pt x="240" y="273"/>
                </a:cubicBezTo>
                <a:lnTo>
                  <a:pt x="219" y="273"/>
                </a:lnTo>
                <a:close/>
                <a:moveTo>
                  <a:pt x="209" y="403"/>
                </a:moveTo>
                <a:cubicBezTo>
                  <a:pt x="209" y="443"/>
                  <a:pt x="212" y="482"/>
                  <a:pt x="218" y="519"/>
                </a:cubicBezTo>
                <a:cubicBezTo>
                  <a:pt x="389" y="519"/>
                  <a:pt x="389" y="519"/>
                  <a:pt x="389" y="519"/>
                </a:cubicBezTo>
                <a:cubicBezTo>
                  <a:pt x="389" y="403"/>
                  <a:pt x="389" y="403"/>
                  <a:pt x="389" y="403"/>
                </a:cubicBezTo>
                <a:lnTo>
                  <a:pt x="209" y="403"/>
                </a:lnTo>
                <a:close/>
                <a:moveTo>
                  <a:pt x="423" y="389"/>
                </a:moveTo>
                <a:cubicBezTo>
                  <a:pt x="420" y="387"/>
                  <a:pt x="417" y="385"/>
                  <a:pt x="415" y="383"/>
                </a:cubicBezTo>
                <a:cubicBezTo>
                  <a:pt x="413" y="380"/>
                  <a:pt x="409" y="376"/>
                  <a:pt x="403" y="373"/>
                </a:cubicBezTo>
                <a:cubicBezTo>
                  <a:pt x="403" y="389"/>
                  <a:pt x="403" y="389"/>
                  <a:pt x="403" y="389"/>
                </a:cubicBezTo>
                <a:lnTo>
                  <a:pt x="423" y="389"/>
                </a:lnTo>
                <a:close/>
                <a:moveTo>
                  <a:pt x="467" y="369"/>
                </a:moveTo>
                <a:cubicBezTo>
                  <a:pt x="477" y="370"/>
                  <a:pt x="487" y="371"/>
                  <a:pt x="495" y="373"/>
                </a:cubicBezTo>
                <a:cubicBezTo>
                  <a:pt x="497" y="374"/>
                  <a:pt x="503" y="372"/>
                  <a:pt x="509" y="369"/>
                </a:cubicBezTo>
                <a:cubicBezTo>
                  <a:pt x="517" y="364"/>
                  <a:pt x="527" y="359"/>
                  <a:pt x="539" y="359"/>
                </a:cubicBezTo>
                <a:cubicBezTo>
                  <a:pt x="549" y="359"/>
                  <a:pt x="560" y="364"/>
                  <a:pt x="569" y="373"/>
                </a:cubicBezTo>
                <a:cubicBezTo>
                  <a:pt x="572" y="375"/>
                  <a:pt x="577" y="378"/>
                  <a:pt x="583" y="382"/>
                </a:cubicBezTo>
                <a:cubicBezTo>
                  <a:pt x="582" y="344"/>
                  <a:pt x="579" y="308"/>
                  <a:pt x="573" y="273"/>
                </a:cubicBezTo>
                <a:cubicBezTo>
                  <a:pt x="457" y="273"/>
                  <a:pt x="457" y="273"/>
                  <a:pt x="457" y="273"/>
                </a:cubicBezTo>
                <a:cubicBezTo>
                  <a:pt x="457" y="275"/>
                  <a:pt x="456" y="277"/>
                  <a:pt x="456" y="279"/>
                </a:cubicBezTo>
                <a:cubicBezTo>
                  <a:pt x="454" y="282"/>
                  <a:pt x="450" y="284"/>
                  <a:pt x="447" y="284"/>
                </a:cubicBezTo>
                <a:cubicBezTo>
                  <a:pt x="441" y="284"/>
                  <a:pt x="435" y="280"/>
                  <a:pt x="427" y="274"/>
                </a:cubicBezTo>
                <a:cubicBezTo>
                  <a:pt x="427" y="274"/>
                  <a:pt x="426" y="274"/>
                  <a:pt x="426" y="273"/>
                </a:cubicBezTo>
                <a:cubicBezTo>
                  <a:pt x="403" y="273"/>
                  <a:pt x="403" y="273"/>
                  <a:pt x="403" y="273"/>
                </a:cubicBezTo>
                <a:cubicBezTo>
                  <a:pt x="403" y="303"/>
                  <a:pt x="403" y="303"/>
                  <a:pt x="403" y="303"/>
                </a:cubicBezTo>
                <a:cubicBezTo>
                  <a:pt x="408" y="304"/>
                  <a:pt x="410" y="307"/>
                  <a:pt x="411" y="308"/>
                </a:cubicBezTo>
                <a:cubicBezTo>
                  <a:pt x="412" y="310"/>
                  <a:pt x="416" y="317"/>
                  <a:pt x="420" y="322"/>
                </a:cubicBezTo>
                <a:cubicBezTo>
                  <a:pt x="434" y="342"/>
                  <a:pt x="444" y="357"/>
                  <a:pt x="445" y="366"/>
                </a:cubicBezTo>
                <a:cubicBezTo>
                  <a:pt x="448" y="368"/>
                  <a:pt x="460" y="369"/>
                  <a:pt x="467" y="369"/>
                </a:cubicBezTo>
                <a:close/>
                <a:moveTo>
                  <a:pt x="403" y="258"/>
                </a:moveTo>
                <a:cubicBezTo>
                  <a:pt x="403" y="259"/>
                  <a:pt x="403" y="259"/>
                  <a:pt x="403" y="259"/>
                </a:cubicBezTo>
                <a:cubicBezTo>
                  <a:pt x="406" y="259"/>
                  <a:pt x="406" y="259"/>
                  <a:pt x="406" y="259"/>
                </a:cubicBezTo>
                <a:cubicBezTo>
                  <a:pt x="405" y="259"/>
                  <a:pt x="404" y="258"/>
                  <a:pt x="403" y="258"/>
                </a:cubicBezTo>
                <a:close/>
                <a:moveTo>
                  <a:pt x="389" y="252"/>
                </a:moveTo>
                <a:cubicBezTo>
                  <a:pt x="388" y="252"/>
                  <a:pt x="387" y="252"/>
                  <a:pt x="386" y="251"/>
                </a:cubicBezTo>
                <a:cubicBezTo>
                  <a:pt x="384" y="251"/>
                  <a:pt x="381" y="250"/>
                  <a:pt x="379" y="250"/>
                </a:cubicBezTo>
                <a:cubicBezTo>
                  <a:pt x="371" y="250"/>
                  <a:pt x="364" y="255"/>
                  <a:pt x="359" y="259"/>
                </a:cubicBezTo>
                <a:cubicBezTo>
                  <a:pt x="389" y="259"/>
                  <a:pt x="389" y="259"/>
                  <a:pt x="389" y="259"/>
                </a:cubicBezTo>
                <a:lnTo>
                  <a:pt x="389" y="252"/>
                </a:lnTo>
                <a:close/>
                <a:moveTo>
                  <a:pt x="340" y="310"/>
                </a:moveTo>
                <a:cubicBezTo>
                  <a:pt x="340" y="312"/>
                  <a:pt x="341" y="315"/>
                  <a:pt x="349" y="315"/>
                </a:cubicBezTo>
                <a:cubicBezTo>
                  <a:pt x="359" y="315"/>
                  <a:pt x="372" y="311"/>
                  <a:pt x="383" y="308"/>
                </a:cubicBezTo>
                <a:cubicBezTo>
                  <a:pt x="385" y="307"/>
                  <a:pt x="387" y="307"/>
                  <a:pt x="389" y="306"/>
                </a:cubicBezTo>
                <a:cubicBezTo>
                  <a:pt x="389" y="273"/>
                  <a:pt x="389" y="273"/>
                  <a:pt x="389" y="273"/>
                </a:cubicBezTo>
                <a:cubicBezTo>
                  <a:pt x="349" y="273"/>
                  <a:pt x="349" y="273"/>
                  <a:pt x="349" y="273"/>
                </a:cubicBezTo>
                <a:cubicBezTo>
                  <a:pt x="342" y="285"/>
                  <a:pt x="339" y="300"/>
                  <a:pt x="340" y="310"/>
                </a:cubicBezTo>
                <a:close/>
                <a:moveTo>
                  <a:pt x="777" y="389"/>
                </a:moveTo>
                <a:cubicBezTo>
                  <a:pt x="777" y="349"/>
                  <a:pt x="770" y="310"/>
                  <a:pt x="757" y="273"/>
                </a:cubicBezTo>
                <a:cubicBezTo>
                  <a:pt x="587" y="273"/>
                  <a:pt x="587" y="273"/>
                  <a:pt x="587" y="273"/>
                </a:cubicBezTo>
                <a:cubicBezTo>
                  <a:pt x="593" y="310"/>
                  <a:pt x="597" y="349"/>
                  <a:pt x="597" y="389"/>
                </a:cubicBezTo>
                <a:lnTo>
                  <a:pt x="777" y="389"/>
                </a:lnTo>
                <a:close/>
                <a:moveTo>
                  <a:pt x="536" y="144"/>
                </a:moveTo>
                <a:cubicBezTo>
                  <a:pt x="535" y="144"/>
                  <a:pt x="535" y="144"/>
                  <a:pt x="535" y="144"/>
                </a:cubicBezTo>
                <a:cubicBezTo>
                  <a:pt x="530" y="158"/>
                  <a:pt x="511" y="166"/>
                  <a:pt x="491" y="173"/>
                </a:cubicBezTo>
                <a:cubicBezTo>
                  <a:pt x="482" y="175"/>
                  <a:pt x="472" y="194"/>
                  <a:pt x="464" y="207"/>
                </a:cubicBezTo>
                <a:cubicBezTo>
                  <a:pt x="456" y="221"/>
                  <a:pt x="449" y="231"/>
                  <a:pt x="442" y="235"/>
                </a:cubicBezTo>
                <a:cubicBezTo>
                  <a:pt x="443" y="238"/>
                  <a:pt x="446" y="244"/>
                  <a:pt x="448" y="248"/>
                </a:cubicBezTo>
                <a:cubicBezTo>
                  <a:pt x="450" y="252"/>
                  <a:pt x="452" y="256"/>
                  <a:pt x="453" y="259"/>
                </a:cubicBezTo>
                <a:cubicBezTo>
                  <a:pt x="571" y="259"/>
                  <a:pt x="571" y="259"/>
                  <a:pt x="571" y="259"/>
                </a:cubicBezTo>
                <a:cubicBezTo>
                  <a:pt x="563" y="217"/>
                  <a:pt x="551" y="178"/>
                  <a:pt x="536" y="144"/>
                </a:cubicBezTo>
                <a:close/>
                <a:moveTo>
                  <a:pt x="389" y="76"/>
                </a:moveTo>
                <a:cubicBezTo>
                  <a:pt x="387" y="77"/>
                  <a:pt x="384" y="79"/>
                  <a:pt x="385" y="80"/>
                </a:cubicBezTo>
                <a:cubicBezTo>
                  <a:pt x="385" y="82"/>
                  <a:pt x="387" y="84"/>
                  <a:pt x="389" y="85"/>
                </a:cubicBezTo>
                <a:lnTo>
                  <a:pt x="389" y="76"/>
                </a:lnTo>
                <a:close/>
                <a:moveTo>
                  <a:pt x="403" y="93"/>
                </a:moveTo>
                <a:cubicBezTo>
                  <a:pt x="409" y="95"/>
                  <a:pt x="415" y="96"/>
                  <a:pt x="422" y="96"/>
                </a:cubicBezTo>
                <a:cubicBezTo>
                  <a:pt x="427" y="96"/>
                  <a:pt x="435" y="95"/>
                  <a:pt x="436" y="90"/>
                </a:cubicBezTo>
                <a:cubicBezTo>
                  <a:pt x="438" y="79"/>
                  <a:pt x="445" y="73"/>
                  <a:pt x="456" y="73"/>
                </a:cubicBezTo>
                <a:cubicBezTo>
                  <a:pt x="474" y="73"/>
                  <a:pt x="500" y="91"/>
                  <a:pt x="518" y="107"/>
                </a:cubicBezTo>
                <a:cubicBezTo>
                  <a:pt x="508" y="91"/>
                  <a:pt x="498" y="76"/>
                  <a:pt x="487" y="63"/>
                </a:cubicBezTo>
                <a:cubicBezTo>
                  <a:pt x="479" y="59"/>
                  <a:pt x="471" y="56"/>
                  <a:pt x="463" y="53"/>
                </a:cubicBezTo>
                <a:cubicBezTo>
                  <a:pt x="439" y="46"/>
                  <a:pt x="428" y="52"/>
                  <a:pt x="404" y="67"/>
                </a:cubicBezTo>
                <a:cubicBezTo>
                  <a:pt x="403" y="67"/>
                  <a:pt x="403" y="67"/>
                  <a:pt x="403" y="67"/>
                </a:cubicBezTo>
                <a:lnTo>
                  <a:pt x="403" y="93"/>
                </a:lnTo>
                <a:close/>
                <a:moveTo>
                  <a:pt x="14" y="403"/>
                </a:moveTo>
                <a:cubicBezTo>
                  <a:pt x="15" y="443"/>
                  <a:pt x="22" y="482"/>
                  <a:pt x="34" y="519"/>
                </a:cubicBezTo>
                <a:cubicBezTo>
                  <a:pt x="204" y="519"/>
                  <a:pt x="204" y="519"/>
                  <a:pt x="204" y="519"/>
                </a:cubicBezTo>
                <a:cubicBezTo>
                  <a:pt x="198" y="482"/>
                  <a:pt x="195" y="443"/>
                  <a:pt x="195" y="403"/>
                </a:cubicBezTo>
                <a:lnTo>
                  <a:pt x="14" y="403"/>
                </a:lnTo>
                <a:close/>
                <a:moveTo>
                  <a:pt x="255" y="648"/>
                </a:moveTo>
                <a:cubicBezTo>
                  <a:pt x="389" y="648"/>
                  <a:pt x="389" y="648"/>
                  <a:pt x="389" y="648"/>
                </a:cubicBezTo>
                <a:cubicBezTo>
                  <a:pt x="389" y="533"/>
                  <a:pt x="389" y="533"/>
                  <a:pt x="389" y="533"/>
                </a:cubicBezTo>
                <a:cubicBezTo>
                  <a:pt x="221" y="533"/>
                  <a:pt x="221" y="533"/>
                  <a:pt x="221" y="533"/>
                </a:cubicBezTo>
                <a:cubicBezTo>
                  <a:pt x="229" y="575"/>
                  <a:pt x="241" y="614"/>
                  <a:pt x="255" y="648"/>
                </a:cubicBezTo>
                <a:close/>
                <a:moveTo>
                  <a:pt x="262" y="662"/>
                </a:moveTo>
                <a:cubicBezTo>
                  <a:pt x="294" y="730"/>
                  <a:pt x="339" y="774"/>
                  <a:pt x="389" y="777"/>
                </a:cubicBezTo>
                <a:cubicBezTo>
                  <a:pt x="389" y="662"/>
                  <a:pt x="389" y="662"/>
                  <a:pt x="389" y="662"/>
                </a:cubicBezTo>
                <a:lnTo>
                  <a:pt x="262" y="662"/>
                </a:lnTo>
                <a:close/>
                <a:moveTo>
                  <a:pt x="403" y="777"/>
                </a:moveTo>
                <a:cubicBezTo>
                  <a:pt x="422" y="776"/>
                  <a:pt x="441" y="768"/>
                  <a:pt x="459" y="755"/>
                </a:cubicBezTo>
                <a:cubicBezTo>
                  <a:pt x="452" y="752"/>
                  <a:pt x="447" y="745"/>
                  <a:pt x="446" y="734"/>
                </a:cubicBezTo>
                <a:cubicBezTo>
                  <a:pt x="446" y="724"/>
                  <a:pt x="455" y="709"/>
                  <a:pt x="471" y="683"/>
                </a:cubicBezTo>
                <a:cubicBezTo>
                  <a:pt x="475" y="676"/>
                  <a:pt x="479" y="669"/>
                  <a:pt x="484" y="662"/>
                </a:cubicBezTo>
                <a:cubicBezTo>
                  <a:pt x="403" y="662"/>
                  <a:pt x="403" y="662"/>
                  <a:pt x="403" y="662"/>
                </a:cubicBezTo>
                <a:lnTo>
                  <a:pt x="403" y="777"/>
                </a:lnTo>
                <a:close/>
                <a:moveTo>
                  <a:pt x="618" y="603"/>
                </a:moveTo>
                <a:cubicBezTo>
                  <a:pt x="628" y="598"/>
                  <a:pt x="652" y="569"/>
                  <a:pt x="674" y="536"/>
                </a:cubicBezTo>
                <a:cubicBezTo>
                  <a:pt x="700" y="496"/>
                  <a:pt x="708" y="471"/>
                  <a:pt x="706" y="466"/>
                </a:cubicBezTo>
                <a:cubicBezTo>
                  <a:pt x="701" y="456"/>
                  <a:pt x="653" y="432"/>
                  <a:pt x="621" y="416"/>
                </a:cubicBezTo>
                <a:cubicBezTo>
                  <a:pt x="611" y="411"/>
                  <a:pt x="601" y="407"/>
                  <a:pt x="593" y="403"/>
                </a:cubicBezTo>
                <a:cubicBezTo>
                  <a:pt x="592" y="403"/>
                  <a:pt x="591" y="403"/>
                  <a:pt x="590" y="403"/>
                </a:cubicBezTo>
                <a:cubicBezTo>
                  <a:pt x="587" y="403"/>
                  <a:pt x="584" y="401"/>
                  <a:pt x="583" y="398"/>
                </a:cubicBezTo>
                <a:cubicBezTo>
                  <a:pt x="573" y="392"/>
                  <a:pt x="564" y="387"/>
                  <a:pt x="560" y="383"/>
                </a:cubicBezTo>
                <a:cubicBezTo>
                  <a:pt x="553" y="376"/>
                  <a:pt x="546" y="373"/>
                  <a:pt x="539" y="373"/>
                </a:cubicBezTo>
                <a:cubicBezTo>
                  <a:pt x="530" y="373"/>
                  <a:pt x="523" y="377"/>
                  <a:pt x="515" y="381"/>
                </a:cubicBezTo>
                <a:cubicBezTo>
                  <a:pt x="509" y="384"/>
                  <a:pt x="502" y="388"/>
                  <a:pt x="496" y="388"/>
                </a:cubicBezTo>
                <a:cubicBezTo>
                  <a:pt x="494" y="388"/>
                  <a:pt x="491" y="387"/>
                  <a:pt x="489" y="387"/>
                </a:cubicBezTo>
                <a:cubicBezTo>
                  <a:pt x="486" y="385"/>
                  <a:pt x="480" y="384"/>
                  <a:pt x="474" y="384"/>
                </a:cubicBezTo>
                <a:cubicBezTo>
                  <a:pt x="477" y="386"/>
                  <a:pt x="481" y="388"/>
                  <a:pt x="483" y="392"/>
                </a:cubicBezTo>
                <a:cubicBezTo>
                  <a:pt x="483" y="392"/>
                  <a:pt x="483" y="392"/>
                  <a:pt x="483" y="392"/>
                </a:cubicBezTo>
                <a:cubicBezTo>
                  <a:pt x="484" y="392"/>
                  <a:pt x="484" y="392"/>
                  <a:pt x="484" y="392"/>
                </a:cubicBezTo>
                <a:cubicBezTo>
                  <a:pt x="493" y="405"/>
                  <a:pt x="484" y="419"/>
                  <a:pt x="475" y="432"/>
                </a:cubicBezTo>
                <a:cubicBezTo>
                  <a:pt x="466" y="445"/>
                  <a:pt x="456" y="460"/>
                  <a:pt x="458" y="477"/>
                </a:cubicBezTo>
                <a:cubicBezTo>
                  <a:pt x="461" y="492"/>
                  <a:pt x="473" y="505"/>
                  <a:pt x="487" y="518"/>
                </a:cubicBezTo>
                <a:cubicBezTo>
                  <a:pt x="488" y="519"/>
                  <a:pt x="489" y="520"/>
                  <a:pt x="490" y="521"/>
                </a:cubicBezTo>
                <a:cubicBezTo>
                  <a:pt x="490" y="521"/>
                  <a:pt x="490" y="521"/>
                  <a:pt x="490" y="521"/>
                </a:cubicBezTo>
                <a:cubicBezTo>
                  <a:pt x="506" y="537"/>
                  <a:pt x="523" y="555"/>
                  <a:pt x="526" y="583"/>
                </a:cubicBezTo>
                <a:cubicBezTo>
                  <a:pt x="530" y="614"/>
                  <a:pt x="504" y="657"/>
                  <a:pt x="483" y="690"/>
                </a:cubicBezTo>
                <a:cubicBezTo>
                  <a:pt x="472" y="708"/>
                  <a:pt x="460" y="727"/>
                  <a:pt x="460" y="734"/>
                </a:cubicBezTo>
                <a:cubicBezTo>
                  <a:pt x="461" y="739"/>
                  <a:pt x="463" y="743"/>
                  <a:pt x="466" y="743"/>
                </a:cubicBezTo>
                <a:cubicBezTo>
                  <a:pt x="467" y="743"/>
                  <a:pt x="469" y="742"/>
                  <a:pt x="470" y="741"/>
                </a:cubicBezTo>
                <a:cubicBezTo>
                  <a:pt x="471" y="739"/>
                  <a:pt x="472" y="736"/>
                  <a:pt x="472" y="732"/>
                </a:cubicBezTo>
                <a:cubicBezTo>
                  <a:pt x="471" y="723"/>
                  <a:pt x="482" y="713"/>
                  <a:pt x="503" y="694"/>
                </a:cubicBezTo>
                <a:cubicBezTo>
                  <a:pt x="509" y="689"/>
                  <a:pt x="515" y="684"/>
                  <a:pt x="521" y="678"/>
                </a:cubicBezTo>
                <a:cubicBezTo>
                  <a:pt x="553" y="648"/>
                  <a:pt x="600" y="611"/>
                  <a:pt x="618" y="603"/>
                </a:cubicBezTo>
                <a:close/>
                <a:moveTo>
                  <a:pt x="577" y="648"/>
                </a:moveTo>
                <a:cubicBezTo>
                  <a:pt x="682" y="648"/>
                  <a:pt x="682" y="648"/>
                  <a:pt x="682" y="648"/>
                </a:cubicBezTo>
                <a:cubicBezTo>
                  <a:pt x="712" y="614"/>
                  <a:pt x="736" y="575"/>
                  <a:pt x="752" y="533"/>
                </a:cubicBezTo>
                <a:cubicBezTo>
                  <a:pt x="693" y="533"/>
                  <a:pt x="693" y="533"/>
                  <a:pt x="693" y="533"/>
                </a:cubicBezTo>
                <a:cubicBezTo>
                  <a:pt x="670" y="570"/>
                  <a:pt x="638" y="609"/>
                  <a:pt x="624" y="616"/>
                </a:cubicBezTo>
                <a:cubicBezTo>
                  <a:pt x="615" y="620"/>
                  <a:pt x="598" y="632"/>
                  <a:pt x="577" y="648"/>
                </a:cubicBezTo>
                <a:close/>
                <a:moveTo>
                  <a:pt x="543" y="44"/>
                </a:moveTo>
                <a:cubicBezTo>
                  <a:pt x="547" y="58"/>
                  <a:pt x="549" y="73"/>
                  <a:pt x="542" y="79"/>
                </a:cubicBezTo>
                <a:cubicBezTo>
                  <a:pt x="540" y="81"/>
                  <a:pt x="537" y="82"/>
                  <a:pt x="533" y="82"/>
                </a:cubicBezTo>
                <a:cubicBezTo>
                  <a:pt x="529" y="82"/>
                  <a:pt x="522" y="80"/>
                  <a:pt x="515" y="77"/>
                </a:cubicBezTo>
                <a:cubicBezTo>
                  <a:pt x="526" y="92"/>
                  <a:pt x="536" y="110"/>
                  <a:pt x="545" y="130"/>
                </a:cubicBezTo>
                <a:cubicBezTo>
                  <a:pt x="669" y="130"/>
                  <a:pt x="669" y="130"/>
                  <a:pt x="669" y="130"/>
                </a:cubicBezTo>
                <a:cubicBezTo>
                  <a:pt x="634" y="93"/>
                  <a:pt x="591" y="64"/>
                  <a:pt x="543" y="44"/>
                </a:cubicBezTo>
                <a:close/>
                <a:moveTo>
                  <a:pt x="123" y="130"/>
                </a:moveTo>
                <a:cubicBezTo>
                  <a:pt x="222" y="130"/>
                  <a:pt x="222" y="130"/>
                  <a:pt x="222" y="130"/>
                </a:cubicBezTo>
                <a:cubicBezTo>
                  <a:pt x="225" y="109"/>
                  <a:pt x="224" y="85"/>
                  <a:pt x="219" y="72"/>
                </a:cubicBezTo>
                <a:cubicBezTo>
                  <a:pt x="219" y="71"/>
                  <a:pt x="217" y="70"/>
                  <a:pt x="213" y="70"/>
                </a:cubicBezTo>
                <a:cubicBezTo>
                  <a:pt x="207" y="70"/>
                  <a:pt x="199" y="72"/>
                  <a:pt x="189" y="75"/>
                </a:cubicBezTo>
                <a:cubicBezTo>
                  <a:pt x="165" y="91"/>
                  <a:pt x="143" y="109"/>
                  <a:pt x="123" y="130"/>
                </a:cubicBezTo>
                <a:close/>
                <a:moveTo>
                  <a:pt x="333" y="772"/>
                </a:moveTo>
                <a:cubicBezTo>
                  <a:pt x="303" y="753"/>
                  <a:pt x="275" y="720"/>
                  <a:pt x="252" y="674"/>
                </a:cubicBezTo>
                <a:cubicBezTo>
                  <a:pt x="250" y="670"/>
                  <a:pt x="248" y="666"/>
                  <a:pt x="247" y="662"/>
                </a:cubicBezTo>
                <a:cubicBezTo>
                  <a:pt x="123" y="662"/>
                  <a:pt x="123" y="662"/>
                  <a:pt x="123" y="662"/>
                </a:cubicBezTo>
                <a:cubicBezTo>
                  <a:pt x="178" y="719"/>
                  <a:pt x="251" y="759"/>
                  <a:pt x="333" y="772"/>
                </a:cubicBezTo>
                <a:close/>
                <a:moveTo>
                  <a:pt x="669" y="662"/>
                </a:moveTo>
                <a:cubicBezTo>
                  <a:pt x="560" y="662"/>
                  <a:pt x="560" y="662"/>
                  <a:pt x="560" y="662"/>
                </a:cubicBezTo>
                <a:cubicBezTo>
                  <a:pt x="551" y="670"/>
                  <a:pt x="541" y="678"/>
                  <a:pt x="533" y="686"/>
                </a:cubicBezTo>
                <a:cubicBezTo>
                  <a:pt x="511" y="726"/>
                  <a:pt x="485" y="755"/>
                  <a:pt x="458" y="773"/>
                </a:cubicBezTo>
                <a:cubicBezTo>
                  <a:pt x="540" y="759"/>
                  <a:pt x="613" y="719"/>
                  <a:pt x="669" y="662"/>
                </a:cubicBez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latin typeface="Open Sans Light"/>
            </a:endParaRPr>
          </a:p>
        </p:txBody>
      </p:sp>
      <p:sp>
        <p:nvSpPr>
          <p:cNvPr id="11" name="object 5">
            <a:extLst>
              <a:ext uri="{FF2B5EF4-FFF2-40B4-BE49-F238E27FC236}">
                <a16:creationId xmlns:a16="http://schemas.microsoft.com/office/drawing/2014/main" id="{A8BAE388-D6D2-40E9-8208-E39C1E0E7029}"/>
              </a:ext>
            </a:extLst>
          </p:cNvPr>
          <p:cNvSpPr/>
          <p:nvPr/>
        </p:nvSpPr>
        <p:spPr>
          <a:xfrm>
            <a:off x="188376" y="1233009"/>
            <a:ext cx="315085" cy="823302"/>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2" name="object 6">
            <a:extLst>
              <a:ext uri="{FF2B5EF4-FFF2-40B4-BE49-F238E27FC236}">
                <a16:creationId xmlns:a16="http://schemas.microsoft.com/office/drawing/2014/main" id="{ACB4B4C4-B96E-4D3D-A3B1-019ECDA735A1}"/>
              </a:ext>
            </a:extLst>
          </p:cNvPr>
          <p:cNvSpPr/>
          <p:nvPr/>
        </p:nvSpPr>
        <p:spPr>
          <a:xfrm>
            <a:off x="188376" y="2130712"/>
            <a:ext cx="315085" cy="852693"/>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Tree>
    <p:extLst>
      <p:ext uri="{BB962C8B-B14F-4D97-AF65-F5344CB8AC3E}">
        <p14:creationId xmlns:p14="http://schemas.microsoft.com/office/powerpoint/2010/main"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847491192"/>
              </p:ext>
            </p:extLst>
          </p:nvPr>
        </p:nvGraphicFramePr>
        <p:xfrm>
          <a:off x="71413" y="71872"/>
          <a:ext cx="3816424"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7837" y="71872"/>
            <a:ext cx="1799605" cy="1476164"/>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3573" y="1830260"/>
            <a:ext cx="1871613" cy="1320504"/>
          </a:xfrm>
          <a:prstGeom prst="rect">
            <a:avLst/>
          </a:prstGeom>
        </p:spPr>
      </p:pic>
    </p:spTree>
    <p:extLst>
      <p:ext uri="{BB962C8B-B14F-4D97-AF65-F5344CB8AC3E}">
        <p14:creationId xmlns:p14="http://schemas.microsoft.com/office/powerpoint/2010/main" val="177791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717758230"/>
              </p:ext>
            </p:extLst>
          </p:nvPr>
        </p:nvGraphicFramePr>
        <p:xfrm>
          <a:off x="107417" y="71872"/>
          <a:ext cx="3168352"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769" y="71872"/>
            <a:ext cx="2411673" cy="3096343"/>
          </a:xfrm>
          <a:prstGeom prst="rect">
            <a:avLst/>
          </a:prstGeom>
        </p:spPr>
      </p:pic>
    </p:spTree>
    <p:extLst>
      <p:ext uri="{BB962C8B-B14F-4D97-AF65-F5344CB8AC3E}">
        <p14:creationId xmlns:p14="http://schemas.microsoft.com/office/powerpoint/2010/main" val="3446735880"/>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871032156"/>
              </p:ext>
            </p:extLst>
          </p:nvPr>
        </p:nvGraphicFramePr>
        <p:xfrm>
          <a:off x="213771" y="611932"/>
          <a:ext cx="5402257" cy="248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2"/>
          <p:cNvSpPr txBox="1">
            <a:spLocks/>
          </p:cNvSpPr>
          <p:nvPr/>
        </p:nvSpPr>
        <p:spPr>
          <a:xfrm>
            <a:off x="71412" y="102633"/>
            <a:ext cx="5544617" cy="385979"/>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2400" dirty="0" err="1" smtClean="0"/>
              <a:t>Iqtisodiy</a:t>
            </a:r>
            <a:r>
              <a:rPr lang="en-US" sz="2400" dirty="0" smtClean="0"/>
              <a:t> </a:t>
            </a:r>
            <a:r>
              <a:rPr lang="en-US" sz="2400" dirty="0" err="1" smtClean="0"/>
              <a:t>ahvol</a:t>
            </a:r>
            <a:endParaRPr lang="en-US" sz="2400" dirty="0"/>
          </a:p>
        </p:txBody>
      </p:sp>
    </p:spTree>
    <p:extLst>
      <p:ext uri="{BB962C8B-B14F-4D97-AF65-F5344CB8AC3E}">
        <p14:creationId xmlns:p14="http://schemas.microsoft.com/office/powerpoint/2010/main" val="215113202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785661558"/>
              </p:ext>
            </p:extLst>
          </p:nvPr>
        </p:nvGraphicFramePr>
        <p:xfrm>
          <a:off x="213771" y="611932"/>
          <a:ext cx="5402257"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2"/>
          <p:cNvSpPr txBox="1">
            <a:spLocks/>
          </p:cNvSpPr>
          <p:nvPr/>
        </p:nvSpPr>
        <p:spPr>
          <a:xfrm>
            <a:off x="71412" y="102633"/>
            <a:ext cx="5544617" cy="385979"/>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2400" dirty="0" err="1" smtClean="0"/>
              <a:t>Mamlakat</a:t>
            </a:r>
            <a:r>
              <a:rPr lang="en-US" sz="2400" dirty="0" smtClean="0"/>
              <a:t> </a:t>
            </a:r>
            <a:r>
              <a:rPr lang="en-US" sz="2400" dirty="0" err="1" smtClean="0"/>
              <a:t>iqtisodiyoti</a:t>
            </a:r>
            <a:endParaRPr lang="en-US" sz="2400" dirty="0"/>
          </a:p>
        </p:txBody>
      </p:sp>
    </p:spTree>
    <p:extLst>
      <p:ext uri="{BB962C8B-B14F-4D97-AF65-F5344CB8AC3E}">
        <p14:creationId xmlns:p14="http://schemas.microsoft.com/office/powerpoint/2010/main" val="221208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3571" y="873832"/>
            <a:ext cx="3600400" cy="1863306"/>
          </a:xfrm>
          <a:prstGeom prst="rect">
            <a:avLst/>
          </a:prstGeom>
        </p:spPr>
        <p:txBody>
          <a:bodyPr vert="horz" wrap="square" lIns="0" tIns="16486" rIns="0" bIns="0" rtlCol="0" anchor="ctr">
            <a:spAutoFit/>
          </a:bodyPr>
          <a:lstStyle/>
          <a:p>
            <a:pPr>
              <a:lnSpc>
                <a:spcPct val="100000"/>
              </a:lnSpc>
            </a:pPr>
            <a:r>
              <a:rPr lang="ms-MY" sz="2000" b="0" dirty="0" smtClean="0">
                <a:solidFill>
                  <a:srgbClr val="002060"/>
                </a:solidFill>
              </a:rPr>
              <a:t>Mao Szedun vafotidan </a:t>
            </a:r>
            <a:r>
              <a:rPr lang="ms-MY" sz="2000" b="0" dirty="0">
                <a:solidFill>
                  <a:srgbClr val="002060"/>
                </a:solidFill>
              </a:rPr>
              <a:t>so‘ng hokimiyatga kelgan Den Syaopin va </a:t>
            </a:r>
            <a:r>
              <a:rPr lang="ms-MY" sz="2000" b="0" dirty="0" smtClean="0">
                <a:solidFill>
                  <a:srgbClr val="002060"/>
                </a:solidFill>
              </a:rPr>
              <a:t>boshqa pragmatiklar 1970-yillarning </a:t>
            </a:r>
            <a:r>
              <a:rPr lang="ms-MY" sz="2000" b="0" dirty="0">
                <a:solidFill>
                  <a:srgbClr val="002060"/>
                </a:solidFill>
              </a:rPr>
              <a:t>oxiridan Xitoyda islohotlarning </a:t>
            </a:r>
            <a:r>
              <a:rPr lang="ms-MY" sz="2000" b="0" dirty="0" smtClean="0">
                <a:solidFill>
                  <a:srgbClr val="002060"/>
                </a:solidFill>
              </a:rPr>
              <a:t>yangi strategiyasini </a:t>
            </a:r>
            <a:r>
              <a:rPr lang="ms-MY" sz="2000" b="0" dirty="0">
                <a:solidFill>
                  <a:srgbClr val="002060"/>
                </a:solidFill>
              </a:rPr>
              <a:t>ishlab chiqdi. </a:t>
            </a:r>
            <a:endParaRPr lang="ru-RU" sz="2000" b="0" dirty="0">
              <a:solidFill>
                <a:srgbClr val="00206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813" y="1043980"/>
            <a:ext cx="1984834" cy="1514475"/>
          </a:xfrm>
          <a:prstGeom prst="rect">
            <a:avLst/>
          </a:prstGeom>
        </p:spPr>
      </p:pic>
      <p:sp>
        <p:nvSpPr>
          <p:cNvPr id="4" name="object 2"/>
          <p:cNvSpPr txBox="1">
            <a:spLocks/>
          </p:cNvSpPr>
          <p:nvPr/>
        </p:nvSpPr>
        <p:spPr>
          <a:xfrm>
            <a:off x="71412" y="102633"/>
            <a:ext cx="5544617" cy="385979"/>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2400" dirty="0" err="1" smtClean="0"/>
              <a:t>Pragmatiklar</a:t>
            </a:r>
            <a:r>
              <a:rPr lang="en-US" sz="2400" dirty="0" smtClean="0"/>
              <a:t> </a:t>
            </a:r>
            <a:r>
              <a:rPr lang="en-US" sz="2400" dirty="0" err="1" smtClean="0"/>
              <a:t>islohoti</a:t>
            </a:r>
            <a:endParaRPr lang="en-US" sz="2400" dirty="0"/>
          </a:p>
        </p:txBody>
      </p:sp>
    </p:spTree>
    <p:extLst>
      <p:ext uri="{BB962C8B-B14F-4D97-AF65-F5344CB8AC3E}">
        <p14:creationId xmlns:p14="http://schemas.microsoft.com/office/powerpoint/2010/main" val="124046702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56122" y="684988"/>
            <a:ext cx="3816424" cy="2232638"/>
          </a:xfrm>
          <a:prstGeom prst="rect">
            <a:avLst/>
          </a:prstGeom>
          <a:solidFill>
            <a:schemeClr val="tx1">
              <a:lumMod val="95000"/>
            </a:schemeClr>
          </a:solidFill>
        </p:spPr>
        <p:txBody>
          <a:bodyPr vert="horz" wrap="square" lIns="0" tIns="16486" rIns="0" bIns="0" rtlCol="0" anchor="ctr">
            <a:spAutoFit/>
          </a:bodyPr>
          <a:lstStyle/>
          <a:p>
            <a:pPr indent="177800" algn="just">
              <a:lnSpc>
                <a:spcPct val="100000"/>
              </a:lnSpc>
            </a:pPr>
            <a:r>
              <a:rPr lang="ms-MY" sz="1800" b="0" dirty="0" smtClean="0">
                <a:solidFill>
                  <a:srgbClr val="002060"/>
                </a:solidFill>
              </a:rPr>
              <a:t>1981-yildan </a:t>
            </a:r>
            <a:r>
              <a:rPr lang="ms-MY" sz="1800" b="0" dirty="0">
                <a:solidFill>
                  <a:srgbClr val="002060"/>
                </a:solidFill>
              </a:rPr>
              <a:t>qishloq </a:t>
            </a:r>
            <a:r>
              <a:rPr lang="ms-MY" sz="1800" b="0" dirty="0" smtClean="0">
                <a:solidFill>
                  <a:srgbClr val="002060"/>
                </a:solidFill>
              </a:rPr>
              <a:t>xo‘jaligini </a:t>
            </a:r>
            <a:r>
              <a:rPr lang="ms-MY" sz="1800" b="0" dirty="0">
                <a:solidFill>
                  <a:srgbClr val="002060"/>
                </a:solidFill>
              </a:rPr>
              <a:t>keng   miqyosda </a:t>
            </a:r>
            <a:r>
              <a:rPr lang="ms-MY" sz="1800" b="0" dirty="0" smtClean="0">
                <a:solidFill>
                  <a:srgbClr val="002060"/>
                </a:solidFill>
              </a:rPr>
              <a:t>qayta </a:t>
            </a:r>
            <a:r>
              <a:rPr lang="ms-MY" sz="1800" b="0" dirty="0">
                <a:solidFill>
                  <a:srgbClr val="002060"/>
                </a:solidFill>
              </a:rPr>
              <a:t>qurish boshlandi</a:t>
            </a:r>
            <a:r>
              <a:rPr lang="ms-MY" sz="1800" b="0" dirty="0" smtClean="0">
                <a:solidFill>
                  <a:srgbClr val="002060"/>
                </a:solidFill>
              </a:rPr>
              <a:t>.</a:t>
            </a:r>
            <a:br>
              <a:rPr lang="ms-MY" sz="1800" b="0" dirty="0" smtClean="0">
                <a:solidFill>
                  <a:srgbClr val="002060"/>
                </a:solidFill>
              </a:rPr>
            </a:br>
            <a:r>
              <a:rPr lang="ms-MY" sz="1800" b="0" dirty="0" smtClean="0">
                <a:solidFill>
                  <a:srgbClr val="002060"/>
                </a:solidFill>
              </a:rPr>
              <a:t>Natijada Xitoy o‘zini oziq-ovqat   </a:t>
            </a:r>
            <a:r>
              <a:rPr lang="ms-MY" sz="1800" b="0" dirty="0">
                <a:solidFill>
                  <a:srgbClr val="002060"/>
                </a:solidFill>
              </a:rPr>
              <a:t>mahsulotlari </a:t>
            </a:r>
            <a:r>
              <a:rPr lang="ms-MY" sz="1800" b="0" dirty="0" smtClean="0">
                <a:solidFill>
                  <a:srgbClr val="002060"/>
                </a:solidFill>
              </a:rPr>
              <a:t>bilan ta’minlash  </a:t>
            </a:r>
            <a:r>
              <a:rPr lang="ms-MY" sz="1800" b="0" dirty="0">
                <a:solidFill>
                  <a:srgbClr val="002060"/>
                </a:solidFill>
              </a:rPr>
              <a:t>muammosini  hal qilib, </a:t>
            </a:r>
            <a:r>
              <a:rPr lang="ms-MY" sz="1800" b="0" dirty="0" smtClean="0">
                <a:solidFill>
                  <a:srgbClr val="002060"/>
                </a:solidFill>
              </a:rPr>
              <a:t>mahsulotlarni  </a:t>
            </a:r>
            <a:r>
              <a:rPr lang="ms-MY" sz="1800" b="0" dirty="0">
                <a:solidFill>
                  <a:srgbClr val="002060"/>
                </a:solidFill>
              </a:rPr>
              <a:t>chetga </a:t>
            </a:r>
            <a:r>
              <a:rPr lang="ms-MY" sz="1800" b="0" dirty="0" smtClean="0">
                <a:solidFill>
                  <a:srgbClr val="002060"/>
                </a:solidFill>
              </a:rPr>
              <a:t>eksport qila boshladi.</a:t>
            </a:r>
            <a:br>
              <a:rPr lang="ms-MY" sz="1800" b="0" dirty="0" smtClean="0">
                <a:solidFill>
                  <a:srgbClr val="002060"/>
                </a:solidFill>
              </a:rPr>
            </a:br>
            <a:r>
              <a:rPr lang="ms-MY" sz="1800" b="0" dirty="0" smtClean="0">
                <a:solidFill>
                  <a:srgbClr val="002060"/>
                </a:solidFill>
              </a:rPr>
              <a:t>Siyosiy </a:t>
            </a:r>
            <a:r>
              <a:rPr lang="ms-MY" sz="1800" b="0" dirty="0">
                <a:solidFill>
                  <a:srgbClr val="002060"/>
                </a:solidFill>
              </a:rPr>
              <a:t>rivojlanishda kommunistik rejimning asosiy jihatlari saqlab qolindi</a:t>
            </a:r>
            <a:r>
              <a:rPr lang="ms-MY" sz="1800" b="0" dirty="0" smtClean="0">
                <a:solidFill>
                  <a:srgbClr val="002060"/>
                </a:solidFill>
              </a:rPr>
              <a:t>.</a:t>
            </a:r>
            <a:endParaRPr lang="ru-RU" sz="1800" b="0" dirty="0">
              <a:solidFill>
                <a:srgbClr val="002060"/>
              </a:solidFill>
            </a:endParaRPr>
          </a:p>
        </p:txBody>
      </p:sp>
      <p:sp>
        <p:nvSpPr>
          <p:cNvPr id="4" name="object 2"/>
          <p:cNvSpPr txBox="1">
            <a:spLocks/>
          </p:cNvSpPr>
          <p:nvPr/>
        </p:nvSpPr>
        <p:spPr>
          <a:xfrm>
            <a:off x="71412" y="102633"/>
            <a:ext cx="5544617" cy="385979"/>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2400" dirty="0" err="1" smtClean="0"/>
              <a:t>Pragmatiklar</a:t>
            </a:r>
            <a:r>
              <a:rPr lang="en-US" sz="2400" dirty="0" smtClean="0"/>
              <a:t> </a:t>
            </a:r>
            <a:r>
              <a:rPr lang="en-US" sz="2400" dirty="0" err="1" smtClean="0"/>
              <a:t>islohoti</a:t>
            </a:r>
            <a:endParaRPr lang="en-US" sz="24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724" y="2016088"/>
            <a:ext cx="1624443" cy="106266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854" y="628321"/>
            <a:ext cx="1634313" cy="1087561"/>
          </a:xfrm>
          <a:prstGeom prst="rect">
            <a:avLst/>
          </a:prstGeom>
        </p:spPr>
      </p:pic>
    </p:spTree>
    <p:extLst>
      <p:ext uri="{BB962C8B-B14F-4D97-AF65-F5344CB8AC3E}">
        <p14:creationId xmlns:p14="http://schemas.microsoft.com/office/powerpoint/2010/main" val="41308151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4973" y="707771"/>
            <a:ext cx="3130856" cy="2232638"/>
          </a:xfrm>
          <a:prstGeom prst="rect">
            <a:avLst/>
          </a:prstGeom>
          <a:solidFill>
            <a:schemeClr val="tx1">
              <a:lumMod val="95000"/>
            </a:schemeClr>
          </a:solidFill>
        </p:spPr>
        <p:txBody>
          <a:bodyPr vert="horz" wrap="square" lIns="0" tIns="16486" rIns="0" bIns="0" rtlCol="0" anchor="ctr">
            <a:spAutoFit/>
          </a:bodyPr>
          <a:lstStyle/>
          <a:p>
            <a:pPr>
              <a:lnSpc>
                <a:spcPct val="100000"/>
              </a:lnSpc>
            </a:pPr>
            <a:r>
              <a:rPr lang="ms-MY" sz="1600" b="0" dirty="0" smtClean="0">
                <a:solidFill>
                  <a:srgbClr val="002060"/>
                </a:solidFill>
              </a:rPr>
              <a:t>1989-yil bahorida talabalar namoyishi boshlandi va may oyida  Pekinda </a:t>
            </a:r>
            <a:r>
              <a:rPr lang="ms-MY" sz="1600" b="0" dirty="0">
                <a:solidFill>
                  <a:srgbClr val="002060"/>
                </a:solidFill>
              </a:rPr>
              <a:t>favqulodda holat e’lon qilindi. Den Syaopin </a:t>
            </a:r>
            <a:r>
              <a:rPr lang="ms-MY" sz="1600" b="0" dirty="0" smtClean="0">
                <a:solidFill>
                  <a:srgbClr val="002060"/>
                </a:solidFill>
              </a:rPr>
              <a:t>buyrug‘iga ko‘ra Tyananmindagi namoyishda talabalarga </a:t>
            </a:r>
            <a:r>
              <a:rPr lang="ms-MY" sz="1600" b="0" dirty="0">
                <a:solidFill>
                  <a:srgbClr val="002060"/>
                </a:solidFill>
              </a:rPr>
              <a:t>qarshi qurolli kuch ishlatildi, yuzlab yoshlar halok </a:t>
            </a:r>
            <a:r>
              <a:rPr lang="ms-MY" sz="1600" b="0" dirty="0" smtClean="0">
                <a:solidFill>
                  <a:srgbClr val="002060"/>
                </a:solidFill>
              </a:rPr>
              <a:t>bo‘ldi, qamoqqa olindi</a:t>
            </a:r>
            <a:r>
              <a:rPr lang="ms-MY" sz="1600" b="0" dirty="0">
                <a:solidFill>
                  <a:srgbClr val="002060"/>
                </a:solidFill>
              </a:rPr>
              <a:t>. </a:t>
            </a:r>
            <a:r>
              <a:rPr lang="ms-MY" sz="1600" b="0" dirty="0" smtClean="0">
                <a:solidFill>
                  <a:srgbClr val="002060"/>
                </a:solidFill>
              </a:rPr>
              <a:t>AQSH </a:t>
            </a:r>
            <a:r>
              <a:rPr lang="ms-MY" sz="1600" b="0" dirty="0">
                <a:solidFill>
                  <a:srgbClr val="002060"/>
                </a:solidFill>
              </a:rPr>
              <a:t>Kongressi </a:t>
            </a:r>
            <a:r>
              <a:rPr lang="ms-MY" sz="1600" b="0" dirty="0" smtClean="0">
                <a:solidFill>
                  <a:srgbClr val="002060"/>
                </a:solidFill>
              </a:rPr>
              <a:t>Xitoyga qarshi sanksiya </a:t>
            </a:r>
            <a:r>
              <a:rPr lang="ms-MY" sz="1600" b="0" dirty="0">
                <a:solidFill>
                  <a:srgbClr val="002060"/>
                </a:solidFill>
              </a:rPr>
              <a:t>e’lon qildi</a:t>
            </a:r>
            <a:r>
              <a:rPr lang="ms-MY" sz="1600" b="0" dirty="0" smtClean="0">
                <a:solidFill>
                  <a:srgbClr val="002060"/>
                </a:solidFill>
              </a:rPr>
              <a:t>.</a:t>
            </a:r>
            <a:endParaRPr lang="ru-RU" sz="1600" b="0" dirty="0">
              <a:solidFill>
                <a:srgbClr val="00206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529" y="971972"/>
            <a:ext cx="2393825" cy="1607532"/>
          </a:xfrm>
          <a:prstGeom prst="rect">
            <a:avLst/>
          </a:prstGeom>
        </p:spPr>
      </p:pic>
      <p:sp>
        <p:nvSpPr>
          <p:cNvPr id="5" name="object 2"/>
          <p:cNvSpPr txBox="1">
            <a:spLocks/>
          </p:cNvSpPr>
          <p:nvPr/>
        </p:nvSpPr>
        <p:spPr>
          <a:xfrm>
            <a:off x="71412" y="102633"/>
            <a:ext cx="5544617" cy="385979"/>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2400" dirty="0" smtClean="0"/>
              <a:t>1989-yil </a:t>
            </a:r>
            <a:r>
              <a:rPr lang="en-US" sz="2400" dirty="0" err="1" smtClean="0"/>
              <a:t>voqealari</a:t>
            </a:r>
            <a:endParaRPr lang="en-US" sz="2400" dirty="0"/>
          </a:p>
        </p:txBody>
      </p:sp>
    </p:spTree>
    <p:extLst>
      <p:ext uri="{BB962C8B-B14F-4D97-AF65-F5344CB8AC3E}">
        <p14:creationId xmlns:p14="http://schemas.microsoft.com/office/powerpoint/2010/main" val="133017069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62972" y="770471"/>
            <a:ext cx="3009571" cy="2109528"/>
          </a:xfrm>
          <a:prstGeom prst="rect">
            <a:avLst/>
          </a:prstGeom>
          <a:solidFill>
            <a:schemeClr val="tx1">
              <a:lumMod val="95000"/>
            </a:schemeClr>
          </a:solidFill>
        </p:spPr>
        <p:txBody>
          <a:bodyPr vert="horz" wrap="square" lIns="0" tIns="16486" rIns="0" bIns="0" rtlCol="0" anchor="ctr">
            <a:spAutoFit/>
          </a:bodyPr>
          <a:lstStyle/>
          <a:p>
            <a:pPr>
              <a:lnSpc>
                <a:spcPct val="100000"/>
              </a:lnSpc>
            </a:pPr>
            <a:r>
              <a:rPr lang="ms-MY" sz="1050" b="0" dirty="0" smtClean="0">
                <a:solidFill>
                  <a:srgbClr val="002060"/>
                </a:solidFill>
              </a:rPr>
              <a:t> </a:t>
            </a:r>
            <a:r>
              <a:rPr lang="ms-MY" sz="1700" b="0" dirty="0">
                <a:solidFill>
                  <a:srgbClr val="002060"/>
                </a:solidFill>
              </a:rPr>
              <a:t>Ammo industrial mamlakatlar bilan munosabatlarning yomonlashuvi yuz bermadi. Chunki bu paytga kelib Xitoy juda katta ta’sirga ega </a:t>
            </a:r>
            <a:r>
              <a:rPr lang="ms-MY" sz="1700" b="0" dirty="0" smtClean="0">
                <a:solidFill>
                  <a:srgbClr val="002060"/>
                </a:solidFill>
              </a:rPr>
              <a:t>mamlakatga aylangan edi. Bu </a:t>
            </a:r>
            <a:r>
              <a:rPr lang="ms-MY" sz="1700" b="0" dirty="0">
                <a:solidFill>
                  <a:srgbClr val="002060"/>
                </a:solidFill>
              </a:rPr>
              <a:t>voqealarga </a:t>
            </a:r>
            <a:r>
              <a:rPr lang="ms-MY" sz="1700" b="0" dirty="0" smtClean="0">
                <a:solidFill>
                  <a:srgbClr val="002060"/>
                </a:solidFill>
              </a:rPr>
              <a:t>qaramasdan</a:t>
            </a:r>
            <a:r>
              <a:rPr lang="ms-MY" sz="1700" b="0" dirty="0">
                <a:solidFill>
                  <a:srgbClr val="002060"/>
                </a:solidFill>
              </a:rPr>
              <a:t>,  Xitoyda islohotlar </a:t>
            </a:r>
            <a:r>
              <a:rPr lang="ms-MY" sz="1700" b="0" dirty="0" smtClean="0">
                <a:solidFill>
                  <a:srgbClr val="002060"/>
                </a:solidFill>
              </a:rPr>
              <a:t>davom </a:t>
            </a:r>
            <a:r>
              <a:rPr lang="ms-MY" sz="1700" b="0" dirty="0">
                <a:solidFill>
                  <a:srgbClr val="002060"/>
                </a:solidFill>
              </a:rPr>
              <a:t>ettirildi</a:t>
            </a:r>
            <a:r>
              <a:rPr lang="ms-MY" sz="1700" b="0" dirty="0" smtClean="0">
                <a:solidFill>
                  <a:srgbClr val="002060"/>
                </a:solidFill>
              </a:rPr>
              <a:t>.</a:t>
            </a:r>
            <a:endParaRPr lang="ru-RU" sz="1700" b="0" dirty="0">
              <a:solidFill>
                <a:srgbClr val="002060"/>
              </a:solidFill>
            </a:endParaRPr>
          </a:p>
        </p:txBody>
      </p:sp>
      <p:sp>
        <p:nvSpPr>
          <p:cNvPr id="5" name="object 2"/>
          <p:cNvSpPr txBox="1">
            <a:spLocks/>
          </p:cNvSpPr>
          <p:nvPr/>
        </p:nvSpPr>
        <p:spPr>
          <a:xfrm>
            <a:off x="71412" y="102633"/>
            <a:ext cx="5544617" cy="385979"/>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2400" dirty="0" smtClean="0"/>
              <a:t>1989-yil </a:t>
            </a:r>
            <a:r>
              <a:rPr lang="en-US" sz="2400" dirty="0" err="1" smtClean="0"/>
              <a:t>voqealari</a:t>
            </a:r>
            <a:endParaRPr lang="en-US"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343" y="971972"/>
            <a:ext cx="2437136" cy="1744216"/>
          </a:xfrm>
          <a:prstGeom prst="rect">
            <a:avLst/>
          </a:prstGeom>
        </p:spPr>
      </p:pic>
    </p:spTree>
    <p:extLst>
      <p:ext uri="{BB962C8B-B14F-4D97-AF65-F5344CB8AC3E}">
        <p14:creationId xmlns:p14="http://schemas.microsoft.com/office/powerpoint/2010/main" val="1500833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43421" y="708917"/>
            <a:ext cx="3564396" cy="2232638"/>
          </a:xfrm>
          <a:prstGeom prst="rect">
            <a:avLst/>
          </a:prstGeom>
        </p:spPr>
        <p:txBody>
          <a:bodyPr vert="horz" wrap="square" lIns="0" tIns="16486" rIns="0" bIns="0" rtlCol="0" anchor="ctr">
            <a:spAutoFit/>
          </a:bodyPr>
          <a:lstStyle/>
          <a:p>
            <a:pPr indent="177800" algn="just">
              <a:lnSpc>
                <a:spcPct val="100000"/>
              </a:lnSpc>
            </a:pPr>
            <a:r>
              <a:rPr lang="ms-MY" sz="1600" b="0" dirty="0" smtClean="0">
                <a:solidFill>
                  <a:srgbClr val="002060"/>
                </a:solidFill>
              </a:rPr>
              <a:t>Xalqaro </a:t>
            </a:r>
            <a:r>
              <a:rPr lang="ms-MY" sz="1600" b="0" dirty="0">
                <a:solidFill>
                  <a:srgbClr val="002060"/>
                </a:solidFill>
              </a:rPr>
              <a:t>munosabatlarda </a:t>
            </a:r>
            <a:r>
              <a:rPr lang="ms-MY" sz="1600" b="0" dirty="0" smtClean="0">
                <a:solidFill>
                  <a:srgbClr val="002060"/>
                </a:solidFill>
              </a:rPr>
              <a:t>Xitoy uzoq  </a:t>
            </a:r>
            <a:r>
              <a:rPr lang="ms-MY" sz="1600" b="0" dirty="0">
                <a:solidFill>
                  <a:srgbClr val="002060"/>
                </a:solidFill>
              </a:rPr>
              <a:t>yillar </a:t>
            </a:r>
            <a:r>
              <a:rPr lang="ms-MY" sz="1600" b="0" dirty="0" smtClean="0">
                <a:solidFill>
                  <a:srgbClr val="002060"/>
                </a:solidFill>
              </a:rPr>
              <a:t>o‘zini </a:t>
            </a:r>
            <a:r>
              <a:rPr lang="ms-MY" sz="1600" b="0" dirty="0">
                <a:solidFill>
                  <a:srgbClr val="002060"/>
                </a:solidFill>
              </a:rPr>
              <a:t>ikkinchi darajali davlat sifatida his etib keldi. Xitoy BMT va boshqa </a:t>
            </a:r>
            <a:r>
              <a:rPr lang="ms-MY" sz="1600" b="0" dirty="0" smtClean="0">
                <a:solidFill>
                  <a:srgbClr val="002060"/>
                </a:solidFill>
              </a:rPr>
              <a:t>xalqaro </a:t>
            </a:r>
            <a:r>
              <a:rPr lang="ms-MY" sz="1600" b="0" dirty="0">
                <a:solidFill>
                  <a:srgbClr val="002060"/>
                </a:solidFill>
              </a:rPr>
              <a:t>tashkilotlarda o‘z o‘rniga ega emasdi, uning o‘rnini Tayvanda joylashib olgan </a:t>
            </a:r>
            <a:r>
              <a:rPr lang="ms-MY" sz="1600" b="0" dirty="0" smtClean="0">
                <a:solidFill>
                  <a:srgbClr val="002060"/>
                </a:solidFill>
              </a:rPr>
              <a:t>Chan Kayshi boshchiligidagi gomindanchilar egallagandi</a:t>
            </a:r>
            <a:r>
              <a:rPr lang="ms-MY" sz="1600" b="0" dirty="0">
                <a:solidFill>
                  <a:srgbClr val="002060"/>
                </a:solidFill>
              </a:rPr>
              <a:t>. </a:t>
            </a:r>
            <a:r>
              <a:rPr lang="ms-MY" sz="1600" b="0" dirty="0" smtClean="0">
                <a:solidFill>
                  <a:srgbClr val="002060"/>
                </a:solidFill>
              </a:rPr>
              <a:t>Ko‘plab </a:t>
            </a:r>
            <a:r>
              <a:rPr lang="ms-MY" sz="1600" b="0" dirty="0">
                <a:solidFill>
                  <a:srgbClr val="002060"/>
                </a:solidFill>
              </a:rPr>
              <a:t>G‘arb davlatlari </a:t>
            </a:r>
            <a:r>
              <a:rPr lang="ms-MY" sz="1600" b="0" dirty="0" smtClean="0">
                <a:solidFill>
                  <a:srgbClr val="002060"/>
                </a:solidFill>
              </a:rPr>
              <a:t>bilan normal munosabatlar mavjud </a:t>
            </a:r>
            <a:r>
              <a:rPr lang="ms-MY" sz="1600" b="0" dirty="0">
                <a:solidFill>
                  <a:srgbClr val="002060"/>
                </a:solidFill>
              </a:rPr>
              <a:t>emasdi</a:t>
            </a:r>
            <a:r>
              <a:rPr lang="ms-MY" sz="1600" b="0" dirty="0" smtClean="0">
                <a:solidFill>
                  <a:srgbClr val="002060"/>
                </a:solidFill>
              </a:rPr>
              <a:t>.</a:t>
            </a:r>
            <a:endParaRPr lang="ru-RU" sz="1600" b="0" dirty="0">
              <a:solidFill>
                <a:srgbClr val="00206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824" y="611933"/>
            <a:ext cx="1842971" cy="129614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824" y="2052092"/>
            <a:ext cx="1842972" cy="1086387"/>
          </a:xfrm>
          <a:prstGeom prst="rect">
            <a:avLst/>
          </a:prstGeom>
        </p:spPr>
      </p:pic>
      <p:sp>
        <p:nvSpPr>
          <p:cNvPr id="6" name="object 2"/>
          <p:cNvSpPr txBox="1">
            <a:spLocks/>
          </p:cNvSpPr>
          <p:nvPr/>
        </p:nvSpPr>
        <p:spPr>
          <a:xfrm>
            <a:off x="71412" y="102633"/>
            <a:ext cx="5544617" cy="385979"/>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2400" dirty="0" err="1" smtClean="0"/>
              <a:t>Tashqi</a:t>
            </a:r>
            <a:r>
              <a:rPr lang="en-US" sz="2400" dirty="0" smtClean="0"/>
              <a:t> </a:t>
            </a:r>
            <a:r>
              <a:rPr lang="en-US" sz="2400" dirty="0" err="1" smtClean="0"/>
              <a:t>siyosati</a:t>
            </a:r>
            <a:endParaRPr lang="en-US" sz="2400" dirty="0"/>
          </a:p>
        </p:txBody>
      </p:sp>
    </p:spTree>
    <p:extLst>
      <p:ext uri="{BB962C8B-B14F-4D97-AF65-F5344CB8AC3E}">
        <p14:creationId xmlns:p14="http://schemas.microsoft.com/office/powerpoint/2010/main" val="638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563718342"/>
              </p:ext>
            </p:extLst>
          </p:nvPr>
        </p:nvGraphicFramePr>
        <p:xfrm>
          <a:off x="51083" y="71872"/>
          <a:ext cx="5652628" cy="3060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064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31960" y="81469"/>
            <a:ext cx="4895533" cy="386260"/>
          </a:xfrm>
        </p:spPr>
        <p:txBody>
          <a:bodyPr>
            <a:noAutofit/>
          </a:bodyPr>
          <a:lstStyle/>
          <a:p>
            <a:r>
              <a:rPr lang="en-US" sz="3200" dirty="0" err="1" smtClean="0"/>
              <a:t>Reja</a:t>
            </a:r>
            <a:endParaRPr lang="en-US" sz="3200" dirty="0"/>
          </a:p>
        </p:txBody>
      </p:sp>
      <p:graphicFrame>
        <p:nvGraphicFramePr>
          <p:cNvPr id="7" name="Схема 6"/>
          <p:cNvGraphicFramePr/>
          <p:nvPr>
            <p:extLst>
              <p:ext uri="{D42A27DB-BD31-4B8C-83A1-F6EECF244321}">
                <p14:modId xmlns:p14="http://schemas.microsoft.com/office/powerpoint/2010/main" val="2930852705"/>
              </p:ext>
            </p:extLst>
          </p:nvPr>
        </p:nvGraphicFramePr>
        <p:xfrm>
          <a:off x="71413" y="683940"/>
          <a:ext cx="5572737" cy="612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extLst>
              <p:ext uri="{D42A27DB-BD31-4B8C-83A1-F6EECF244321}">
                <p14:modId xmlns:p14="http://schemas.microsoft.com/office/powerpoint/2010/main" val="2180857921"/>
              </p:ext>
            </p:extLst>
          </p:nvPr>
        </p:nvGraphicFramePr>
        <p:xfrm>
          <a:off x="135538" y="1476028"/>
          <a:ext cx="5508612" cy="6426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хема 5"/>
          <p:cNvGraphicFramePr/>
          <p:nvPr>
            <p:extLst>
              <p:ext uri="{D42A27DB-BD31-4B8C-83A1-F6EECF244321}">
                <p14:modId xmlns:p14="http://schemas.microsoft.com/office/powerpoint/2010/main" val="2564147010"/>
              </p:ext>
            </p:extLst>
          </p:nvPr>
        </p:nvGraphicFramePr>
        <p:xfrm>
          <a:off x="133879" y="2268116"/>
          <a:ext cx="5436604" cy="69403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20701470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69723" y="133411"/>
            <a:ext cx="5112568" cy="324424"/>
          </a:xfrm>
          <a:prstGeom prst="rect">
            <a:avLst/>
          </a:prstGeom>
        </p:spPr>
        <p:txBody>
          <a:bodyPr vert="horz" wrap="square" lIns="0" tIns="16486" rIns="0" bIns="0" rtlCol="0" anchor="ctr">
            <a:spAutoFit/>
          </a:bodyPr>
          <a:lstStyle/>
          <a:p>
            <a:pPr marL="12681">
              <a:lnSpc>
                <a:spcPct val="100000"/>
              </a:lnSpc>
              <a:spcBef>
                <a:spcPts val="130"/>
              </a:spcBef>
            </a:pPr>
            <a:r>
              <a:rPr lang="en-US" sz="2000" dirty="0" err="1" smtClean="0"/>
              <a:t>Mustaqil</a:t>
            </a:r>
            <a:r>
              <a:rPr lang="en-US" sz="2000" dirty="0" smtClean="0"/>
              <a:t> </a:t>
            </a:r>
            <a:r>
              <a:rPr lang="en-US" sz="2000" dirty="0" err="1" smtClean="0"/>
              <a:t>bajarish</a:t>
            </a:r>
            <a:r>
              <a:rPr lang="en-US" sz="2000" dirty="0" smtClean="0"/>
              <a:t> </a:t>
            </a:r>
            <a:r>
              <a:rPr lang="en-US" sz="2000" dirty="0" err="1" smtClean="0"/>
              <a:t>uchun</a:t>
            </a:r>
            <a:r>
              <a:rPr lang="en-US" sz="2000" dirty="0" smtClean="0"/>
              <a:t> </a:t>
            </a:r>
            <a:r>
              <a:rPr lang="en-US" sz="2000" dirty="0" err="1" smtClean="0"/>
              <a:t>topshiriqlar</a:t>
            </a:r>
            <a:endParaRPr sz="2000" dirty="0"/>
          </a:p>
        </p:txBody>
      </p:sp>
      <p:sp>
        <p:nvSpPr>
          <p:cNvPr id="24" name="Freeform 105">
            <a:extLst>
              <a:ext uri="{FF2B5EF4-FFF2-40B4-BE49-F238E27FC236}">
                <a16:creationId xmlns:a16="http://schemas.microsoft.com/office/drawing/2014/main" id="{958BDEDB-0A0D-4F5A-A9B9-99ACA3199C62}"/>
              </a:ext>
            </a:extLst>
          </p:cNvPr>
          <p:cNvSpPr>
            <a:spLocks noEditPoints="1"/>
          </p:cNvSpPr>
          <p:nvPr/>
        </p:nvSpPr>
        <p:spPr bwMode="auto">
          <a:xfrm>
            <a:off x="567151" y="827476"/>
            <a:ext cx="239784" cy="342611"/>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2826007" y="453278"/>
            <a:ext cx="2933443" cy="1980220"/>
          </a:xfrm>
          <a:prstGeom prst="rect">
            <a:avLst/>
          </a:prstGeom>
        </p:spPr>
        <p:txBody>
          <a:bodyPr vert="horz" lIns="0" tIns="0" rIns="0" bIns="0" rtlCol="0" anchor="ctr">
            <a:norm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endParaRPr lang="ru-RU" sz="3000" i="1" dirty="0">
              <a:solidFill>
                <a:schemeClr val="bg1"/>
              </a:solidFill>
              <a:latin typeface="Calibri" panose="020F0502020204030204" pitchFamily="34" charset="0"/>
              <a:cs typeface="Calibri" panose="020F0502020204030204" pitchFamily="34" charset="0"/>
            </a:endParaRPr>
          </a:p>
        </p:txBody>
      </p:sp>
      <p:sp>
        <p:nvSpPr>
          <p:cNvPr id="6" name="Прямоугольник 5"/>
          <p:cNvSpPr/>
          <p:nvPr/>
        </p:nvSpPr>
        <p:spPr>
          <a:xfrm>
            <a:off x="179425" y="647936"/>
            <a:ext cx="5436604" cy="2092881"/>
          </a:xfrm>
          <a:prstGeom prst="rect">
            <a:avLst/>
          </a:prstGeom>
          <a:solidFill>
            <a:schemeClr val="tx1">
              <a:lumMod val="95000"/>
            </a:schemeClr>
          </a:solidFill>
        </p:spPr>
        <p:txBody>
          <a:bodyPr wrap="square">
            <a:spAutoFit/>
          </a:bodyPr>
          <a:lstStyle/>
          <a:p>
            <a:pPr marL="285750" indent="-285750">
              <a:spcAft>
                <a:spcPts val="600"/>
              </a:spcAft>
              <a:buFont typeface="Wingdings" panose="05000000000000000000" pitchFamily="2" charset="2"/>
              <a:buChar char="Ø"/>
            </a:pPr>
            <a:r>
              <a:rPr lang="en-US" sz="2000" dirty="0" err="1" smtClean="0">
                <a:solidFill>
                  <a:srgbClr val="002060"/>
                </a:solidFill>
                <a:latin typeface="Arial" panose="020B0604020202020204" pitchFamily="34" charset="0"/>
                <a:cs typeface="Arial" panose="020B0604020202020204" pitchFamily="34" charset="0"/>
              </a:rPr>
              <a:t>Darslikning</a:t>
            </a:r>
            <a:r>
              <a:rPr lang="en-US" sz="2000"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114</a:t>
            </a:r>
            <a:r>
              <a:rPr lang="en-US" sz="2000" dirty="0" smtClean="0">
                <a:solidFill>
                  <a:srgbClr val="002060"/>
                </a:solidFill>
                <a:latin typeface="Arial" panose="020B0604020202020204" pitchFamily="34" charset="0"/>
                <a:cs typeface="Arial" panose="020B0604020202020204" pitchFamily="34" charset="0"/>
              </a:rPr>
              <a:t>-betida </a:t>
            </a:r>
            <a:r>
              <a:rPr lang="en-US" sz="2000" dirty="0" err="1" smtClean="0">
                <a:solidFill>
                  <a:srgbClr val="002060"/>
                </a:solidFill>
                <a:latin typeface="Arial" panose="020B0604020202020204" pitchFamily="34" charset="0"/>
                <a:cs typeface="Arial" panose="020B0604020202020204" pitchFamily="34" charset="0"/>
              </a:rPr>
              <a:t>berilgan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savollarga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javob</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yozing</a:t>
            </a:r>
            <a:r>
              <a:rPr lang="en-US" sz="2000" dirty="0" smtClean="0">
                <a:solidFill>
                  <a:srgbClr val="002060"/>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Ø"/>
            </a:pPr>
            <a:r>
              <a:rPr lang="en-US" sz="2000" dirty="0" err="1" smtClean="0">
                <a:solidFill>
                  <a:srgbClr val="002060"/>
                </a:solidFill>
                <a:latin typeface="Arial" panose="020B0604020202020204" pitchFamily="34" charset="0"/>
                <a:cs typeface="Arial" panose="020B0604020202020204" pitchFamily="34" charset="0"/>
              </a:rPr>
              <a:t>Yangi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izohli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atamalarni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ko‘chirib</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oling</a:t>
            </a:r>
            <a:r>
              <a:rPr lang="en-US" sz="2000" dirty="0" smtClean="0">
                <a:solidFill>
                  <a:srgbClr val="002060"/>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sz="2000" dirty="0" smtClean="0">
                <a:solidFill>
                  <a:srgbClr val="002060"/>
                </a:solidFill>
                <a:latin typeface="Arial" panose="020B0604020202020204" pitchFamily="34" charset="0"/>
                <a:cs typeface="Arial" panose="020B0604020202020204" pitchFamily="34" charset="0"/>
              </a:rPr>
              <a:t>Internet </a:t>
            </a:r>
            <a:r>
              <a:rPr lang="en-US" sz="2000" dirty="0" err="1" smtClean="0">
                <a:solidFill>
                  <a:srgbClr val="002060"/>
                </a:solidFill>
                <a:latin typeface="Arial" panose="020B0604020202020204" pitchFamily="34" charset="0"/>
                <a:cs typeface="Arial" panose="020B0604020202020204" pitchFamily="34" charset="0"/>
              </a:rPr>
              <a:t>tarmog‘idan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foydalanib</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Xitoy</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tarixiga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oid</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qiziqarli</a:t>
            </a:r>
            <a:r>
              <a:rPr lang="en-US" sz="2000"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10 </a:t>
            </a:r>
            <a:r>
              <a:rPr lang="en-US" sz="2000" dirty="0" smtClean="0">
                <a:solidFill>
                  <a:srgbClr val="002060"/>
                </a:solidFill>
                <a:latin typeface="Arial" panose="020B0604020202020204" pitchFamily="34" charset="0"/>
                <a:cs typeface="Arial" panose="020B0604020202020204" pitchFamily="34" charset="0"/>
              </a:rPr>
              <a:t>ta </a:t>
            </a:r>
            <a:r>
              <a:rPr lang="en-US" sz="2000" dirty="0" err="1" smtClean="0">
                <a:solidFill>
                  <a:srgbClr val="002060"/>
                </a:solidFill>
                <a:latin typeface="Arial" panose="020B0604020202020204" pitchFamily="34" charset="0"/>
                <a:cs typeface="Arial" panose="020B0604020202020204" pitchFamily="34" charset="0"/>
              </a:rPr>
              <a:t>ma‘lumotni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topib</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yozing</a:t>
            </a:r>
            <a:r>
              <a:rPr lang="en-US" sz="2000" dirty="0"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59887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1413" y="83583"/>
            <a:ext cx="5595478"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smtClean="0"/>
              <a:t>    </a:t>
            </a:r>
            <a:r>
              <a:rPr lang="en-US" sz="2400" dirty="0" err="1" smtClean="0"/>
              <a:t>Xitoy</a:t>
            </a:r>
            <a:r>
              <a:rPr lang="en-US" sz="2400" dirty="0" smtClean="0"/>
              <a:t> </a:t>
            </a:r>
            <a:r>
              <a:rPr lang="en-US" sz="2400" dirty="0" err="1" smtClean="0"/>
              <a:t>haqida</a:t>
            </a:r>
            <a:endParaRPr sz="2400" dirty="0"/>
          </a:p>
        </p:txBody>
      </p:sp>
      <p:sp>
        <p:nvSpPr>
          <p:cNvPr id="24" name="Freeform 105">
            <a:extLst>
              <a:ext uri="{FF2B5EF4-FFF2-40B4-BE49-F238E27FC236}">
                <a16:creationId xmlns:a16="http://schemas.microsoft.com/office/drawing/2014/main" id="{958BDEDB-0A0D-4F5A-A9B9-99ACA3199C62}"/>
              </a:ext>
            </a:extLst>
          </p:cNvPr>
          <p:cNvSpPr>
            <a:spLocks noEditPoints="1"/>
          </p:cNvSpPr>
          <p:nvPr/>
        </p:nvSpPr>
        <p:spPr bwMode="auto">
          <a:xfrm>
            <a:off x="567151" y="827476"/>
            <a:ext cx="239784" cy="342611"/>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2826007" y="453278"/>
            <a:ext cx="2933443" cy="1980220"/>
          </a:xfrm>
          <a:prstGeom prst="rect">
            <a:avLst/>
          </a:prstGeom>
        </p:spPr>
        <p:txBody>
          <a:bodyPr vert="horz" lIns="0" tIns="0" rIns="0" bIns="0" rtlCol="0" anchor="ctr">
            <a:norm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endParaRPr lang="ru-RU" sz="3000" i="1" dirty="0">
              <a:solidFill>
                <a:schemeClr val="bg1"/>
              </a:solidFill>
              <a:latin typeface="Calibri" panose="020F0502020204030204" pitchFamily="34" charset="0"/>
              <a:cs typeface="Calibri" panose="020F0502020204030204" pitchFamily="34" charset="0"/>
            </a:endParaRPr>
          </a:p>
        </p:txBody>
      </p:sp>
      <p:sp>
        <p:nvSpPr>
          <p:cNvPr id="13" name="Прямоугольник 12"/>
          <p:cNvSpPr/>
          <p:nvPr/>
        </p:nvSpPr>
        <p:spPr>
          <a:xfrm>
            <a:off x="115863" y="935968"/>
            <a:ext cx="3420380" cy="147732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a:spcAft>
                <a:spcPts val="600"/>
              </a:spcAft>
            </a:pPr>
            <a:r>
              <a:rPr lang="en-US" sz="2000" b="1" dirty="0" err="1" smtClean="0">
                <a:solidFill>
                  <a:srgbClr val="002060"/>
                </a:solidFill>
                <a:latin typeface="Arial" panose="020B0604020202020204" pitchFamily="34" charset="0"/>
                <a:cs typeface="Arial" panose="020B0604020202020204" pitchFamily="34" charset="0"/>
              </a:rPr>
              <a:t>Maydoni</a:t>
            </a:r>
            <a:r>
              <a:rPr lang="en-US" sz="2000" b="1" dirty="0" smtClean="0">
                <a:solidFill>
                  <a:srgbClr val="002060"/>
                </a:solidFill>
                <a:latin typeface="Arial" panose="020B0604020202020204" pitchFamily="34" charset="0"/>
                <a:cs typeface="Arial" panose="020B0604020202020204" pitchFamily="34" charset="0"/>
              </a:rPr>
              <a:t> – 9,6</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mln</a:t>
            </a:r>
            <a:r>
              <a:rPr lang="en-US" sz="2000" dirty="0" smtClean="0">
                <a:solidFill>
                  <a:srgbClr val="002060"/>
                </a:solidFill>
                <a:latin typeface="Arial" panose="020B0604020202020204" pitchFamily="34" charset="0"/>
                <a:cs typeface="Arial" panose="020B0604020202020204" pitchFamily="34" charset="0"/>
              </a:rPr>
              <a:t> km</a:t>
            </a:r>
            <a:r>
              <a:rPr lang="en-US" sz="2000" baseline="30000" dirty="0" smtClean="0">
                <a:solidFill>
                  <a:srgbClr val="002060"/>
                </a:solidFill>
                <a:latin typeface="Arial" panose="020B0604020202020204" pitchFamily="34" charset="0"/>
                <a:cs typeface="Arial" panose="020B0604020202020204" pitchFamily="34" charset="0"/>
              </a:rPr>
              <a:t>2</a:t>
            </a:r>
            <a:r>
              <a:rPr lang="en-US" sz="2000" dirty="0" smtClean="0">
                <a:solidFill>
                  <a:srgbClr val="002060"/>
                </a:solidFill>
                <a:latin typeface="Arial" panose="020B0604020202020204" pitchFamily="34" charset="0"/>
                <a:cs typeface="Arial" panose="020B0604020202020204" pitchFamily="34" charset="0"/>
              </a:rPr>
              <a:t> </a:t>
            </a:r>
            <a:endParaRPr lang="ru-RU" sz="2000" dirty="0" smtClean="0">
              <a:solidFill>
                <a:srgbClr val="002060"/>
              </a:solidFill>
              <a:latin typeface="Arial" panose="020B0604020202020204" pitchFamily="34" charset="0"/>
              <a:cs typeface="Arial" panose="020B0604020202020204" pitchFamily="34" charset="0"/>
            </a:endParaRPr>
          </a:p>
          <a:p>
            <a:pPr>
              <a:spcAft>
                <a:spcPts val="600"/>
              </a:spcAft>
            </a:pPr>
            <a:r>
              <a:rPr lang="en-US" sz="2000" b="1" dirty="0" err="1" smtClean="0">
                <a:solidFill>
                  <a:srgbClr val="002060"/>
                </a:solidFill>
                <a:latin typeface="Arial" panose="020B0604020202020204" pitchFamily="34" charset="0"/>
                <a:cs typeface="Arial" panose="020B0604020202020204" pitchFamily="34" charset="0"/>
              </a:rPr>
              <a:t>Aholisi</a:t>
            </a:r>
            <a:r>
              <a:rPr lang="en-US" sz="2000" b="1" dirty="0" smtClean="0">
                <a:solidFill>
                  <a:srgbClr val="002060"/>
                </a:solidFill>
                <a:latin typeface="Arial" panose="020B0604020202020204" pitchFamily="34" charset="0"/>
                <a:cs typeface="Arial" panose="020B0604020202020204" pitchFamily="34" charset="0"/>
              </a:rPr>
              <a:t> – </a:t>
            </a:r>
            <a:r>
              <a:rPr lang="ru-RU" sz="2000" b="1" dirty="0" smtClean="0">
                <a:solidFill>
                  <a:srgbClr val="002060"/>
                </a:solidFill>
                <a:latin typeface="Arial" panose="020B0604020202020204" pitchFamily="34" charset="0"/>
                <a:cs typeface="Arial" panose="020B0604020202020204" pitchFamily="34" charset="0"/>
              </a:rPr>
              <a:t>1</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mlrd</a:t>
            </a:r>
            <a:r>
              <a:rPr lang="en-US" sz="2000"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420</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mln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kishi</a:t>
            </a:r>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a:t>
            </a:r>
            <a:r>
              <a:rPr lang="en-US" sz="2000" dirty="0" smtClean="0">
                <a:solidFill>
                  <a:srgbClr val="002060"/>
                </a:solidFill>
                <a:latin typeface="Arial" panose="020B0604020202020204" pitchFamily="34" charset="0"/>
                <a:cs typeface="Arial" panose="020B0604020202020204" pitchFamily="34" charset="0"/>
              </a:rPr>
              <a:t>2020-yil)</a:t>
            </a:r>
          </a:p>
          <a:p>
            <a:r>
              <a:rPr lang="en-US" sz="2000" b="1" dirty="0" err="1" smtClean="0">
                <a:solidFill>
                  <a:srgbClr val="002060"/>
                </a:solidFill>
                <a:latin typeface="Arial" panose="020B0604020202020204" pitchFamily="34" charset="0"/>
                <a:cs typeface="Arial" panose="020B0604020202020204" pitchFamily="34" charset="0"/>
              </a:rPr>
              <a:t>Poytaxti</a:t>
            </a:r>
            <a:r>
              <a:rPr lang="en-US" sz="2000" b="1" dirty="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Pekin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shahri</a:t>
            </a:r>
            <a:r>
              <a:rPr lang="en-US" sz="2000" dirty="0" smtClean="0">
                <a:solidFill>
                  <a:srgbClr val="00206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a:t>
            </a:r>
            <a:endParaRPr lang="ru-RU" sz="2000" dirty="0">
              <a:solidFill>
                <a:srgbClr val="002060"/>
              </a:solidFill>
              <a:latin typeface="Arial" panose="020B0604020202020204" pitchFamily="34" charset="0"/>
              <a:cs typeface="Arial" panose="020B0604020202020204" pitchFamily="34" charset="0"/>
            </a:endParaRPr>
          </a:p>
        </p:txBody>
      </p:sp>
      <p:pic>
        <p:nvPicPr>
          <p:cNvPr id="7" name="image97.jpeg"/>
          <p:cNvPicPr/>
          <p:nvPr/>
        </p:nvPicPr>
        <p:blipFill>
          <a:blip r:embed="rId2" cstate="print"/>
          <a:stretch>
            <a:fillRect/>
          </a:stretch>
        </p:blipFill>
        <p:spPr>
          <a:xfrm>
            <a:off x="3146611" y="575927"/>
            <a:ext cx="2520280" cy="2556285"/>
          </a:xfrm>
          <a:prstGeom prst="rect">
            <a:avLst/>
          </a:prstGeom>
        </p:spPr>
      </p:pic>
    </p:spTree>
    <p:extLst>
      <p:ext uri="{BB962C8B-B14F-4D97-AF65-F5344CB8AC3E}">
        <p14:creationId xmlns:p14="http://schemas.microsoft.com/office/powerpoint/2010/main" val="145054254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43422" y="659660"/>
            <a:ext cx="3348372" cy="2371138"/>
          </a:xfrm>
          <a:prstGeom prst="rect">
            <a:avLst/>
          </a:prstGeom>
          <a:solidFill>
            <a:schemeClr val="tx2">
              <a:lumMod val="20000"/>
              <a:lumOff val="80000"/>
            </a:schemeClr>
          </a:solidFill>
        </p:spPr>
        <p:txBody>
          <a:bodyPr vert="horz" wrap="square" lIns="0" tIns="16486" rIns="0" bIns="0" rtlCol="0" anchor="ctr">
            <a:spAutoFit/>
          </a:bodyPr>
          <a:lstStyle/>
          <a:p>
            <a:pPr indent="177800" algn="l">
              <a:lnSpc>
                <a:spcPct val="100000"/>
              </a:lnSpc>
            </a:pPr>
            <a:r>
              <a:rPr lang="ms-MY" sz="1700" b="0" dirty="0">
                <a:solidFill>
                  <a:srgbClr val="002060"/>
                </a:solidFill>
              </a:rPr>
              <a:t>Ikkinchi jahon urushi yillarida  Xitoyda </a:t>
            </a:r>
            <a:r>
              <a:rPr lang="ms-MY" sz="1700" b="0" dirty="0" smtClean="0">
                <a:solidFill>
                  <a:srgbClr val="002060"/>
                </a:solidFill>
              </a:rPr>
              <a:t>rasmiy hokimiyat Chan  </a:t>
            </a:r>
            <a:r>
              <a:rPr lang="ms-MY" sz="1700" b="0" dirty="0">
                <a:solidFill>
                  <a:srgbClr val="002060"/>
                </a:solidFill>
              </a:rPr>
              <a:t>Kayshi boshchiligidagi Gomindan  partiyasi </a:t>
            </a:r>
            <a:r>
              <a:rPr lang="ms-MY" sz="1700" b="0" dirty="0" smtClean="0">
                <a:solidFill>
                  <a:srgbClr val="002060"/>
                </a:solidFill>
              </a:rPr>
              <a:t>(</a:t>
            </a:r>
            <a:r>
              <a:rPr lang="ms-MY" sz="1700" b="0" dirty="0">
                <a:solidFill>
                  <a:srgbClr val="002060"/>
                </a:solidFill>
              </a:rPr>
              <a:t>Milliy </a:t>
            </a:r>
            <a:r>
              <a:rPr lang="ms-MY" sz="1700" b="0" dirty="0" smtClean="0">
                <a:solidFill>
                  <a:srgbClr val="002060"/>
                </a:solidFill>
              </a:rPr>
              <a:t>partiya)ga tegishli edi.</a:t>
            </a:r>
            <a:br>
              <a:rPr lang="ms-MY" sz="1700" b="0" dirty="0" smtClean="0">
                <a:solidFill>
                  <a:srgbClr val="002060"/>
                </a:solidFill>
              </a:rPr>
            </a:br>
            <a:r>
              <a:rPr lang="ms-MY" sz="1700" b="0" dirty="0" smtClean="0">
                <a:solidFill>
                  <a:srgbClr val="002060"/>
                </a:solidFill>
              </a:rPr>
              <a:t>1945-yili </a:t>
            </a:r>
            <a:r>
              <a:rPr lang="ms-MY" sz="1700" b="0" dirty="0">
                <a:solidFill>
                  <a:srgbClr val="002060"/>
                </a:solidFill>
              </a:rPr>
              <a:t>mamlakat </a:t>
            </a:r>
            <a:r>
              <a:rPr lang="ms-MY" sz="1700" b="0" dirty="0" smtClean="0">
                <a:solidFill>
                  <a:srgbClr val="002060"/>
                </a:solidFill>
              </a:rPr>
              <a:t>hududi va  </a:t>
            </a:r>
            <a:r>
              <a:rPr lang="ms-MY" sz="1700" b="0" dirty="0">
                <a:solidFill>
                  <a:srgbClr val="002060"/>
                </a:solidFill>
              </a:rPr>
              <a:t>aholisining </a:t>
            </a:r>
            <a:r>
              <a:rPr lang="ms-MY" sz="1700" b="0" dirty="0" smtClean="0">
                <a:solidFill>
                  <a:srgbClr val="002060"/>
                </a:solidFill>
              </a:rPr>
              <a:t>katta qismi gomindanchi </a:t>
            </a:r>
            <a:r>
              <a:rPr lang="ms-MY" sz="1700" b="0" dirty="0">
                <a:solidFill>
                  <a:srgbClr val="002060"/>
                </a:solidFill>
              </a:rPr>
              <a:t>Chan </a:t>
            </a:r>
            <a:r>
              <a:rPr lang="ms-MY" sz="1700" b="0" dirty="0" smtClean="0">
                <a:solidFill>
                  <a:srgbClr val="002060"/>
                </a:solidFill>
              </a:rPr>
              <a:t>Kayshi hukumati </a:t>
            </a:r>
            <a:r>
              <a:rPr lang="ms-MY" sz="1700" b="0" dirty="0">
                <a:solidFill>
                  <a:srgbClr val="002060"/>
                </a:solidFill>
              </a:rPr>
              <a:t>tomonidan </a:t>
            </a:r>
            <a:r>
              <a:rPr lang="ms-MY" sz="1700" b="0" dirty="0" smtClean="0">
                <a:solidFill>
                  <a:srgbClr val="002060"/>
                </a:solidFill>
              </a:rPr>
              <a:t>nazorat </a:t>
            </a:r>
            <a:r>
              <a:rPr lang="ms-MY" sz="1700" b="0" dirty="0">
                <a:solidFill>
                  <a:srgbClr val="002060"/>
                </a:solidFill>
              </a:rPr>
              <a:t>qilinardi.</a:t>
            </a:r>
            <a:endParaRPr lang="ru-RU" sz="1700" b="0"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555" y="647936"/>
            <a:ext cx="1944216" cy="1838325"/>
          </a:xfrm>
          <a:prstGeom prst="rect">
            <a:avLst/>
          </a:prstGeom>
        </p:spPr>
      </p:pic>
      <p:sp>
        <p:nvSpPr>
          <p:cNvPr id="4" name="object 2"/>
          <p:cNvSpPr txBox="1">
            <a:spLocks/>
          </p:cNvSpPr>
          <p:nvPr/>
        </p:nvSpPr>
        <p:spPr>
          <a:xfrm>
            <a:off x="71412" y="102633"/>
            <a:ext cx="5544617" cy="385979"/>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2400" dirty="0" smtClean="0"/>
              <a:t>    </a:t>
            </a:r>
            <a:r>
              <a:rPr lang="en-US" sz="2400" dirty="0" err="1" smtClean="0"/>
              <a:t>Xitoy</a:t>
            </a:r>
            <a:r>
              <a:rPr lang="en-US" sz="2400" dirty="0" smtClean="0"/>
              <a:t> </a:t>
            </a:r>
            <a:r>
              <a:rPr lang="en-US" sz="2400" dirty="0" err="1" smtClean="0"/>
              <a:t>boshqaruvi</a:t>
            </a:r>
            <a:endParaRPr lang="en-US" sz="2400" dirty="0"/>
          </a:p>
        </p:txBody>
      </p:sp>
      <p:sp>
        <p:nvSpPr>
          <p:cNvPr id="6" name="object 2"/>
          <p:cNvSpPr txBox="1">
            <a:spLocks/>
          </p:cNvSpPr>
          <p:nvPr/>
        </p:nvSpPr>
        <p:spPr>
          <a:xfrm>
            <a:off x="3599805" y="2602314"/>
            <a:ext cx="1944216" cy="293646"/>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1800" dirty="0" smtClean="0">
                <a:solidFill>
                  <a:srgbClr val="002060"/>
                </a:solidFill>
              </a:rPr>
              <a:t>Chan </a:t>
            </a:r>
            <a:r>
              <a:rPr lang="en-US" sz="1800" dirty="0" err="1" smtClean="0">
                <a:solidFill>
                  <a:srgbClr val="002060"/>
                </a:solidFill>
              </a:rPr>
              <a:t>Kayshi</a:t>
            </a:r>
            <a:endParaRPr lang="en-US" sz="1800" dirty="0">
              <a:solidFill>
                <a:srgbClr val="002060"/>
              </a:solidFill>
            </a:endParaRPr>
          </a:p>
        </p:txBody>
      </p:sp>
    </p:spTree>
    <p:extLst>
      <p:ext uri="{BB962C8B-B14F-4D97-AF65-F5344CB8AC3E}">
        <p14:creationId xmlns:p14="http://schemas.microsoft.com/office/powerpoint/2010/main" val="212938339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13771" y="708918"/>
            <a:ext cx="3566054" cy="2232638"/>
          </a:xfrm>
          <a:prstGeom prst="rect">
            <a:avLst/>
          </a:prstGeom>
          <a:solidFill>
            <a:schemeClr val="tx1">
              <a:lumMod val="95000"/>
            </a:schemeClr>
          </a:solidFill>
        </p:spPr>
        <p:txBody>
          <a:bodyPr vert="horz" wrap="square" lIns="0" tIns="16486" rIns="0" bIns="0" rtlCol="0" anchor="ctr">
            <a:spAutoFit/>
          </a:bodyPr>
          <a:lstStyle/>
          <a:p>
            <a:pPr indent="177800" algn="l">
              <a:lnSpc>
                <a:spcPct val="100000"/>
              </a:lnSpc>
            </a:pPr>
            <a:r>
              <a:rPr lang="ms-MY" sz="1600" b="0" dirty="0">
                <a:solidFill>
                  <a:srgbClr val="002060"/>
                </a:solidFill>
              </a:rPr>
              <a:t>Chan Kayshi hukumati BMTni tuzishda faol qatnashdi </a:t>
            </a:r>
            <a:r>
              <a:rPr lang="ms-MY" sz="1600" b="0" dirty="0" smtClean="0">
                <a:solidFill>
                  <a:srgbClr val="002060"/>
                </a:solidFill>
              </a:rPr>
              <a:t>va buyuk davlat </a:t>
            </a:r>
            <a:r>
              <a:rPr lang="ms-MY" sz="1600" b="0" dirty="0">
                <a:solidFill>
                  <a:srgbClr val="002060"/>
                </a:solidFill>
              </a:rPr>
              <a:t>sifatida  Xavfsizlik </a:t>
            </a:r>
            <a:r>
              <a:rPr lang="ms-MY" sz="1600" b="0" dirty="0" smtClean="0">
                <a:solidFill>
                  <a:srgbClr val="002060"/>
                </a:solidFill>
              </a:rPr>
              <a:t>Kengashining beshta doimiy   a’zolaridan biri bo‘ldi.</a:t>
            </a:r>
            <a:br>
              <a:rPr lang="ms-MY" sz="1600" b="0" dirty="0" smtClean="0">
                <a:solidFill>
                  <a:srgbClr val="002060"/>
                </a:solidFill>
              </a:rPr>
            </a:br>
            <a:r>
              <a:rPr lang="ms-MY" sz="1600" b="0" dirty="0" smtClean="0">
                <a:solidFill>
                  <a:srgbClr val="002060"/>
                </a:solidFill>
              </a:rPr>
              <a:t>   1945-yil avgustda  </a:t>
            </a:r>
            <a:r>
              <a:rPr lang="ms-MY" sz="1600" b="0" dirty="0">
                <a:solidFill>
                  <a:srgbClr val="002060"/>
                </a:solidFill>
              </a:rPr>
              <a:t>SSSR va </a:t>
            </a:r>
            <a:r>
              <a:rPr lang="ms-MY" sz="1600" b="0" dirty="0" smtClean="0">
                <a:solidFill>
                  <a:srgbClr val="002060"/>
                </a:solidFill>
              </a:rPr>
              <a:t>AQSH </a:t>
            </a:r>
            <a:r>
              <a:rPr lang="ms-MY" sz="1600" b="0" dirty="0">
                <a:solidFill>
                  <a:srgbClr val="002060"/>
                </a:solidFill>
              </a:rPr>
              <a:t>vositachiligida </a:t>
            </a:r>
            <a:r>
              <a:rPr lang="ms-MY" sz="1600" b="0" dirty="0" smtClean="0">
                <a:solidFill>
                  <a:srgbClr val="002060"/>
                </a:solidFill>
              </a:rPr>
              <a:t>Xitoy </a:t>
            </a:r>
            <a:r>
              <a:rPr lang="ms-MY" sz="1600" b="0" dirty="0">
                <a:solidFill>
                  <a:srgbClr val="002060"/>
                </a:solidFill>
              </a:rPr>
              <a:t>Kommunistik partiyasi </a:t>
            </a:r>
            <a:r>
              <a:rPr lang="ms-MY" sz="1600" b="0" dirty="0" smtClean="0">
                <a:solidFill>
                  <a:srgbClr val="002060"/>
                </a:solidFill>
              </a:rPr>
              <a:t>bilan Gomindan o‘rtasida muzokaralar bo‘lib</a:t>
            </a:r>
            <a:r>
              <a:rPr lang="ms-MY" sz="1600" b="0" dirty="0">
                <a:solidFill>
                  <a:srgbClr val="002060"/>
                </a:solidFill>
              </a:rPr>
              <a:t>, o‘zaro dushmanlik harakatlarini to‘xtatishga kelishildi.</a:t>
            </a:r>
            <a:endParaRPr lang="ru-RU" sz="1600" b="0" dirty="0">
              <a:solidFill>
                <a:srgbClr val="00206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833" y="647936"/>
            <a:ext cx="1800225" cy="2435163"/>
          </a:xfrm>
          <a:prstGeom prst="rect">
            <a:avLst/>
          </a:prstGeom>
        </p:spPr>
      </p:pic>
    </p:spTree>
    <p:extLst>
      <p:ext uri="{BB962C8B-B14F-4D97-AF65-F5344CB8AC3E}">
        <p14:creationId xmlns:p14="http://schemas.microsoft.com/office/powerpoint/2010/main" val="32060747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035320028"/>
              </p:ext>
            </p:extLst>
          </p:nvPr>
        </p:nvGraphicFramePr>
        <p:xfrm>
          <a:off x="81252" y="612418"/>
          <a:ext cx="5534777" cy="2425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2"/>
          <p:cNvSpPr txBox="1">
            <a:spLocks/>
          </p:cNvSpPr>
          <p:nvPr/>
        </p:nvSpPr>
        <p:spPr>
          <a:xfrm>
            <a:off x="71412" y="102633"/>
            <a:ext cx="5544617" cy="385979"/>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2400" dirty="0" err="1" smtClean="0"/>
              <a:t>Fuqarolar</a:t>
            </a:r>
            <a:r>
              <a:rPr lang="en-US" sz="2400" dirty="0" smtClean="0"/>
              <a:t> </a:t>
            </a:r>
            <a:r>
              <a:rPr lang="en-US" sz="2400" dirty="0" err="1" smtClean="0"/>
              <a:t>urushi</a:t>
            </a:r>
            <a:endParaRPr lang="en-US" sz="2400" dirty="0"/>
          </a:p>
        </p:txBody>
      </p:sp>
    </p:spTree>
    <p:extLst>
      <p:ext uri="{BB962C8B-B14F-4D97-AF65-F5344CB8AC3E}">
        <p14:creationId xmlns:p14="http://schemas.microsoft.com/office/powerpoint/2010/main" val="411221612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778918107"/>
              </p:ext>
            </p:extLst>
          </p:nvPr>
        </p:nvGraphicFramePr>
        <p:xfrm>
          <a:off x="0" y="71872"/>
          <a:ext cx="5688037"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708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614507245"/>
              </p:ext>
            </p:extLst>
          </p:nvPr>
        </p:nvGraphicFramePr>
        <p:xfrm>
          <a:off x="71413" y="71872"/>
          <a:ext cx="3708412"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825" y="71872"/>
            <a:ext cx="1918185" cy="2457450"/>
          </a:xfrm>
          <a:prstGeom prst="rect">
            <a:avLst/>
          </a:prstGeom>
        </p:spPr>
      </p:pic>
      <p:sp>
        <p:nvSpPr>
          <p:cNvPr id="4" name="object 2"/>
          <p:cNvSpPr txBox="1">
            <a:spLocks/>
          </p:cNvSpPr>
          <p:nvPr/>
        </p:nvSpPr>
        <p:spPr>
          <a:xfrm>
            <a:off x="3815829" y="2622928"/>
            <a:ext cx="1800200" cy="324424"/>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2000" dirty="0" smtClean="0">
                <a:solidFill>
                  <a:srgbClr val="002060"/>
                </a:solidFill>
              </a:rPr>
              <a:t>Mao </a:t>
            </a:r>
            <a:r>
              <a:rPr lang="en-US" sz="2000" dirty="0" err="1" smtClean="0">
                <a:solidFill>
                  <a:srgbClr val="002060"/>
                </a:solidFill>
              </a:rPr>
              <a:t>Szedun</a:t>
            </a:r>
            <a:endParaRPr lang="en-US" sz="2000" dirty="0">
              <a:solidFill>
                <a:srgbClr val="002060"/>
              </a:solidFill>
            </a:endParaRPr>
          </a:p>
        </p:txBody>
      </p:sp>
    </p:spTree>
    <p:extLst>
      <p:ext uri="{BB962C8B-B14F-4D97-AF65-F5344CB8AC3E}">
        <p14:creationId xmlns:p14="http://schemas.microsoft.com/office/powerpoint/2010/main" val="22852061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113963298"/>
              </p:ext>
            </p:extLst>
          </p:nvPr>
        </p:nvGraphicFramePr>
        <p:xfrm>
          <a:off x="71413" y="71872"/>
          <a:ext cx="3816424"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7509" y="71872"/>
            <a:ext cx="1832793" cy="1620180"/>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7836" y="1836564"/>
            <a:ext cx="1790715" cy="1306252"/>
          </a:xfrm>
          <a:prstGeom prst="rect">
            <a:avLst/>
          </a:prstGeom>
        </p:spPr>
      </p:pic>
    </p:spTree>
    <p:extLst>
      <p:ext uri="{BB962C8B-B14F-4D97-AF65-F5344CB8AC3E}">
        <p14:creationId xmlns:p14="http://schemas.microsoft.com/office/powerpoint/2010/main" val="203207579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153867</TotalTime>
  <Words>570</Words>
  <Application>Microsoft Office PowerPoint</Application>
  <PresentationFormat>Произвольный</PresentationFormat>
  <Paragraphs>50</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10</vt:i4>
      </vt:variant>
      <vt:variant>
        <vt:lpstr>Заголовки слайдов</vt:lpstr>
      </vt:variant>
      <vt:variant>
        <vt:i4>20</vt:i4>
      </vt:variant>
    </vt:vector>
  </HeadingPairs>
  <TitlesOfParts>
    <vt:vector size="35" baseType="lpstr">
      <vt:lpstr>Arial</vt:lpstr>
      <vt:lpstr>Calibri</vt:lpstr>
      <vt:lpstr>Open Sans</vt:lpstr>
      <vt:lpstr>Open Sans Light</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JAHON TARIXI</vt:lpstr>
      <vt:lpstr>Reja</vt:lpstr>
      <vt:lpstr>    Xitoy haqida</vt:lpstr>
      <vt:lpstr>Ikkinchi jahon urushi yillarida  Xitoyda rasmiy hokimiyat Chan  Kayshi boshchiligidagi Gomindan  partiyasi (Milliy partiya)ga tegishli edi. 1945-yili mamlakat hududi va  aholisining katta qismi gomindanchi Chan Kayshi hukumati tomonidan nazorat qilinardi.</vt:lpstr>
      <vt:lpstr>Chan Kayshi hukumati BMTni tuzishda faol qatnashdi va buyuk davlat sifatida  Xavfsizlik Kengashining beshta doimiy   a’zolaridan biri bo‘ldi.    1945-yil avgustda  SSSR va AQSH vositachiligida Xitoy Kommunistik partiyasi bilan Gomindan o‘rtasida muzokaralar bo‘lib, o‘zaro dushmanlik harakatlarini to‘xtatishga kelishildi.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Mao Szedun vafotidan so‘ng hokimiyatga kelgan Den Syaopin va boshqa pragmatiklar 1970-yillarning oxiridan Xitoyda islohotlarning yangi strategiyasini ishlab chiqdi. </vt:lpstr>
      <vt:lpstr>1981-yildan qishloq xo‘jaligini keng   miqyosda qayta qurish boshlandi. Natijada Xitoy o‘zini oziq-ovqat   mahsulotlari bilan ta’minlash  muammosini  hal qilib, mahsulotlarni  chetga eksport qila boshladi. Siyosiy rivojlanishda kommunistik rejimning asosiy jihatlari saqlab qolindi.</vt:lpstr>
      <vt:lpstr>1989-yil bahorida talabalar namoyishi boshlandi va may oyida  Pekinda favqulodda holat e’lon qilindi. Den Syaopin buyrug‘iga ko‘ra Tyananmindagi namoyishda talabalarga qarshi qurolli kuch ishlatildi, yuzlab yoshlar halok bo‘ldi, qamoqqa olindi. AQSH Kongressi Xitoyga qarshi sanksiya e’lon qildi.</vt:lpstr>
      <vt:lpstr> Ammo industrial mamlakatlar bilan munosabatlarning yomonlashuvi yuz bermadi. Chunki bu paytga kelib Xitoy juda katta ta’sirga ega mamlakatga aylangan edi. Bu voqealarga qaramasdan,  Xitoyda islohotlar davom ettirildi.</vt:lpstr>
      <vt:lpstr>Xalqaro munosabatlarda Xitoy uzoq  yillar o‘zini ikkinchi darajali davlat sifatida his etib keldi. Xitoy BMT va boshqa xalqaro tashkilotlarda o‘z o‘rniga ega emasdi, uning o‘rnini Tayvanda joylashib olgan Chan Kayshi boshchiligidagi gomindanchilar egallagandi. Ko‘plab G‘arb davlatlari bilan normal munosabatlar mavjud emasdi.</vt:lpstr>
      <vt:lpstr>Презентация PowerPoint</vt:lpstr>
      <vt:lpstr>Mustaqil bajarish uchun topshiriqlar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User</cp:lastModifiedBy>
  <cp:revision>1588</cp:revision>
  <dcterms:created xsi:type="dcterms:W3CDTF">2014-10-08T23:03:32Z</dcterms:created>
  <dcterms:modified xsi:type="dcterms:W3CDTF">2021-02-13T12:48:44Z</dcterms:modified>
</cp:coreProperties>
</file>