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4.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7.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8.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9.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36"/>
  </p:notesMasterIdLst>
  <p:sldIdLst>
    <p:sldId id="1356" r:id="rId11"/>
    <p:sldId id="1402" r:id="rId12"/>
    <p:sldId id="1449" r:id="rId13"/>
    <p:sldId id="1486" r:id="rId14"/>
    <p:sldId id="1489" r:id="rId15"/>
    <p:sldId id="1487" r:id="rId16"/>
    <p:sldId id="1483" r:id="rId17"/>
    <p:sldId id="1464" r:id="rId18"/>
    <p:sldId id="1488" r:id="rId19"/>
    <p:sldId id="1439" r:id="rId20"/>
    <p:sldId id="1474" r:id="rId21"/>
    <p:sldId id="1491" r:id="rId22"/>
    <p:sldId id="1434" r:id="rId23"/>
    <p:sldId id="1469" r:id="rId24"/>
    <p:sldId id="1478" r:id="rId25"/>
    <p:sldId id="1485" r:id="rId26"/>
    <p:sldId id="1451" r:id="rId27"/>
    <p:sldId id="1494" r:id="rId28"/>
    <p:sldId id="1468" r:id="rId29"/>
    <p:sldId id="1493" r:id="rId30"/>
    <p:sldId id="1492" r:id="rId31"/>
    <p:sldId id="1471" r:id="rId32"/>
    <p:sldId id="1459" r:id="rId33"/>
    <p:sldId id="1450" r:id="rId34"/>
    <p:sldId id="1433" r:id="rId35"/>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402"/>
            <p14:sldId id="1449"/>
            <p14:sldId id="1486"/>
            <p14:sldId id="1489"/>
            <p14:sldId id="1487"/>
            <p14:sldId id="1483"/>
            <p14:sldId id="1464"/>
            <p14:sldId id="1488"/>
            <p14:sldId id="1439"/>
            <p14:sldId id="1474"/>
            <p14:sldId id="1491"/>
            <p14:sldId id="1434"/>
            <p14:sldId id="1469"/>
            <p14:sldId id="1478"/>
            <p14:sldId id="1485"/>
            <p14:sldId id="1451"/>
            <p14:sldId id="1494"/>
            <p14:sldId id="1468"/>
            <p14:sldId id="1493"/>
            <p14:sldId id="1492"/>
            <p14:sldId id="1471"/>
            <p14:sldId id="1459"/>
            <p14:sldId id="1450"/>
          </p14:sldIdLst>
        </p14:section>
        <p14:section name="Custom icons" id="{AE7553D5-C09E-4928-A948-69A0E1F717F4}">
          <p14:sldIdLst>
            <p14:sldId id="1433"/>
          </p14:sldIdLst>
        </p14:section>
      </p14:sectionLst>
    </p:ext>
    <p:ext uri="{EFAFB233-063F-42B5-8137-9DF3F51BA10A}">
      <p15:sldGuideLst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00"/>
    <a:srgbClr val="327880"/>
    <a:srgbClr val="328682"/>
    <a:srgbClr val="B2B2B2"/>
    <a:srgbClr val="FFFFFF"/>
    <a:srgbClr val="808080"/>
    <a:srgbClr val="5F5F5F"/>
    <a:srgbClr val="C0C0C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434" autoAdjust="0"/>
  </p:normalViewPr>
  <p:slideViewPr>
    <p:cSldViewPr snapToObjects="1">
      <p:cViewPr varScale="1">
        <p:scale>
          <a:sx n="229" d="100"/>
          <a:sy n="229" d="100"/>
        </p:scale>
        <p:origin x="612" y="180"/>
      </p:cViewPr>
      <p:guideLst>
        <p:guide orient="horz" pos="742"/>
        <p:guide pos="1882"/>
        <p:guide orient="horz" pos="517"/>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ata5.xml.rels><?xml version="1.0" encoding="UTF-8" standalone="yes"?>
<Relationships xmlns="http://schemas.openxmlformats.org/package/2006/relationships"><Relationship Id="rId1" Type="http://schemas.openxmlformats.org/officeDocument/2006/relationships/image" Target="../media/image9.jpeg"/></Relationships>
</file>

<file path=ppt/diagrams/_rels/data7.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4.png"/></Relationships>
</file>

<file path=ppt/diagrams/_rels/data9.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7.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4.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B00E7-E277-489F-8260-2FCD5F3F8D39}"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ru-RU"/>
        </a:p>
      </dgm:t>
    </dgm:pt>
    <dgm:pt modelId="{C648CBD6-2971-43AE-A9CC-2588EDB2461E}">
      <dgm:prSet custT="1"/>
      <dgm:spPr>
        <a:solidFill>
          <a:schemeClr val="accent1">
            <a:lumMod val="40000"/>
            <a:lumOff val="60000"/>
          </a:schemeClr>
        </a:solidFill>
      </dgm:spPr>
      <dgm:t>
        <a:bodyPr anchor="ctr"/>
        <a:lstStyle/>
        <a:p>
          <a:pPr marL="1163638" indent="0" rtl="0">
            <a:lnSpc>
              <a:spcPct val="100000"/>
            </a:lnSpc>
          </a:pPr>
          <a:r>
            <a:rPr lang="ms-MY" sz="1600" b="0" i="0" dirty="0" smtClean="0">
              <a:solidFill>
                <a:srgbClr val="002060"/>
              </a:solidFill>
              <a:latin typeface="Arial" panose="020B0604020202020204" pitchFamily="34" charset="0"/>
              <a:cs typeface="Arial" panose="020B0604020202020204" pitchFamily="34" charset="0"/>
            </a:rPr>
            <a:t>Ikkinchi jahon urushida Yaponiya  mag‘lubiyatga uchradi.  </a:t>
          </a:r>
          <a:r>
            <a:rPr lang="ru-RU" sz="1600" b="0" i="0" dirty="0" smtClean="0">
              <a:solidFill>
                <a:srgbClr val="002060"/>
              </a:solidFill>
              <a:latin typeface="Arial" panose="020B0604020202020204" pitchFamily="34" charset="0"/>
              <a:cs typeface="Arial" panose="020B0604020202020204" pitchFamily="34" charset="0"/>
            </a:rPr>
            <a:t/>
          </a:r>
          <a:br>
            <a:rPr lang="ru-RU" sz="1600" b="0" i="0" dirty="0" smtClean="0">
              <a:solidFill>
                <a:srgbClr val="002060"/>
              </a:solidFill>
              <a:latin typeface="Arial" panose="020B0604020202020204" pitchFamily="34" charset="0"/>
              <a:cs typeface="Arial" panose="020B0604020202020204" pitchFamily="34" charset="0"/>
            </a:rPr>
          </a:br>
          <a:r>
            <a:rPr lang="ms-MY" sz="1600" b="0" i="0" dirty="0" smtClean="0">
              <a:solidFill>
                <a:srgbClr val="002060"/>
              </a:solidFill>
              <a:latin typeface="Arial" panose="020B0604020202020204" pitchFamily="34" charset="0"/>
              <a:cs typeface="Arial" panose="020B0604020202020204" pitchFamily="34" charset="0"/>
            </a:rPr>
            <a:t>Urushda </a:t>
          </a:r>
          <a:r>
            <a:rPr lang="ms-MY" sz="1600" b="1" i="0" dirty="0" smtClean="0">
              <a:solidFill>
                <a:srgbClr val="002060"/>
              </a:solidFill>
              <a:latin typeface="Arial" panose="020B0604020202020204" pitchFamily="34" charset="0"/>
              <a:cs typeface="Arial" panose="020B0604020202020204" pitchFamily="34" charset="0"/>
            </a:rPr>
            <a:t>6,5 mln</a:t>
          </a:r>
          <a:r>
            <a:rPr lang="ms-MY" sz="1600" b="0" i="0" dirty="0" smtClean="0">
              <a:solidFill>
                <a:srgbClr val="002060"/>
              </a:solidFill>
              <a:latin typeface="Arial" panose="020B0604020202020204" pitchFamily="34" charset="0"/>
              <a:cs typeface="Arial" panose="020B0604020202020204" pitchFamily="34" charset="0"/>
            </a:rPr>
            <a:t>. yaponlar halok bo‘ldi,  Yaponiya o‘zining barcha mustamlakalaridan ayrildi.</a:t>
          </a:r>
          <a:r>
            <a:rPr lang="ru-RU" sz="1600" b="0" i="0" dirty="0" smtClean="0">
              <a:solidFill>
                <a:srgbClr val="002060"/>
              </a:solidFill>
              <a:latin typeface="Arial" panose="020B0604020202020204" pitchFamily="34" charset="0"/>
              <a:cs typeface="Arial" panose="020B0604020202020204" pitchFamily="34" charset="0"/>
            </a:rPr>
            <a:t/>
          </a:r>
          <a:br>
            <a:rPr lang="ru-RU" sz="1600" b="0" i="0" dirty="0" smtClean="0">
              <a:solidFill>
                <a:srgbClr val="002060"/>
              </a:solidFill>
              <a:latin typeface="Arial" panose="020B0604020202020204" pitchFamily="34" charset="0"/>
              <a:cs typeface="Arial" panose="020B0604020202020204" pitchFamily="34" charset="0"/>
            </a:rPr>
          </a:br>
          <a:r>
            <a:rPr lang="ms-MY" sz="1600" b="0" i="0" dirty="0" smtClean="0">
              <a:solidFill>
                <a:srgbClr val="002060"/>
              </a:solidFill>
              <a:latin typeface="Arial" panose="020B0604020202020204" pitchFamily="34" charset="0"/>
              <a:cs typeface="Arial" panose="020B0604020202020204" pitchFamily="34" charset="0"/>
            </a:rPr>
            <a:t> Mamlakat AQSH tomonidan okkupatsiya qilinib, hokimiyat general Duglas Makartur boshchiligidagi AQSH okkupatsion qo‘shinlari shtabiga o‘tdi.</a:t>
          </a:r>
        </a:p>
        <a:p>
          <a:pPr marL="1163638" indent="0" rtl="0">
            <a:lnSpc>
              <a:spcPct val="100000"/>
            </a:lnSpc>
          </a:pPr>
          <a:endParaRPr lang="ru-RU" sz="1600" dirty="0">
            <a:solidFill>
              <a:srgbClr val="002060"/>
            </a:solidFill>
            <a:latin typeface="Arial" panose="020B0604020202020204" pitchFamily="34" charset="0"/>
            <a:cs typeface="Arial" panose="020B0604020202020204" pitchFamily="34" charset="0"/>
          </a:endParaRPr>
        </a:p>
      </dgm:t>
    </dgm:pt>
    <dgm:pt modelId="{4B294CE7-7B0C-4828-A609-5DDBD0815FAC}" type="parTrans" cxnId="{4F3B1DDF-F841-4FEB-A8B6-DE53C2AF6271}">
      <dgm:prSet/>
      <dgm:spPr/>
      <dgm:t>
        <a:bodyPr/>
        <a:lstStyle/>
        <a:p>
          <a:endParaRPr lang="ru-RU"/>
        </a:p>
      </dgm:t>
    </dgm:pt>
    <dgm:pt modelId="{A2B5A3C8-BEF1-43CA-8F65-99051D323DD7}" type="sibTrans" cxnId="{4F3B1DDF-F841-4FEB-A8B6-DE53C2AF6271}">
      <dgm:prSet/>
      <dgm:spPr/>
      <dgm:t>
        <a:bodyPr/>
        <a:lstStyle/>
        <a:p>
          <a:endParaRPr lang="ru-RU"/>
        </a:p>
      </dgm:t>
    </dgm:pt>
    <dgm:pt modelId="{43358187-1CAA-4FE9-BB9D-60E3B0D83509}" type="pres">
      <dgm:prSet presAssocID="{6F7B00E7-E277-489F-8260-2FCD5F3F8D39}" presName="Name0" presStyleCnt="0">
        <dgm:presLayoutVars>
          <dgm:dir/>
          <dgm:resizeHandles val="exact"/>
        </dgm:presLayoutVars>
      </dgm:prSet>
      <dgm:spPr/>
      <dgm:t>
        <a:bodyPr/>
        <a:lstStyle/>
        <a:p>
          <a:endParaRPr lang="ru-RU"/>
        </a:p>
      </dgm:t>
    </dgm:pt>
    <dgm:pt modelId="{688CA85E-4B05-4FD1-BBAC-695F017A2651}" type="pres">
      <dgm:prSet presAssocID="{6F7B00E7-E277-489F-8260-2FCD5F3F8D39}" presName="fgShape" presStyleLbl="fgShp" presStyleIdx="0" presStyleCnt="1" custScaleX="54182" custScaleY="71429" custLinFactY="-247619" custLinFactNeighborX="11838" custLinFactNeighborY="-300000"/>
      <dgm:spPr>
        <a:solidFill>
          <a:schemeClr val="tx1">
            <a:lumMod val="75000"/>
          </a:schemeClr>
        </a:solidFill>
      </dgm:spPr>
    </dgm:pt>
    <dgm:pt modelId="{33363DF8-1B9E-42C0-8D90-30BA4DD73388}" type="pres">
      <dgm:prSet presAssocID="{6F7B00E7-E277-489F-8260-2FCD5F3F8D39}" presName="linComp" presStyleCnt="0"/>
      <dgm:spPr/>
    </dgm:pt>
    <dgm:pt modelId="{EADF13B5-8882-4560-9CE7-7D902FC6A83B}" type="pres">
      <dgm:prSet presAssocID="{C648CBD6-2971-43AE-A9CC-2588EDB2461E}" presName="compNode" presStyleCnt="0"/>
      <dgm:spPr/>
    </dgm:pt>
    <dgm:pt modelId="{00AE68EC-F1D8-4B2C-BB23-D84BFCADEF82}" type="pres">
      <dgm:prSet presAssocID="{C648CBD6-2971-43AE-A9CC-2588EDB2461E}" presName="bkgdShape" presStyleLbl="node1" presStyleIdx="0" presStyleCnt="1"/>
      <dgm:spPr/>
      <dgm:t>
        <a:bodyPr/>
        <a:lstStyle/>
        <a:p>
          <a:endParaRPr lang="ru-RU"/>
        </a:p>
      </dgm:t>
    </dgm:pt>
    <dgm:pt modelId="{332834B0-A5CA-44C7-8895-66C13BBD3EE4}" type="pres">
      <dgm:prSet presAssocID="{C648CBD6-2971-43AE-A9CC-2588EDB2461E}" presName="nodeTx" presStyleLbl="node1" presStyleIdx="0" presStyleCnt="1">
        <dgm:presLayoutVars>
          <dgm:bulletEnabled val="1"/>
        </dgm:presLayoutVars>
      </dgm:prSet>
      <dgm:spPr/>
      <dgm:t>
        <a:bodyPr/>
        <a:lstStyle/>
        <a:p>
          <a:endParaRPr lang="ru-RU"/>
        </a:p>
      </dgm:t>
    </dgm:pt>
    <dgm:pt modelId="{7C786C06-A162-4FF4-AFF6-CA0CC9510C2D}" type="pres">
      <dgm:prSet presAssocID="{C648CBD6-2971-43AE-A9CC-2588EDB2461E}" presName="invisiNode" presStyleLbl="node1" presStyleIdx="0" presStyleCnt="1"/>
      <dgm:spPr/>
    </dgm:pt>
    <dgm:pt modelId="{A194A56B-7640-47CD-A4DB-9AED6127FF84}" type="pres">
      <dgm:prSet presAssocID="{C648CBD6-2971-43AE-A9CC-2588EDB2461E}" presName="imagNode" presStyleLbl="fgImgPlace1" presStyleIdx="0" presStyleCnt="1" custScaleX="146058" custScaleY="136036" custLinFactX="-100000" custLinFactNeighborX="-131462" custLinFactNeighborY="12870"/>
      <dgm:spPr>
        <a:blipFill rotWithShape="1">
          <a:blip xmlns:r="http://schemas.openxmlformats.org/officeDocument/2006/relationships" r:embed="rId1"/>
          <a:stretch>
            <a:fillRect/>
          </a:stretch>
        </a:blipFill>
      </dgm:spPr>
    </dgm:pt>
  </dgm:ptLst>
  <dgm:cxnLst>
    <dgm:cxn modelId="{DB265E42-80E0-4AB1-814F-AFB7C2350C65}" type="presOf" srcId="{6F7B00E7-E277-489F-8260-2FCD5F3F8D39}" destId="{43358187-1CAA-4FE9-BB9D-60E3B0D83509}" srcOrd="0" destOrd="0" presId="urn:microsoft.com/office/officeart/2005/8/layout/hList7"/>
    <dgm:cxn modelId="{A3A684DB-7843-4A6C-84D4-EF30FC7D6E12}" type="presOf" srcId="{C648CBD6-2971-43AE-A9CC-2588EDB2461E}" destId="{332834B0-A5CA-44C7-8895-66C13BBD3EE4}" srcOrd="1" destOrd="0" presId="urn:microsoft.com/office/officeart/2005/8/layout/hList7"/>
    <dgm:cxn modelId="{4F3B1DDF-F841-4FEB-A8B6-DE53C2AF6271}" srcId="{6F7B00E7-E277-489F-8260-2FCD5F3F8D39}" destId="{C648CBD6-2971-43AE-A9CC-2588EDB2461E}" srcOrd="0" destOrd="0" parTransId="{4B294CE7-7B0C-4828-A609-5DDBD0815FAC}" sibTransId="{A2B5A3C8-BEF1-43CA-8F65-99051D323DD7}"/>
    <dgm:cxn modelId="{95F876B6-CA59-4DE7-B711-83B81188864D}" type="presOf" srcId="{C648CBD6-2971-43AE-A9CC-2588EDB2461E}" destId="{00AE68EC-F1D8-4B2C-BB23-D84BFCADEF82}" srcOrd="0" destOrd="0" presId="urn:microsoft.com/office/officeart/2005/8/layout/hList7"/>
    <dgm:cxn modelId="{D82F3845-D377-46D0-8ECF-0B885BABC0CA}" type="presParOf" srcId="{43358187-1CAA-4FE9-BB9D-60E3B0D83509}" destId="{688CA85E-4B05-4FD1-BBAC-695F017A2651}" srcOrd="0" destOrd="0" presId="urn:microsoft.com/office/officeart/2005/8/layout/hList7"/>
    <dgm:cxn modelId="{2D12449F-A648-4B3F-AE46-849C774789C4}" type="presParOf" srcId="{43358187-1CAA-4FE9-BB9D-60E3B0D83509}" destId="{33363DF8-1B9E-42C0-8D90-30BA4DD73388}" srcOrd="1" destOrd="0" presId="urn:microsoft.com/office/officeart/2005/8/layout/hList7"/>
    <dgm:cxn modelId="{532FAA24-BB87-498A-A282-B12257D258B1}" type="presParOf" srcId="{33363DF8-1B9E-42C0-8D90-30BA4DD73388}" destId="{EADF13B5-8882-4560-9CE7-7D902FC6A83B}" srcOrd="0" destOrd="0" presId="urn:microsoft.com/office/officeart/2005/8/layout/hList7"/>
    <dgm:cxn modelId="{1D243735-EBA0-4DE2-984F-D13EC95ABBAD}" type="presParOf" srcId="{EADF13B5-8882-4560-9CE7-7D902FC6A83B}" destId="{00AE68EC-F1D8-4B2C-BB23-D84BFCADEF82}" srcOrd="0" destOrd="0" presId="urn:microsoft.com/office/officeart/2005/8/layout/hList7"/>
    <dgm:cxn modelId="{1D397A3B-05D0-41E1-A21A-7F92703B8DC4}" type="presParOf" srcId="{EADF13B5-8882-4560-9CE7-7D902FC6A83B}" destId="{332834B0-A5CA-44C7-8895-66C13BBD3EE4}" srcOrd="1" destOrd="0" presId="urn:microsoft.com/office/officeart/2005/8/layout/hList7"/>
    <dgm:cxn modelId="{F6754838-5BE0-43AE-B9AB-1736BD37E785}" type="presParOf" srcId="{EADF13B5-8882-4560-9CE7-7D902FC6A83B}" destId="{7C786C06-A162-4FF4-AFF6-CA0CC9510C2D}" srcOrd="2" destOrd="0" presId="urn:microsoft.com/office/officeart/2005/8/layout/hList7"/>
    <dgm:cxn modelId="{C102A6D2-85AF-4F38-848A-38B736D6ADBB}" type="presParOf" srcId="{EADF13B5-8882-4560-9CE7-7D902FC6A83B}" destId="{A194A56B-7640-47CD-A4DB-9AED6127FF8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6D8AF5-EEED-4299-9947-0B4EE1E48F6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BDBCF49B-FFDE-4164-BDF0-0E15C8A14120}">
      <dgm:prSet/>
      <dgm:spPr>
        <a:solidFill>
          <a:schemeClr val="bg1">
            <a:lumMod val="10000"/>
            <a:lumOff val="90000"/>
          </a:schemeClr>
        </a:solidFill>
      </dgm:spPr>
      <dgm:t>
        <a:bodyPr/>
        <a:lstStyle/>
        <a:p>
          <a:pPr marL="269875" indent="0" algn="l">
            <a:lnSpc>
              <a:spcPct val="100000"/>
            </a:lnSpc>
          </a:pPr>
          <a:r>
            <a:rPr lang="ms-MY" dirty="0" smtClean="0"/>
            <a:t>           </a:t>
          </a:r>
          <a:r>
            <a:rPr lang="ms-MY" dirty="0" smtClean="0">
              <a:solidFill>
                <a:srgbClr val="002060"/>
              </a:solidFill>
              <a:latin typeface="Arial" panose="020B0604020202020204" pitchFamily="34" charset="0"/>
              <a:cs typeface="Arial" panose="020B0604020202020204" pitchFamily="34" charset="0"/>
            </a:rPr>
            <a:t>AQSHning Yaponiyaga iqtisodiy  yordami  to‘xtovsiz oshib bordi. Yaponiyada  mehnat munosabatlarini demokratlashtirishda </a:t>
          </a:r>
          <a:r>
            <a:rPr lang="ms-MY" b="1" dirty="0" smtClean="0">
              <a:solidFill>
                <a:srgbClr val="002060"/>
              </a:solidFill>
              <a:latin typeface="Arial" panose="020B0604020202020204" pitchFamily="34" charset="0"/>
              <a:cs typeface="Arial" panose="020B0604020202020204" pitchFamily="34" charset="0"/>
            </a:rPr>
            <a:t>1946-yil </a:t>
          </a:r>
          <a:r>
            <a:rPr lang="ms-MY" dirty="0" smtClean="0">
              <a:solidFill>
                <a:srgbClr val="002060"/>
              </a:solidFill>
              <a:latin typeface="Arial" panose="020B0604020202020204" pitchFamily="34" charset="0"/>
              <a:cs typeface="Arial" panose="020B0604020202020204" pitchFamily="34" charset="0"/>
            </a:rPr>
            <a:t>kasaba   uyushmalari to‘g‘risida qonun qabul qilindi. Osiyocha tafakkur, mehnat an’analariga ega bo‘lgan yaponlarni g‘arbcha mehnat usullariga ko‘niktirish   oson kechmadi. </a:t>
          </a:r>
        </a:p>
        <a:p>
          <a:pPr marL="269875" indent="0" algn="l">
            <a:lnSpc>
              <a:spcPct val="100000"/>
            </a:lnSpc>
          </a:pPr>
          <a:r>
            <a:rPr lang="ms-MY" dirty="0" smtClean="0">
              <a:solidFill>
                <a:srgbClr val="002060"/>
              </a:solidFill>
              <a:latin typeface="Arial" panose="020B0604020202020204" pitchFamily="34" charset="0"/>
              <a:cs typeface="Arial" panose="020B0604020202020204" pitchFamily="34" charset="0"/>
            </a:rPr>
            <a:t>Amerikaliklar yaponlarni eng zamonaviy biznes usullari bilan  tanishtirib bordi.</a:t>
          </a:r>
          <a:endParaRPr lang="ru-RU" dirty="0">
            <a:solidFill>
              <a:srgbClr val="002060"/>
            </a:solidFill>
            <a:latin typeface="Arial" panose="020B0604020202020204" pitchFamily="34" charset="0"/>
            <a:cs typeface="Arial" panose="020B0604020202020204" pitchFamily="34" charset="0"/>
          </a:endParaRPr>
        </a:p>
      </dgm:t>
    </dgm:pt>
    <dgm:pt modelId="{F1B9AF42-2641-4A9E-84CB-82B319ACF5FC}" type="parTrans" cxnId="{A4A55B62-AA5E-4B3E-80BE-D0C0607AD159}">
      <dgm:prSet/>
      <dgm:spPr/>
      <dgm:t>
        <a:bodyPr/>
        <a:lstStyle/>
        <a:p>
          <a:endParaRPr lang="ru-RU"/>
        </a:p>
      </dgm:t>
    </dgm:pt>
    <dgm:pt modelId="{EE1FE6C4-8764-46E6-9FC2-0F9DB715DEFF}" type="sibTrans" cxnId="{A4A55B62-AA5E-4B3E-80BE-D0C0607AD159}">
      <dgm:prSet/>
      <dgm:spPr/>
      <dgm:t>
        <a:bodyPr/>
        <a:lstStyle/>
        <a:p>
          <a:endParaRPr lang="ru-RU"/>
        </a:p>
      </dgm:t>
    </dgm:pt>
    <dgm:pt modelId="{44FC3093-77C0-4F69-9B9B-010BF6E9D4E7}" type="pres">
      <dgm:prSet presAssocID="{2D6D8AF5-EEED-4299-9947-0B4EE1E48F6B}" presName="linearFlow" presStyleCnt="0">
        <dgm:presLayoutVars>
          <dgm:dir/>
          <dgm:resizeHandles val="exact"/>
        </dgm:presLayoutVars>
      </dgm:prSet>
      <dgm:spPr/>
      <dgm:t>
        <a:bodyPr/>
        <a:lstStyle/>
        <a:p>
          <a:endParaRPr lang="ru-RU"/>
        </a:p>
      </dgm:t>
    </dgm:pt>
    <dgm:pt modelId="{142F9BC4-59DC-410A-9F2B-D5FCFA63D3AC}" type="pres">
      <dgm:prSet presAssocID="{BDBCF49B-FFDE-4164-BDF0-0E15C8A14120}" presName="composite" presStyleCnt="0"/>
      <dgm:spPr/>
    </dgm:pt>
    <dgm:pt modelId="{5830AE4D-95B3-4255-AEAB-8672CDEC7E2B}" type="pres">
      <dgm:prSet presAssocID="{BDBCF49B-FFDE-4164-BDF0-0E15C8A14120}" presName="imgShp" presStyleLbl="fgImgPlace1" presStyleIdx="0" presStyleCnt="1" custLinFactNeighborX="-3512" custLinFactNeighborY="453"/>
      <dgm:spPr>
        <a:blipFill rotWithShape="1">
          <a:blip xmlns:r="http://schemas.openxmlformats.org/officeDocument/2006/relationships" r:embed="rId1"/>
          <a:stretch>
            <a:fillRect/>
          </a:stretch>
        </a:blipFill>
      </dgm:spPr>
      <dgm:t>
        <a:bodyPr/>
        <a:lstStyle/>
        <a:p>
          <a:endParaRPr lang="ru-RU"/>
        </a:p>
      </dgm:t>
    </dgm:pt>
    <dgm:pt modelId="{53309D20-8936-471A-BE08-9412F2F33A12}" type="pres">
      <dgm:prSet presAssocID="{BDBCF49B-FFDE-4164-BDF0-0E15C8A14120}" presName="txShp" presStyleLbl="node1" presStyleIdx="0" presStyleCnt="1" custScaleX="137814" custScaleY="125939">
        <dgm:presLayoutVars>
          <dgm:bulletEnabled val="1"/>
        </dgm:presLayoutVars>
      </dgm:prSet>
      <dgm:spPr/>
      <dgm:t>
        <a:bodyPr/>
        <a:lstStyle/>
        <a:p>
          <a:endParaRPr lang="ru-RU"/>
        </a:p>
      </dgm:t>
    </dgm:pt>
  </dgm:ptLst>
  <dgm:cxnLst>
    <dgm:cxn modelId="{095533CD-1E4B-404B-8DF7-6B60BF35AA39}" type="presOf" srcId="{2D6D8AF5-EEED-4299-9947-0B4EE1E48F6B}" destId="{44FC3093-77C0-4F69-9B9B-010BF6E9D4E7}" srcOrd="0" destOrd="0" presId="urn:microsoft.com/office/officeart/2005/8/layout/vList3"/>
    <dgm:cxn modelId="{A4A55B62-AA5E-4B3E-80BE-D0C0607AD159}" srcId="{2D6D8AF5-EEED-4299-9947-0B4EE1E48F6B}" destId="{BDBCF49B-FFDE-4164-BDF0-0E15C8A14120}" srcOrd="0" destOrd="0" parTransId="{F1B9AF42-2641-4A9E-84CB-82B319ACF5FC}" sibTransId="{EE1FE6C4-8764-46E6-9FC2-0F9DB715DEFF}"/>
    <dgm:cxn modelId="{C58D8390-224C-40F4-9093-D9E424AED258}" type="presOf" srcId="{BDBCF49B-FFDE-4164-BDF0-0E15C8A14120}" destId="{53309D20-8936-471A-BE08-9412F2F33A12}" srcOrd="0" destOrd="0" presId="urn:microsoft.com/office/officeart/2005/8/layout/vList3"/>
    <dgm:cxn modelId="{9AE0F0B3-4207-4ED0-A914-511AF951C204}" type="presParOf" srcId="{44FC3093-77C0-4F69-9B9B-010BF6E9D4E7}" destId="{142F9BC4-59DC-410A-9F2B-D5FCFA63D3AC}" srcOrd="0" destOrd="0" presId="urn:microsoft.com/office/officeart/2005/8/layout/vList3"/>
    <dgm:cxn modelId="{C941D0E1-C3B3-4DC0-9811-6B86D04D96EC}" type="presParOf" srcId="{142F9BC4-59DC-410A-9F2B-D5FCFA63D3AC}" destId="{5830AE4D-95B3-4255-AEAB-8672CDEC7E2B}" srcOrd="0" destOrd="0" presId="urn:microsoft.com/office/officeart/2005/8/layout/vList3"/>
    <dgm:cxn modelId="{98B12023-94D8-4836-9D07-D63E3970EABC}" type="presParOf" srcId="{142F9BC4-59DC-410A-9F2B-D5FCFA63D3AC}" destId="{53309D20-8936-471A-BE08-9412F2F33A12}" srcOrd="1" destOrd="0" presId="urn:microsoft.com/office/officeart/2005/8/layout/vList3"/>
  </dgm:cxnLst>
  <dgm:bg>
    <a:solidFill>
      <a:schemeClr val="tx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6D8AF5-EEED-4299-9947-0B4EE1E48F6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44C76F63-7094-43C0-A67B-89FFC26BFC51}">
      <dgm:prSet/>
      <dgm:spPr>
        <a:solidFill>
          <a:schemeClr val="bg1">
            <a:lumMod val="10000"/>
            <a:lumOff val="90000"/>
          </a:schemeClr>
        </a:solidFill>
      </dgm:spPr>
      <dgm:t>
        <a:bodyPr/>
        <a:lstStyle/>
        <a:p>
          <a:pPr>
            <a:lnSpc>
              <a:spcPct val="100000"/>
            </a:lnSpc>
          </a:pPr>
          <a:r>
            <a:rPr lang="ms-MY" b="1" dirty="0" smtClean="0">
              <a:solidFill>
                <a:srgbClr val="002060"/>
              </a:solidFill>
              <a:latin typeface="Arial" panose="020B0604020202020204" pitchFamily="34" charset="0"/>
              <a:cs typeface="Arial" panose="020B0604020202020204" pitchFamily="34" charset="0"/>
            </a:rPr>
            <a:t>1950-yildan </a:t>
          </a:r>
          <a:r>
            <a:rPr lang="ms-MY" dirty="0" smtClean="0">
              <a:solidFill>
                <a:srgbClr val="002060"/>
              </a:solidFill>
              <a:latin typeface="Arial" panose="020B0604020202020204" pitchFamily="34" charset="0"/>
              <a:cs typeface="Arial" panose="020B0604020202020204" pitchFamily="34" charset="0"/>
            </a:rPr>
            <a:t>kadrlar tayyorlashning amerikacha standartlari joriy qilindi. Yapon mahsulotlarining sifatini   oshirishga katta e’tibor qaratildi. </a:t>
          </a:r>
          <a:r>
            <a:rPr lang="ms-MY" b="1" dirty="0" smtClean="0">
              <a:solidFill>
                <a:srgbClr val="002060"/>
              </a:solidFill>
              <a:latin typeface="Arial" panose="020B0604020202020204" pitchFamily="34" charset="0"/>
              <a:cs typeface="Arial" panose="020B0604020202020204" pitchFamily="34" charset="0"/>
            </a:rPr>
            <a:t>Edvards  Deming </a:t>
          </a:r>
          <a:r>
            <a:rPr lang="ms-MY" b="0" dirty="0" smtClean="0">
              <a:solidFill>
                <a:srgbClr val="002060"/>
              </a:solidFill>
              <a:latin typeface="Arial" panose="020B0604020202020204" pitchFamily="34" charset="0"/>
              <a:cs typeface="Arial" panose="020B0604020202020204" pitchFamily="34" charset="0"/>
            </a:rPr>
            <a:t>kabi </a:t>
          </a:r>
          <a:r>
            <a:rPr lang="ms-MY" dirty="0" smtClean="0">
              <a:solidFill>
                <a:srgbClr val="002060"/>
              </a:solidFill>
              <a:latin typeface="Arial" panose="020B0604020202020204" pitchFamily="34" charset="0"/>
              <a:cs typeface="Arial" panose="020B0604020202020204" pitchFamily="34" charset="0"/>
            </a:rPr>
            <a:t>amerikalik mashhur iqtisodchilar ma’ruzalar qildi. Yaponiya iqtisodini boshqarish davlat  tizimi yaratildi. </a:t>
          </a:r>
        </a:p>
        <a:p>
          <a:pPr>
            <a:lnSpc>
              <a:spcPct val="100000"/>
            </a:lnSpc>
          </a:pPr>
          <a:r>
            <a:rPr lang="ms-MY" dirty="0" smtClean="0">
              <a:solidFill>
                <a:srgbClr val="002060"/>
              </a:solidFill>
              <a:latin typeface="Arial" panose="020B0604020202020204" pitchFamily="34" charset="0"/>
              <a:cs typeface="Arial" panose="020B0604020202020204" pitchFamily="34" charset="0"/>
            </a:rPr>
            <a:t>Bu  tadbirlar 1950 – 1960-yillarda  Yaponiyaning to‘liq iqtisodiy tiklanishiga olib keldi.</a:t>
          </a:r>
          <a:endParaRPr lang="ru-RU" dirty="0">
            <a:solidFill>
              <a:srgbClr val="002060"/>
            </a:solidFill>
            <a:latin typeface="Arial" panose="020B0604020202020204" pitchFamily="34" charset="0"/>
            <a:cs typeface="Arial" panose="020B0604020202020204" pitchFamily="34" charset="0"/>
          </a:endParaRPr>
        </a:p>
      </dgm:t>
    </dgm:pt>
    <dgm:pt modelId="{8EC6DAB0-CB6D-412C-A02D-0EF199C1AF81}" type="parTrans" cxnId="{0CD4D959-D34D-4CA9-8FDD-18DF8F335694}">
      <dgm:prSet/>
      <dgm:spPr/>
      <dgm:t>
        <a:bodyPr/>
        <a:lstStyle/>
        <a:p>
          <a:endParaRPr lang="ru-RU"/>
        </a:p>
      </dgm:t>
    </dgm:pt>
    <dgm:pt modelId="{FADDD6EA-25B1-47A3-8F51-A3057D029E72}" type="sibTrans" cxnId="{0CD4D959-D34D-4CA9-8FDD-18DF8F335694}">
      <dgm:prSet/>
      <dgm:spPr/>
      <dgm:t>
        <a:bodyPr/>
        <a:lstStyle/>
        <a:p>
          <a:endParaRPr lang="ru-RU"/>
        </a:p>
      </dgm:t>
    </dgm:pt>
    <dgm:pt modelId="{44FC3093-77C0-4F69-9B9B-010BF6E9D4E7}" type="pres">
      <dgm:prSet presAssocID="{2D6D8AF5-EEED-4299-9947-0B4EE1E48F6B}" presName="linearFlow" presStyleCnt="0">
        <dgm:presLayoutVars>
          <dgm:dir/>
          <dgm:resizeHandles val="exact"/>
        </dgm:presLayoutVars>
      </dgm:prSet>
      <dgm:spPr/>
      <dgm:t>
        <a:bodyPr/>
        <a:lstStyle/>
        <a:p>
          <a:endParaRPr lang="ru-RU"/>
        </a:p>
      </dgm:t>
    </dgm:pt>
    <dgm:pt modelId="{1FE27566-8519-4BB2-8EB3-2A0D59B1D302}" type="pres">
      <dgm:prSet presAssocID="{44C76F63-7094-43C0-A67B-89FFC26BFC51}" presName="composite" presStyleCnt="0"/>
      <dgm:spPr/>
    </dgm:pt>
    <dgm:pt modelId="{E1E1E70B-1CD6-4926-9A73-76C7175443D4}" type="pres">
      <dgm:prSet presAssocID="{44C76F63-7094-43C0-A67B-89FFC26BFC51}" presName="imgShp" presStyleLbl="fgImgPlace1" presStyleIdx="0" presStyleCnt="1"/>
      <dgm:spPr>
        <a:blipFill rotWithShape="1">
          <a:blip xmlns:r="http://schemas.openxmlformats.org/officeDocument/2006/relationships" r:embed="rId1"/>
          <a:stretch>
            <a:fillRect/>
          </a:stretch>
        </a:blipFill>
      </dgm:spPr>
      <dgm:t>
        <a:bodyPr/>
        <a:lstStyle/>
        <a:p>
          <a:endParaRPr lang="ru-RU"/>
        </a:p>
      </dgm:t>
    </dgm:pt>
    <dgm:pt modelId="{949142BC-1143-41D6-92E1-E5A716F87603}" type="pres">
      <dgm:prSet presAssocID="{44C76F63-7094-43C0-A67B-89FFC26BFC51}" presName="txShp" presStyleLbl="node1" presStyleIdx="0" presStyleCnt="1" custScaleX="128057" custScaleY="132492">
        <dgm:presLayoutVars>
          <dgm:bulletEnabled val="1"/>
        </dgm:presLayoutVars>
      </dgm:prSet>
      <dgm:spPr/>
      <dgm:t>
        <a:bodyPr/>
        <a:lstStyle/>
        <a:p>
          <a:endParaRPr lang="ru-RU"/>
        </a:p>
      </dgm:t>
    </dgm:pt>
  </dgm:ptLst>
  <dgm:cxnLst>
    <dgm:cxn modelId="{0CD4D959-D34D-4CA9-8FDD-18DF8F335694}" srcId="{2D6D8AF5-EEED-4299-9947-0B4EE1E48F6B}" destId="{44C76F63-7094-43C0-A67B-89FFC26BFC51}" srcOrd="0" destOrd="0" parTransId="{8EC6DAB0-CB6D-412C-A02D-0EF199C1AF81}" sibTransId="{FADDD6EA-25B1-47A3-8F51-A3057D029E72}"/>
    <dgm:cxn modelId="{7A8B5F9E-6A5D-4957-8728-9D8489B632D1}" type="presOf" srcId="{44C76F63-7094-43C0-A67B-89FFC26BFC51}" destId="{949142BC-1143-41D6-92E1-E5A716F87603}" srcOrd="0" destOrd="0" presId="urn:microsoft.com/office/officeart/2005/8/layout/vList3"/>
    <dgm:cxn modelId="{E057229D-4324-49CE-8F2A-21C34C82A0D9}" type="presOf" srcId="{2D6D8AF5-EEED-4299-9947-0B4EE1E48F6B}" destId="{44FC3093-77C0-4F69-9B9B-010BF6E9D4E7}" srcOrd="0" destOrd="0" presId="urn:microsoft.com/office/officeart/2005/8/layout/vList3"/>
    <dgm:cxn modelId="{5EA9C51A-4A06-47CB-AE07-034CE1087FB4}" type="presParOf" srcId="{44FC3093-77C0-4F69-9B9B-010BF6E9D4E7}" destId="{1FE27566-8519-4BB2-8EB3-2A0D59B1D302}" srcOrd="0" destOrd="0" presId="urn:microsoft.com/office/officeart/2005/8/layout/vList3"/>
    <dgm:cxn modelId="{F4F24022-E59B-47CF-9EF7-6305F6990A12}" type="presParOf" srcId="{1FE27566-8519-4BB2-8EB3-2A0D59B1D302}" destId="{E1E1E70B-1CD6-4926-9A73-76C7175443D4}" srcOrd="0" destOrd="0" presId="urn:microsoft.com/office/officeart/2005/8/layout/vList3"/>
    <dgm:cxn modelId="{71B3494A-4C9B-4FB3-88B5-11929503E4BB}" type="presParOf" srcId="{1FE27566-8519-4BB2-8EB3-2A0D59B1D302}" destId="{949142BC-1143-41D6-92E1-E5A716F87603}" srcOrd="1" destOrd="0" presId="urn:microsoft.com/office/officeart/2005/8/layout/vList3"/>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6D8AF5-EEED-4299-9947-0B4EE1E48F6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22B3D253-AD39-44BA-BC4E-E9D03EDB36A2}">
      <dgm:prSet custT="1"/>
      <dgm:spPr>
        <a:solidFill>
          <a:schemeClr val="bg2">
            <a:lumMod val="20000"/>
            <a:lumOff val="80000"/>
          </a:schemeClr>
        </a:solidFill>
      </dgm:spPr>
      <dgm:t>
        <a:bodyPr anchor="t"/>
        <a:lstStyle/>
        <a:p>
          <a:pPr marL="269875" marR="0" lvl="0" indent="-92075" algn="l" defTabSz="914400" eaLnBrk="1" fontAlgn="auto" latinLnBrk="0" hangingPunct="1">
            <a:lnSpc>
              <a:spcPct val="100000"/>
            </a:lnSpc>
            <a:spcBef>
              <a:spcPts val="0"/>
            </a:spcBef>
            <a:spcAft>
              <a:spcPts val="0"/>
            </a:spcAft>
            <a:buClrTx/>
            <a:buSzTx/>
            <a:buFontTx/>
            <a:buNone/>
            <a:tabLst/>
            <a:defRPr/>
          </a:pPr>
          <a:r>
            <a:rPr lang="ms-MY" sz="1300" dirty="0" smtClean="0">
              <a:latin typeface="Arial" panose="020B0604020202020204" pitchFamily="34" charset="0"/>
              <a:cs typeface="Arial" panose="020B0604020202020204" pitchFamily="34" charset="0"/>
            </a:rPr>
            <a:t>       </a:t>
          </a:r>
          <a:r>
            <a:rPr lang="ms-MY" sz="1600" dirty="0" smtClean="0">
              <a:solidFill>
                <a:srgbClr val="002060"/>
              </a:solidFill>
              <a:latin typeface="Arial" panose="020B0604020202020204" pitchFamily="34" charset="0"/>
              <a:cs typeface="Arial" panose="020B0604020202020204" pitchFamily="34" charset="0"/>
            </a:rPr>
            <a:t>Amerikaliklar yaponlarni  demokratiya sharoitida yashashga o‘rgatdi,demokratik islohotlar olib  borildi. Siyosiy va diniy erkinliklar to‘g‘risida direktiva qabul qilindi.  Matbuotda  senzura bekor qilindi, barcha siyosiy mahbuslar ozod etildi, militaristik jamoat tashkilotlari tarqatib  yuborildi. Siyosiy partiyalarni qayta  tuzish boshlandi. </a:t>
          </a:r>
          <a:endParaRPr lang="ru-RU" sz="1600" dirty="0">
            <a:solidFill>
              <a:srgbClr val="002060"/>
            </a:solidFill>
            <a:latin typeface="Arial" panose="020B0604020202020204" pitchFamily="34" charset="0"/>
            <a:cs typeface="Arial" panose="020B0604020202020204" pitchFamily="34" charset="0"/>
          </a:endParaRPr>
        </a:p>
      </dgm:t>
    </dgm:pt>
    <dgm:pt modelId="{FE4A2877-8BDF-4E93-BC1B-93845701433C}" type="parTrans" cxnId="{7DE21F55-DFC3-44B7-A899-7E78424A909D}">
      <dgm:prSet/>
      <dgm:spPr/>
      <dgm:t>
        <a:bodyPr/>
        <a:lstStyle/>
        <a:p>
          <a:endParaRPr lang="ru-RU"/>
        </a:p>
      </dgm:t>
    </dgm:pt>
    <dgm:pt modelId="{CF3A7D21-4C6A-411A-855C-C52535AA0A1D}" type="sibTrans" cxnId="{7DE21F55-DFC3-44B7-A899-7E78424A909D}">
      <dgm:prSet/>
      <dgm:spPr/>
      <dgm:t>
        <a:bodyPr/>
        <a:lstStyle/>
        <a:p>
          <a:endParaRPr lang="ru-RU"/>
        </a:p>
      </dgm:t>
    </dgm:pt>
    <dgm:pt modelId="{44FC3093-77C0-4F69-9B9B-010BF6E9D4E7}" type="pres">
      <dgm:prSet presAssocID="{2D6D8AF5-EEED-4299-9947-0B4EE1E48F6B}" presName="linearFlow" presStyleCnt="0">
        <dgm:presLayoutVars>
          <dgm:dir/>
          <dgm:resizeHandles val="exact"/>
        </dgm:presLayoutVars>
      </dgm:prSet>
      <dgm:spPr/>
      <dgm:t>
        <a:bodyPr/>
        <a:lstStyle/>
        <a:p>
          <a:endParaRPr lang="ru-RU"/>
        </a:p>
      </dgm:t>
    </dgm:pt>
    <dgm:pt modelId="{3ED6DE22-7B21-4B54-95FF-B5BE22FA00E3}" type="pres">
      <dgm:prSet presAssocID="{22B3D253-AD39-44BA-BC4E-E9D03EDB36A2}" presName="composite" presStyleCnt="0"/>
      <dgm:spPr/>
    </dgm:pt>
    <dgm:pt modelId="{21EB3863-B47D-422F-A2CC-302A9C8F08C8}" type="pres">
      <dgm:prSet presAssocID="{22B3D253-AD39-44BA-BC4E-E9D03EDB36A2}" presName="imgShp" presStyleLbl="fgImgPlace1" presStyleIdx="0" presStyleCnt="1" custLinFactNeighborX="-3994" custLinFactNeighborY="-83"/>
      <dgm:spPr>
        <a:blipFill rotWithShape="1">
          <a:blip xmlns:r="http://schemas.openxmlformats.org/officeDocument/2006/relationships" r:embed="rId1"/>
          <a:stretch>
            <a:fillRect/>
          </a:stretch>
        </a:blipFill>
      </dgm:spPr>
      <dgm:t>
        <a:bodyPr/>
        <a:lstStyle/>
        <a:p>
          <a:endParaRPr lang="ru-RU"/>
        </a:p>
      </dgm:t>
    </dgm:pt>
    <dgm:pt modelId="{ABF60821-6BF4-47A8-9508-BD359451458A}" type="pres">
      <dgm:prSet presAssocID="{22B3D253-AD39-44BA-BC4E-E9D03EDB36A2}" presName="txShp" presStyleLbl="node1" presStyleIdx="0" presStyleCnt="1" custScaleX="139344" custScaleY="130718">
        <dgm:presLayoutVars>
          <dgm:bulletEnabled val="1"/>
        </dgm:presLayoutVars>
      </dgm:prSet>
      <dgm:spPr/>
      <dgm:t>
        <a:bodyPr/>
        <a:lstStyle/>
        <a:p>
          <a:endParaRPr lang="ru-RU"/>
        </a:p>
      </dgm:t>
    </dgm:pt>
  </dgm:ptLst>
  <dgm:cxnLst>
    <dgm:cxn modelId="{90C15B2D-B3C8-42AF-92C3-F359A0112903}" type="presOf" srcId="{22B3D253-AD39-44BA-BC4E-E9D03EDB36A2}" destId="{ABF60821-6BF4-47A8-9508-BD359451458A}" srcOrd="0" destOrd="0" presId="urn:microsoft.com/office/officeart/2005/8/layout/vList3"/>
    <dgm:cxn modelId="{122CCF76-6C59-4835-8C57-9DF84998EB10}" type="presOf" srcId="{2D6D8AF5-EEED-4299-9947-0B4EE1E48F6B}" destId="{44FC3093-77C0-4F69-9B9B-010BF6E9D4E7}" srcOrd="0" destOrd="0" presId="urn:microsoft.com/office/officeart/2005/8/layout/vList3"/>
    <dgm:cxn modelId="{7DE21F55-DFC3-44B7-A899-7E78424A909D}" srcId="{2D6D8AF5-EEED-4299-9947-0B4EE1E48F6B}" destId="{22B3D253-AD39-44BA-BC4E-E9D03EDB36A2}" srcOrd="0" destOrd="0" parTransId="{FE4A2877-8BDF-4E93-BC1B-93845701433C}" sibTransId="{CF3A7D21-4C6A-411A-855C-C52535AA0A1D}"/>
    <dgm:cxn modelId="{96CE7521-4879-4C6D-8F1B-B6C5DE2F3FFB}" type="presParOf" srcId="{44FC3093-77C0-4F69-9B9B-010BF6E9D4E7}" destId="{3ED6DE22-7B21-4B54-95FF-B5BE22FA00E3}" srcOrd="0" destOrd="0" presId="urn:microsoft.com/office/officeart/2005/8/layout/vList3"/>
    <dgm:cxn modelId="{8D596696-244E-424A-8369-23F25BCAF5D6}" type="presParOf" srcId="{3ED6DE22-7B21-4B54-95FF-B5BE22FA00E3}" destId="{21EB3863-B47D-422F-A2CC-302A9C8F08C8}" srcOrd="0" destOrd="0" presId="urn:microsoft.com/office/officeart/2005/8/layout/vList3"/>
    <dgm:cxn modelId="{11F2DEF5-96FD-49D2-953E-505F652F3123}" type="presParOf" srcId="{3ED6DE22-7B21-4B54-95FF-B5BE22FA00E3}" destId="{ABF60821-6BF4-47A8-9508-BD359451458A}" srcOrd="1" destOrd="0" presId="urn:microsoft.com/office/officeart/2005/8/layout/vList3"/>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C2F7D9-E96F-4BDF-9CEA-8CE209F8C71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977BDA28-02D6-4771-9EFB-5ECAB5CB26E3}">
      <dgm:prSet/>
      <dgm:spPr>
        <a:solidFill>
          <a:schemeClr val="accent2">
            <a:lumMod val="20000"/>
            <a:lumOff val="80000"/>
          </a:schemeClr>
        </a:solidFill>
      </dgm:spPr>
      <dgm:t>
        <a:bodyPr/>
        <a:lstStyle/>
        <a:p>
          <a:pPr marL="92075" indent="0" algn="l" rtl="0">
            <a:lnSpc>
              <a:spcPct val="100000"/>
            </a:lnSpc>
          </a:pP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Qisqa</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vaqt</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ichida</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tez</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sur‘atlar</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bilan</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o‘sib</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borish</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Yaponiyaga</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nafaqat</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urushdagi</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mag‘lubiyatni</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to‘liq</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tiklashga</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balki</a:t>
          </a:r>
          <a:r>
            <a:rPr lang="en-US" b="0" i="0" dirty="0" smtClean="0">
              <a:solidFill>
                <a:srgbClr val="002060"/>
              </a:solidFill>
              <a:latin typeface="Arial" panose="020B0604020202020204" pitchFamily="34" charset="0"/>
              <a:cs typeface="Arial" panose="020B0604020202020204" pitchFamily="34" charset="0"/>
            </a:rPr>
            <a:t> </a:t>
          </a:r>
          <a:r>
            <a:rPr lang="en-US" b="1" i="0" dirty="0" err="1" smtClean="0">
              <a:solidFill>
                <a:srgbClr val="002060"/>
              </a:solidFill>
              <a:latin typeface="Arial" panose="020B0604020202020204" pitchFamily="34" charset="0"/>
              <a:cs typeface="Arial" panose="020B0604020202020204" pitchFamily="34" charset="0"/>
            </a:rPr>
            <a:t>Fransiya</a:t>
          </a:r>
          <a:r>
            <a:rPr lang="en-US" b="1" i="0" dirty="0" smtClean="0">
              <a:solidFill>
                <a:srgbClr val="002060"/>
              </a:solidFill>
              <a:latin typeface="Arial" panose="020B0604020202020204" pitchFamily="34" charset="0"/>
              <a:cs typeface="Arial" panose="020B0604020202020204" pitchFamily="34" charset="0"/>
            </a:rPr>
            <a:t>, </a:t>
          </a:r>
          <a:r>
            <a:rPr lang="en-US" b="1" i="0" dirty="0" err="1" smtClean="0">
              <a:solidFill>
                <a:srgbClr val="002060"/>
              </a:solidFill>
              <a:latin typeface="Arial" panose="020B0604020202020204" pitchFamily="34" charset="0"/>
              <a:cs typeface="Arial" panose="020B0604020202020204" pitchFamily="34" charset="0"/>
            </a:rPr>
            <a:t>Italiya</a:t>
          </a:r>
          <a:r>
            <a:rPr lang="en-US" b="1" i="0" dirty="0" smtClean="0">
              <a:solidFill>
                <a:srgbClr val="002060"/>
              </a:solidFill>
              <a:latin typeface="Arial" panose="020B0604020202020204" pitchFamily="34" charset="0"/>
              <a:cs typeface="Arial" panose="020B0604020202020204" pitchFamily="34" charset="0"/>
            </a:rPr>
            <a:t>, </a:t>
          </a:r>
          <a:r>
            <a:rPr lang="en-US" b="1" i="0" dirty="0" err="1" smtClean="0">
              <a:solidFill>
                <a:srgbClr val="002060"/>
              </a:solidFill>
              <a:latin typeface="Arial" panose="020B0604020202020204" pitchFamily="34" charset="0"/>
              <a:cs typeface="Arial" panose="020B0604020202020204" pitchFamily="34" charset="0"/>
            </a:rPr>
            <a:t>Kanada</a:t>
          </a:r>
          <a:r>
            <a:rPr lang="en-US" b="1" i="0" dirty="0" smtClean="0">
              <a:solidFill>
                <a:srgbClr val="002060"/>
              </a:solidFill>
              <a:latin typeface="Arial" panose="020B0604020202020204" pitchFamily="34" charset="0"/>
              <a:cs typeface="Arial" panose="020B0604020202020204" pitchFamily="34" charset="0"/>
            </a:rPr>
            <a:t>, </a:t>
          </a:r>
          <a:r>
            <a:rPr lang="en-US" b="1" i="0" dirty="0" err="1" smtClean="0">
              <a:solidFill>
                <a:srgbClr val="002060"/>
              </a:solidFill>
              <a:latin typeface="Arial" panose="020B0604020202020204" pitchFamily="34" charset="0"/>
              <a:cs typeface="Arial" panose="020B0604020202020204" pitchFamily="34" charset="0"/>
            </a:rPr>
            <a:t>Buyuk</a:t>
          </a:r>
          <a:r>
            <a:rPr lang="en-US" b="1" i="0" dirty="0" smtClean="0">
              <a:solidFill>
                <a:srgbClr val="002060"/>
              </a:solidFill>
              <a:latin typeface="Arial" panose="020B0604020202020204" pitchFamily="34" charset="0"/>
              <a:cs typeface="Arial" panose="020B0604020202020204" pitchFamily="34" charset="0"/>
            </a:rPr>
            <a:t> </a:t>
          </a:r>
          <a:r>
            <a:rPr lang="en-US" b="1" i="0" dirty="0" err="1" smtClean="0">
              <a:solidFill>
                <a:srgbClr val="002060"/>
              </a:solidFill>
              <a:latin typeface="Arial" panose="020B0604020202020204" pitchFamily="34" charset="0"/>
              <a:cs typeface="Arial" panose="020B0604020202020204" pitchFamily="34" charset="0"/>
            </a:rPr>
            <a:t>Britaniya</a:t>
          </a:r>
          <a:r>
            <a:rPr lang="en-US" b="1" i="0" dirty="0" smtClean="0">
              <a:solidFill>
                <a:srgbClr val="002060"/>
              </a:solidFill>
              <a:latin typeface="Arial" panose="020B0604020202020204" pitchFamily="34" charset="0"/>
              <a:cs typeface="Arial" panose="020B0604020202020204" pitchFamily="34" charset="0"/>
            </a:rPr>
            <a:t>, </a:t>
          </a:r>
          <a:r>
            <a:rPr lang="en-US" b="1" i="0" dirty="0" err="1" smtClean="0">
              <a:solidFill>
                <a:srgbClr val="002060"/>
              </a:solidFill>
              <a:latin typeface="Arial" panose="020B0604020202020204" pitchFamily="34" charset="0"/>
              <a:cs typeface="Arial" panose="020B0604020202020204" pitchFamily="34" charset="0"/>
            </a:rPr>
            <a:t>Germaniyani</a:t>
          </a:r>
          <a:r>
            <a:rPr lang="en-US" b="1"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ortda</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qoldirib</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yalpi</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ichki</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mahsulotning</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hajmi</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bo‘yicha</a:t>
          </a:r>
          <a:r>
            <a:rPr lang="en-US" b="0" i="0" dirty="0" smtClean="0">
              <a:solidFill>
                <a:srgbClr val="002060"/>
              </a:solidFill>
              <a:latin typeface="Arial" panose="020B0604020202020204" pitchFamily="34" charset="0"/>
              <a:cs typeface="Arial" panose="020B0604020202020204" pitchFamily="34" charset="0"/>
            </a:rPr>
            <a:t> </a:t>
          </a:r>
          <a:r>
            <a:rPr lang="en-US" b="1" i="0" dirty="0" err="1" smtClean="0">
              <a:solidFill>
                <a:srgbClr val="002060"/>
              </a:solidFill>
              <a:latin typeface="Arial" panose="020B0604020202020204" pitchFamily="34" charset="0"/>
              <a:cs typeface="Arial" panose="020B0604020202020204" pitchFamily="34" charset="0"/>
            </a:rPr>
            <a:t>AQSh</a:t>
          </a:r>
          <a:r>
            <a:rPr lang="en-US" b="0" i="0" dirty="0" err="1" smtClean="0">
              <a:solidFill>
                <a:srgbClr val="002060"/>
              </a:solidFill>
              <a:latin typeface="Arial" panose="020B0604020202020204" pitchFamily="34" charset="0"/>
              <a:cs typeface="Arial" panose="020B0604020202020204" pitchFamily="34" charset="0"/>
            </a:rPr>
            <a:t>dan</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keyin</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ikkinchi</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o‘rinni</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egallashga</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imkon</a:t>
          </a:r>
          <a:r>
            <a:rPr lang="en-US" b="0" i="0" dirty="0" smtClean="0">
              <a:solidFill>
                <a:srgbClr val="002060"/>
              </a:solidFill>
              <a:latin typeface="Arial" panose="020B0604020202020204" pitchFamily="34" charset="0"/>
              <a:cs typeface="Arial" panose="020B0604020202020204" pitchFamily="34" charset="0"/>
            </a:rPr>
            <a:t> </a:t>
          </a:r>
          <a:r>
            <a:rPr lang="en-US" b="0" i="0" dirty="0" err="1" smtClean="0">
              <a:solidFill>
                <a:srgbClr val="002060"/>
              </a:solidFill>
              <a:latin typeface="Arial" panose="020B0604020202020204" pitchFamily="34" charset="0"/>
              <a:cs typeface="Arial" panose="020B0604020202020204" pitchFamily="34" charset="0"/>
            </a:rPr>
            <a:t>berdi</a:t>
          </a:r>
          <a:r>
            <a:rPr lang="en-US" b="0" i="0" dirty="0" smtClean="0">
              <a:solidFill>
                <a:srgbClr val="002060"/>
              </a:solidFill>
              <a:latin typeface="Arial" panose="020B0604020202020204" pitchFamily="34" charset="0"/>
              <a:cs typeface="Arial" panose="020B0604020202020204" pitchFamily="34" charset="0"/>
            </a:rPr>
            <a:t>. </a:t>
          </a:r>
          <a:endParaRPr lang="ru-RU" dirty="0">
            <a:solidFill>
              <a:srgbClr val="002060"/>
            </a:solidFill>
            <a:latin typeface="Arial" panose="020B0604020202020204" pitchFamily="34" charset="0"/>
            <a:cs typeface="Arial" panose="020B0604020202020204" pitchFamily="34" charset="0"/>
          </a:endParaRPr>
        </a:p>
      </dgm:t>
    </dgm:pt>
    <dgm:pt modelId="{960C1D0A-4367-4A4C-A127-F44EC1F4C212}" type="parTrans" cxnId="{B9ED2814-20D9-4D58-A3EB-CCC0EAAF9BB7}">
      <dgm:prSet/>
      <dgm:spPr/>
      <dgm:t>
        <a:bodyPr/>
        <a:lstStyle/>
        <a:p>
          <a:endParaRPr lang="ru-RU"/>
        </a:p>
      </dgm:t>
    </dgm:pt>
    <dgm:pt modelId="{4CC26CD6-BDAD-4060-84DB-18733F2792A6}" type="sibTrans" cxnId="{B9ED2814-20D9-4D58-A3EB-CCC0EAAF9BB7}">
      <dgm:prSet/>
      <dgm:spPr/>
      <dgm:t>
        <a:bodyPr/>
        <a:lstStyle/>
        <a:p>
          <a:endParaRPr lang="ru-RU"/>
        </a:p>
      </dgm:t>
    </dgm:pt>
    <dgm:pt modelId="{CC05DE5A-C7C8-46E7-B13E-A3A63A58813F}" type="pres">
      <dgm:prSet presAssocID="{D2C2F7D9-E96F-4BDF-9CEA-8CE209F8C715}" presName="linearFlow" presStyleCnt="0">
        <dgm:presLayoutVars>
          <dgm:dir/>
          <dgm:resizeHandles val="exact"/>
        </dgm:presLayoutVars>
      </dgm:prSet>
      <dgm:spPr/>
      <dgm:t>
        <a:bodyPr/>
        <a:lstStyle/>
        <a:p>
          <a:endParaRPr lang="ru-RU"/>
        </a:p>
      </dgm:t>
    </dgm:pt>
    <dgm:pt modelId="{05BBCC32-50D3-4FCA-9BEF-12F76CCEC46A}" type="pres">
      <dgm:prSet presAssocID="{977BDA28-02D6-4771-9EFB-5ECAB5CB26E3}" presName="composite" presStyleCnt="0"/>
      <dgm:spPr/>
    </dgm:pt>
    <dgm:pt modelId="{AE28A533-5E7B-4C54-BC24-D359961F3F18}" type="pres">
      <dgm:prSet presAssocID="{977BDA28-02D6-4771-9EFB-5ECAB5CB26E3}" presName="imgShp" presStyleLbl="fgImgPlace1" presStyleIdx="0" presStyleCnt="1" custLinFactNeighborX="-6245" custLinFactNeighborY="-863"/>
      <dgm:spPr>
        <a:blipFill rotWithShape="1">
          <a:blip xmlns:r="http://schemas.openxmlformats.org/officeDocument/2006/relationships" r:embed="rId1"/>
          <a:stretch>
            <a:fillRect/>
          </a:stretch>
        </a:blipFill>
      </dgm:spPr>
    </dgm:pt>
    <dgm:pt modelId="{8739230A-C608-423F-8F9D-9F3B8C57D8A7}" type="pres">
      <dgm:prSet presAssocID="{977BDA28-02D6-4771-9EFB-5ECAB5CB26E3}" presName="txShp" presStyleLbl="node1" presStyleIdx="0" presStyleCnt="1" custScaleX="135951" custScaleY="125929" custLinFactNeighborX="2214" custLinFactNeighborY="840">
        <dgm:presLayoutVars>
          <dgm:bulletEnabled val="1"/>
        </dgm:presLayoutVars>
      </dgm:prSet>
      <dgm:spPr/>
      <dgm:t>
        <a:bodyPr/>
        <a:lstStyle/>
        <a:p>
          <a:endParaRPr lang="ru-RU"/>
        </a:p>
      </dgm:t>
    </dgm:pt>
  </dgm:ptLst>
  <dgm:cxnLst>
    <dgm:cxn modelId="{78AF4C8B-90AE-46D2-BA10-5255F7D943C8}" type="presOf" srcId="{977BDA28-02D6-4771-9EFB-5ECAB5CB26E3}" destId="{8739230A-C608-423F-8F9D-9F3B8C57D8A7}" srcOrd="0" destOrd="0" presId="urn:microsoft.com/office/officeart/2005/8/layout/vList3"/>
    <dgm:cxn modelId="{0849E01F-C3F7-45D0-AC81-3C1AB408C728}" type="presOf" srcId="{D2C2F7D9-E96F-4BDF-9CEA-8CE209F8C715}" destId="{CC05DE5A-C7C8-46E7-B13E-A3A63A58813F}" srcOrd="0" destOrd="0" presId="urn:microsoft.com/office/officeart/2005/8/layout/vList3"/>
    <dgm:cxn modelId="{B9ED2814-20D9-4D58-A3EB-CCC0EAAF9BB7}" srcId="{D2C2F7D9-E96F-4BDF-9CEA-8CE209F8C715}" destId="{977BDA28-02D6-4771-9EFB-5ECAB5CB26E3}" srcOrd="0" destOrd="0" parTransId="{960C1D0A-4367-4A4C-A127-F44EC1F4C212}" sibTransId="{4CC26CD6-BDAD-4060-84DB-18733F2792A6}"/>
    <dgm:cxn modelId="{8D11EEB0-894C-4C33-951C-72B7244CAE72}" type="presParOf" srcId="{CC05DE5A-C7C8-46E7-B13E-A3A63A58813F}" destId="{05BBCC32-50D3-4FCA-9BEF-12F76CCEC46A}" srcOrd="0" destOrd="0" presId="urn:microsoft.com/office/officeart/2005/8/layout/vList3"/>
    <dgm:cxn modelId="{95D8F445-AFE0-4123-9B84-B46335A9B489}" type="presParOf" srcId="{05BBCC32-50D3-4FCA-9BEF-12F76CCEC46A}" destId="{AE28A533-5E7B-4C54-BC24-D359961F3F18}" srcOrd="0" destOrd="0" presId="urn:microsoft.com/office/officeart/2005/8/layout/vList3"/>
    <dgm:cxn modelId="{1217F42C-7D4A-476F-BC78-17F69230C9D7}" type="presParOf" srcId="{05BBCC32-50D3-4FCA-9BEF-12F76CCEC46A}" destId="{8739230A-C608-423F-8F9D-9F3B8C57D8A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BFF963-567B-4B88-B072-704B2777885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2C81E01C-D009-4FEC-96A6-FA65586DF8B2}">
      <dgm:prSet custT="1"/>
      <dgm:spPr>
        <a:solidFill>
          <a:schemeClr val="accent3">
            <a:lumMod val="40000"/>
            <a:lumOff val="60000"/>
          </a:schemeClr>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ms-MY" sz="1300" dirty="0" smtClean="0">
              <a:solidFill>
                <a:srgbClr val="002060"/>
              </a:solidFill>
              <a:latin typeface="Arial" panose="020B0604020202020204" pitchFamily="34" charset="0"/>
              <a:cs typeface="Arial" panose="020B0604020202020204" pitchFamily="34" charset="0"/>
            </a:rPr>
            <a:t>1980-yillardan Yaponiyada  </a:t>
          </a:r>
          <a:r>
            <a:rPr lang="ms-MY" sz="1300" b="1" dirty="0" smtClean="0">
              <a:solidFill>
                <a:srgbClr val="002060"/>
              </a:solidFill>
              <a:latin typeface="Arial" panose="020B0604020202020204" pitchFamily="34" charset="0"/>
              <a:cs typeface="Arial" panose="020B0604020202020204" pitchFamily="34" charset="0"/>
            </a:rPr>
            <a:t>26  ta texnopolislar </a:t>
          </a:r>
          <a:r>
            <a:rPr lang="ms-MY" sz="1300" dirty="0" smtClean="0">
              <a:solidFill>
                <a:srgbClr val="002060"/>
              </a:solidFill>
              <a:latin typeface="Arial" panose="020B0604020202020204" pitchFamily="34" charset="0"/>
              <a:cs typeface="Arial" panose="020B0604020202020204" pitchFamily="34" charset="0"/>
            </a:rPr>
            <a:t>tashkil  qilindi, Yaponiya jahon bozoriga yangi turdagi mahsulotlar – mikroprotsessorlar, personal kompyuterlar,  sanoat robotlari va tez o‘zgaruvchan ishlab chiqarish tizimlari  bilan chiqdi. Mamlakatda postindustrial iqtisodiy model  shakllandi va u postindustrial sivilizatsiyaga asos bo‘ldi.</a:t>
          </a:r>
          <a:endParaRPr lang="ru-RU" sz="1300" dirty="0">
            <a:solidFill>
              <a:srgbClr val="002060"/>
            </a:solidFill>
            <a:latin typeface="Arial" panose="020B0604020202020204" pitchFamily="34" charset="0"/>
            <a:cs typeface="Arial" panose="020B0604020202020204" pitchFamily="34" charset="0"/>
          </a:endParaRPr>
        </a:p>
      </dgm:t>
    </dgm:pt>
    <dgm:pt modelId="{A21D77F9-5641-48BC-A75D-3E7C3C9C1B9A}" type="parTrans" cxnId="{70A518E5-9F6B-4543-A1CA-B30A1AA6BD8F}">
      <dgm:prSet/>
      <dgm:spPr/>
      <dgm:t>
        <a:bodyPr/>
        <a:lstStyle/>
        <a:p>
          <a:endParaRPr lang="ru-RU"/>
        </a:p>
      </dgm:t>
    </dgm:pt>
    <dgm:pt modelId="{6D95433F-89F1-4F7B-9A9B-F0F4F5E1EF82}" type="sibTrans" cxnId="{70A518E5-9F6B-4543-A1CA-B30A1AA6BD8F}">
      <dgm:prSet/>
      <dgm:spPr/>
      <dgm:t>
        <a:bodyPr/>
        <a:lstStyle/>
        <a:p>
          <a:endParaRPr lang="ru-RU"/>
        </a:p>
      </dgm:t>
    </dgm:pt>
    <dgm:pt modelId="{18575DBC-BA60-41FE-ACFE-8555D9552BC1}">
      <dgm:prSet custT="1"/>
      <dgm:spPr>
        <a:solidFill>
          <a:schemeClr val="accent1">
            <a:lumMod val="20000"/>
            <a:lumOff val="80000"/>
          </a:schemeClr>
        </a:solidFill>
      </dgm:spPr>
      <dgm:t>
        <a:bodyPr/>
        <a:lstStyle/>
        <a:p>
          <a:pPr>
            <a:lnSpc>
              <a:spcPct val="100000"/>
            </a:lnSpc>
          </a:pPr>
          <a:r>
            <a:rPr lang="ms-MY" sz="1300" dirty="0" smtClean="0">
              <a:solidFill>
                <a:srgbClr val="002060"/>
              </a:solidFill>
              <a:latin typeface="Arial" panose="020B0604020202020204" pitchFamily="34" charset="0"/>
              <a:cs typeface="Arial" panose="020B0604020202020204" pitchFamily="34" charset="0"/>
            </a:rPr>
            <a:t>Yapon “iqtisodiy mo‘jizasi” arzon neftga asoslangan bo‘lib, </a:t>
          </a:r>
          <a:br>
            <a:rPr lang="ms-MY" sz="1300" dirty="0" smtClean="0">
              <a:solidFill>
                <a:srgbClr val="002060"/>
              </a:solidFill>
              <a:latin typeface="Arial" panose="020B0604020202020204" pitchFamily="34" charset="0"/>
              <a:cs typeface="Arial" panose="020B0604020202020204" pitchFamily="34" charset="0"/>
            </a:rPr>
          </a:br>
          <a:r>
            <a:rPr lang="ms-MY" sz="1300" dirty="0" smtClean="0">
              <a:solidFill>
                <a:srgbClr val="002060"/>
              </a:solidFill>
              <a:latin typeface="Arial" panose="020B0604020202020204" pitchFamily="34" charset="0"/>
              <a:cs typeface="Arial" panose="020B0604020202020204" pitchFamily="34" charset="0"/>
            </a:rPr>
            <a:t>1970-yillardagi neft inqirozi Yaponiyani o‘z iqtisodiy tizimini keskin o‘zgartirishga  majbur qildi. Sanoatda ilmtalab ishlab chiqarish sohalariga asosiy e’tibor qaratildi. Mahsulot qiymatining asosiy  qismini ilmiy yangiliklar, xodimlarning texnik malakasi, dizayn, nou-xaular tashkil qildi.</a:t>
          </a:r>
          <a:endParaRPr lang="ru-RU" sz="1300" dirty="0">
            <a:solidFill>
              <a:srgbClr val="002060"/>
            </a:solidFill>
            <a:latin typeface="Arial" panose="020B0604020202020204" pitchFamily="34" charset="0"/>
            <a:cs typeface="Arial" panose="020B0604020202020204" pitchFamily="34" charset="0"/>
          </a:endParaRPr>
        </a:p>
      </dgm:t>
    </dgm:pt>
    <dgm:pt modelId="{29AC0B27-8267-4B2F-A18A-D6F0DB5067B9}" type="parTrans" cxnId="{01C00538-55EE-4C0C-8A18-2E498D38D37A}">
      <dgm:prSet/>
      <dgm:spPr/>
      <dgm:t>
        <a:bodyPr/>
        <a:lstStyle/>
        <a:p>
          <a:endParaRPr lang="ru-RU"/>
        </a:p>
      </dgm:t>
    </dgm:pt>
    <dgm:pt modelId="{295D71C0-D0B5-4156-9516-08BFD6F6C688}" type="sibTrans" cxnId="{01C00538-55EE-4C0C-8A18-2E498D38D37A}">
      <dgm:prSet/>
      <dgm:spPr/>
      <dgm:t>
        <a:bodyPr/>
        <a:lstStyle/>
        <a:p>
          <a:endParaRPr lang="ru-RU"/>
        </a:p>
      </dgm:t>
    </dgm:pt>
    <dgm:pt modelId="{F016D4F3-5D53-4FB1-A39C-AE6AE3FF702F}" type="pres">
      <dgm:prSet presAssocID="{1BBFF963-567B-4B88-B072-704B2777885B}" presName="Name0" presStyleCnt="0">
        <dgm:presLayoutVars>
          <dgm:dir/>
          <dgm:animLvl val="lvl"/>
          <dgm:resizeHandles val="exact"/>
        </dgm:presLayoutVars>
      </dgm:prSet>
      <dgm:spPr/>
      <dgm:t>
        <a:bodyPr/>
        <a:lstStyle/>
        <a:p>
          <a:endParaRPr lang="ru-RU"/>
        </a:p>
      </dgm:t>
    </dgm:pt>
    <dgm:pt modelId="{B7A4421C-5F11-4D90-A5F6-610F17908795}" type="pres">
      <dgm:prSet presAssocID="{2C81E01C-D009-4FEC-96A6-FA65586DF8B2}" presName="boxAndChildren" presStyleCnt="0"/>
      <dgm:spPr/>
    </dgm:pt>
    <dgm:pt modelId="{510692A8-5AE4-46B1-A038-B995BC40CEDF}" type="pres">
      <dgm:prSet presAssocID="{2C81E01C-D009-4FEC-96A6-FA65586DF8B2}" presName="parentTextBox" presStyleLbl="node1" presStyleIdx="0" presStyleCnt="2"/>
      <dgm:spPr/>
      <dgm:t>
        <a:bodyPr/>
        <a:lstStyle/>
        <a:p>
          <a:endParaRPr lang="ru-RU"/>
        </a:p>
      </dgm:t>
    </dgm:pt>
    <dgm:pt modelId="{95C77933-E719-45A6-AC37-F997F9FCADCB}" type="pres">
      <dgm:prSet presAssocID="{295D71C0-D0B5-4156-9516-08BFD6F6C688}" presName="sp" presStyleCnt="0"/>
      <dgm:spPr/>
    </dgm:pt>
    <dgm:pt modelId="{87B235AA-2744-42E5-BBAC-FF643BE81DBC}" type="pres">
      <dgm:prSet presAssocID="{18575DBC-BA60-41FE-ACFE-8555D9552BC1}" presName="arrowAndChildren" presStyleCnt="0"/>
      <dgm:spPr/>
    </dgm:pt>
    <dgm:pt modelId="{F0A2D8F2-9865-4BFF-B618-C4082A94CED4}" type="pres">
      <dgm:prSet presAssocID="{18575DBC-BA60-41FE-ACFE-8555D9552BC1}" presName="parentTextArrow" presStyleLbl="node1" presStyleIdx="1" presStyleCnt="2"/>
      <dgm:spPr/>
      <dgm:t>
        <a:bodyPr/>
        <a:lstStyle/>
        <a:p>
          <a:endParaRPr lang="ru-RU"/>
        </a:p>
      </dgm:t>
    </dgm:pt>
  </dgm:ptLst>
  <dgm:cxnLst>
    <dgm:cxn modelId="{1EA6E910-891D-444B-AF93-C0FC104994B7}" type="presOf" srcId="{18575DBC-BA60-41FE-ACFE-8555D9552BC1}" destId="{F0A2D8F2-9865-4BFF-B618-C4082A94CED4}" srcOrd="0" destOrd="0" presId="urn:microsoft.com/office/officeart/2005/8/layout/process4"/>
    <dgm:cxn modelId="{B265B06C-45A4-43B3-8342-15D4AD50A360}" type="presOf" srcId="{1BBFF963-567B-4B88-B072-704B2777885B}" destId="{F016D4F3-5D53-4FB1-A39C-AE6AE3FF702F}" srcOrd="0" destOrd="0" presId="urn:microsoft.com/office/officeart/2005/8/layout/process4"/>
    <dgm:cxn modelId="{B2337EF0-493D-4603-B6A6-6FFB27DBD7A6}" type="presOf" srcId="{2C81E01C-D009-4FEC-96A6-FA65586DF8B2}" destId="{510692A8-5AE4-46B1-A038-B995BC40CEDF}" srcOrd="0" destOrd="0" presId="urn:microsoft.com/office/officeart/2005/8/layout/process4"/>
    <dgm:cxn modelId="{70A518E5-9F6B-4543-A1CA-B30A1AA6BD8F}" srcId="{1BBFF963-567B-4B88-B072-704B2777885B}" destId="{2C81E01C-D009-4FEC-96A6-FA65586DF8B2}" srcOrd="1" destOrd="0" parTransId="{A21D77F9-5641-48BC-A75D-3E7C3C9C1B9A}" sibTransId="{6D95433F-89F1-4F7B-9A9B-F0F4F5E1EF82}"/>
    <dgm:cxn modelId="{01C00538-55EE-4C0C-8A18-2E498D38D37A}" srcId="{1BBFF963-567B-4B88-B072-704B2777885B}" destId="{18575DBC-BA60-41FE-ACFE-8555D9552BC1}" srcOrd="0" destOrd="0" parTransId="{29AC0B27-8267-4B2F-A18A-D6F0DB5067B9}" sibTransId="{295D71C0-D0B5-4156-9516-08BFD6F6C688}"/>
    <dgm:cxn modelId="{FF5E1004-415A-47F9-816F-6059568AB154}" type="presParOf" srcId="{F016D4F3-5D53-4FB1-A39C-AE6AE3FF702F}" destId="{B7A4421C-5F11-4D90-A5F6-610F17908795}" srcOrd="0" destOrd="0" presId="urn:microsoft.com/office/officeart/2005/8/layout/process4"/>
    <dgm:cxn modelId="{CFED5319-04D8-4250-B980-5D4CADC83ED9}" type="presParOf" srcId="{B7A4421C-5F11-4D90-A5F6-610F17908795}" destId="{510692A8-5AE4-46B1-A038-B995BC40CEDF}" srcOrd="0" destOrd="0" presId="urn:microsoft.com/office/officeart/2005/8/layout/process4"/>
    <dgm:cxn modelId="{8BE41C71-269F-4FBB-B3DB-44273B1A0CA4}" type="presParOf" srcId="{F016D4F3-5D53-4FB1-A39C-AE6AE3FF702F}" destId="{95C77933-E719-45A6-AC37-F997F9FCADCB}" srcOrd="1" destOrd="0" presId="urn:microsoft.com/office/officeart/2005/8/layout/process4"/>
    <dgm:cxn modelId="{203E5C1D-379C-4C42-AEF9-2C7358C50242}" type="presParOf" srcId="{F016D4F3-5D53-4FB1-A39C-AE6AE3FF702F}" destId="{87B235AA-2744-42E5-BBAC-FF643BE81DBC}" srcOrd="2" destOrd="0" presId="urn:microsoft.com/office/officeart/2005/8/layout/process4"/>
    <dgm:cxn modelId="{82541A16-CC88-44AF-A524-626C8F408247}" type="presParOf" srcId="{87B235AA-2744-42E5-BBAC-FF643BE81DBC}" destId="{F0A2D8F2-9865-4BFF-B618-C4082A94CED4}" srcOrd="0" destOrd="0" presId="urn:microsoft.com/office/officeart/2005/8/layout/process4"/>
  </dgm:cxnLst>
  <dgm:bg>
    <a:solidFill>
      <a:schemeClr val="tx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48BBE4-6772-44E1-B4B4-26518E3A6F9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3830B32D-597B-4453-A691-1BE2D2B6C479}">
      <dgm:prSet custT="1"/>
      <dgm:spPr>
        <a:solidFill>
          <a:schemeClr val="tx1">
            <a:lumMod val="95000"/>
          </a:schemeClr>
        </a:solidFill>
      </dgm:spPr>
      <dgm:t>
        <a:bodyPr/>
        <a:lstStyle/>
        <a:p>
          <a:pPr marL="361950" indent="-6350" algn="l" rtl="0">
            <a:lnSpc>
              <a:spcPct val="100000"/>
            </a:lnSpc>
          </a:pPr>
          <a:r>
            <a:rPr lang="en-US" sz="1400" b="1" dirty="0" smtClean="0">
              <a:solidFill>
                <a:srgbClr val="002060"/>
              </a:solidFill>
              <a:latin typeface="Arial" panose="020B0604020202020204" pitchFamily="34" charset="0"/>
              <a:cs typeface="Arial" panose="020B0604020202020204" pitchFamily="34" charset="0"/>
            </a:rPr>
            <a:t>     YIM – </a:t>
          </a:r>
          <a:r>
            <a:rPr lang="en-US" sz="1400" dirty="0" smtClean="0">
              <a:solidFill>
                <a:srgbClr val="002060"/>
              </a:solidFill>
              <a:latin typeface="Arial" panose="020B0604020202020204" pitchFamily="34" charset="0"/>
              <a:cs typeface="Arial" panose="020B0604020202020204" pitchFamily="34" charset="0"/>
            </a:rPr>
            <a:t>XX-</a:t>
          </a:r>
          <a:r>
            <a:rPr lang="en-US" sz="1400" dirty="0" err="1" smtClean="0">
              <a:solidFill>
                <a:srgbClr val="002060"/>
              </a:solidFill>
              <a:latin typeface="Arial" panose="020B0604020202020204" pitchFamily="34" charset="0"/>
              <a:cs typeface="Arial" panose="020B0604020202020204" pitchFamily="34" charset="0"/>
            </a:rPr>
            <a:t>asrning</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soʻnggi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oʻn</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yilliklarida</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iqtisodiy</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taraqqiyotda</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keskin</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oʻzgarishlarga</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erishgan</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rivojlanayotgan</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mamlakatlar</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guruhi</a:t>
          </a:r>
          <a:r>
            <a:rPr lang="en-US" sz="1400" dirty="0" smtClean="0">
              <a:solidFill>
                <a:srgbClr val="002060"/>
              </a:solidFill>
              <a:latin typeface="Arial" panose="020B0604020202020204" pitchFamily="34" charset="0"/>
              <a:cs typeface="Arial" panose="020B0604020202020204" pitchFamily="34" charset="0"/>
            </a:rPr>
            <a:t>. Bu </a:t>
          </a:r>
          <a:r>
            <a:rPr lang="en-US" sz="1400" dirty="0" err="1" smtClean="0">
              <a:solidFill>
                <a:srgbClr val="002060"/>
              </a:solidFill>
              <a:latin typeface="Arial" panose="020B0604020202020204" pitchFamily="34" charset="0"/>
              <a:cs typeface="Arial" panose="020B0604020202020204" pitchFamily="34" charset="0"/>
            </a:rPr>
            <a:t>mamlakatlar</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koʻpgina</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koʻrsatkichlar</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boʻyicha</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jahondagi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oʻrta</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va</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hatto</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yuqori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rivojlangan</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mamlakatlarga</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yaqinlashdi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ularda</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sanoat</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ishlab</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chiqarish</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hajmi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va</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uning</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milliy</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daromaddagi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hissasi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oʻsdi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aholi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jon</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boshiga</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yalpi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ichki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mahsulot</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hajmi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koʻpaydi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Yangi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qatlam</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tadbirkorlar</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sinfi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mustahkamlandi</a:t>
          </a:r>
          <a:r>
            <a:rPr lang="en-US" sz="1400" dirty="0" smtClean="0">
              <a:solidFill>
                <a:srgbClr val="002060"/>
              </a:solidFill>
              <a:latin typeface="Arial" panose="020B0604020202020204" pitchFamily="34" charset="0"/>
              <a:cs typeface="Arial" panose="020B0604020202020204" pitchFamily="34" charset="0"/>
            </a:rPr>
            <a:t>. </a:t>
          </a:r>
          <a:endParaRPr lang="ru-RU" sz="1400" dirty="0">
            <a:solidFill>
              <a:srgbClr val="002060"/>
            </a:solidFill>
            <a:latin typeface="Arial" panose="020B0604020202020204" pitchFamily="34" charset="0"/>
            <a:cs typeface="Arial" panose="020B0604020202020204" pitchFamily="34" charset="0"/>
          </a:endParaRPr>
        </a:p>
      </dgm:t>
    </dgm:pt>
    <dgm:pt modelId="{B60B0C6F-F37E-4B43-9FE9-549C0DFF612D}" type="parTrans" cxnId="{D629CCD2-EE3C-4ED2-A4AB-EF097EC90B60}">
      <dgm:prSet/>
      <dgm:spPr/>
      <dgm:t>
        <a:bodyPr/>
        <a:lstStyle/>
        <a:p>
          <a:endParaRPr lang="ru-RU"/>
        </a:p>
      </dgm:t>
    </dgm:pt>
    <dgm:pt modelId="{4BA9386B-1D00-4CB2-ACC1-1973C382CD82}" type="sibTrans" cxnId="{D629CCD2-EE3C-4ED2-A4AB-EF097EC90B60}">
      <dgm:prSet/>
      <dgm:spPr/>
      <dgm:t>
        <a:bodyPr/>
        <a:lstStyle/>
        <a:p>
          <a:endParaRPr lang="ru-RU"/>
        </a:p>
      </dgm:t>
    </dgm:pt>
    <dgm:pt modelId="{83B99C69-1DC6-48E0-86DB-39B276495609}" type="pres">
      <dgm:prSet presAssocID="{8E48BBE4-6772-44E1-B4B4-26518E3A6F94}" presName="linearFlow" presStyleCnt="0">
        <dgm:presLayoutVars>
          <dgm:dir/>
          <dgm:resizeHandles val="exact"/>
        </dgm:presLayoutVars>
      </dgm:prSet>
      <dgm:spPr/>
      <dgm:t>
        <a:bodyPr/>
        <a:lstStyle/>
        <a:p>
          <a:endParaRPr lang="ru-RU"/>
        </a:p>
      </dgm:t>
    </dgm:pt>
    <dgm:pt modelId="{CFAC808E-192E-4730-840D-2082F8018E63}" type="pres">
      <dgm:prSet presAssocID="{3830B32D-597B-4453-A691-1BE2D2B6C479}" presName="composite" presStyleCnt="0"/>
      <dgm:spPr/>
    </dgm:pt>
    <dgm:pt modelId="{694D7378-27E7-4344-9347-6799BF2F275A}" type="pres">
      <dgm:prSet presAssocID="{3830B32D-597B-4453-A691-1BE2D2B6C479}" presName="imgShp" presStyleLbl="fgImgPlace1" presStyleIdx="0" presStyleCnt="1" custLinFactNeighborX="-12832" custLinFactNeighborY="1866"/>
      <dgm:spPr>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Lst>
          </a:blip>
          <a:stretch>
            <a:fillRect/>
          </a:stretch>
        </a:blipFill>
      </dgm:spPr>
      <dgm:t>
        <a:bodyPr/>
        <a:lstStyle/>
        <a:p>
          <a:endParaRPr lang="ru-RU"/>
        </a:p>
      </dgm:t>
    </dgm:pt>
    <dgm:pt modelId="{CE9C3AD1-49E2-4EFB-A2FA-A71341E0FD08}" type="pres">
      <dgm:prSet presAssocID="{3830B32D-597B-4453-A691-1BE2D2B6C479}" presName="txShp" presStyleLbl="node1" presStyleIdx="0" presStyleCnt="1" custScaleX="145578" custScaleY="131221">
        <dgm:presLayoutVars>
          <dgm:bulletEnabled val="1"/>
        </dgm:presLayoutVars>
      </dgm:prSet>
      <dgm:spPr/>
      <dgm:t>
        <a:bodyPr/>
        <a:lstStyle/>
        <a:p>
          <a:endParaRPr lang="ru-RU"/>
        </a:p>
      </dgm:t>
    </dgm:pt>
  </dgm:ptLst>
  <dgm:cxnLst>
    <dgm:cxn modelId="{31711891-6BC1-46A8-821F-116425AD2AA5}" type="presOf" srcId="{3830B32D-597B-4453-A691-1BE2D2B6C479}" destId="{CE9C3AD1-49E2-4EFB-A2FA-A71341E0FD08}" srcOrd="0" destOrd="0" presId="urn:microsoft.com/office/officeart/2005/8/layout/vList3"/>
    <dgm:cxn modelId="{E53D0926-ECDD-4CAB-B752-A8975C9E87C8}" type="presOf" srcId="{8E48BBE4-6772-44E1-B4B4-26518E3A6F94}" destId="{83B99C69-1DC6-48E0-86DB-39B276495609}" srcOrd="0" destOrd="0" presId="urn:microsoft.com/office/officeart/2005/8/layout/vList3"/>
    <dgm:cxn modelId="{D629CCD2-EE3C-4ED2-A4AB-EF097EC90B60}" srcId="{8E48BBE4-6772-44E1-B4B4-26518E3A6F94}" destId="{3830B32D-597B-4453-A691-1BE2D2B6C479}" srcOrd="0" destOrd="0" parTransId="{B60B0C6F-F37E-4B43-9FE9-549C0DFF612D}" sibTransId="{4BA9386B-1D00-4CB2-ACC1-1973C382CD82}"/>
    <dgm:cxn modelId="{3D2E15B9-DAF0-4D64-BE4B-1E9CE0401EEE}" type="presParOf" srcId="{83B99C69-1DC6-48E0-86DB-39B276495609}" destId="{CFAC808E-192E-4730-840D-2082F8018E63}" srcOrd="0" destOrd="0" presId="urn:microsoft.com/office/officeart/2005/8/layout/vList3"/>
    <dgm:cxn modelId="{0B82B661-98EB-4293-9B85-FD485ED62783}" type="presParOf" srcId="{CFAC808E-192E-4730-840D-2082F8018E63}" destId="{694D7378-27E7-4344-9347-6799BF2F275A}" srcOrd="0" destOrd="0" presId="urn:microsoft.com/office/officeart/2005/8/layout/vList3"/>
    <dgm:cxn modelId="{D612397C-C7B2-4A3E-86AB-2E5F77C48E70}" type="presParOf" srcId="{CFAC808E-192E-4730-840D-2082F8018E63}" destId="{CE9C3AD1-49E2-4EFB-A2FA-A71341E0FD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BFF963-567B-4B88-B072-704B2777885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B6368737-BD4A-460C-B07F-753F64D13928}">
      <dgm:prSet custT="1"/>
      <dgm:spPr>
        <a:solidFill>
          <a:schemeClr val="bg1">
            <a:lumMod val="10000"/>
            <a:lumOff val="90000"/>
          </a:schemeClr>
        </a:solidFill>
      </dgm:spPr>
      <dgm:t>
        <a:bodyPr/>
        <a:lstStyle/>
        <a:p>
          <a:pPr>
            <a:lnSpc>
              <a:spcPct val="100000"/>
            </a:lnSpc>
          </a:pPr>
          <a:r>
            <a:rPr lang="ms-MY" sz="1600" b="1" dirty="0" smtClean="0">
              <a:solidFill>
                <a:srgbClr val="002060"/>
              </a:solidFill>
              <a:latin typeface="Arial" panose="020B0604020202020204" pitchFamily="34" charset="0"/>
              <a:cs typeface="Arial" panose="020B0604020202020204" pitchFamily="34" charset="0"/>
            </a:rPr>
            <a:t>XX asrning 60-80-yillarida </a:t>
          </a:r>
          <a:r>
            <a:rPr lang="ms-MY" sz="1600" dirty="0" smtClean="0">
              <a:solidFill>
                <a:srgbClr val="002060"/>
              </a:solidFill>
              <a:latin typeface="Arial" panose="020B0604020202020204" pitchFamily="34" charset="0"/>
              <a:cs typeface="Arial" panose="020B0604020202020204" pitchFamily="34" charset="0"/>
            </a:rPr>
            <a:t>Osiyoning bir qator  mamlakatlari jadal modernizatsiyalashni amalga oshirish  orqali  taraqqiyotning yuksak sur’atlarini ta’minlashga erishdi</a:t>
          </a:r>
          <a:r>
            <a:rPr lang="ms-MY" sz="1500" dirty="0" smtClean="0">
              <a:solidFill>
                <a:srgbClr val="002060"/>
              </a:solidFill>
              <a:latin typeface="Arial" panose="020B0604020202020204" pitchFamily="34" charset="0"/>
              <a:cs typeface="Arial" panose="020B0604020202020204" pitchFamily="34" charset="0"/>
            </a:rPr>
            <a:t>.</a:t>
          </a:r>
          <a:endParaRPr lang="ru-RU" sz="1500" dirty="0">
            <a:solidFill>
              <a:srgbClr val="002060"/>
            </a:solidFill>
            <a:latin typeface="Arial" panose="020B0604020202020204" pitchFamily="34" charset="0"/>
            <a:cs typeface="Arial" panose="020B0604020202020204" pitchFamily="34" charset="0"/>
          </a:endParaRPr>
        </a:p>
      </dgm:t>
    </dgm:pt>
    <dgm:pt modelId="{FB19270B-0419-4E31-B979-4FE5C681DABA}" type="parTrans" cxnId="{C28288E8-3DC7-4844-AEC2-E48FC459046E}">
      <dgm:prSet/>
      <dgm:spPr/>
      <dgm:t>
        <a:bodyPr/>
        <a:lstStyle/>
        <a:p>
          <a:endParaRPr lang="ru-RU"/>
        </a:p>
      </dgm:t>
    </dgm:pt>
    <dgm:pt modelId="{AE5D0658-EB7A-47EC-9D52-A30DC27318AD}" type="sibTrans" cxnId="{C28288E8-3DC7-4844-AEC2-E48FC459046E}">
      <dgm:prSet/>
      <dgm:spPr/>
      <dgm:t>
        <a:bodyPr/>
        <a:lstStyle/>
        <a:p>
          <a:endParaRPr lang="ru-RU"/>
        </a:p>
      </dgm:t>
    </dgm:pt>
    <dgm:pt modelId="{CFFA36E4-DCA6-4009-A10E-B1F96C05ADEB}">
      <dgm:prSet custT="1"/>
      <dgm:spPr>
        <a:solidFill>
          <a:schemeClr val="accent1">
            <a:lumMod val="40000"/>
            <a:lumOff val="60000"/>
          </a:schemeClr>
        </a:solidFill>
      </dgm:spPr>
      <dgm:t>
        <a:bodyPr/>
        <a:lstStyle/>
        <a:p>
          <a:pPr>
            <a:lnSpc>
              <a:spcPct val="100000"/>
            </a:lnSpc>
          </a:pPr>
          <a:r>
            <a:rPr lang="ms-MY" sz="1800" b="1" dirty="0" smtClean="0">
              <a:solidFill>
                <a:srgbClr val="002060"/>
              </a:solidFill>
              <a:latin typeface="Arial" panose="020B0604020202020204" pitchFamily="34" charset="0"/>
              <a:cs typeface="Arial" panose="020B0604020202020204" pitchFamily="34" charset="0"/>
            </a:rPr>
            <a:t>Janubiy Koreya, Tayvan, Singapur, Gonkong kabi davlatlarni “Osiyo yo‘lbarslari”, “yangi industrial davlatlar” deb atay boshladilar</a:t>
          </a:r>
          <a:r>
            <a:rPr lang="ms-MY" sz="1600" b="1" dirty="0" smtClean="0">
              <a:solidFill>
                <a:srgbClr val="002060"/>
              </a:solidFill>
              <a:latin typeface="Arial" panose="020B0604020202020204" pitchFamily="34" charset="0"/>
              <a:cs typeface="Arial" panose="020B0604020202020204" pitchFamily="34" charset="0"/>
            </a:rPr>
            <a:t>.</a:t>
          </a:r>
          <a:endParaRPr lang="ru-RU" sz="1600" b="1" dirty="0">
            <a:solidFill>
              <a:srgbClr val="002060"/>
            </a:solidFill>
            <a:latin typeface="Arial" panose="020B0604020202020204" pitchFamily="34" charset="0"/>
            <a:cs typeface="Arial" panose="020B0604020202020204" pitchFamily="34" charset="0"/>
          </a:endParaRPr>
        </a:p>
      </dgm:t>
    </dgm:pt>
    <dgm:pt modelId="{FCCD133F-36A7-46A9-8669-57369AF58714}" type="parTrans" cxnId="{79F48225-15F5-4B97-B41C-3CC8AE19D37E}">
      <dgm:prSet/>
      <dgm:spPr/>
      <dgm:t>
        <a:bodyPr/>
        <a:lstStyle/>
        <a:p>
          <a:endParaRPr lang="ru-RU"/>
        </a:p>
      </dgm:t>
    </dgm:pt>
    <dgm:pt modelId="{8B4674BB-269A-4160-BBFA-BCB499141B1B}" type="sibTrans" cxnId="{79F48225-15F5-4B97-B41C-3CC8AE19D37E}">
      <dgm:prSet/>
      <dgm:spPr/>
      <dgm:t>
        <a:bodyPr/>
        <a:lstStyle/>
        <a:p>
          <a:endParaRPr lang="ru-RU"/>
        </a:p>
      </dgm:t>
    </dgm:pt>
    <dgm:pt modelId="{F016D4F3-5D53-4FB1-A39C-AE6AE3FF702F}" type="pres">
      <dgm:prSet presAssocID="{1BBFF963-567B-4B88-B072-704B2777885B}" presName="Name0" presStyleCnt="0">
        <dgm:presLayoutVars>
          <dgm:dir/>
          <dgm:animLvl val="lvl"/>
          <dgm:resizeHandles val="exact"/>
        </dgm:presLayoutVars>
      </dgm:prSet>
      <dgm:spPr/>
      <dgm:t>
        <a:bodyPr/>
        <a:lstStyle/>
        <a:p>
          <a:endParaRPr lang="ru-RU"/>
        </a:p>
      </dgm:t>
    </dgm:pt>
    <dgm:pt modelId="{990A4EC4-7475-4254-B24F-EAA13D082C84}" type="pres">
      <dgm:prSet presAssocID="{CFFA36E4-DCA6-4009-A10E-B1F96C05ADEB}" presName="boxAndChildren" presStyleCnt="0"/>
      <dgm:spPr/>
    </dgm:pt>
    <dgm:pt modelId="{C4BC5198-B96C-4056-900C-EC78EE748D06}" type="pres">
      <dgm:prSet presAssocID="{CFFA36E4-DCA6-4009-A10E-B1F96C05ADEB}" presName="parentTextBox" presStyleLbl="node1" presStyleIdx="0" presStyleCnt="2"/>
      <dgm:spPr/>
      <dgm:t>
        <a:bodyPr/>
        <a:lstStyle/>
        <a:p>
          <a:endParaRPr lang="ru-RU"/>
        </a:p>
      </dgm:t>
    </dgm:pt>
    <dgm:pt modelId="{434E38CF-EF33-4A5C-98FF-2170606C3078}" type="pres">
      <dgm:prSet presAssocID="{AE5D0658-EB7A-47EC-9D52-A30DC27318AD}" presName="sp" presStyleCnt="0"/>
      <dgm:spPr/>
    </dgm:pt>
    <dgm:pt modelId="{168FAD3F-9C80-496B-88FC-FCCEEB78BA08}" type="pres">
      <dgm:prSet presAssocID="{B6368737-BD4A-460C-B07F-753F64D13928}" presName="arrowAndChildren" presStyleCnt="0"/>
      <dgm:spPr/>
    </dgm:pt>
    <dgm:pt modelId="{0DC5403F-9B71-43DA-BA1A-BB9FBCA83B6A}" type="pres">
      <dgm:prSet presAssocID="{B6368737-BD4A-460C-B07F-753F64D13928}" presName="parentTextArrow" presStyleLbl="node1" presStyleIdx="1" presStyleCnt="2"/>
      <dgm:spPr/>
      <dgm:t>
        <a:bodyPr/>
        <a:lstStyle/>
        <a:p>
          <a:endParaRPr lang="ru-RU"/>
        </a:p>
      </dgm:t>
    </dgm:pt>
  </dgm:ptLst>
  <dgm:cxnLst>
    <dgm:cxn modelId="{C62C22DE-297C-4A44-A02C-3F7472088DF2}" type="presOf" srcId="{B6368737-BD4A-460C-B07F-753F64D13928}" destId="{0DC5403F-9B71-43DA-BA1A-BB9FBCA83B6A}" srcOrd="0" destOrd="0" presId="urn:microsoft.com/office/officeart/2005/8/layout/process4"/>
    <dgm:cxn modelId="{79F48225-15F5-4B97-B41C-3CC8AE19D37E}" srcId="{1BBFF963-567B-4B88-B072-704B2777885B}" destId="{CFFA36E4-DCA6-4009-A10E-B1F96C05ADEB}" srcOrd="1" destOrd="0" parTransId="{FCCD133F-36A7-46A9-8669-57369AF58714}" sibTransId="{8B4674BB-269A-4160-BBFA-BCB499141B1B}"/>
    <dgm:cxn modelId="{13DB112E-7254-418A-B309-99EC23CC407C}" type="presOf" srcId="{CFFA36E4-DCA6-4009-A10E-B1F96C05ADEB}" destId="{C4BC5198-B96C-4056-900C-EC78EE748D06}" srcOrd="0" destOrd="0" presId="urn:microsoft.com/office/officeart/2005/8/layout/process4"/>
    <dgm:cxn modelId="{C28288E8-3DC7-4844-AEC2-E48FC459046E}" srcId="{1BBFF963-567B-4B88-B072-704B2777885B}" destId="{B6368737-BD4A-460C-B07F-753F64D13928}" srcOrd="0" destOrd="0" parTransId="{FB19270B-0419-4E31-B979-4FE5C681DABA}" sibTransId="{AE5D0658-EB7A-47EC-9D52-A30DC27318AD}"/>
    <dgm:cxn modelId="{27D3B78F-C143-48CD-9090-EE80D3B76AE3}" type="presOf" srcId="{1BBFF963-567B-4B88-B072-704B2777885B}" destId="{F016D4F3-5D53-4FB1-A39C-AE6AE3FF702F}" srcOrd="0" destOrd="0" presId="urn:microsoft.com/office/officeart/2005/8/layout/process4"/>
    <dgm:cxn modelId="{B5F7176E-D14D-4A75-94E1-0F4EDC084C71}" type="presParOf" srcId="{F016D4F3-5D53-4FB1-A39C-AE6AE3FF702F}" destId="{990A4EC4-7475-4254-B24F-EAA13D082C84}" srcOrd="0" destOrd="0" presId="urn:microsoft.com/office/officeart/2005/8/layout/process4"/>
    <dgm:cxn modelId="{481B8F0E-E088-43E8-B53A-A3268EFA9429}" type="presParOf" srcId="{990A4EC4-7475-4254-B24F-EAA13D082C84}" destId="{C4BC5198-B96C-4056-900C-EC78EE748D06}" srcOrd="0" destOrd="0" presId="urn:microsoft.com/office/officeart/2005/8/layout/process4"/>
    <dgm:cxn modelId="{21879E79-2411-4229-BA2A-D7F103C89CDB}" type="presParOf" srcId="{F016D4F3-5D53-4FB1-A39C-AE6AE3FF702F}" destId="{434E38CF-EF33-4A5C-98FF-2170606C3078}" srcOrd="1" destOrd="0" presId="urn:microsoft.com/office/officeart/2005/8/layout/process4"/>
    <dgm:cxn modelId="{3CEEE920-73CF-4D86-AAE5-C09566BA9F1A}" type="presParOf" srcId="{F016D4F3-5D53-4FB1-A39C-AE6AE3FF702F}" destId="{168FAD3F-9C80-496B-88FC-FCCEEB78BA08}" srcOrd="2" destOrd="0" presId="urn:microsoft.com/office/officeart/2005/8/layout/process4"/>
    <dgm:cxn modelId="{6DC4CC50-3CF0-4EB8-A0C0-D256D63E82D0}" type="presParOf" srcId="{168FAD3F-9C80-496B-88FC-FCCEEB78BA08}" destId="{0DC5403F-9B71-43DA-BA1A-BB9FBCA83B6A}" srcOrd="0" destOrd="0" presId="urn:microsoft.com/office/officeart/2005/8/layout/process4"/>
  </dgm:cxnLst>
  <dgm:bg>
    <a:solidFill>
      <a:schemeClr val="tx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9320B1-A3FF-428E-A7CB-5CCD1365728F}"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ru-RU"/>
        </a:p>
      </dgm:t>
    </dgm:pt>
    <dgm:pt modelId="{A1EB447C-E7CF-4C49-AD1E-E6B94E77DFE2}">
      <dgm:prSet custT="1"/>
      <dgm:spPr>
        <a:solidFill>
          <a:schemeClr val="tx2">
            <a:lumMod val="20000"/>
            <a:lumOff val="80000"/>
          </a:schemeClr>
        </a:solidFill>
      </dgm:spPr>
      <dgm:t>
        <a:bodyPr/>
        <a:lstStyle/>
        <a:p>
          <a:pPr marL="269875" indent="92075" algn="ctr" rtl="0">
            <a:lnSpc>
              <a:spcPct val="100000"/>
            </a:lnSpc>
            <a:tabLst>
              <a:tab pos="92075" algn="l"/>
            </a:tabLst>
          </a:pPr>
          <a:r>
            <a:rPr lang="ms-MY" sz="1600" dirty="0" smtClean="0">
              <a:solidFill>
                <a:srgbClr val="002060"/>
              </a:solidFill>
              <a:latin typeface="Arial" panose="020B0604020202020204" pitchFamily="34" charset="0"/>
              <a:cs typeface="Arial" panose="020B0604020202020204" pitchFamily="34" charset="0"/>
            </a:rPr>
            <a:t>   </a:t>
          </a:r>
          <a:r>
            <a:rPr lang="ms-MY" sz="1800" dirty="0" smtClean="0">
              <a:solidFill>
                <a:srgbClr val="002060"/>
              </a:solidFill>
              <a:latin typeface="Arial" panose="020B0604020202020204" pitchFamily="34" charset="0"/>
              <a:cs typeface="Arial" panose="020B0604020202020204" pitchFamily="34" charset="0"/>
            </a:rPr>
            <a:t>Tashqi savdoda ham  shunga mos o‘zgarishlar yuz berdi. Janubiy Koreya po‘lat,  dengiz kemalari, avtomobillar,  uy-ro‘zg‘or elektronikasi kabi  mahsulotlarni eksport qilish  bo‘yicha dunyo liderlari safidan o‘rin egalladi.</a:t>
          </a:r>
          <a:endParaRPr lang="ru-RU" sz="1800" dirty="0">
            <a:solidFill>
              <a:srgbClr val="002060"/>
            </a:solidFill>
            <a:latin typeface="Arial" panose="020B0604020202020204" pitchFamily="34" charset="0"/>
            <a:cs typeface="Arial" panose="020B0604020202020204" pitchFamily="34" charset="0"/>
          </a:endParaRPr>
        </a:p>
      </dgm:t>
    </dgm:pt>
    <dgm:pt modelId="{36C78251-ABE0-42E5-8404-D1A72A51E4CA}" type="parTrans" cxnId="{57D138F8-B2E1-49D5-A13D-B4EEF4A7A8BC}">
      <dgm:prSet/>
      <dgm:spPr/>
      <dgm:t>
        <a:bodyPr/>
        <a:lstStyle/>
        <a:p>
          <a:endParaRPr lang="ru-RU"/>
        </a:p>
      </dgm:t>
    </dgm:pt>
    <dgm:pt modelId="{7D95D399-E42B-4694-BF46-990AB0F154EC}" type="sibTrans" cxnId="{57D138F8-B2E1-49D5-A13D-B4EEF4A7A8BC}">
      <dgm:prSet/>
      <dgm:spPr/>
      <dgm:t>
        <a:bodyPr/>
        <a:lstStyle/>
        <a:p>
          <a:endParaRPr lang="ru-RU"/>
        </a:p>
      </dgm:t>
    </dgm:pt>
    <dgm:pt modelId="{880A0408-D287-4C51-B19F-B68599071E92}" type="pres">
      <dgm:prSet presAssocID="{099320B1-A3FF-428E-A7CB-5CCD1365728F}" presName="linearFlow" presStyleCnt="0">
        <dgm:presLayoutVars>
          <dgm:dir/>
          <dgm:resizeHandles val="exact"/>
        </dgm:presLayoutVars>
      </dgm:prSet>
      <dgm:spPr/>
      <dgm:t>
        <a:bodyPr/>
        <a:lstStyle/>
        <a:p>
          <a:endParaRPr lang="ru-RU"/>
        </a:p>
      </dgm:t>
    </dgm:pt>
    <dgm:pt modelId="{44998E27-A417-4906-B423-7F26106BE261}" type="pres">
      <dgm:prSet presAssocID="{A1EB447C-E7CF-4C49-AD1E-E6B94E77DFE2}" presName="composite" presStyleCnt="0"/>
      <dgm:spPr/>
    </dgm:pt>
    <dgm:pt modelId="{4E8434AC-980C-42FB-A915-2FA2538275B9}" type="pres">
      <dgm:prSet presAssocID="{A1EB447C-E7CF-4C49-AD1E-E6B94E77DFE2}" presName="imgShp" presStyleLbl="fgImgPlace1" presStyleIdx="0" presStyleCnt="1" custScaleX="114652" custScaleY="112494" custLinFactNeighborX="-3663" custLinFactNeighborY="0"/>
      <dgm:spPr>
        <a:blipFill rotWithShape="1">
          <a:blip xmlns:r="http://schemas.openxmlformats.org/officeDocument/2006/relationships" r:embed="rId1"/>
          <a:stretch>
            <a:fillRect/>
          </a:stretch>
        </a:blipFill>
      </dgm:spPr>
    </dgm:pt>
    <dgm:pt modelId="{63AA7D11-0324-4AA8-81BF-D46AAE3FF16A}" type="pres">
      <dgm:prSet presAssocID="{A1EB447C-E7CF-4C49-AD1E-E6B94E77DFE2}" presName="txShp" presStyleLbl="node1" presStyleIdx="0" presStyleCnt="1" custScaleX="135677" custScaleY="124156">
        <dgm:presLayoutVars>
          <dgm:bulletEnabled val="1"/>
        </dgm:presLayoutVars>
      </dgm:prSet>
      <dgm:spPr/>
      <dgm:t>
        <a:bodyPr/>
        <a:lstStyle/>
        <a:p>
          <a:endParaRPr lang="ru-RU"/>
        </a:p>
      </dgm:t>
    </dgm:pt>
  </dgm:ptLst>
  <dgm:cxnLst>
    <dgm:cxn modelId="{57D138F8-B2E1-49D5-A13D-B4EEF4A7A8BC}" srcId="{099320B1-A3FF-428E-A7CB-5CCD1365728F}" destId="{A1EB447C-E7CF-4C49-AD1E-E6B94E77DFE2}" srcOrd="0" destOrd="0" parTransId="{36C78251-ABE0-42E5-8404-D1A72A51E4CA}" sibTransId="{7D95D399-E42B-4694-BF46-990AB0F154EC}"/>
    <dgm:cxn modelId="{C7251ECE-9F3F-4FB7-A7F5-313E999E4D47}" type="presOf" srcId="{A1EB447C-E7CF-4C49-AD1E-E6B94E77DFE2}" destId="{63AA7D11-0324-4AA8-81BF-D46AAE3FF16A}" srcOrd="0" destOrd="0" presId="urn:microsoft.com/office/officeart/2005/8/layout/vList3"/>
    <dgm:cxn modelId="{DE9E1139-31E8-4CC7-87A8-1C002E61F21E}" type="presOf" srcId="{099320B1-A3FF-428E-A7CB-5CCD1365728F}" destId="{880A0408-D287-4C51-B19F-B68599071E92}" srcOrd="0" destOrd="0" presId="urn:microsoft.com/office/officeart/2005/8/layout/vList3"/>
    <dgm:cxn modelId="{8C77E44D-9524-481D-960B-B2551EEDE70B}" type="presParOf" srcId="{880A0408-D287-4C51-B19F-B68599071E92}" destId="{44998E27-A417-4906-B423-7F26106BE261}" srcOrd="0" destOrd="0" presId="urn:microsoft.com/office/officeart/2005/8/layout/vList3"/>
    <dgm:cxn modelId="{6A30FB53-52CE-4636-8DF5-1028B2DFFD85}" type="presParOf" srcId="{44998E27-A417-4906-B423-7F26106BE261}" destId="{4E8434AC-980C-42FB-A915-2FA2538275B9}" srcOrd="0" destOrd="0" presId="urn:microsoft.com/office/officeart/2005/8/layout/vList3"/>
    <dgm:cxn modelId="{366F5699-7901-42A7-9280-552DA61E0E5E}" type="presParOf" srcId="{44998E27-A417-4906-B423-7F26106BE261}" destId="{63AA7D11-0324-4AA8-81BF-D46AAE3FF16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E68EC-F1D8-4B2C-BB23-D84BFCADEF82}">
      <dsp:nvSpPr>
        <dsp:cNvPr id="0" name=""/>
        <dsp:cNvSpPr/>
      </dsp:nvSpPr>
      <dsp:spPr>
        <a:xfrm>
          <a:off x="0" y="0"/>
          <a:ext cx="5330250" cy="2520280"/>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1163638" lvl="0" indent="0" algn="ctr" defTabSz="711200" rtl="0">
            <a:lnSpc>
              <a:spcPct val="100000"/>
            </a:lnSpc>
            <a:spcBef>
              <a:spcPct val="0"/>
            </a:spcBef>
            <a:spcAft>
              <a:spcPct val="35000"/>
            </a:spcAft>
          </a:pPr>
          <a:r>
            <a:rPr lang="ms-MY" sz="1600" b="0" i="0" kern="1200" dirty="0" smtClean="0">
              <a:solidFill>
                <a:srgbClr val="002060"/>
              </a:solidFill>
              <a:latin typeface="Arial" panose="020B0604020202020204" pitchFamily="34" charset="0"/>
              <a:cs typeface="Arial" panose="020B0604020202020204" pitchFamily="34" charset="0"/>
            </a:rPr>
            <a:t>Ikkinchi jahon urushida Yaponiya  mag‘lubiyatga uchradi.  </a:t>
          </a:r>
          <a:r>
            <a:rPr lang="ru-RU" sz="1600" b="0" i="0" kern="1200" dirty="0" smtClean="0">
              <a:solidFill>
                <a:srgbClr val="002060"/>
              </a:solidFill>
              <a:latin typeface="Arial" panose="020B0604020202020204" pitchFamily="34" charset="0"/>
              <a:cs typeface="Arial" panose="020B0604020202020204" pitchFamily="34" charset="0"/>
            </a:rPr>
            <a:t/>
          </a:r>
          <a:br>
            <a:rPr lang="ru-RU" sz="1600" b="0" i="0" kern="1200" dirty="0" smtClean="0">
              <a:solidFill>
                <a:srgbClr val="002060"/>
              </a:solidFill>
              <a:latin typeface="Arial" panose="020B0604020202020204" pitchFamily="34" charset="0"/>
              <a:cs typeface="Arial" panose="020B0604020202020204" pitchFamily="34" charset="0"/>
            </a:rPr>
          </a:br>
          <a:r>
            <a:rPr lang="ms-MY" sz="1600" b="0" i="0" kern="1200" dirty="0" smtClean="0">
              <a:solidFill>
                <a:srgbClr val="002060"/>
              </a:solidFill>
              <a:latin typeface="Arial" panose="020B0604020202020204" pitchFamily="34" charset="0"/>
              <a:cs typeface="Arial" panose="020B0604020202020204" pitchFamily="34" charset="0"/>
            </a:rPr>
            <a:t>Urushda </a:t>
          </a:r>
          <a:r>
            <a:rPr lang="ms-MY" sz="1600" b="1" i="0" kern="1200" dirty="0" smtClean="0">
              <a:solidFill>
                <a:srgbClr val="002060"/>
              </a:solidFill>
              <a:latin typeface="Arial" panose="020B0604020202020204" pitchFamily="34" charset="0"/>
              <a:cs typeface="Arial" panose="020B0604020202020204" pitchFamily="34" charset="0"/>
            </a:rPr>
            <a:t>6,5 mln</a:t>
          </a:r>
          <a:r>
            <a:rPr lang="ms-MY" sz="1600" b="0" i="0" kern="1200" dirty="0" smtClean="0">
              <a:solidFill>
                <a:srgbClr val="002060"/>
              </a:solidFill>
              <a:latin typeface="Arial" panose="020B0604020202020204" pitchFamily="34" charset="0"/>
              <a:cs typeface="Arial" panose="020B0604020202020204" pitchFamily="34" charset="0"/>
            </a:rPr>
            <a:t>. yaponlar halok bo‘ldi,  Yaponiya o‘zining barcha mustamlakalaridan ayrildi.</a:t>
          </a:r>
          <a:r>
            <a:rPr lang="ru-RU" sz="1600" b="0" i="0" kern="1200" dirty="0" smtClean="0">
              <a:solidFill>
                <a:srgbClr val="002060"/>
              </a:solidFill>
              <a:latin typeface="Arial" panose="020B0604020202020204" pitchFamily="34" charset="0"/>
              <a:cs typeface="Arial" panose="020B0604020202020204" pitchFamily="34" charset="0"/>
            </a:rPr>
            <a:t/>
          </a:r>
          <a:br>
            <a:rPr lang="ru-RU" sz="1600" b="0" i="0" kern="1200" dirty="0" smtClean="0">
              <a:solidFill>
                <a:srgbClr val="002060"/>
              </a:solidFill>
              <a:latin typeface="Arial" panose="020B0604020202020204" pitchFamily="34" charset="0"/>
              <a:cs typeface="Arial" panose="020B0604020202020204" pitchFamily="34" charset="0"/>
            </a:rPr>
          </a:br>
          <a:r>
            <a:rPr lang="ms-MY" sz="1600" b="0" i="0" kern="1200" dirty="0" smtClean="0">
              <a:solidFill>
                <a:srgbClr val="002060"/>
              </a:solidFill>
              <a:latin typeface="Arial" panose="020B0604020202020204" pitchFamily="34" charset="0"/>
              <a:cs typeface="Arial" panose="020B0604020202020204" pitchFamily="34" charset="0"/>
            </a:rPr>
            <a:t> Mamlakat AQSH tomonidan okkupatsiya qilinib, hokimiyat general Duglas Makartur boshchiligidagi AQSH okkupatsion qo‘shinlari shtabiga o‘tdi.</a:t>
          </a:r>
        </a:p>
        <a:p>
          <a:pPr marL="1163638" lvl="0" indent="0" algn="ctr" defTabSz="711200" rtl="0">
            <a:lnSpc>
              <a:spcPct val="100000"/>
            </a:lnSpc>
            <a:spcBef>
              <a:spcPct val="0"/>
            </a:spcBef>
            <a:spcAft>
              <a:spcPct val="35000"/>
            </a:spcAft>
          </a:pPr>
          <a:endParaRPr lang="ru-RU" sz="1600" kern="1200" dirty="0">
            <a:solidFill>
              <a:srgbClr val="002060"/>
            </a:solidFill>
            <a:latin typeface="Arial" panose="020B0604020202020204" pitchFamily="34" charset="0"/>
            <a:cs typeface="Arial" panose="020B0604020202020204" pitchFamily="34" charset="0"/>
          </a:endParaRPr>
        </a:p>
      </dsp:txBody>
      <dsp:txXfrm>
        <a:off x="0" y="1008112"/>
        <a:ext cx="5330250" cy="1008112"/>
      </dsp:txXfrm>
    </dsp:sp>
    <dsp:sp modelId="{A194A56B-7640-47CD-A4DB-9AED6127FF84}">
      <dsp:nvSpPr>
        <dsp:cNvPr id="0" name=""/>
        <dsp:cNvSpPr/>
      </dsp:nvSpPr>
      <dsp:spPr>
        <a:xfrm>
          <a:off x="109674" y="108012"/>
          <a:ext cx="1225796" cy="114168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CA85E-4B05-4FD1-BBAC-695F017A2651}">
      <dsp:nvSpPr>
        <dsp:cNvPr id="0" name=""/>
        <dsp:cNvSpPr/>
      </dsp:nvSpPr>
      <dsp:spPr>
        <a:xfrm>
          <a:off x="1917143" y="0"/>
          <a:ext cx="2656993" cy="270031"/>
        </a:xfrm>
        <a:prstGeom prst="leftRightArrow">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09D20-8936-471A-BE08-9412F2F33A12}">
      <dsp:nvSpPr>
        <dsp:cNvPr id="0" name=""/>
        <dsp:cNvSpPr/>
      </dsp:nvSpPr>
      <dsp:spPr>
        <a:xfrm rot="10800000">
          <a:off x="351154" y="72008"/>
          <a:ext cx="5136567" cy="2364629"/>
        </a:xfrm>
        <a:prstGeom prst="homePlate">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969" tIns="53340" rIns="99568" bIns="53340" numCol="1" spcCol="1270" anchor="ctr" anchorCtr="0">
          <a:noAutofit/>
        </a:bodyPr>
        <a:lstStyle/>
        <a:p>
          <a:pPr marL="269875" lvl="0" indent="0" algn="l" defTabSz="622300">
            <a:lnSpc>
              <a:spcPct val="100000"/>
            </a:lnSpc>
            <a:spcBef>
              <a:spcPct val="0"/>
            </a:spcBef>
            <a:spcAft>
              <a:spcPct val="35000"/>
            </a:spcAft>
          </a:pPr>
          <a:r>
            <a:rPr lang="ms-MY" sz="1400" kern="1200" dirty="0" smtClean="0"/>
            <a:t>           </a:t>
          </a:r>
          <a:r>
            <a:rPr lang="ms-MY" sz="1400" kern="1200" dirty="0" smtClean="0">
              <a:solidFill>
                <a:srgbClr val="002060"/>
              </a:solidFill>
              <a:latin typeface="Arial" panose="020B0604020202020204" pitchFamily="34" charset="0"/>
              <a:cs typeface="Arial" panose="020B0604020202020204" pitchFamily="34" charset="0"/>
            </a:rPr>
            <a:t>AQSHning Yaponiyaga iqtisodiy  yordami  to‘xtovsiz oshib bordi. Yaponiyada  mehnat munosabatlarini demokratlashtirishda </a:t>
          </a:r>
          <a:r>
            <a:rPr lang="ms-MY" sz="1400" b="1" kern="1200" dirty="0" smtClean="0">
              <a:solidFill>
                <a:srgbClr val="002060"/>
              </a:solidFill>
              <a:latin typeface="Arial" panose="020B0604020202020204" pitchFamily="34" charset="0"/>
              <a:cs typeface="Arial" panose="020B0604020202020204" pitchFamily="34" charset="0"/>
            </a:rPr>
            <a:t>1946-yil </a:t>
          </a:r>
          <a:r>
            <a:rPr lang="ms-MY" sz="1400" kern="1200" dirty="0" smtClean="0">
              <a:solidFill>
                <a:srgbClr val="002060"/>
              </a:solidFill>
              <a:latin typeface="Arial" panose="020B0604020202020204" pitchFamily="34" charset="0"/>
              <a:cs typeface="Arial" panose="020B0604020202020204" pitchFamily="34" charset="0"/>
            </a:rPr>
            <a:t>kasaba   uyushmalari to‘g‘risida qonun qabul qilindi. Osiyocha tafakkur, mehnat an’analariga ega bo‘lgan yaponlarni g‘arbcha mehnat usullariga ko‘niktirish   oson kechmadi. </a:t>
          </a:r>
        </a:p>
        <a:p>
          <a:pPr marL="269875" lvl="0" indent="0" algn="l" defTabSz="622300">
            <a:lnSpc>
              <a:spcPct val="100000"/>
            </a:lnSpc>
            <a:spcBef>
              <a:spcPct val="0"/>
            </a:spcBef>
            <a:spcAft>
              <a:spcPct val="35000"/>
            </a:spcAft>
          </a:pPr>
          <a:r>
            <a:rPr lang="ms-MY" sz="1400" kern="1200" dirty="0" smtClean="0">
              <a:solidFill>
                <a:srgbClr val="002060"/>
              </a:solidFill>
              <a:latin typeface="Arial" panose="020B0604020202020204" pitchFamily="34" charset="0"/>
              <a:cs typeface="Arial" panose="020B0604020202020204" pitchFamily="34" charset="0"/>
            </a:rPr>
            <a:t>Amerikaliklar yaponlarni eng zamonaviy biznes usullari bilan  tanishtirib bordi.</a:t>
          </a:r>
          <a:endParaRPr lang="ru-RU" sz="1400" kern="1200" dirty="0">
            <a:solidFill>
              <a:srgbClr val="002060"/>
            </a:solidFill>
            <a:latin typeface="Arial" panose="020B0604020202020204" pitchFamily="34" charset="0"/>
            <a:cs typeface="Arial" panose="020B0604020202020204" pitchFamily="34" charset="0"/>
          </a:endParaRPr>
        </a:p>
      </dsp:txBody>
      <dsp:txXfrm rot="10800000">
        <a:off x="942311" y="72008"/>
        <a:ext cx="4545410" cy="2364629"/>
      </dsp:txXfrm>
    </dsp:sp>
    <dsp:sp modelId="{5830AE4D-95B3-4255-AEAB-8672CDEC7E2B}">
      <dsp:nvSpPr>
        <dsp:cNvPr id="0" name=""/>
        <dsp:cNvSpPr/>
      </dsp:nvSpPr>
      <dsp:spPr>
        <a:xfrm>
          <a:off x="51110" y="324029"/>
          <a:ext cx="1877598" cy="187759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142BC-1143-41D6-92E1-E5A716F87603}">
      <dsp:nvSpPr>
        <dsp:cNvPr id="0" name=""/>
        <dsp:cNvSpPr/>
      </dsp:nvSpPr>
      <dsp:spPr>
        <a:xfrm rot="10800000">
          <a:off x="629160" y="252029"/>
          <a:ext cx="4813152" cy="2508644"/>
        </a:xfrm>
        <a:prstGeom prst="homePlate">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950" tIns="53340" rIns="99568" bIns="53340" numCol="1" spcCol="1270" anchor="ctr" anchorCtr="0">
          <a:noAutofit/>
        </a:bodyPr>
        <a:lstStyle/>
        <a:p>
          <a:pPr lvl="0" algn="ctr" defTabSz="622300">
            <a:lnSpc>
              <a:spcPct val="100000"/>
            </a:lnSpc>
            <a:spcBef>
              <a:spcPct val="0"/>
            </a:spcBef>
            <a:spcAft>
              <a:spcPct val="35000"/>
            </a:spcAft>
          </a:pPr>
          <a:r>
            <a:rPr lang="ms-MY" sz="1400" b="1" kern="1200" dirty="0" smtClean="0">
              <a:solidFill>
                <a:srgbClr val="002060"/>
              </a:solidFill>
              <a:latin typeface="Arial" panose="020B0604020202020204" pitchFamily="34" charset="0"/>
              <a:cs typeface="Arial" panose="020B0604020202020204" pitchFamily="34" charset="0"/>
            </a:rPr>
            <a:t>1950-yildan </a:t>
          </a:r>
          <a:r>
            <a:rPr lang="ms-MY" sz="1400" kern="1200" dirty="0" smtClean="0">
              <a:solidFill>
                <a:srgbClr val="002060"/>
              </a:solidFill>
              <a:latin typeface="Arial" panose="020B0604020202020204" pitchFamily="34" charset="0"/>
              <a:cs typeface="Arial" panose="020B0604020202020204" pitchFamily="34" charset="0"/>
            </a:rPr>
            <a:t>kadrlar tayyorlashning amerikacha standartlari joriy qilindi. Yapon mahsulotlarining sifatini   oshirishga katta e’tibor qaratildi. </a:t>
          </a:r>
          <a:r>
            <a:rPr lang="ms-MY" sz="1400" b="1" kern="1200" dirty="0" smtClean="0">
              <a:solidFill>
                <a:srgbClr val="002060"/>
              </a:solidFill>
              <a:latin typeface="Arial" panose="020B0604020202020204" pitchFamily="34" charset="0"/>
              <a:cs typeface="Arial" panose="020B0604020202020204" pitchFamily="34" charset="0"/>
            </a:rPr>
            <a:t>Edvards  Deming </a:t>
          </a:r>
          <a:r>
            <a:rPr lang="ms-MY" sz="1400" b="0" kern="1200" dirty="0" smtClean="0">
              <a:solidFill>
                <a:srgbClr val="002060"/>
              </a:solidFill>
              <a:latin typeface="Arial" panose="020B0604020202020204" pitchFamily="34" charset="0"/>
              <a:cs typeface="Arial" panose="020B0604020202020204" pitchFamily="34" charset="0"/>
            </a:rPr>
            <a:t>kabi </a:t>
          </a:r>
          <a:r>
            <a:rPr lang="ms-MY" sz="1400" kern="1200" dirty="0" smtClean="0">
              <a:solidFill>
                <a:srgbClr val="002060"/>
              </a:solidFill>
              <a:latin typeface="Arial" panose="020B0604020202020204" pitchFamily="34" charset="0"/>
              <a:cs typeface="Arial" panose="020B0604020202020204" pitchFamily="34" charset="0"/>
            </a:rPr>
            <a:t>amerikalik mashhur iqtisodchilar ma’ruzalar qildi. Yaponiya iqtisodini boshqarish davlat  tizimi yaratildi. </a:t>
          </a:r>
        </a:p>
        <a:p>
          <a:pPr lvl="0" algn="ctr" defTabSz="622300">
            <a:lnSpc>
              <a:spcPct val="100000"/>
            </a:lnSpc>
            <a:spcBef>
              <a:spcPct val="0"/>
            </a:spcBef>
            <a:spcAft>
              <a:spcPct val="35000"/>
            </a:spcAft>
          </a:pPr>
          <a:r>
            <a:rPr lang="ms-MY" sz="1400" kern="1200" dirty="0" smtClean="0">
              <a:solidFill>
                <a:srgbClr val="002060"/>
              </a:solidFill>
              <a:latin typeface="Arial" panose="020B0604020202020204" pitchFamily="34" charset="0"/>
              <a:cs typeface="Arial" panose="020B0604020202020204" pitchFamily="34" charset="0"/>
            </a:rPr>
            <a:t>Bu  tadbirlar 1950 – 1960-yillarda  Yaponiyaning to‘liq iqtisodiy tiklanishiga olib keldi.</a:t>
          </a:r>
          <a:endParaRPr lang="ru-RU" sz="1400" kern="1200" dirty="0">
            <a:solidFill>
              <a:srgbClr val="002060"/>
            </a:solidFill>
            <a:latin typeface="Arial" panose="020B0604020202020204" pitchFamily="34" charset="0"/>
            <a:cs typeface="Arial" panose="020B0604020202020204" pitchFamily="34" charset="0"/>
          </a:endParaRPr>
        </a:p>
      </dsp:txBody>
      <dsp:txXfrm rot="10800000">
        <a:off x="1256321" y="252029"/>
        <a:ext cx="4185991" cy="2508644"/>
      </dsp:txXfrm>
    </dsp:sp>
    <dsp:sp modelId="{E1E1E70B-1CD6-4926-9A73-76C7175443D4}">
      <dsp:nvSpPr>
        <dsp:cNvPr id="0" name=""/>
        <dsp:cNvSpPr/>
      </dsp:nvSpPr>
      <dsp:spPr>
        <a:xfrm>
          <a:off x="209720" y="559635"/>
          <a:ext cx="1893431" cy="189343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60821-6BF4-47A8-9508-BD359451458A}">
      <dsp:nvSpPr>
        <dsp:cNvPr id="0" name=""/>
        <dsp:cNvSpPr/>
      </dsp:nvSpPr>
      <dsp:spPr>
        <a:xfrm rot="10800000">
          <a:off x="310522" y="36006"/>
          <a:ext cx="5237386" cy="2472638"/>
        </a:xfrm>
        <a:prstGeom prst="homePlate">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135" tIns="49530" rIns="92456" bIns="49530" numCol="1" spcCol="1270" anchor="t" anchorCtr="0">
          <a:noAutofit/>
        </a:bodyPr>
        <a:lstStyle/>
        <a:p>
          <a:pPr marL="269875" marR="0" lvl="0" indent="-92075" algn="l" defTabSz="914400" eaLnBrk="1" fontAlgn="auto" latinLnBrk="0" hangingPunct="1">
            <a:lnSpc>
              <a:spcPct val="100000"/>
            </a:lnSpc>
            <a:spcBef>
              <a:spcPct val="0"/>
            </a:spcBef>
            <a:spcAft>
              <a:spcPts val="0"/>
            </a:spcAft>
            <a:buClrTx/>
            <a:buSzTx/>
            <a:buFontTx/>
            <a:buNone/>
            <a:tabLst/>
            <a:defRPr/>
          </a:pPr>
          <a:r>
            <a:rPr lang="ms-MY" sz="1300" kern="1200" dirty="0" smtClean="0">
              <a:latin typeface="Arial" panose="020B0604020202020204" pitchFamily="34" charset="0"/>
              <a:cs typeface="Arial" panose="020B0604020202020204" pitchFamily="34" charset="0"/>
            </a:rPr>
            <a:t>       </a:t>
          </a:r>
          <a:r>
            <a:rPr lang="ms-MY" sz="1600" kern="1200" dirty="0" smtClean="0">
              <a:solidFill>
                <a:srgbClr val="002060"/>
              </a:solidFill>
              <a:latin typeface="Arial" panose="020B0604020202020204" pitchFamily="34" charset="0"/>
              <a:cs typeface="Arial" panose="020B0604020202020204" pitchFamily="34" charset="0"/>
            </a:rPr>
            <a:t>Amerikaliklar yaponlarni  demokratiya sharoitida yashashga o‘rgatdi,demokratik islohotlar olib  borildi. Siyosiy va diniy erkinliklar to‘g‘risida direktiva qabul qilindi.  Matbuotda  senzura bekor qilindi, barcha siyosiy mahbuslar ozod etildi, militaristik jamoat tashkilotlari tarqatib  yuborildi. Siyosiy partiyalarni qayta  tuzish boshlandi. </a:t>
          </a:r>
          <a:endParaRPr lang="ru-RU" sz="1600" kern="1200" dirty="0">
            <a:solidFill>
              <a:srgbClr val="002060"/>
            </a:solidFill>
            <a:latin typeface="Arial" panose="020B0604020202020204" pitchFamily="34" charset="0"/>
            <a:cs typeface="Arial" panose="020B0604020202020204" pitchFamily="34" charset="0"/>
          </a:endParaRPr>
        </a:p>
      </dsp:txBody>
      <dsp:txXfrm rot="10800000">
        <a:off x="928681" y="36006"/>
        <a:ext cx="4619227" cy="2472638"/>
      </dsp:txXfrm>
    </dsp:sp>
    <dsp:sp modelId="{21EB3863-B47D-422F-A2CC-302A9C8F08C8}">
      <dsp:nvSpPr>
        <dsp:cNvPr id="0" name=""/>
        <dsp:cNvSpPr/>
      </dsp:nvSpPr>
      <dsp:spPr>
        <a:xfrm>
          <a:off x="28574" y="324964"/>
          <a:ext cx="1891582" cy="189158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9230A-C608-423F-8F9D-9F3B8C57D8A7}">
      <dsp:nvSpPr>
        <dsp:cNvPr id="0" name=""/>
        <dsp:cNvSpPr/>
      </dsp:nvSpPr>
      <dsp:spPr>
        <a:xfrm rot="10800000">
          <a:off x="468056" y="92339"/>
          <a:ext cx="4882542" cy="2278308"/>
        </a:xfrm>
        <a:prstGeom prst="homePlat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807" tIns="60960" rIns="113792" bIns="60960" numCol="1" spcCol="1270" anchor="ctr" anchorCtr="0">
          <a:noAutofit/>
        </a:bodyPr>
        <a:lstStyle/>
        <a:p>
          <a:pPr marL="92075" lvl="0" indent="0" algn="l" defTabSz="711200" rtl="0">
            <a:lnSpc>
              <a:spcPct val="100000"/>
            </a:lnSpc>
            <a:spcBef>
              <a:spcPct val="0"/>
            </a:spcBef>
            <a:spcAft>
              <a:spcPct val="35000"/>
            </a:spcAft>
          </a:pP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Qisqa</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vaqt</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ichida</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tez</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sur‘atlar</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bilan</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o‘sib</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borish</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Yaponiyaga</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nafaqat</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urushdagi</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mag‘lubiyatni</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to‘liq</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tiklashga</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balki</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1" i="0" kern="1200" dirty="0" err="1" smtClean="0">
              <a:solidFill>
                <a:srgbClr val="002060"/>
              </a:solidFill>
              <a:latin typeface="Arial" panose="020B0604020202020204" pitchFamily="34" charset="0"/>
              <a:cs typeface="Arial" panose="020B0604020202020204" pitchFamily="34" charset="0"/>
            </a:rPr>
            <a:t>Fransiya</a:t>
          </a:r>
          <a:r>
            <a:rPr lang="en-US" sz="1600" b="1" i="0" kern="1200" dirty="0" smtClean="0">
              <a:solidFill>
                <a:srgbClr val="002060"/>
              </a:solidFill>
              <a:latin typeface="Arial" panose="020B0604020202020204" pitchFamily="34" charset="0"/>
              <a:cs typeface="Arial" panose="020B0604020202020204" pitchFamily="34" charset="0"/>
            </a:rPr>
            <a:t>, </a:t>
          </a:r>
          <a:r>
            <a:rPr lang="en-US" sz="1600" b="1" i="0" kern="1200" dirty="0" err="1" smtClean="0">
              <a:solidFill>
                <a:srgbClr val="002060"/>
              </a:solidFill>
              <a:latin typeface="Arial" panose="020B0604020202020204" pitchFamily="34" charset="0"/>
              <a:cs typeface="Arial" panose="020B0604020202020204" pitchFamily="34" charset="0"/>
            </a:rPr>
            <a:t>Italiya</a:t>
          </a:r>
          <a:r>
            <a:rPr lang="en-US" sz="1600" b="1" i="0" kern="1200" dirty="0" smtClean="0">
              <a:solidFill>
                <a:srgbClr val="002060"/>
              </a:solidFill>
              <a:latin typeface="Arial" panose="020B0604020202020204" pitchFamily="34" charset="0"/>
              <a:cs typeface="Arial" panose="020B0604020202020204" pitchFamily="34" charset="0"/>
            </a:rPr>
            <a:t>, </a:t>
          </a:r>
          <a:r>
            <a:rPr lang="en-US" sz="1600" b="1" i="0" kern="1200" dirty="0" err="1" smtClean="0">
              <a:solidFill>
                <a:srgbClr val="002060"/>
              </a:solidFill>
              <a:latin typeface="Arial" panose="020B0604020202020204" pitchFamily="34" charset="0"/>
              <a:cs typeface="Arial" panose="020B0604020202020204" pitchFamily="34" charset="0"/>
            </a:rPr>
            <a:t>Kanada</a:t>
          </a:r>
          <a:r>
            <a:rPr lang="en-US" sz="1600" b="1" i="0" kern="1200" dirty="0" smtClean="0">
              <a:solidFill>
                <a:srgbClr val="002060"/>
              </a:solidFill>
              <a:latin typeface="Arial" panose="020B0604020202020204" pitchFamily="34" charset="0"/>
              <a:cs typeface="Arial" panose="020B0604020202020204" pitchFamily="34" charset="0"/>
            </a:rPr>
            <a:t>, </a:t>
          </a:r>
          <a:r>
            <a:rPr lang="en-US" sz="1600" b="1" i="0" kern="1200" dirty="0" err="1" smtClean="0">
              <a:solidFill>
                <a:srgbClr val="002060"/>
              </a:solidFill>
              <a:latin typeface="Arial" panose="020B0604020202020204" pitchFamily="34" charset="0"/>
              <a:cs typeface="Arial" panose="020B0604020202020204" pitchFamily="34" charset="0"/>
            </a:rPr>
            <a:t>Buyuk</a:t>
          </a:r>
          <a:r>
            <a:rPr lang="en-US" sz="1600" b="1" i="0" kern="1200" dirty="0" smtClean="0">
              <a:solidFill>
                <a:srgbClr val="002060"/>
              </a:solidFill>
              <a:latin typeface="Arial" panose="020B0604020202020204" pitchFamily="34" charset="0"/>
              <a:cs typeface="Arial" panose="020B0604020202020204" pitchFamily="34" charset="0"/>
            </a:rPr>
            <a:t> </a:t>
          </a:r>
          <a:r>
            <a:rPr lang="en-US" sz="1600" b="1" i="0" kern="1200" dirty="0" err="1" smtClean="0">
              <a:solidFill>
                <a:srgbClr val="002060"/>
              </a:solidFill>
              <a:latin typeface="Arial" panose="020B0604020202020204" pitchFamily="34" charset="0"/>
              <a:cs typeface="Arial" panose="020B0604020202020204" pitchFamily="34" charset="0"/>
            </a:rPr>
            <a:t>Britaniya</a:t>
          </a:r>
          <a:r>
            <a:rPr lang="en-US" sz="1600" b="1" i="0" kern="1200" dirty="0" smtClean="0">
              <a:solidFill>
                <a:srgbClr val="002060"/>
              </a:solidFill>
              <a:latin typeface="Arial" panose="020B0604020202020204" pitchFamily="34" charset="0"/>
              <a:cs typeface="Arial" panose="020B0604020202020204" pitchFamily="34" charset="0"/>
            </a:rPr>
            <a:t>, </a:t>
          </a:r>
          <a:r>
            <a:rPr lang="en-US" sz="1600" b="1" i="0" kern="1200" dirty="0" err="1" smtClean="0">
              <a:solidFill>
                <a:srgbClr val="002060"/>
              </a:solidFill>
              <a:latin typeface="Arial" panose="020B0604020202020204" pitchFamily="34" charset="0"/>
              <a:cs typeface="Arial" panose="020B0604020202020204" pitchFamily="34" charset="0"/>
            </a:rPr>
            <a:t>Germaniyani</a:t>
          </a:r>
          <a:r>
            <a:rPr lang="en-US" sz="1600" b="1"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ortda</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qoldirib</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yalpi</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ichki</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mahsulotning</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hajmi</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bo‘yicha</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1" i="0" kern="1200" dirty="0" err="1" smtClean="0">
              <a:solidFill>
                <a:srgbClr val="002060"/>
              </a:solidFill>
              <a:latin typeface="Arial" panose="020B0604020202020204" pitchFamily="34" charset="0"/>
              <a:cs typeface="Arial" panose="020B0604020202020204" pitchFamily="34" charset="0"/>
            </a:rPr>
            <a:t>AQSh</a:t>
          </a:r>
          <a:r>
            <a:rPr lang="en-US" sz="1600" b="0" i="0" kern="1200" dirty="0" err="1" smtClean="0">
              <a:solidFill>
                <a:srgbClr val="002060"/>
              </a:solidFill>
              <a:latin typeface="Arial" panose="020B0604020202020204" pitchFamily="34" charset="0"/>
              <a:cs typeface="Arial" panose="020B0604020202020204" pitchFamily="34" charset="0"/>
            </a:rPr>
            <a:t>dan</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keyin</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ikkinchi</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o‘rinni</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egallashga</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imkon</a:t>
          </a:r>
          <a:r>
            <a:rPr lang="en-US" sz="1600" b="0" i="0" kern="1200" dirty="0" smtClean="0">
              <a:solidFill>
                <a:srgbClr val="002060"/>
              </a:solidFill>
              <a:latin typeface="Arial" panose="020B0604020202020204" pitchFamily="34" charset="0"/>
              <a:cs typeface="Arial" panose="020B0604020202020204" pitchFamily="34" charset="0"/>
            </a:rPr>
            <a:t> </a:t>
          </a:r>
          <a:r>
            <a:rPr lang="en-US" sz="1600" b="0" i="0" kern="1200" dirty="0" err="1" smtClean="0">
              <a:solidFill>
                <a:srgbClr val="002060"/>
              </a:solidFill>
              <a:latin typeface="Arial" panose="020B0604020202020204" pitchFamily="34" charset="0"/>
              <a:cs typeface="Arial" panose="020B0604020202020204" pitchFamily="34" charset="0"/>
            </a:rPr>
            <a:t>berdi</a:t>
          </a:r>
          <a:r>
            <a:rPr lang="en-US" sz="1600" b="0" i="0" kern="1200" dirty="0" smtClean="0">
              <a:solidFill>
                <a:srgbClr val="002060"/>
              </a:solidFill>
              <a:latin typeface="Arial" panose="020B0604020202020204" pitchFamily="34" charset="0"/>
              <a:cs typeface="Arial" panose="020B0604020202020204" pitchFamily="34" charset="0"/>
            </a:rPr>
            <a:t>. </a:t>
          </a:r>
          <a:endParaRPr lang="ru-RU" sz="1600" kern="1200" dirty="0">
            <a:solidFill>
              <a:srgbClr val="002060"/>
            </a:solidFill>
            <a:latin typeface="Arial" panose="020B0604020202020204" pitchFamily="34" charset="0"/>
            <a:cs typeface="Arial" panose="020B0604020202020204" pitchFamily="34" charset="0"/>
          </a:endParaRPr>
        </a:p>
      </dsp:txBody>
      <dsp:txXfrm rot="10800000">
        <a:off x="1037633" y="92339"/>
        <a:ext cx="4312965" cy="2278308"/>
      </dsp:txXfrm>
    </dsp:sp>
    <dsp:sp modelId="{AE28A533-5E7B-4C54-BC24-D359961F3F18}">
      <dsp:nvSpPr>
        <dsp:cNvPr id="0" name=""/>
        <dsp:cNvSpPr/>
      </dsp:nvSpPr>
      <dsp:spPr>
        <a:xfrm>
          <a:off x="16529" y="296082"/>
          <a:ext cx="1809201" cy="180920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92A8-5AE4-46B1-A038-B995BC40CEDF}">
      <dsp:nvSpPr>
        <dsp:cNvPr id="0" name=""/>
        <dsp:cNvSpPr/>
      </dsp:nvSpPr>
      <dsp:spPr>
        <a:xfrm>
          <a:off x="0" y="1849183"/>
          <a:ext cx="5602014" cy="1213264"/>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ms-MY" sz="1300" kern="1200" dirty="0" smtClean="0">
              <a:solidFill>
                <a:srgbClr val="002060"/>
              </a:solidFill>
              <a:latin typeface="Arial" panose="020B0604020202020204" pitchFamily="34" charset="0"/>
              <a:cs typeface="Arial" panose="020B0604020202020204" pitchFamily="34" charset="0"/>
            </a:rPr>
            <a:t>1980-yillardan Yaponiyada  </a:t>
          </a:r>
          <a:r>
            <a:rPr lang="ms-MY" sz="1300" b="1" kern="1200" dirty="0" smtClean="0">
              <a:solidFill>
                <a:srgbClr val="002060"/>
              </a:solidFill>
              <a:latin typeface="Arial" panose="020B0604020202020204" pitchFamily="34" charset="0"/>
              <a:cs typeface="Arial" panose="020B0604020202020204" pitchFamily="34" charset="0"/>
            </a:rPr>
            <a:t>26  ta texnopolislar </a:t>
          </a:r>
          <a:r>
            <a:rPr lang="ms-MY" sz="1300" kern="1200" dirty="0" smtClean="0">
              <a:solidFill>
                <a:srgbClr val="002060"/>
              </a:solidFill>
              <a:latin typeface="Arial" panose="020B0604020202020204" pitchFamily="34" charset="0"/>
              <a:cs typeface="Arial" panose="020B0604020202020204" pitchFamily="34" charset="0"/>
            </a:rPr>
            <a:t>tashkil  qilindi, Yaponiya jahon bozoriga yangi turdagi mahsulotlar – mikroprotsessorlar, personal kompyuterlar,  sanoat robotlari va tez o‘zgaruvchan ishlab chiqarish tizimlari  bilan chiqdi. Mamlakatda postindustrial iqtisodiy model  shakllandi va u postindustrial sivilizatsiyaga asos bo‘ldi.</a:t>
          </a:r>
          <a:endParaRPr lang="ru-RU" sz="1300" kern="1200" dirty="0">
            <a:solidFill>
              <a:srgbClr val="002060"/>
            </a:solidFill>
            <a:latin typeface="Arial" panose="020B0604020202020204" pitchFamily="34" charset="0"/>
            <a:cs typeface="Arial" panose="020B0604020202020204" pitchFamily="34" charset="0"/>
          </a:endParaRPr>
        </a:p>
      </dsp:txBody>
      <dsp:txXfrm>
        <a:off x="0" y="1849183"/>
        <a:ext cx="5602014" cy="1213264"/>
      </dsp:txXfrm>
    </dsp:sp>
    <dsp:sp modelId="{F0A2D8F2-9865-4BFF-B618-C4082A94CED4}">
      <dsp:nvSpPr>
        <dsp:cNvPr id="0" name=""/>
        <dsp:cNvSpPr/>
      </dsp:nvSpPr>
      <dsp:spPr>
        <a:xfrm rot="10800000">
          <a:off x="0" y="1381"/>
          <a:ext cx="5602014" cy="1866000"/>
        </a:xfrm>
        <a:prstGeom prst="upArrowCallou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100000"/>
            </a:lnSpc>
            <a:spcBef>
              <a:spcPct val="0"/>
            </a:spcBef>
            <a:spcAft>
              <a:spcPct val="35000"/>
            </a:spcAft>
          </a:pPr>
          <a:r>
            <a:rPr lang="ms-MY" sz="1300" kern="1200" dirty="0" smtClean="0">
              <a:solidFill>
                <a:srgbClr val="002060"/>
              </a:solidFill>
              <a:latin typeface="Arial" panose="020B0604020202020204" pitchFamily="34" charset="0"/>
              <a:cs typeface="Arial" panose="020B0604020202020204" pitchFamily="34" charset="0"/>
            </a:rPr>
            <a:t>Yapon “iqtisodiy mo‘jizasi” arzon neftga asoslangan bo‘lib, </a:t>
          </a:r>
          <a:br>
            <a:rPr lang="ms-MY" sz="1300" kern="1200" dirty="0" smtClean="0">
              <a:solidFill>
                <a:srgbClr val="002060"/>
              </a:solidFill>
              <a:latin typeface="Arial" panose="020B0604020202020204" pitchFamily="34" charset="0"/>
              <a:cs typeface="Arial" panose="020B0604020202020204" pitchFamily="34" charset="0"/>
            </a:rPr>
          </a:br>
          <a:r>
            <a:rPr lang="ms-MY" sz="1300" kern="1200" dirty="0" smtClean="0">
              <a:solidFill>
                <a:srgbClr val="002060"/>
              </a:solidFill>
              <a:latin typeface="Arial" panose="020B0604020202020204" pitchFamily="34" charset="0"/>
              <a:cs typeface="Arial" panose="020B0604020202020204" pitchFamily="34" charset="0"/>
            </a:rPr>
            <a:t>1970-yillardagi neft inqirozi Yaponiyani o‘z iqtisodiy tizimini keskin o‘zgartirishga  majbur qildi. Sanoatda ilmtalab ishlab chiqarish sohalariga asosiy e’tibor qaratildi. Mahsulot qiymatining asosiy  qismini ilmiy yangiliklar, xodimlarning texnik malakasi, dizayn, nou-xaular tashkil qildi.</a:t>
          </a:r>
          <a:endParaRPr lang="ru-RU" sz="1300" kern="1200" dirty="0">
            <a:solidFill>
              <a:srgbClr val="002060"/>
            </a:solidFill>
            <a:latin typeface="Arial" panose="020B0604020202020204" pitchFamily="34" charset="0"/>
            <a:cs typeface="Arial" panose="020B0604020202020204" pitchFamily="34" charset="0"/>
          </a:endParaRPr>
        </a:p>
      </dsp:txBody>
      <dsp:txXfrm rot="10800000">
        <a:off x="0" y="1381"/>
        <a:ext cx="5602014" cy="12124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C3AD1-49E2-4EFB-A2FA-A71341E0FD08}">
      <dsp:nvSpPr>
        <dsp:cNvPr id="0" name=""/>
        <dsp:cNvSpPr/>
      </dsp:nvSpPr>
      <dsp:spPr>
        <a:xfrm rot="10800000">
          <a:off x="132475" y="80732"/>
          <a:ext cx="5377775" cy="2439546"/>
        </a:xfrm>
        <a:prstGeom prst="homePlate">
          <a:avLst/>
        </a:prstGeom>
        <a:solidFill>
          <a:schemeClr val="tx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817" tIns="53340" rIns="99568" bIns="53340" numCol="1" spcCol="1270" anchor="ctr" anchorCtr="0">
          <a:noAutofit/>
        </a:bodyPr>
        <a:lstStyle/>
        <a:p>
          <a:pPr marL="361950" lvl="0" indent="-6350" algn="l" defTabSz="622300" rtl="0">
            <a:lnSpc>
              <a:spcPct val="100000"/>
            </a:lnSpc>
            <a:spcBef>
              <a:spcPct val="0"/>
            </a:spcBef>
            <a:spcAft>
              <a:spcPct val="35000"/>
            </a:spcAft>
          </a:pPr>
          <a:r>
            <a:rPr lang="en-US" sz="1400" b="1" kern="1200" dirty="0" smtClean="0">
              <a:solidFill>
                <a:srgbClr val="002060"/>
              </a:solidFill>
              <a:latin typeface="Arial" panose="020B0604020202020204" pitchFamily="34" charset="0"/>
              <a:cs typeface="Arial" panose="020B0604020202020204" pitchFamily="34" charset="0"/>
            </a:rPr>
            <a:t>     YIM – </a:t>
          </a:r>
          <a:r>
            <a:rPr lang="en-US" sz="1400" kern="1200" dirty="0" smtClean="0">
              <a:solidFill>
                <a:srgbClr val="002060"/>
              </a:solidFill>
              <a:latin typeface="Arial" panose="020B0604020202020204" pitchFamily="34" charset="0"/>
              <a:cs typeface="Arial" panose="020B0604020202020204" pitchFamily="34" charset="0"/>
            </a:rPr>
            <a:t>XX-</a:t>
          </a:r>
          <a:r>
            <a:rPr lang="en-US" sz="1400" kern="1200" dirty="0" err="1" smtClean="0">
              <a:solidFill>
                <a:srgbClr val="002060"/>
              </a:solidFill>
              <a:latin typeface="Arial" panose="020B0604020202020204" pitchFamily="34" charset="0"/>
              <a:cs typeface="Arial" panose="020B0604020202020204" pitchFamily="34" charset="0"/>
            </a:rPr>
            <a:t>asrning</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soʻnggi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oʻn</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yilliklarida</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iqtisodiy</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taraqqiyotda</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keskin</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oʻzgarishlarga</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erishgan</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rivojlanayotgan</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mamlakatlar</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guruhi</a:t>
          </a:r>
          <a:r>
            <a:rPr lang="en-US" sz="1400" kern="1200" dirty="0" smtClean="0">
              <a:solidFill>
                <a:srgbClr val="002060"/>
              </a:solidFill>
              <a:latin typeface="Arial" panose="020B0604020202020204" pitchFamily="34" charset="0"/>
              <a:cs typeface="Arial" panose="020B0604020202020204" pitchFamily="34" charset="0"/>
            </a:rPr>
            <a:t>. Bu </a:t>
          </a:r>
          <a:r>
            <a:rPr lang="en-US" sz="1400" kern="1200" dirty="0" err="1" smtClean="0">
              <a:solidFill>
                <a:srgbClr val="002060"/>
              </a:solidFill>
              <a:latin typeface="Arial" panose="020B0604020202020204" pitchFamily="34" charset="0"/>
              <a:cs typeface="Arial" panose="020B0604020202020204" pitchFamily="34" charset="0"/>
            </a:rPr>
            <a:t>mamlakatlar</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koʻpgina</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koʻrsatkichlar</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boʻyicha</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jahondagi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oʻrta</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va</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hatto</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yuqori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rivojlangan</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mamlakatlarga</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yaqinlashdi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ularda</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sanoat</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ishlab</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chiqarish</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hajmi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va</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uning</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milliy</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daromaddagi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hissasi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oʻsdi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aholi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jon</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boshiga</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yalpi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ichki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mahsulot</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hajmi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koʻpaydi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Yangi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qatlam</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tadbirkorlar</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sinfi</a:t>
          </a:r>
          <a:r>
            <a:rPr lang="en-US" sz="1400" kern="1200" dirty="0" smtClean="0">
              <a:solidFill>
                <a:srgbClr val="002060"/>
              </a:solidFill>
              <a:latin typeface="Arial" panose="020B0604020202020204" pitchFamily="34" charset="0"/>
              <a:cs typeface="Arial" panose="020B0604020202020204" pitchFamily="34" charset="0"/>
            </a:rPr>
            <a:t> </a:t>
          </a:r>
          <a:r>
            <a:rPr lang="en-US" sz="1400" kern="1200" dirty="0" err="1" smtClean="0">
              <a:solidFill>
                <a:srgbClr val="002060"/>
              </a:solidFill>
              <a:latin typeface="Arial" panose="020B0604020202020204" pitchFamily="34" charset="0"/>
              <a:cs typeface="Arial" panose="020B0604020202020204" pitchFamily="34" charset="0"/>
            </a:rPr>
            <a:t>mustahkamlandi</a:t>
          </a:r>
          <a:r>
            <a:rPr lang="en-US" sz="1400" kern="1200" dirty="0" smtClean="0">
              <a:solidFill>
                <a:srgbClr val="002060"/>
              </a:solidFill>
              <a:latin typeface="Arial" panose="020B0604020202020204" pitchFamily="34" charset="0"/>
              <a:cs typeface="Arial" panose="020B0604020202020204" pitchFamily="34" charset="0"/>
            </a:rPr>
            <a:t>. </a:t>
          </a:r>
          <a:endParaRPr lang="ru-RU" sz="1400" kern="1200" dirty="0">
            <a:solidFill>
              <a:srgbClr val="002060"/>
            </a:solidFill>
            <a:latin typeface="Arial" panose="020B0604020202020204" pitchFamily="34" charset="0"/>
            <a:cs typeface="Arial" panose="020B0604020202020204" pitchFamily="34" charset="0"/>
          </a:endParaRPr>
        </a:p>
      </dsp:txBody>
      <dsp:txXfrm rot="10800000">
        <a:off x="742361" y="80732"/>
        <a:ext cx="4767889" cy="2439546"/>
      </dsp:txXfrm>
    </dsp:sp>
    <dsp:sp modelId="{694D7378-27E7-4344-9347-6799BF2F275A}">
      <dsp:nvSpPr>
        <dsp:cNvPr id="0" name=""/>
        <dsp:cNvSpPr/>
      </dsp:nvSpPr>
      <dsp:spPr>
        <a:xfrm>
          <a:off x="0" y="405640"/>
          <a:ext cx="1859112" cy="1859112"/>
        </a:xfrm>
        <a:prstGeom prst="ellipse">
          <a:avLst/>
        </a:prstGeom>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C5198-B96C-4056-900C-EC78EE748D06}">
      <dsp:nvSpPr>
        <dsp:cNvPr id="0" name=""/>
        <dsp:cNvSpPr/>
      </dsp:nvSpPr>
      <dsp:spPr>
        <a:xfrm>
          <a:off x="0" y="1545468"/>
          <a:ext cx="5602014" cy="1013994"/>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ct val="35000"/>
            </a:spcAft>
          </a:pPr>
          <a:r>
            <a:rPr lang="ms-MY" sz="1800" b="1" kern="1200" dirty="0" smtClean="0">
              <a:solidFill>
                <a:srgbClr val="002060"/>
              </a:solidFill>
              <a:latin typeface="Arial" panose="020B0604020202020204" pitchFamily="34" charset="0"/>
              <a:cs typeface="Arial" panose="020B0604020202020204" pitchFamily="34" charset="0"/>
            </a:rPr>
            <a:t>Janubiy Koreya, Tayvan, Singapur, Gonkong kabi davlatlarni “Osiyo yo‘lbarslari”, “yangi industrial davlatlar” deb atay boshladilar</a:t>
          </a:r>
          <a:r>
            <a:rPr lang="ms-MY" sz="1600" b="1" kern="1200" dirty="0" smtClean="0">
              <a:solidFill>
                <a:srgbClr val="002060"/>
              </a:solidFill>
              <a:latin typeface="Arial" panose="020B0604020202020204" pitchFamily="34" charset="0"/>
              <a:cs typeface="Arial" panose="020B0604020202020204" pitchFamily="34" charset="0"/>
            </a:rPr>
            <a:t>.</a:t>
          </a:r>
          <a:endParaRPr lang="ru-RU" sz="1600" b="1" kern="1200" dirty="0">
            <a:solidFill>
              <a:srgbClr val="002060"/>
            </a:solidFill>
            <a:latin typeface="Arial" panose="020B0604020202020204" pitchFamily="34" charset="0"/>
            <a:cs typeface="Arial" panose="020B0604020202020204" pitchFamily="34" charset="0"/>
          </a:endParaRPr>
        </a:p>
      </dsp:txBody>
      <dsp:txXfrm>
        <a:off x="0" y="1545468"/>
        <a:ext cx="5602014" cy="1013994"/>
      </dsp:txXfrm>
    </dsp:sp>
    <dsp:sp modelId="{0DC5403F-9B71-43DA-BA1A-BB9FBCA83B6A}">
      <dsp:nvSpPr>
        <dsp:cNvPr id="0" name=""/>
        <dsp:cNvSpPr/>
      </dsp:nvSpPr>
      <dsp:spPr>
        <a:xfrm rot="10800000">
          <a:off x="0" y="1154"/>
          <a:ext cx="5602014" cy="1559523"/>
        </a:xfrm>
        <a:prstGeom prst="upArrowCallout">
          <a:avLst/>
        </a:prstGeom>
        <a:solidFill>
          <a:schemeClr val="bg1">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100000"/>
            </a:lnSpc>
            <a:spcBef>
              <a:spcPct val="0"/>
            </a:spcBef>
            <a:spcAft>
              <a:spcPct val="35000"/>
            </a:spcAft>
          </a:pPr>
          <a:r>
            <a:rPr lang="ms-MY" sz="1600" b="1" kern="1200" dirty="0" smtClean="0">
              <a:solidFill>
                <a:srgbClr val="002060"/>
              </a:solidFill>
              <a:latin typeface="Arial" panose="020B0604020202020204" pitchFamily="34" charset="0"/>
              <a:cs typeface="Arial" panose="020B0604020202020204" pitchFamily="34" charset="0"/>
            </a:rPr>
            <a:t>XX asrning 60-80-yillarida </a:t>
          </a:r>
          <a:r>
            <a:rPr lang="ms-MY" sz="1600" kern="1200" dirty="0" smtClean="0">
              <a:solidFill>
                <a:srgbClr val="002060"/>
              </a:solidFill>
              <a:latin typeface="Arial" panose="020B0604020202020204" pitchFamily="34" charset="0"/>
              <a:cs typeface="Arial" panose="020B0604020202020204" pitchFamily="34" charset="0"/>
            </a:rPr>
            <a:t>Osiyoning bir qator  mamlakatlari jadal modernizatsiyalashni amalga oshirish  orqali  taraqqiyotning yuksak sur’atlarini ta’minlashga erishdi</a:t>
          </a:r>
          <a:r>
            <a:rPr lang="ms-MY" sz="1500" kern="1200" dirty="0" smtClean="0">
              <a:solidFill>
                <a:srgbClr val="002060"/>
              </a:solidFill>
              <a:latin typeface="Arial" panose="020B0604020202020204" pitchFamily="34" charset="0"/>
              <a:cs typeface="Arial" panose="020B0604020202020204" pitchFamily="34" charset="0"/>
            </a:rPr>
            <a:t>.</a:t>
          </a:r>
          <a:endParaRPr lang="ru-RU" sz="1500" kern="1200" dirty="0">
            <a:solidFill>
              <a:srgbClr val="002060"/>
            </a:solidFill>
            <a:latin typeface="Arial" panose="020B0604020202020204" pitchFamily="34" charset="0"/>
            <a:cs typeface="Arial" panose="020B0604020202020204" pitchFamily="34" charset="0"/>
          </a:endParaRPr>
        </a:p>
      </dsp:txBody>
      <dsp:txXfrm rot="10800000">
        <a:off x="0" y="1154"/>
        <a:ext cx="5602014" cy="10133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A7D11-0324-4AA8-81BF-D46AAE3FF16A}">
      <dsp:nvSpPr>
        <dsp:cNvPr id="0" name=""/>
        <dsp:cNvSpPr/>
      </dsp:nvSpPr>
      <dsp:spPr>
        <a:xfrm rot="10800000">
          <a:off x="466212" y="73119"/>
          <a:ext cx="4920454" cy="2266029"/>
        </a:xfrm>
        <a:prstGeom prst="homePlate">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4839" tIns="60960" rIns="113792" bIns="60960" numCol="1" spcCol="1270" anchor="ctr" anchorCtr="0">
          <a:noAutofit/>
        </a:bodyPr>
        <a:lstStyle/>
        <a:p>
          <a:pPr marL="269875" lvl="0" indent="92075" algn="ctr" defTabSz="711200" rtl="0">
            <a:lnSpc>
              <a:spcPct val="100000"/>
            </a:lnSpc>
            <a:spcBef>
              <a:spcPct val="0"/>
            </a:spcBef>
            <a:spcAft>
              <a:spcPct val="35000"/>
            </a:spcAft>
            <a:tabLst>
              <a:tab pos="92075" algn="l"/>
            </a:tabLst>
          </a:pPr>
          <a:r>
            <a:rPr lang="ms-MY" sz="1600" kern="1200" dirty="0" smtClean="0">
              <a:solidFill>
                <a:srgbClr val="002060"/>
              </a:solidFill>
              <a:latin typeface="Arial" panose="020B0604020202020204" pitchFamily="34" charset="0"/>
              <a:cs typeface="Arial" panose="020B0604020202020204" pitchFamily="34" charset="0"/>
            </a:rPr>
            <a:t>   </a:t>
          </a:r>
          <a:r>
            <a:rPr lang="ms-MY" sz="1800" kern="1200" dirty="0" smtClean="0">
              <a:solidFill>
                <a:srgbClr val="002060"/>
              </a:solidFill>
              <a:latin typeface="Arial" panose="020B0604020202020204" pitchFamily="34" charset="0"/>
              <a:cs typeface="Arial" panose="020B0604020202020204" pitchFamily="34" charset="0"/>
            </a:rPr>
            <a:t>Tashqi savdoda ham  shunga mos o‘zgarishlar yuz berdi. Janubiy Koreya po‘lat,  dengiz kemalari, avtomobillar,  uy-ro‘zg‘or elektronikasi kabi  mahsulotlarni eksport qilish  bo‘yicha dunyo liderlari safidan o‘rin egalladi.</a:t>
          </a:r>
          <a:endParaRPr lang="ru-RU" sz="1800" kern="1200" dirty="0">
            <a:solidFill>
              <a:srgbClr val="002060"/>
            </a:solidFill>
            <a:latin typeface="Arial" panose="020B0604020202020204" pitchFamily="34" charset="0"/>
            <a:cs typeface="Arial" panose="020B0604020202020204" pitchFamily="34" charset="0"/>
          </a:endParaRPr>
        </a:p>
      </dsp:txBody>
      <dsp:txXfrm rot="10800000">
        <a:off x="1032719" y="73119"/>
        <a:ext cx="4353947" cy="2266029"/>
      </dsp:txXfrm>
    </dsp:sp>
    <dsp:sp modelId="{4E8434AC-980C-42FB-A915-2FA2538275B9}">
      <dsp:nvSpPr>
        <dsp:cNvPr id="0" name=""/>
        <dsp:cNvSpPr/>
      </dsp:nvSpPr>
      <dsp:spPr>
        <a:xfrm>
          <a:off x="3" y="179543"/>
          <a:ext cx="2092567" cy="2053180"/>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42" Type="http://schemas.openxmlformats.org/officeDocument/2006/relationships/slideLayout" Target="../slideLayouts/slideLayout572.xml"/><Relationship Id="rId47" Type="http://schemas.openxmlformats.org/officeDocument/2006/relationships/slideLayout" Target="../slideLayouts/slideLayout577.xml"/><Relationship Id="rId50" Type="http://schemas.openxmlformats.org/officeDocument/2006/relationships/slideLayout" Target="../slideLayouts/slideLayout580.xml"/><Relationship Id="rId55" Type="http://schemas.openxmlformats.org/officeDocument/2006/relationships/slideLayout" Target="../slideLayouts/slideLayout585.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slideLayout" Target="../slideLayouts/slideLayout571.xml"/><Relationship Id="rId54" Type="http://schemas.openxmlformats.org/officeDocument/2006/relationships/slideLayout" Target="../slideLayouts/slideLayout584.xml"/><Relationship Id="rId62" Type="http://schemas.openxmlformats.org/officeDocument/2006/relationships/hyperlink" Target="https://twitter.com/" TargetMode="Externa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45" Type="http://schemas.openxmlformats.org/officeDocument/2006/relationships/slideLayout" Target="../slideLayouts/slideLayout575.xml"/><Relationship Id="rId53" Type="http://schemas.openxmlformats.org/officeDocument/2006/relationships/slideLayout" Target="../slideLayouts/slideLayout583.xml"/><Relationship Id="rId58" Type="http://schemas.openxmlformats.org/officeDocument/2006/relationships/slideLayout" Target="../slideLayouts/slideLayout588.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49" Type="http://schemas.openxmlformats.org/officeDocument/2006/relationships/slideLayout" Target="../slideLayouts/slideLayout579.xml"/><Relationship Id="rId57" Type="http://schemas.openxmlformats.org/officeDocument/2006/relationships/slideLayout" Target="../slideLayouts/slideLayout587.xml"/><Relationship Id="rId61" Type="http://schemas.openxmlformats.org/officeDocument/2006/relationships/hyperlink" Target="https://www.linkedin.com/" TargetMode="Externa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4" Type="http://schemas.openxmlformats.org/officeDocument/2006/relationships/slideLayout" Target="../slideLayouts/slideLayout574.xml"/><Relationship Id="rId52" Type="http://schemas.openxmlformats.org/officeDocument/2006/relationships/slideLayout" Target="../slideLayouts/slideLayout582.xml"/><Relationship Id="rId60" Type="http://schemas.openxmlformats.org/officeDocument/2006/relationships/hyperlink" Target="https://www.facebook.com" TargetMode="Externa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43" Type="http://schemas.openxmlformats.org/officeDocument/2006/relationships/slideLayout" Target="../slideLayouts/slideLayout573.xml"/><Relationship Id="rId48" Type="http://schemas.openxmlformats.org/officeDocument/2006/relationships/slideLayout" Target="../slideLayouts/slideLayout578.xml"/><Relationship Id="rId56" Type="http://schemas.openxmlformats.org/officeDocument/2006/relationships/slideLayout" Target="../slideLayouts/slideLayout586.xml"/><Relationship Id="rId8" Type="http://schemas.openxmlformats.org/officeDocument/2006/relationships/slideLayout" Target="../slideLayouts/slideLayout538.xml"/><Relationship Id="rId51" Type="http://schemas.openxmlformats.org/officeDocument/2006/relationships/slideLayout" Target="../slideLayouts/slideLayout581.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 Id="rId46" Type="http://schemas.openxmlformats.org/officeDocument/2006/relationships/slideLayout" Target="../slideLayouts/slideLayout576.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theme" Target="../theme/theme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twitter.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linkedin.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62" Type="http://schemas.openxmlformats.org/officeDocument/2006/relationships/hyperlink" Target="https://twitter.com/" TargetMode="Externa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61" Type="http://schemas.openxmlformats.org/officeDocument/2006/relationships/hyperlink" Target="https://www.linkedin.com/" TargetMode="Externa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hyperlink" Target="https://www.facebook.com" TargetMode="Externa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hyperlink" Target="https://twitter.com/" TargetMode="Externa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hyperlink" Target="https://www.linkedin.com/" TargetMode="Externa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hyperlink" Target="https://www.facebook.com" TargetMode="Externa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hyperlink" Target="https://twitter.com/" TargetMode="Externa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hyperlink" Target="https://www.linkedin.com/" TargetMode="Externa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hyperlink" Target="https://www.facebook.com" TargetMode="Externa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slideLayout" Target="../slideLayouts/slideLayout345.xml"/><Relationship Id="rId50" Type="http://schemas.openxmlformats.org/officeDocument/2006/relationships/slideLayout" Target="../slideLayouts/slideLayout348.xml"/><Relationship Id="rId55" Type="http://schemas.openxmlformats.org/officeDocument/2006/relationships/slideLayout" Target="../slideLayouts/slideLayout353.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54" Type="http://schemas.openxmlformats.org/officeDocument/2006/relationships/slideLayout" Target="../slideLayouts/slideLayout352.xml"/><Relationship Id="rId62" Type="http://schemas.openxmlformats.org/officeDocument/2006/relationships/hyperlink" Target="https://twitter.com/" TargetMode="Externa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3" Type="http://schemas.openxmlformats.org/officeDocument/2006/relationships/slideLayout" Target="../slideLayouts/slideLayout351.xml"/><Relationship Id="rId58" Type="http://schemas.openxmlformats.org/officeDocument/2006/relationships/slideLayout" Target="../slideLayouts/slideLayout356.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49" Type="http://schemas.openxmlformats.org/officeDocument/2006/relationships/slideLayout" Target="../slideLayouts/slideLayout347.xml"/><Relationship Id="rId57" Type="http://schemas.openxmlformats.org/officeDocument/2006/relationships/slideLayout" Target="../slideLayouts/slideLayout355.xml"/><Relationship Id="rId61" Type="http://schemas.openxmlformats.org/officeDocument/2006/relationships/hyperlink" Target="https://www.linkedin.com/" TargetMode="Externa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52" Type="http://schemas.openxmlformats.org/officeDocument/2006/relationships/slideLayout" Target="../slideLayouts/slideLayout350.xml"/><Relationship Id="rId60" Type="http://schemas.openxmlformats.org/officeDocument/2006/relationships/hyperlink" Target="https://www.facebook.com" TargetMode="Externa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 Id="rId48" Type="http://schemas.openxmlformats.org/officeDocument/2006/relationships/slideLayout" Target="../slideLayouts/slideLayout346.xml"/><Relationship Id="rId56" Type="http://schemas.openxmlformats.org/officeDocument/2006/relationships/slideLayout" Target="../slideLayouts/slideLayout354.xml"/><Relationship Id="rId8" Type="http://schemas.openxmlformats.org/officeDocument/2006/relationships/slideLayout" Target="../slideLayouts/slideLayout306.xml"/><Relationship Id="rId51" Type="http://schemas.openxmlformats.org/officeDocument/2006/relationships/slideLayout" Target="../slideLayouts/slideLayout349.xml"/><Relationship Id="rId3" Type="http://schemas.openxmlformats.org/officeDocument/2006/relationships/slideLayout" Target="../slideLayouts/slideLayout301.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slideLayout" Target="../slideLayouts/slideLayout398.xml"/><Relationship Id="rId47" Type="http://schemas.openxmlformats.org/officeDocument/2006/relationships/slideLayout" Target="../slideLayouts/slideLayout403.xml"/><Relationship Id="rId50" Type="http://schemas.openxmlformats.org/officeDocument/2006/relationships/slideLayout" Target="../slideLayouts/slideLayout406.xml"/><Relationship Id="rId55" Type="http://schemas.openxmlformats.org/officeDocument/2006/relationships/slideLayout" Target="../slideLayouts/slideLayout411.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54" Type="http://schemas.openxmlformats.org/officeDocument/2006/relationships/slideLayout" Target="../slideLayouts/slideLayout410.xml"/><Relationship Id="rId62" Type="http://schemas.openxmlformats.org/officeDocument/2006/relationships/hyperlink" Target="https://twitter.com/" TargetMode="Externa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45" Type="http://schemas.openxmlformats.org/officeDocument/2006/relationships/slideLayout" Target="../slideLayouts/slideLayout401.xml"/><Relationship Id="rId53" Type="http://schemas.openxmlformats.org/officeDocument/2006/relationships/slideLayout" Target="../slideLayouts/slideLayout409.xml"/><Relationship Id="rId58" Type="http://schemas.openxmlformats.org/officeDocument/2006/relationships/slideLayout" Target="../slideLayouts/slideLayout414.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49" Type="http://schemas.openxmlformats.org/officeDocument/2006/relationships/slideLayout" Target="../slideLayouts/slideLayout405.xml"/><Relationship Id="rId57" Type="http://schemas.openxmlformats.org/officeDocument/2006/relationships/slideLayout" Target="../slideLayouts/slideLayout413.xml"/><Relationship Id="rId61" Type="http://schemas.openxmlformats.org/officeDocument/2006/relationships/hyperlink" Target="https://www.linkedin.com/" TargetMode="Externa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4" Type="http://schemas.openxmlformats.org/officeDocument/2006/relationships/slideLayout" Target="../slideLayouts/slideLayout400.xml"/><Relationship Id="rId52" Type="http://schemas.openxmlformats.org/officeDocument/2006/relationships/slideLayout" Target="../slideLayouts/slideLayout408.xml"/><Relationship Id="rId60" Type="http://schemas.openxmlformats.org/officeDocument/2006/relationships/hyperlink" Target="https://www.facebook.com" TargetMode="Externa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 Id="rId43" Type="http://schemas.openxmlformats.org/officeDocument/2006/relationships/slideLayout" Target="../slideLayouts/slideLayout399.xml"/><Relationship Id="rId48" Type="http://schemas.openxmlformats.org/officeDocument/2006/relationships/slideLayout" Target="../slideLayouts/slideLayout404.xml"/><Relationship Id="rId56" Type="http://schemas.openxmlformats.org/officeDocument/2006/relationships/slideLayout" Target="../slideLayouts/slideLayout412.xml"/><Relationship Id="rId8" Type="http://schemas.openxmlformats.org/officeDocument/2006/relationships/slideLayout" Target="../slideLayouts/slideLayout364.xml"/><Relationship Id="rId51" Type="http://schemas.openxmlformats.org/officeDocument/2006/relationships/slideLayout" Target="../slideLayouts/slideLayout407.xml"/><Relationship Id="rId3" Type="http://schemas.openxmlformats.org/officeDocument/2006/relationships/slideLayout" Target="../slideLayouts/slideLayout359.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46" Type="http://schemas.openxmlformats.org/officeDocument/2006/relationships/slideLayout" Target="../slideLayouts/slideLayout402.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slideLayout" Target="../slideLayouts/slideLayout461.xml"/><Relationship Id="rId50" Type="http://schemas.openxmlformats.org/officeDocument/2006/relationships/slideLayout" Target="../slideLayouts/slideLayout464.xml"/><Relationship Id="rId55" Type="http://schemas.openxmlformats.org/officeDocument/2006/relationships/slideLayout" Target="../slideLayouts/slideLayout469.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54" Type="http://schemas.openxmlformats.org/officeDocument/2006/relationships/slideLayout" Target="../slideLayouts/slideLayout468.xml"/><Relationship Id="rId62" Type="http://schemas.openxmlformats.org/officeDocument/2006/relationships/hyperlink" Target="https://twitter.com/" TargetMode="Externa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3" Type="http://schemas.openxmlformats.org/officeDocument/2006/relationships/slideLayout" Target="../slideLayouts/slideLayout467.xml"/><Relationship Id="rId58" Type="http://schemas.openxmlformats.org/officeDocument/2006/relationships/slideLayout" Target="../slideLayouts/slideLayout472.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slideLayout" Target="../slideLayouts/slideLayout463.xml"/><Relationship Id="rId57" Type="http://schemas.openxmlformats.org/officeDocument/2006/relationships/slideLayout" Target="../slideLayouts/slideLayout471.xml"/><Relationship Id="rId61" Type="http://schemas.openxmlformats.org/officeDocument/2006/relationships/hyperlink" Target="https://www.linkedin.com/" TargetMode="External"/><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52" Type="http://schemas.openxmlformats.org/officeDocument/2006/relationships/slideLayout" Target="../slideLayouts/slideLayout466.xml"/><Relationship Id="rId60" Type="http://schemas.openxmlformats.org/officeDocument/2006/relationships/hyperlink" Target="https://www.facebook.com" TargetMode="Externa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slideLayout" Target="../slideLayouts/slideLayout462.xml"/><Relationship Id="rId56" Type="http://schemas.openxmlformats.org/officeDocument/2006/relationships/slideLayout" Target="../slideLayouts/slideLayout470.xml"/><Relationship Id="rId8" Type="http://schemas.openxmlformats.org/officeDocument/2006/relationships/slideLayout" Target="../slideLayouts/slideLayout422.xml"/><Relationship Id="rId51" Type="http://schemas.openxmlformats.org/officeDocument/2006/relationships/slideLayout" Target="../slideLayouts/slideLayout465.xml"/><Relationship Id="rId3" Type="http://schemas.openxmlformats.org/officeDocument/2006/relationships/slideLayout" Target="../slideLayouts/slideLayout417.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slideLayout" Target="../slideLayouts/slideLayout460.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slideLayout" Target="../slideLayouts/slideLayout498.xml"/><Relationship Id="rId39" Type="http://schemas.openxmlformats.org/officeDocument/2006/relationships/slideLayout" Target="../slideLayouts/slideLayout511.xml"/><Relationship Id="rId21" Type="http://schemas.openxmlformats.org/officeDocument/2006/relationships/slideLayout" Target="../slideLayouts/slideLayout493.xml"/><Relationship Id="rId34" Type="http://schemas.openxmlformats.org/officeDocument/2006/relationships/slideLayout" Target="../slideLayouts/slideLayout506.xml"/><Relationship Id="rId42" Type="http://schemas.openxmlformats.org/officeDocument/2006/relationships/slideLayout" Target="../slideLayouts/slideLayout514.xml"/><Relationship Id="rId47" Type="http://schemas.openxmlformats.org/officeDocument/2006/relationships/slideLayout" Target="../slideLayouts/slideLayout519.xml"/><Relationship Id="rId50" Type="http://schemas.openxmlformats.org/officeDocument/2006/relationships/slideLayout" Target="../slideLayouts/slideLayout522.xml"/><Relationship Id="rId55" Type="http://schemas.openxmlformats.org/officeDocument/2006/relationships/slideLayout" Target="../slideLayouts/slideLayout527.xml"/><Relationship Id="rId7" Type="http://schemas.openxmlformats.org/officeDocument/2006/relationships/slideLayout" Target="../slideLayouts/slideLayout47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29" Type="http://schemas.openxmlformats.org/officeDocument/2006/relationships/slideLayout" Target="../slideLayouts/slideLayout501.xml"/><Relationship Id="rId41" Type="http://schemas.openxmlformats.org/officeDocument/2006/relationships/slideLayout" Target="../slideLayouts/slideLayout513.xml"/><Relationship Id="rId54" Type="http://schemas.openxmlformats.org/officeDocument/2006/relationships/slideLayout" Target="../slideLayouts/slideLayout526.xml"/><Relationship Id="rId62" Type="http://schemas.openxmlformats.org/officeDocument/2006/relationships/hyperlink" Target="https://twitter.com/" TargetMode="Externa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32" Type="http://schemas.openxmlformats.org/officeDocument/2006/relationships/slideLayout" Target="../slideLayouts/slideLayout504.xml"/><Relationship Id="rId37" Type="http://schemas.openxmlformats.org/officeDocument/2006/relationships/slideLayout" Target="../slideLayouts/slideLayout509.xml"/><Relationship Id="rId40" Type="http://schemas.openxmlformats.org/officeDocument/2006/relationships/slideLayout" Target="../slideLayouts/slideLayout512.xml"/><Relationship Id="rId45" Type="http://schemas.openxmlformats.org/officeDocument/2006/relationships/slideLayout" Target="../slideLayouts/slideLayout517.xml"/><Relationship Id="rId53" Type="http://schemas.openxmlformats.org/officeDocument/2006/relationships/slideLayout" Target="../slideLayouts/slideLayout525.xml"/><Relationship Id="rId58" Type="http://schemas.openxmlformats.org/officeDocument/2006/relationships/slideLayout" Target="../slideLayouts/slideLayout530.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28" Type="http://schemas.openxmlformats.org/officeDocument/2006/relationships/slideLayout" Target="../slideLayouts/slideLayout500.xml"/><Relationship Id="rId36" Type="http://schemas.openxmlformats.org/officeDocument/2006/relationships/slideLayout" Target="../slideLayouts/slideLayout508.xml"/><Relationship Id="rId49" Type="http://schemas.openxmlformats.org/officeDocument/2006/relationships/slideLayout" Target="../slideLayouts/slideLayout521.xml"/><Relationship Id="rId57" Type="http://schemas.openxmlformats.org/officeDocument/2006/relationships/slideLayout" Target="../slideLayouts/slideLayout529.xml"/><Relationship Id="rId61" Type="http://schemas.openxmlformats.org/officeDocument/2006/relationships/hyperlink" Target="https://www.linkedin.com/" TargetMode="Externa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31" Type="http://schemas.openxmlformats.org/officeDocument/2006/relationships/slideLayout" Target="../slideLayouts/slideLayout503.xml"/><Relationship Id="rId44" Type="http://schemas.openxmlformats.org/officeDocument/2006/relationships/slideLayout" Target="../slideLayouts/slideLayout516.xml"/><Relationship Id="rId52" Type="http://schemas.openxmlformats.org/officeDocument/2006/relationships/slideLayout" Target="../slideLayouts/slideLayout524.xml"/><Relationship Id="rId60" Type="http://schemas.openxmlformats.org/officeDocument/2006/relationships/hyperlink" Target="https://www.facebook.com" TargetMode="Externa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 Id="rId27" Type="http://schemas.openxmlformats.org/officeDocument/2006/relationships/slideLayout" Target="../slideLayouts/slideLayout499.xml"/><Relationship Id="rId30" Type="http://schemas.openxmlformats.org/officeDocument/2006/relationships/slideLayout" Target="../slideLayouts/slideLayout502.xml"/><Relationship Id="rId35" Type="http://schemas.openxmlformats.org/officeDocument/2006/relationships/slideLayout" Target="../slideLayouts/slideLayout507.xml"/><Relationship Id="rId43" Type="http://schemas.openxmlformats.org/officeDocument/2006/relationships/slideLayout" Target="../slideLayouts/slideLayout515.xml"/><Relationship Id="rId48" Type="http://schemas.openxmlformats.org/officeDocument/2006/relationships/slideLayout" Target="../slideLayouts/slideLayout520.xml"/><Relationship Id="rId56" Type="http://schemas.openxmlformats.org/officeDocument/2006/relationships/slideLayout" Target="../slideLayouts/slideLayout528.xml"/><Relationship Id="rId8" Type="http://schemas.openxmlformats.org/officeDocument/2006/relationships/slideLayout" Target="../slideLayouts/slideLayout480.xml"/><Relationship Id="rId51" Type="http://schemas.openxmlformats.org/officeDocument/2006/relationships/slideLayout" Target="../slideLayouts/slideLayout523.xml"/><Relationship Id="rId3" Type="http://schemas.openxmlformats.org/officeDocument/2006/relationships/slideLayout" Target="../slideLayouts/slideLayout475.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slideLayout" Target="../slideLayouts/slideLayout497.xml"/><Relationship Id="rId33" Type="http://schemas.openxmlformats.org/officeDocument/2006/relationships/slideLayout" Target="../slideLayouts/slideLayout505.xml"/><Relationship Id="rId38" Type="http://schemas.openxmlformats.org/officeDocument/2006/relationships/slideLayout" Target="../slideLayouts/slideLayout510.xml"/><Relationship Id="rId46" Type="http://schemas.openxmlformats.org/officeDocument/2006/relationships/slideLayout" Target="../slideLayouts/slideLayout518.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0758" r="10758"/>
          <a:stretch>
            <a:fillRect/>
          </a:stretch>
        </p:blipFill>
        <p:spPr>
          <a:xfrm>
            <a:off x="4499905" y="2031614"/>
            <a:ext cx="1193006" cy="1065474"/>
          </a:xfrm>
        </p:spPr>
      </p:pic>
      <p:sp>
        <p:nvSpPr>
          <p:cNvPr id="13" name="object 2">
            <a:extLst>
              <a:ext uri="{FF2B5EF4-FFF2-40B4-BE49-F238E27FC236}">
                <a16:creationId xmlns:a16="http://schemas.microsoft.com/office/drawing/2014/main"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4" name="object 3">
            <a:extLst>
              <a:ext uri="{FF2B5EF4-FFF2-40B4-BE49-F238E27FC236}">
                <a16:creationId xmlns:a16="http://schemas.microsoft.com/office/drawing/2014/main" id="{648E54F6-8C15-4BB3-94E3-7B81F0C680D4}"/>
              </a:ext>
            </a:extLst>
          </p:cNvPr>
          <p:cNvSpPr txBox="1">
            <a:spLocks noGrp="1"/>
          </p:cNvSpPr>
          <p:nvPr>
            <p:ph type="title"/>
          </p:nvPr>
        </p:nvSpPr>
        <p:spPr>
          <a:xfrm>
            <a:off x="986389" y="219796"/>
            <a:ext cx="3369499" cy="537176"/>
          </a:xfrm>
          <a:prstGeom prst="rect">
            <a:avLst/>
          </a:prstGeom>
        </p:spPr>
        <p:txBody>
          <a:bodyPr vert="horz" wrap="square" lIns="0" tIns="14583" rIns="0" bIns="0" rtlCol="0" anchor="ctr">
            <a:spAutoFit/>
          </a:bodyPr>
          <a:lstStyle/>
          <a:p>
            <a:pPr marL="12681" algn="l">
              <a:lnSpc>
                <a:spcPct val="100000"/>
              </a:lnSpc>
              <a:spcBef>
                <a:spcPts val="114"/>
              </a:spcBef>
            </a:pPr>
            <a:r>
              <a:rPr lang="en-US" sz="3395" b="1" dirty="0" smtClean="0">
                <a:solidFill>
                  <a:schemeClr val="bg1"/>
                </a:solidFill>
                <a:latin typeface="Arial" panose="020B0604020202020204" pitchFamily="34" charset="0"/>
                <a:cs typeface="Arial" panose="020B0604020202020204" pitchFamily="34" charset="0"/>
              </a:rPr>
              <a:t>JAHON TARIXI</a:t>
            </a:r>
            <a:endParaRPr sz="3395" b="1" dirty="0">
              <a:solidFill>
                <a:schemeClr val="bg1"/>
              </a:solidFill>
              <a:latin typeface="Arial" panose="020B0604020202020204" pitchFamily="34" charset="0"/>
              <a:cs typeface="Arial" panose="020B0604020202020204" pitchFamily="34" charset="0"/>
            </a:endParaRPr>
          </a:p>
        </p:txBody>
      </p:sp>
      <p:sp>
        <p:nvSpPr>
          <p:cNvPr id="15" name="object 4">
            <a:extLst>
              <a:ext uri="{FF2B5EF4-FFF2-40B4-BE49-F238E27FC236}">
                <a16:creationId xmlns:a16="http://schemas.microsoft.com/office/drawing/2014/main" id="{96789AA7-9596-4F83-89FD-AEC28EE179F1}"/>
              </a:ext>
            </a:extLst>
          </p:cNvPr>
          <p:cNvSpPr txBox="1"/>
          <p:nvPr/>
        </p:nvSpPr>
        <p:spPr>
          <a:xfrm>
            <a:off x="589291" y="1059819"/>
            <a:ext cx="4935680" cy="1645301"/>
          </a:xfrm>
          <a:prstGeom prst="rect">
            <a:avLst/>
          </a:prstGeom>
        </p:spPr>
        <p:txBody>
          <a:bodyPr vert="horz" wrap="square" lIns="0" tIns="13949" rIns="0" bIns="0" rtlCol="0">
            <a:spAutoFit/>
          </a:bodyPr>
          <a:lstStyle/>
          <a:p>
            <a:pPr>
              <a:spcAft>
                <a:spcPts val="1200"/>
              </a:spcAft>
            </a:pPr>
            <a:r>
              <a:rPr lang="ms-MY" sz="2400" dirty="0" smtClean="0">
                <a:solidFill>
                  <a:srgbClr val="002060"/>
                </a:solidFill>
                <a:latin typeface="Arial" panose="020B0604020202020204" pitchFamily="34" charset="0"/>
                <a:cs typeface="Arial" panose="020B0604020202020204" pitchFamily="34" charset="0"/>
              </a:rPr>
              <a:t>Mavzu:</a:t>
            </a:r>
          </a:p>
          <a:p>
            <a:r>
              <a:rPr lang="ms-MY" sz="2400" b="1" dirty="0" smtClean="0">
                <a:solidFill>
                  <a:srgbClr val="002060"/>
                </a:solidFill>
                <a:latin typeface="Arial" panose="020B0604020202020204" pitchFamily="34" charset="0"/>
                <a:cs typeface="Arial" panose="020B0604020202020204" pitchFamily="34" charset="0"/>
              </a:rPr>
              <a:t>1946 – 1991-yillarda Yaponiya va Osiyoning </a:t>
            </a:r>
            <a:r>
              <a:rPr lang="ms-MY" sz="2400" b="1" dirty="0">
                <a:solidFill>
                  <a:srgbClr val="002060"/>
                </a:solidFill>
                <a:latin typeface="Arial" panose="020B0604020202020204" pitchFamily="34" charset="0"/>
                <a:cs typeface="Arial" panose="020B0604020202020204" pitchFamily="34" charset="0"/>
              </a:rPr>
              <a:t>Y</a:t>
            </a:r>
            <a:r>
              <a:rPr lang="ms-MY" sz="2400" b="1" dirty="0" smtClean="0">
                <a:solidFill>
                  <a:srgbClr val="002060"/>
                </a:solidFill>
                <a:latin typeface="Arial" panose="020B0604020202020204" pitchFamily="34" charset="0"/>
                <a:cs typeface="Arial" panose="020B0604020202020204" pitchFamily="34" charset="0"/>
              </a:rPr>
              <a:t>angi </a:t>
            </a:r>
            <a:r>
              <a:rPr lang="ms-MY" sz="2400" b="1" dirty="0">
                <a:solidFill>
                  <a:srgbClr val="002060"/>
                </a:solidFill>
                <a:latin typeface="Arial" panose="020B0604020202020204" pitchFamily="34" charset="0"/>
                <a:cs typeface="Arial" panose="020B0604020202020204" pitchFamily="34" charset="0"/>
              </a:rPr>
              <a:t>I</a:t>
            </a:r>
            <a:r>
              <a:rPr lang="ms-MY" sz="2400" b="1" dirty="0" smtClean="0">
                <a:solidFill>
                  <a:srgbClr val="002060"/>
                </a:solidFill>
                <a:latin typeface="Arial" panose="020B0604020202020204" pitchFamily="34" charset="0"/>
                <a:cs typeface="Arial" panose="020B0604020202020204" pitchFamily="34" charset="0"/>
              </a:rPr>
              <a:t>ndustrial mamlakatlari.</a:t>
            </a:r>
            <a:endParaRPr lang="ru-RU" sz="2400" b="1" dirty="0">
              <a:solidFill>
                <a:srgbClr val="002060"/>
              </a:solidFill>
              <a:latin typeface="Arial" panose="020B0604020202020204" pitchFamily="34" charset="0"/>
              <a:cs typeface="Arial" panose="020B0604020202020204" pitchFamily="34" charset="0"/>
            </a:endParaRPr>
          </a:p>
        </p:txBody>
      </p:sp>
      <p:sp>
        <p:nvSpPr>
          <p:cNvPr id="20" name="object 9">
            <a:extLst>
              <a:ext uri="{FF2B5EF4-FFF2-40B4-BE49-F238E27FC236}">
                <a16:creationId xmlns:a16="http://schemas.microsoft.com/office/drawing/2014/main" id="{F294EAD7-CAB8-401C-B12D-6064AA1177E0}"/>
              </a:ext>
            </a:extLst>
          </p:cNvPr>
          <p:cNvSpPr/>
          <p:nvPr/>
        </p:nvSpPr>
        <p:spPr>
          <a:xfrm>
            <a:off x="4696151" y="227770"/>
            <a:ext cx="991886"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a16="http://schemas.microsoft.com/office/drawing/2014/main" id="{27824596-7DE1-4136-95E4-49A51856B6D3}"/>
              </a:ext>
            </a:extLst>
          </p:cNvPr>
          <p:cNvSpPr/>
          <p:nvPr/>
        </p:nvSpPr>
        <p:spPr>
          <a:xfrm>
            <a:off x="4696151" y="227770"/>
            <a:ext cx="991886"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a16="http://schemas.microsoft.com/office/drawing/2014/main" id="{CAFE6579-511C-4CCB-9A5C-300ACC2F553A}"/>
              </a:ext>
            </a:extLst>
          </p:cNvPr>
          <p:cNvSpPr txBox="1"/>
          <p:nvPr/>
        </p:nvSpPr>
        <p:spPr>
          <a:xfrm>
            <a:off x="4754790" y="332162"/>
            <a:ext cx="864096" cy="361807"/>
          </a:xfrm>
          <a:prstGeom prst="rect">
            <a:avLst/>
          </a:prstGeom>
        </p:spPr>
        <p:txBody>
          <a:bodyPr vert="horz" wrap="square" lIns="0" tIns="15852" rIns="0" bIns="0" rtlCol="0">
            <a:spAutoFit/>
          </a:bodyPr>
          <a:lstStyle/>
          <a:p>
            <a:pPr>
              <a:spcBef>
                <a:spcPts val="125"/>
              </a:spcBef>
            </a:pPr>
            <a:r>
              <a:rPr lang="ru-RU" sz="2247" dirty="0" smtClean="0">
                <a:solidFill>
                  <a:schemeClr val="bg1"/>
                </a:solidFill>
                <a:latin typeface="Arial"/>
                <a:cs typeface="Arial"/>
              </a:rPr>
              <a:t>10</a:t>
            </a:r>
            <a:r>
              <a:rPr lang="en-US" sz="2247" dirty="0" smtClean="0">
                <a:solidFill>
                  <a:schemeClr val="bg1"/>
                </a:solidFill>
                <a:latin typeface="Arial"/>
                <a:cs typeface="Arial"/>
              </a:rPr>
              <a:t>-</a:t>
            </a:r>
            <a:r>
              <a:rPr lang="en-US" sz="2247" dirty="0" err="1" smtClean="0">
                <a:solidFill>
                  <a:schemeClr val="bg1"/>
                </a:solidFill>
                <a:latin typeface="Arial"/>
                <a:cs typeface="Arial"/>
              </a:rPr>
              <a:t>sinf</a:t>
            </a:r>
            <a:endParaRPr sz="2247" dirty="0">
              <a:solidFill>
                <a:schemeClr val="bg1"/>
              </a:solidFill>
              <a:latin typeface="Arial"/>
              <a:cs typeface="Arial"/>
            </a:endParaRPr>
          </a:p>
        </p:txBody>
      </p:sp>
      <p:sp>
        <p:nvSpPr>
          <p:cNvPr id="19" name="Freeform 141"/>
          <p:cNvSpPr>
            <a:spLocks noEditPoints="1"/>
          </p:cNvSpPr>
          <p:nvPr/>
        </p:nvSpPr>
        <p:spPr bwMode="auto">
          <a:xfrm>
            <a:off x="395448" y="248656"/>
            <a:ext cx="441435" cy="450607"/>
          </a:xfrm>
          <a:custGeom>
            <a:avLst/>
            <a:gdLst>
              <a:gd name="T0" fmla="*/ 472 w 792"/>
              <a:gd name="T1" fmla="*/ 296 h 792"/>
              <a:gd name="T2" fmla="*/ 690 w 792"/>
              <a:gd name="T3" fmla="*/ 661 h 792"/>
              <a:gd name="T4" fmla="*/ 100 w 792"/>
              <a:gd name="T5" fmla="*/ 658 h 792"/>
              <a:gd name="T6" fmla="*/ 100 w 792"/>
              <a:gd name="T7" fmla="*/ 133 h 792"/>
              <a:gd name="T8" fmla="*/ 287 w 792"/>
              <a:gd name="T9" fmla="*/ 16 h 792"/>
              <a:gd name="T10" fmla="*/ 326 w 792"/>
              <a:gd name="T11" fmla="*/ 7 h 792"/>
              <a:gd name="T12" fmla="*/ 369 w 792"/>
              <a:gd name="T13" fmla="*/ 1 h 792"/>
              <a:gd name="T14" fmla="*/ 430 w 792"/>
              <a:gd name="T15" fmla="*/ 2 h 792"/>
              <a:gd name="T16" fmla="*/ 480 w 792"/>
              <a:gd name="T17" fmla="*/ 9 h 792"/>
              <a:gd name="T18" fmla="*/ 529 w 792"/>
              <a:gd name="T19" fmla="*/ 23 h 792"/>
              <a:gd name="T20" fmla="*/ 769 w 792"/>
              <a:gd name="T21" fmla="*/ 265 h 792"/>
              <a:gd name="T22" fmla="*/ 110 w 792"/>
              <a:gd name="T23" fmla="*/ 648 h 792"/>
              <a:gd name="T24" fmla="*/ 195 w 792"/>
              <a:gd name="T25" fmla="*/ 389 h 792"/>
              <a:gd name="T26" fmla="*/ 218 w 792"/>
              <a:gd name="T27" fmla="*/ 210 h 792"/>
              <a:gd name="T28" fmla="*/ 232 w 792"/>
              <a:gd name="T29" fmla="*/ 67 h 792"/>
              <a:gd name="T30" fmla="*/ 272 w 792"/>
              <a:gd name="T31" fmla="*/ 286 h 792"/>
              <a:gd name="T32" fmla="*/ 439 w 792"/>
              <a:gd name="T33" fmla="*/ 379 h 792"/>
              <a:gd name="T34" fmla="*/ 326 w 792"/>
              <a:gd name="T35" fmla="*/ 312 h 792"/>
              <a:gd name="T36" fmla="*/ 399 w 792"/>
              <a:gd name="T37" fmla="*/ 241 h 792"/>
              <a:gd name="T38" fmla="*/ 452 w 792"/>
              <a:gd name="T39" fmla="*/ 200 h 792"/>
              <a:gd name="T40" fmla="*/ 422 w 792"/>
              <a:gd name="T41" fmla="*/ 110 h 792"/>
              <a:gd name="T42" fmla="*/ 487 w 792"/>
              <a:gd name="T43" fmla="*/ 48 h 792"/>
              <a:gd name="T44" fmla="*/ 521 w 792"/>
              <a:gd name="T45" fmla="*/ 35 h 792"/>
              <a:gd name="T46" fmla="*/ 475 w 792"/>
              <a:gd name="T47" fmla="*/ 23 h 792"/>
              <a:gd name="T48" fmla="*/ 428 w 792"/>
              <a:gd name="T49" fmla="*/ 16 h 792"/>
              <a:gd name="T50" fmla="*/ 374 w 792"/>
              <a:gd name="T51" fmla="*/ 15 h 792"/>
              <a:gd name="T52" fmla="*/ 341 w 792"/>
              <a:gd name="T53" fmla="*/ 18 h 792"/>
              <a:gd name="T54" fmla="*/ 308 w 792"/>
              <a:gd name="T55" fmla="*/ 24 h 792"/>
              <a:gd name="T56" fmla="*/ 585 w 792"/>
              <a:gd name="T57" fmla="*/ 259 h 792"/>
              <a:gd name="T58" fmla="*/ 719 w 792"/>
              <a:gd name="T59" fmla="*/ 460 h 792"/>
              <a:gd name="T60" fmla="*/ 403 w 792"/>
              <a:gd name="T61" fmla="*/ 519 h 792"/>
              <a:gd name="T62" fmla="*/ 482 w 792"/>
              <a:gd name="T63" fmla="*/ 533 h 792"/>
              <a:gd name="T64" fmla="*/ 221 w 792"/>
              <a:gd name="T65" fmla="*/ 259 h 792"/>
              <a:gd name="T66" fmla="*/ 389 w 792"/>
              <a:gd name="T67" fmla="*/ 366 h 792"/>
              <a:gd name="T68" fmla="*/ 219 w 792"/>
              <a:gd name="T69" fmla="*/ 273 h 792"/>
              <a:gd name="T70" fmla="*/ 423 w 792"/>
              <a:gd name="T71" fmla="*/ 389 h 792"/>
              <a:gd name="T72" fmla="*/ 495 w 792"/>
              <a:gd name="T73" fmla="*/ 373 h 792"/>
              <a:gd name="T74" fmla="*/ 457 w 792"/>
              <a:gd name="T75" fmla="*/ 273 h 792"/>
              <a:gd name="T76" fmla="*/ 403 w 792"/>
              <a:gd name="T77" fmla="*/ 303 h 792"/>
              <a:gd name="T78" fmla="*/ 403 w 792"/>
              <a:gd name="T79" fmla="*/ 259 h 792"/>
              <a:gd name="T80" fmla="*/ 359 w 792"/>
              <a:gd name="T81" fmla="*/ 259 h 792"/>
              <a:gd name="T82" fmla="*/ 389 w 792"/>
              <a:gd name="T83" fmla="*/ 306 h 792"/>
              <a:gd name="T84" fmla="*/ 587 w 792"/>
              <a:gd name="T85" fmla="*/ 273 h 792"/>
              <a:gd name="T86" fmla="*/ 464 w 792"/>
              <a:gd name="T87" fmla="*/ 207 h 792"/>
              <a:gd name="T88" fmla="*/ 389 w 792"/>
              <a:gd name="T89" fmla="*/ 76 h 792"/>
              <a:gd name="T90" fmla="*/ 436 w 792"/>
              <a:gd name="T91" fmla="*/ 90 h 792"/>
              <a:gd name="T92" fmla="*/ 403 w 792"/>
              <a:gd name="T93" fmla="*/ 67 h 792"/>
              <a:gd name="T94" fmla="*/ 14 w 792"/>
              <a:gd name="T95" fmla="*/ 403 h 792"/>
              <a:gd name="T96" fmla="*/ 262 w 792"/>
              <a:gd name="T97" fmla="*/ 662 h 792"/>
              <a:gd name="T98" fmla="*/ 446 w 792"/>
              <a:gd name="T99" fmla="*/ 734 h 792"/>
              <a:gd name="T100" fmla="*/ 674 w 792"/>
              <a:gd name="T101" fmla="*/ 536 h 792"/>
              <a:gd name="T102" fmla="*/ 560 w 792"/>
              <a:gd name="T103" fmla="*/ 383 h 792"/>
              <a:gd name="T104" fmla="*/ 483 w 792"/>
              <a:gd name="T105" fmla="*/ 392 h 792"/>
              <a:gd name="T106" fmla="*/ 490 w 792"/>
              <a:gd name="T107" fmla="*/ 521 h 792"/>
              <a:gd name="T108" fmla="*/ 470 w 792"/>
              <a:gd name="T109" fmla="*/ 741 h 792"/>
              <a:gd name="T110" fmla="*/ 682 w 792"/>
              <a:gd name="T111" fmla="*/ 648 h 792"/>
              <a:gd name="T112" fmla="*/ 542 w 792"/>
              <a:gd name="T113" fmla="*/ 79 h 792"/>
              <a:gd name="T114" fmla="*/ 123 w 792"/>
              <a:gd name="T115" fmla="*/ 130 h 792"/>
              <a:gd name="T116" fmla="*/ 333 w 792"/>
              <a:gd name="T117" fmla="*/ 772 h 792"/>
              <a:gd name="T118" fmla="*/ 560 w 792"/>
              <a:gd name="T119"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2" h="792">
                <a:moveTo>
                  <a:pt x="516" y="332"/>
                </a:moveTo>
                <a:cubicBezTo>
                  <a:pt x="508" y="328"/>
                  <a:pt x="499" y="323"/>
                  <a:pt x="493" y="321"/>
                </a:cubicBezTo>
                <a:cubicBezTo>
                  <a:pt x="487" y="319"/>
                  <a:pt x="482" y="317"/>
                  <a:pt x="477" y="316"/>
                </a:cubicBezTo>
                <a:cubicBezTo>
                  <a:pt x="464" y="312"/>
                  <a:pt x="459" y="310"/>
                  <a:pt x="459" y="304"/>
                </a:cubicBezTo>
                <a:cubicBezTo>
                  <a:pt x="459" y="301"/>
                  <a:pt x="460" y="298"/>
                  <a:pt x="465" y="297"/>
                </a:cubicBezTo>
                <a:cubicBezTo>
                  <a:pt x="466" y="296"/>
                  <a:pt x="469" y="296"/>
                  <a:pt x="472" y="296"/>
                </a:cubicBezTo>
                <a:cubicBezTo>
                  <a:pt x="489" y="296"/>
                  <a:pt x="535" y="306"/>
                  <a:pt x="543" y="331"/>
                </a:cubicBezTo>
                <a:cubicBezTo>
                  <a:pt x="544" y="333"/>
                  <a:pt x="543" y="336"/>
                  <a:pt x="542" y="337"/>
                </a:cubicBezTo>
                <a:cubicBezTo>
                  <a:pt x="541" y="339"/>
                  <a:pt x="538" y="340"/>
                  <a:pt x="536" y="340"/>
                </a:cubicBezTo>
                <a:cubicBezTo>
                  <a:pt x="536" y="340"/>
                  <a:pt x="536" y="340"/>
                  <a:pt x="536" y="340"/>
                </a:cubicBezTo>
                <a:cubicBezTo>
                  <a:pt x="533" y="340"/>
                  <a:pt x="529" y="339"/>
                  <a:pt x="516" y="332"/>
                </a:cubicBezTo>
                <a:close/>
                <a:moveTo>
                  <a:pt x="690" y="661"/>
                </a:moveTo>
                <a:cubicBezTo>
                  <a:pt x="617" y="741"/>
                  <a:pt x="512" y="792"/>
                  <a:pt x="396" y="792"/>
                </a:cubicBezTo>
                <a:cubicBezTo>
                  <a:pt x="396" y="792"/>
                  <a:pt x="396" y="792"/>
                  <a:pt x="396" y="792"/>
                </a:cubicBezTo>
                <a:cubicBezTo>
                  <a:pt x="396" y="792"/>
                  <a:pt x="396" y="792"/>
                  <a:pt x="396" y="792"/>
                </a:cubicBezTo>
                <a:cubicBezTo>
                  <a:pt x="396" y="792"/>
                  <a:pt x="396" y="792"/>
                  <a:pt x="396" y="792"/>
                </a:cubicBezTo>
                <a:cubicBezTo>
                  <a:pt x="279" y="792"/>
                  <a:pt x="175" y="741"/>
                  <a:pt x="102" y="661"/>
                </a:cubicBezTo>
                <a:cubicBezTo>
                  <a:pt x="101" y="660"/>
                  <a:pt x="101" y="659"/>
                  <a:pt x="100" y="658"/>
                </a:cubicBezTo>
                <a:cubicBezTo>
                  <a:pt x="67" y="621"/>
                  <a:pt x="40" y="577"/>
                  <a:pt x="23" y="529"/>
                </a:cubicBezTo>
                <a:cubicBezTo>
                  <a:pt x="23" y="528"/>
                  <a:pt x="23" y="527"/>
                  <a:pt x="22" y="527"/>
                </a:cubicBezTo>
                <a:cubicBezTo>
                  <a:pt x="8" y="486"/>
                  <a:pt x="0" y="442"/>
                  <a:pt x="0" y="396"/>
                </a:cubicBezTo>
                <a:cubicBezTo>
                  <a:pt x="0" y="350"/>
                  <a:pt x="8" y="306"/>
                  <a:pt x="22" y="265"/>
                </a:cubicBezTo>
                <a:cubicBezTo>
                  <a:pt x="23" y="264"/>
                  <a:pt x="23" y="264"/>
                  <a:pt x="23" y="263"/>
                </a:cubicBezTo>
                <a:cubicBezTo>
                  <a:pt x="40" y="215"/>
                  <a:pt x="67" y="171"/>
                  <a:pt x="100" y="133"/>
                </a:cubicBezTo>
                <a:cubicBezTo>
                  <a:pt x="101" y="133"/>
                  <a:pt x="101" y="132"/>
                  <a:pt x="102" y="131"/>
                </a:cubicBezTo>
                <a:cubicBezTo>
                  <a:pt x="125" y="105"/>
                  <a:pt x="152" y="83"/>
                  <a:pt x="181" y="64"/>
                </a:cubicBezTo>
                <a:cubicBezTo>
                  <a:pt x="181" y="64"/>
                  <a:pt x="182" y="63"/>
                  <a:pt x="182" y="63"/>
                </a:cubicBezTo>
                <a:cubicBezTo>
                  <a:pt x="212" y="44"/>
                  <a:pt x="244" y="29"/>
                  <a:pt x="277" y="19"/>
                </a:cubicBezTo>
                <a:cubicBezTo>
                  <a:pt x="278" y="18"/>
                  <a:pt x="279" y="18"/>
                  <a:pt x="280" y="18"/>
                </a:cubicBezTo>
                <a:cubicBezTo>
                  <a:pt x="282" y="17"/>
                  <a:pt x="285" y="16"/>
                  <a:pt x="287" y="16"/>
                </a:cubicBezTo>
                <a:cubicBezTo>
                  <a:pt x="289" y="15"/>
                  <a:pt x="291" y="15"/>
                  <a:pt x="292" y="14"/>
                </a:cubicBezTo>
                <a:cubicBezTo>
                  <a:pt x="295" y="13"/>
                  <a:pt x="299" y="12"/>
                  <a:pt x="302" y="12"/>
                </a:cubicBezTo>
                <a:cubicBezTo>
                  <a:pt x="304" y="11"/>
                  <a:pt x="307" y="10"/>
                  <a:pt x="309" y="10"/>
                </a:cubicBezTo>
                <a:cubicBezTo>
                  <a:pt x="311" y="10"/>
                  <a:pt x="312" y="9"/>
                  <a:pt x="314" y="9"/>
                </a:cubicBezTo>
                <a:cubicBezTo>
                  <a:pt x="317" y="8"/>
                  <a:pt x="320" y="8"/>
                  <a:pt x="323" y="7"/>
                </a:cubicBezTo>
                <a:cubicBezTo>
                  <a:pt x="324" y="7"/>
                  <a:pt x="325" y="7"/>
                  <a:pt x="326" y="7"/>
                </a:cubicBezTo>
                <a:cubicBezTo>
                  <a:pt x="330" y="6"/>
                  <a:pt x="334" y="5"/>
                  <a:pt x="338" y="5"/>
                </a:cubicBezTo>
                <a:cubicBezTo>
                  <a:pt x="339" y="4"/>
                  <a:pt x="340" y="4"/>
                  <a:pt x="341" y="4"/>
                </a:cubicBezTo>
                <a:cubicBezTo>
                  <a:pt x="345" y="4"/>
                  <a:pt x="348" y="3"/>
                  <a:pt x="351" y="3"/>
                </a:cubicBezTo>
                <a:cubicBezTo>
                  <a:pt x="352" y="3"/>
                  <a:pt x="353" y="3"/>
                  <a:pt x="354" y="3"/>
                </a:cubicBezTo>
                <a:cubicBezTo>
                  <a:pt x="358" y="2"/>
                  <a:pt x="362" y="2"/>
                  <a:pt x="367" y="1"/>
                </a:cubicBezTo>
                <a:cubicBezTo>
                  <a:pt x="368" y="1"/>
                  <a:pt x="368" y="1"/>
                  <a:pt x="369" y="1"/>
                </a:cubicBezTo>
                <a:cubicBezTo>
                  <a:pt x="373" y="1"/>
                  <a:pt x="376" y="1"/>
                  <a:pt x="380" y="1"/>
                </a:cubicBezTo>
                <a:cubicBezTo>
                  <a:pt x="381" y="1"/>
                  <a:pt x="382" y="1"/>
                  <a:pt x="383" y="1"/>
                </a:cubicBezTo>
                <a:cubicBezTo>
                  <a:pt x="387" y="0"/>
                  <a:pt x="392" y="0"/>
                  <a:pt x="396" y="0"/>
                </a:cubicBezTo>
                <a:cubicBezTo>
                  <a:pt x="401" y="0"/>
                  <a:pt x="407" y="0"/>
                  <a:pt x="412" y="1"/>
                </a:cubicBezTo>
                <a:cubicBezTo>
                  <a:pt x="413" y="1"/>
                  <a:pt x="414" y="1"/>
                  <a:pt x="415" y="1"/>
                </a:cubicBezTo>
                <a:cubicBezTo>
                  <a:pt x="420" y="1"/>
                  <a:pt x="425" y="1"/>
                  <a:pt x="430" y="2"/>
                </a:cubicBezTo>
                <a:cubicBezTo>
                  <a:pt x="431" y="2"/>
                  <a:pt x="432" y="2"/>
                  <a:pt x="433" y="2"/>
                </a:cubicBezTo>
                <a:cubicBezTo>
                  <a:pt x="438" y="3"/>
                  <a:pt x="443" y="3"/>
                  <a:pt x="447" y="4"/>
                </a:cubicBezTo>
                <a:cubicBezTo>
                  <a:pt x="449" y="4"/>
                  <a:pt x="450" y="4"/>
                  <a:pt x="451" y="4"/>
                </a:cubicBezTo>
                <a:cubicBezTo>
                  <a:pt x="456" y="5"/>
                  <a:pt x="460" y="6"/>
                  <a:pt x="464" y="6"/>
                </a:cubicBezTo>
                <a:cubicBezTo>
                  <a:pt x="466" y="7"/>
                  <a:pt x="468" y="7"/>
                  <a:pt x="469" y="7"/>
                </a:cubicBezTo>
                <a:cubicBezTo>
                  <a:pt x="473" y="8"/>
                  <a:pt x="477" y="9"/>
                  <a:pt x="480" y="9"/>
                </a:cubicBezTo>
                <a:cubicBezTo>
                  <a:pt x="482" y="10"/>
                  <a:pt x="484" y="10"/>
                  <a:pt x="485" y="11"/>
                </a:cubicBezTo>
                <a:cubicBezTo>
                  <a:pt x="489" y="11"/>
                  <a:pt x="493" y="12"/>
                  <a:pt x="497" y="13"/>
                </a:cubicBezTo>
                <a:cubicBezTo>
                  <a:pt x="499" y="14"/>
                  <a:pt x="501" y="15"/>
                  <a:pt x="503" y="15"/>
                </a:cubicBezTo>
                <a:cubicBezTo>
                  <a:pt x="507" y="16"/>
                  <a:pt x="511" y="17"/>
                  <a:pt x="514" y="18"/>
                </a:cubicBezTo>
                <a:cubicBezTo>
                  <a:pt x="517" y="19"/>
                  <a:pt x="519" y="20"/>
                  <a:pt x="521" y="21"/>
                </a:cubicBezTo>
                <a:cubicBezTo>
                  <a:pt x="524" y="22"/>
                  <a:pt x="527" y="23"/>
                  <a:pt x="529" y="23"/>
                </a:cubicBezTo>
                <a:cubicBezTo>
                  <a:pt x="531" y="24"/>
                  <a:pt x="533" y="25"/>
                  <a:pt x="534" y="25"/>
                </a:cubicBezTo>
                <a:cubicBezTo>
                  <a:pt x="535" y="25"/>
                  <a:pt x="535" y="25"/>
                  <a:pt x="535" y="26"/>
                </a:cubicBezTo>
                <a:cubicBezTo>
                  <a:pt x="595" y="48"/>
                  <a:pt x="648" y="85"/>
                  <a:pt x="690" y="131"/>
                </a:cubicBezTo>
                <a:cubicBezTo>
                  <a:pt x="690" y="132"/>
                  <a:pt x="691" y="133"/>
                  <a:pt x="692" y="133"/>
                </a:cubicBezTo>
                <a:cubicBezTo>
                  <a:pt x="725" y="171"/>
                  <a:pt x="751" y="215"/>
                  <a:pt x="769" y="263"/>
                </a:cubicBezTo>
                <a:cubicBezTo>
                  <a:pt x="769" y="264"/>
                  <a:pt x="769" y="264"/>
                  <a:pt x="769" y="265"/>
                </a:cubicBezTo>
                <a:cubicBezTo>
                  <a:pt x="784" y="306"/>
                  <a:pt x="792" y="350"/>
                  <a:pt x="792" y="396"/>
                </a:cubicBezTo>
                <a:cubicBezTo>
                  <a:pt x="792" y="442"/>
                  <a:pt x="784" y="486"/>
                  <a:pt x="769" y="527"/>
                </a:cubicBezTo>
                <a:cubicBezTo>
                  <a:pt x="769" y="527"/>
                  <a:pt x="769" y="528"/>
                  <a:pt x="769" y="529"/>
                </a:cubicBezTo>
                <a:cubicBezTo>
                  <a:pt x="751" y="577"/>
                  <a:pt x="725" y="621"/>
                  <a:pt x="692" y="659"/>
                </a:cubicBezTo>
                <a:cubicBezTo>
                  <a:pt x="691" y="659"/>
                  <a:pt x="690" y="660"/>
                  <a:pt x="690" y="661"/>
                </a:cubicBezTo>
                <a:close/>
                <a:moveTo>
                  <a:pt x="110" y="648"/>
                </a:moveTo>
                <a:cubicBezTo>
                  <a:pt x="240" y="648"/>
                  <a:pt x="240" y="648"/>
                  <a:pt x="240" y="648"/>
                </a:cubicBezTo>
                <a:cubicBezTo>
                  <a:pt x="226" y="613"/>
                  <a:pt x="214" y="574"/>
                  <a:pt x="207" y="533"/>
                </a:cubicBezTo>
                <a:cubicBezTo>
                  <a:pt x="39" y="533"/>
                  <a:pt x="39" y="533"/>
                  <a:pt x="39" y="533"/>
                </a:cubicBezTo>
                <a:cubicBezTo>
                  <a:pt x="56" y="575"/>
                  <a:pt x="80" y="614"/>
                  <a:pt x="110" y="648"/>
                </a:cubicBezTo>
                <a:close/>
                <a:moveTo>
                  <a:pt x="14" y="389"/>
                </a:moveTo>
                <a:cubicBezTo>
                  <a:pt x="195" y="389"/>
                  <a:pt x="195" y="389"/>
                  <a:pt x="195" y="389"/>
                </a:cubicBezTo>
                <a:cubicBezTo>
                  <a:pt x="195" y="350"/>
                  <a:pt x="198" y="311"/>
                  <a:pt x="204" y="273"/>
                </a:cubicBezTo>
                <a:cubicBezTo>
                  <a:pt x="34" y="273"/>
                  <a:pt x="34" y="273"/>
                  <a:pt x="34" y="273"/>
                </a:cubicBezTo>
                <a:cubicBezTo>
                  <a:pt x="22" y="310"/>
                  <a:pt x="15" y="349"/>
                  <a:pt x="14" y="389"/>
                </a:cubicBezTo>
                <a:close/>
                <a:moveTo>
                  <a:pt x="39" y="259"/>
                </a:moveTo>
                <a:cubicBezTo>
                  <a:pt x="207" y="259"/>
                  <a:pt x="207" y="259"/>
                  <a:pt x="207" y="259"/>
                </a:cubicBezTo>
                <a:cubicBezTo>
                  <a:pt x="210" y="242"/>
                  <a:pt x="214" y="226"/>
                  <a:pt x="218" y="210"/>
                </a:cubicBezTo>
                <a:cubicBezTo>
                  <a:pt x="215" y="185"/>
                  <a:pt x="216" y="161"/>
                  <a:pt x="219" y="150"/>
                </a:cubicBezTo>
                <a:cubicBezTo>
                  <a:pt x="219" y="148"/>
                  <a:pt x="220" y="146"/>
                  <a:pt x="220" y="144"/>
                </a:cubicBezTo>
                <a:cubicBezTo>
                  <a:pt x="110" y="144"/>
                  <a:pt x="110" y="144"/>
                  <a:pt x="110" y="144"/>
                </a:cubicBezTo>
                <a:cubicBezTo>
                  <a:pt x="80" y="178"/>
                  <a:pt x="56" y="217"/>
                  <a:pt x="39" y="259"/>
                </a:cubicBezTo>
                <a:close/>
                <a:moveTo>
                  <a:pt x="220" y="57"/>
                </a:moveTo>
                <a:cubicBezTo>
                  <a:pt x="227" y="59"/>
                  <a:pt x="231" y="63"/>
                  <a:pt x="232" y="67"/>
                </a:cubicBezTo>
                <a:cubicBezTo>
                  <a:pt x="242" y="91"/>
                  <a:pt x="238" y="132"/>
                  <a:pt x="232" y="153"/>
                </a:cubicBezTo>
                <a:cubicBezTo>
                  <a:pt x="230" y="165"/>
                  <a:pt x="229" y="188"/>
                  <a:pt x="232" y="210"/>
                </a:cubicBezTo>
                <a:cubicBezTo>
                  <a:pt x="232" y="210"/>
                  <a:pt x="232" y="210"/>
                  <a:pt x="232" y="210"/>
                </a:cubicBezTo>
                <a:cubicBezTo>
                  <a:pt x="234" y="231"/>
                  <a:pt x="239" y="250"/>
                  <a:pt x="246" y="260"/>
                </a:cubicBezTo>
                <a:cubicBezTo>
                  <a:pt x="249" y="260"/>
                  <a:pt x="251" y="262"/>
                  <a:pt x="252" y="265"/>
                </a:cubicBezTo>
                <a:cubicBezTo>
                  <a:pt x="259" y="271"/>
                  <a:pt x="265" y="278"/>
                  <a:pt x="272" y="286"/>
                </a:cubicBezTo>
                <a:cubicBezTo>
                  <a:pt x="285" y="301"/>
                  <a:pt x="298" y="317"/>
                  <a:pt x="322" y="326"/>
                </a:cubicBezTo>
                <a:cubicBezTo>
                  <a:pt x="330" y="329"/>
                  <a:pt x="337" y="332"/>
                  <a:pt x="345" y="334"/>
                </a:cubicBezTo>
                <a:cubicBezTo>
                  <a:pt x="364" y="341"/>
                  <a:pt x="383" y="348"/>
                  <a:pt x="398" y="355"/>
                </a:cubicBezTo>
                <a:cubicBezTo>
                  <a:pt x="399" y="355"/>
                  <a:pt x="399" y="355"/>
                  <a:pt x="399" y="356"/>
                </a:cubicBezTo>
                <a:cubicBezTo>
                  <a:pt x="412" y="362"/>
                  <a:pt x="422" y="368"/>
                  <a:pt x="427" y="374"/>
                </a:cubicBezTo>
                <a:cubicBezTo>
                  <a:pt x="429" y="377"/>
                  <a:pt x="433" y="378"/>
                  <a:pt x="439" y="379"/>
                </a:cubicBezTo>
                <a:cubicBezTo>
                  <a:pt x="434" y="377"/>
                  <a:pt x="432" y="373"/>
                  <a:pt x="431" y="368"/>
                </a:cubicBezTo>
                <a:cubicBezTo>
                  <a:pt x="431" y="363"/>
                  <a:pt x="415" y="340"/>
                  <a:pt x="409" y="330"/>
                </a:cubicBezTo>
                <a:cubicBezTo>
                  <a:pt x="405" y="324"/>
                  <a:pt x="402" y="320"/>
                  <a:pt x="400" y="318"/>
                </a:cubicBezTo>
                <a:cubicBezTo>
                  <a:pt x="397" y="318"/>
                  <a:pt x="392" y="320"/>
                  <a:pt x="387" y="321"/>
                </a:cubicBezTo>
                <a:cubicBezTo>
                  <a:pt x="375" y="325"/>
                  <a:pt x="361" y="329"/>
                  <a:pt x="349" y="329"/>
                </a:cubicBezTo>
                <a:cubicBezTo>
                  <a:pt x="331" y="329"/>
                  <a:pt x="327" y="319"/>
                  <a:pt x="326" y="312"/>
                </a:cubicBezTo>
                <a:cubicBezTo>
                  <a:pt x="324" y="297"/>
                  <a:pt x="329" y="278"/>
                  <a:pt x="339" y="263"/>
                </a:cubicBezTo>
                <a:cubicBezTo>
                  <a:pt x="339" y="263"/>
                  <a:pt x="339" y="262"/>
                  <a:pt x="339" y="262"/>
                </a:cubicBezTo>
                <a:cubicBezTo>
                  <a:pt x="341" y="259"/>
                  <a:pt x="343" y="256"/>
                  <a:pt x="345" y="254"/>
                </a:cubicBezTo>
                <a:cubicBezTo>
                  <a:pt x="358" y="239"/>
                  <a:pt x="373" y="234"/>
                  <a:pt x="389" y="238"/>
                </a:cubicBezTo>
                <a:cubicBezTo>
                  <a:pt x="392" y="238"/>
                  <a:pt x="395" y="239"/>
                  <a:pt x="398" y="240"/>
                </a:cubicBezTo>
                <a:cubicBezTo>
                  <a:pt x="398" y="241"/>
                  <a:pt x="399" y="241"/>
                  <a:pt x="399" y="241"/>
                </a:cubicBezTo>
                <a:cubicBezTo>
                  <a:pt x="414" y="247"/>
                  <a:pt x="426" y="256"/>
                  <a:pt x="435" y="263"/>
                </a:cubicBezTo>
                <a:cubicBezTo>
                  <a:pt x="437" y="264"/>
                  <a:pt x="440" y="266"/>
                  <a:pt x="442" y="267"/>
                </a:cubicBezTo>
                <a:cubicBezTo>
                  <a:pt x="440" y="263"/>
                  <a:pt x="437" y="258"/>
                  <a:pt x="435" y="254"/>
                </a:cubicBezTo>
                <a:cubicBezTo>
                  <a:pt x="429" y="242"/>
                  <a:pt x="425" y="233"/>
                  <a:pt x="428" y="227"/>
                </a:cubicBezTo>
                <a:cubicBezTo>
                  <a:pt x="429" y="225"/>
                  <a:pt x="432" y="222"/>
                  <a:pt x="436" y="222"/>
                </a:cubicBezTo>
                <a:cubicBezTo>
                  <a:pt x="440" y="220"/>
                  <a:pt x="447" y="208"/>
                  <a:pt x="452" y="200"/>
                </a:cubicBezTo>
                <a:cubicBezTo>
                  <a:pt x="462" y="182"/>
                  <a:pt x="473" y="164"/>
                  <a:pt x="487" y="159"/>
                </a:cubicBezTo>
                <a:cubicBezTo>
                  <a:pt x="496" y="156"/>
                  <a:pt x="519" y="149"/>
                  <a:pt x="522" y="139"/>
                </a:cubicBezTo>
                <a:cubicBezTo>
                  <a:pt x="523" y="136"/>
                  <a:pt x="521" y="132"/>
                  <a:pt x="518" y="127"/>
                </a:cubicBezTo>
                <a:cubicBezTo>
                  <a:pt x="504" y="110"/>
                  <a:pt x="472" y="87"/>
                  <a:pt x="456" y="87"/>
                </a:cubicBezTo>
                <a:cubicBezTo>
                  <a:pt x="452" y="87"/>
                  <a:pt x="450" y="88"/>
                  <a:pt x="450" y="93"/>
                </a:cubicBezTo>
                <a:cubicBezTo>
                  <a:pt x="447" y="104"/>
                  <a:pt x="437" y="110"/>
                  <a:pt x="422" y="110"/>
                </a:cubicBezTo>
                <a:cubicBezTo>
                  <a:pt x="404" y="110"/>
                  <a:pt x="375" y="100"/>
                  <a:pt x="371" y="84"/>
                </a:cubicBezTo>
                <a:cubicBezTo>
                  <a:pt x="370" y="79"/>
                  <a:pt x="370" y="70"/>
                  <a:pt x="383" y="63"/>
                </a:cubicBezTo>
                <a:cubicBezTo>
                  <a:pt x="388" y="60"/>
                  <a:pt x="392" y="57"/>
                  <a:pt x="397" y="55"/>
                </a:cubicBezTo>
                <a:cubicBezTo>
                  <a:pt x="415" y="44"/>
                  <a:pt x="428" y="36"/>
                  <a:pt x="445" y="36"/>
                </a:cubicBezTo>
                <a:cubicBezTo>
                  <a:pt x="451" y="36"/>
                  <a:pt x="458" y="38"/>
                  <a:pt x="467" y="40"/>
                </a:cubicBezTo>
                <a:cubicBezTo>
                  <a:pt x="473" y="42"/>
                  <a:pt x="480" y="45"/>
                  <a:pt x="487" y="48"/>
                </a:cubicBezTo>
                <a:cubicBezTo>
                  <a:pt x="489" y="47"/>
                  <a:pt x="492" y="47"/>
                  <a:pt x="494" y="49"/>
                </a:cubicBezTo>
                <a:cubicBezTo>
                  <a:pt x="494" y="50"/>
                  <a:pt x="495" y="51"/>
                  <a:pt x="496" y="52"/>
                </a:cubicBezTo>
                <a:cubicBezTo>
                  <a:pt x="499" y="54"/>
                  <a:pt x="503" y="55"/>
                  <a:pt x="507" y="57"/>
                </a:cubicBezTo>
                <a:cubicBezTo>
                  <a:pt x="517" y="62"/>
                  <a:pt x="527" y="67"/>
                  <a:pt x="532" y="68"/>
                </a:cubicBezTo>
                <a:cubicBezTo>
                  <a:pt x="533" y="63"/>
                  <a:pt x="531" y="51"/>
                  <a:pt x="526" y="37"/>
                </a:cubicBezTo>
                <a:cubicBezTo>
                  <a:pt x="525" y="37"/>
                  <a:pt x="523" y="36"/>
                  <a:pt x="521" y="35"/>
                </a:cubicBezTo>
                <a:cubicBezTo>
                  <a:pt x="519" y="35"/>
                  <a:pt x="517" y="34"/>
                  <a:pt x="516" y="34"/>
                </a:cubicBezTo>
                <a:cubicBezTo>
                  <a:pt x="512" y="33"/>
                  <a:pt x="509" y="32"/>
                  <a:pt x="506" y="31"/>
                </a:cubicBezTo>
                <a:cubicBezTo>
                  <a:pt x="503" y="30"/>
                  <a:pt x="501" y="29"/>
                  <a:pt x="498" y="28"/>
                </a:cubicBezTo>
                <a:cubicBezTo>
                  <a:pt x="496" y="28"/>
                  <a:pt x="494" y="27"/>
                  <a:pt x="492" y="27"/>
                </a:cubicBezTo>
                <a:cubicBezTo>
                  <a:pt x="488" y="26"/>
                  <a:pt x="485" y="25"/>
                  <a:pt x="481" y="24"/>
                </a:cubicBezTo>
                <a:cubicBezTo>
                  <a:pt x="479" y="23"/>
                  <a:pt x="477" y="23"/>
                  <a:pt x="475" y="23"/>
                </a:cubicBezTo>
                <a:cubicBezTo>
                  <a:pt x="472" y="22"/>
                  <a:pt x="468" y="21"/>
                  <a:pt x="464" y="20"/>
                </a:cubicBezTo>
                <a:cubicBezTo>
                  <a:pt x="462" y="20"/>
                  <a:pt x="461" y="20"/>
                  <a:pt x="459" y="20"/>
                </a:cubicBezTo>
                <a:cubicBezTo>
                  <a:pt x="456" y="19"/>
                  <a:pt x="452" y="18"/>
                  <a:pt x="448" y="18"/>
                </a:cubicBezTo>
                <a:cubicBezTo>
                  <a:pt x="447" y="18"/>
                  <a:pt x="446" y="18"/>
                  <a:pt x="445" y="17"/>
                </a:cubicBezTo>
                <a:cubicBezTo>
                  <a:pt x="440" y="17"/>
                  <a:pt x="436" y="16"/>
                  <a:pt x="431" y="16"/>
                </a:cubicBezTo>
                <a:cubicBezTo>
                  <a:pt x="430" y="16"/>
                  <a:pt x="429" y="16"/>
                  <a:pt x="428" y="16"/>
                </a:cubicBezTo>
                <a:cubicBezTo>
                  <a:pt x="423" y="15"/>
                  <a:pt x="418" y="15"/>
                  <a:pt x="414" y="15"/>
                </a:cubicBezTo>
                <a:cubicBezTo>
                  <a:pt x="413" y="15"/>
                  <a:pt x="412" y="15"/>
                  <a:pt x="411" y="15"/>
                </a:cubicBezTo>
                <a:cubicBezTo>
                  <a:pt x="406" y="14"/>
                  <a:pt x="401" y="14"/>
                  <a:pt x="396" y="14"/>
                </a:cubicBezTo>
                <a:cubicBezTo>
                  <a:pt x="392" y="14"/>
                  <a:pt x="389" y="14"/>
                  <a:pt x="385" y="14"/>
                </a:cubicBezTo>
                <a:cubicBezTo>
                  <a:pt x="384" y="15"/>
                  <a:pt x="383" y="15"/>
                  <a:pt x="382" y="15"/>
                </a:cubicBezTo>
                <a:cubicBezTo>
                  <a:pt x="379" y="15"/>
                  <a:pt x="377" y="15"/>
                  <a:pt x="374" y="15"/>
                </a:cubicBezTo>
                <a:cubicBezTo>
                  <a:pt x="373" y="15"/>
                  <a:pt x="372" y="15"/>
                  <a:pt x="370" y="15"/>
                </a:cubicBezTo>
                <a:cubicBezTo>
                  <a:pt x="368" y="15"/>
                  <a:pt x="366" y="16"/>
                  <a:pt x="363" y="16"/>
                </a:cubicBezTo>
                <a:cubicBezTo>
                  <a:pt x="362" y="16"/>
                  <a:pt x="361" y="16"/>
                  <a:pt x="359" y="16"/>
                </a:cubicBezTo>
                <a:cubicBezTo>
                  <a:pt x="357" y="16"/>
                  <a:pt x="355" y="17"/>
                  <a:pt x="353" y="17"/>
                </a:cubicBezTo>
                <a:cubicBezTo>
                  <a:pt x="351" y="17"/>
                  <a:pt x="350" y="17"/>
                  <a:pt x="349" y="17"/>
                </a:cubicBezTo>
                <a:cubicBezTo>
                  <a:pt x="346" y="18"/>
                  <a:pt x="344" y="18"/>
                  <a:pt x="341" y="18"/>
                </a:cubicBezTo>
                <a:cubicBezTo>
                  <a:pt x="340" y="18"/>
                  <a:pt x="339" y="19"/>
                  <a:pt x="338" y="19"/>
                </a:cubicBezTo>
                <a:cubicBezTo>
                  <a:pt x="335" y="19"/>
                  <a:pt x="331" y="20"/>
                  <a:pt x="328" y="20"/>
                </a:cubicBezTo>
                <a:cubicBezTo>
                  <a:pt x="327" y="21"/>
                  <a:pt x="325" y="21"/>
                  <a:pt x="323" y="21"/>
                </a:cubicBezTo>
                <a:cubicBezTo>
                  <a:pt x="322" y="22"/>
                  <a:pt x="320" y="22"/>
                  <a:pt x="318" y="22"/>
                </a:cubicBezTo>
                <a:cubicBezTo>
                  <a:pt x="316" y="23"/>
                  <a:pt x="314" y="23"/>
                  <a:pt x="312" y="24"/>
                </a:cubicBezTo>
                <a:cubicBezTo>
                  <a:pt x="311" y="24"/>
                  <a:pt x="310" y="24"/>
                  <a:pt x="308" y="24"/>
                </a:cubicBezTo>
                <a:cubicBezTo>
                  <a:pt x="306" y="25"/>
                  <a:pt x="304" y="26"/>
                  <a:pt x="302" y="26"/>
                </a:cubicBezTo>
                <a:cubicBezTo>
                  <a:pt x="301" y="26"/>
                  <a:pt x="300" y="27"/>
                  <a:pt x="299" y="27"/>
                </a:cubicBezTo>
                <a:cubicBezTo>
                  <a:pt x="271" y="34"/>
                  <a:pt x="245" y="44"/>
                  <a:pt x="220" y="57"/>
                </a:cubicBezTo>
                <a:close/>
                <a:moveTo>
                  <a:pt x="682" y="144"/>
                </a:moveTo>
                <a:cubicBezTo>
                  <a:pt x="551" y="144"/>
                  <a:pt x="551" y="144"/>
                  <a:pt x="551" y="144"/>
                </a:cubicBezTo>
                <a:cubicBezTo>
                  <a:pt x="566" y="178"/>
                  <a:pt x="577" y="217"/>
                  <a:pt x="585" y="259"/>
                </a:cubicBezTo>
                <a:cubicBezTo>
                  <a:pt x="752" y="259"/>
                  <a:pt x="752" y="259"/>
                  <a:pt x="752" y="259"/>
                </a:cubicBezTo>
                <a:cubicBezTo>
                  <a:pt x="736" y="217"/>
                  <a:pt x="712" y="178"/>
                  <a:pt x="682" y="144"/>
                </a:cubicBezTo>
                <a:close/>
                <a:moveTo>
                  <a:pt x="777" y="403"/>
                </a:moveTo>
                <a:cubicBezTo>
                  <a:pt x="625" y="403"/>
                  <a:pt x="625" y="403"/>
                  <a:pt x="625" y="403"/>
                </a:cubicBezTo>
                <a:cubicBezTo>
                  <a:pt x="626" y="403"/>
                  <a:pt x="626" y="404"/>
                  <a:pt x="627" y="404"/>
                </a:cubicBezTo>
                <a:cubicBezTo>
                  <a:pt x="678" y="429"/>
                  <a:pt x="712" y="446"/>
                  <a:pt x="719" y="460"/>
                </a:cubicBezTo>
                <a:cubicBezTo>
                  <a:pt x="723" y="471"/>
                  <a:pt x="715" y="493"/>
                  <a:pt x="701" y="519"/>
                </a:cubicBezTo>
                <a:cubicBezTo>
                  <a:pt x="757" y="519"/>
                  <a:pt x="757" y="519"/>
                  <a:pt x="757" y="519"/>
                </a:cubicBezTo>
                <a:cubicBezTo>
                  <a:pt x="770" y="482"/>
                  <a:pt x="777" y="443"/>
                  <a:pt x="777" y="403"/>
                </a:cubicBezTo>
                <a:close/>
                <a:moveTo>
                  <a:pt x="473" y="403"/>
                </a:moveTo>
                <a:cubicBezTo>
                  <a:pt x="403" y="403"/>
                  <a:pt x="403" y="403"/>
                  <a:pt x="403" y="403"/>
                </a:cubicBezTo>
                <a:cubicBezTo>
                  <a:pt x="403" y="519"/>
                  <a:pt x="403" y="519"/>
                  <a:pt x="403" y="519"/>
                </a:cubicBezTo>
                <a:cubicBezTo>
                  <a:pt x="468" y="519"/>
                  <a:pt x="468" y="519"/>
                  <a:pt x="468" y="519"/>
                </a:cubicBezTo>
                <a:cubicBezTo>
                  <a:pt x="456" y="507"/>
                  <a:pt x="447" y="495"/>
                  <a:pt x="445" y="479"/>
                </a:cubicBezTo>
                <a:cubicBezTo>
                  <a:pt x="442" y="457"/>
                  <a:pt x="454" y="439"/>
                  <a:pt x="463" y="424"/>
                </a:cubicBezTo>
                <a:cubicBezTo>
                  <a:pt x="470" y="414"/>
                  <a:pt x="474" y="407"/>
                  <a:pt x="473" y="403"/>
                </a:cubicBezTo>
                <a:close/>
                <a:moveTo>
                  <a:pt x="512" y="584"/>
                </a:moveTo>
                <a:cubicBezTo>
                  <a:pt x="510" y="562"/>
                  <a:pt x="496" y="547"/>
                  <a:pt x="482" y="533"/>
                </a:cubicBezTo>
                <a:cubicBezTo>
                  <a:pt x="403" y="533"/>
                  <a:pt x="403" y="533"/>
                  <a:pt x="403" y="533"/>
                </a:cubicBezTo>
                <a:cubicBezTo>
                  <a:pt x="403" y="648"/>
                  <a:pt x="403" y="648"/>
                  <a:pt x="403" y="648"/>
                </a:cubicBezTo>
                <a:cubicBezTo>
                  <a:pt x="492" y="648"/>
                  <a:pt x="492" y="648"/>
                  <a:pt x="492" y="648"/>
                </a:cubicBezTo>
                <a:cubicBezTo>
                  <a:pt x="504" y="625"/>
                  <a:pt x="514" y="602"/>
                  <a:pt x="512" y="584"/>
                </a:cubicBezTo>
                <a:close/>
                <a:moveTo>
                  <a:pt x="224" y="244"/>
                </a:moveTo>
                <a:cubicBezTo>
                  <a:pt x="223" y="249"/>
                  <a:pt x="222" y="254"/>
                  <a:pt x="221" y="259"/>
                </a:cubicBezTo>
                <a:cubicBezTo>
                  <a:pt x="230" y="259"/>
                  <a:pt x="230" y="259"/>
                  <a:pt x="230" y="259"/>
                </a:cubicBezTo>
                <a:cubicBezTo>
                  <a:pt x="228" y="255"/>
                  <a:pt x="226" y="250"/>
                  <a:pt x="224" y="244"/>
                </a:cubicBezTo>
                <a:close/>
                <a:moveTo>
                  <a:pt x="219" y="273"/>
                </a:moveTo>
                <a:cubicBezTo>
                  <a:pt x="212" y="311"/>
                  <a:pt x="209" y="350"/>
                  <a:pt x="209" y="389"/>
                </a:cubicBezTo>
                <a:cubicBezTo>
                  <a:pt x="389" y="389"/>
                  <a:pt x="389" y="389"/>
                  <a:pt x="389" y="389"/>
                </a:cubicBezTo>
                <a:cubicBezTo>
                  <a:pt x="389" y="366"/>
                  <a:pt x="389" y="366"/>
                  <a:pt x="389" y="366"/>
                </a:cubicBezTo>
                <a:cubicBezTo>
                  <a:pt x="374" y="360"/>
                  <a:pt x="357" y="354"/>
                  <a:pt x="340" y="348"/>
                </a:cubicBezTo>
                <a:cubicBezTo>
                  <a:pt x="332" y="345"/>
                  <a:pt x="325" y="342"/>
                  <a:pt x="318" y="339"/>
                </a:cubicBezTo>
                <a:cubicBezTo>
                  <a:pt x="290" y="329"/>
                  <a:pt x="274" y="311"/>
                  <a:pt x="261" y="295"/>
                </a:cubicBezTo>
                <a:cubicBezTo>
                  <a:pt x="254" y="287"/>
                  <a:pt x="248" y="279"/>
                  <a:pt x="241" y="274"/>
                </a:cubicBezTo>
                <a:cubicBezTo>
                  <a:pt x="241" y="274"/>
                  <a:pt x="241" y="274"/>
                  <a:pt x="240" y="273"/>
                </a:cubicBezTo>
                <a:lnTo>
                  <a:pt x="219" y="273"/>
                </a:lnTo>
                <a:close/>
                <a:moveTo>
                  <a:pt x="209" y="403"/>
                </a:moveTo>
                <a:cubicBezTo>
                  <a:pt x="209" y="443"/>
                  <a:pt x="212" y="482"/>
                  <a:pt x="218" y="519"/>
                </a:cubicBezTo>
                <a:cubicBezTo>
                  <a:pt x="389" y="519"/>
                  <a:pt x="389" y="519"/>
                  <a:pt x="389" y="519"/>
                </a:cubicBezTo>
                <a:cubicBezTo>
                  <a:pt x="389" y="403"/>
                  <a:pt x="389" y="403"/>
                  <a:pt x="389" y="403"/>
                </a:cubicBezTo>
                <a:lnTo>
                  <a:pt x="209" y="403"/>
                </a:lnTo>
                <a:close/>
                <a:moveTo>
                  <a:pt x="423" y="389"/>
                </a:moveTo>
                <a:cubicBezTo>
                  <a:pt x="420" y="387"/>
                  <a:pt x="417" y="385"/>
                  <a:pt x="415" y="383"/>
                </a:cubicBezTo>
                <a:cubicBezTo>
                  <a:pt x="413" y="380"/>
                  <a:pt x="409" y="376"/>
                  <a:pt x="403" y="373"/>
                </a:cubicBezTo>
                <a:cubicBezTo>
                  <a:pt x="403" y="389"/>
                  <a:pt x="403" y="389"/>
                  <a:pt x="403" y="389"/>
                </a:cubicBezTo>
                <a:lnTo>
                  <a:pt x="423" y="389"/>
                </a:lnTo>
                <a:close/>
                <a:moveTo>
                  <a:pt x="467" y="369"/>
                </a:moveTo>
                <a:cubicBezTo>
                  <a:pt x="477" y="370"/>
                  <a:pt x="487" y="371"/>
                  <a:pt x="495" y="373"/>
                </a:cubicBezTo>
                <a:cubicBezTo>
                  <a:pt x="497" y="374"/>
                  <a:pt x="503" y="372"/>
                  <a:pt x="509" y="369"/>
                </a:cubicBezTo>
                <a:cubicBezTo>
                  <a:pt x="517" y="364"/>
                  <a:pt x="527" y="359"/>
                  <a:pt x="539" y="359"/>
                </a:cubicBezTo>
                <a:cubicBezTo>
                  <a:pt x="549" y="359"/>
                  <a:pt x="560" y="364"/>
                  <a:pt x="569" y="373"/>
                </a:cubicBezTo>
                <a:cubicBezTo>
                  <a:pt x="572" y="375"/>
                  <a:pt x="577" y="378"/>
                  <a:pt x="583" y="382"/>
                </a:cubicBezTo>
                <a:cubicBezTo>
                  <a:pt x="582" y="344"/>
                  <a:pt x="579" y="308"/>
                  <a:pt x="573" y="273"/>
                </a:cubicBezTo>
                <a:cubicBezTo>
                  <a:pt x="457" y="273"/>
                  <a:pt x="457" y="273"/>
                  <a:pt x="457" y="273"/>
                </a:cubicBezTo>
                <a:cubicBezTo>
                  <a:pt x="457" y="275"/>
                  <a:pt x="456" y="277"/>
                  <a:pt x="456" y="279"/>
                </a:cubicBezTo>
                <a:cubicBezTo>
                  <a:pt x="454" y="282"/>
                  <a:pt x="450" y="284"/>
                  <a:pt x="447" y="284"/>
                </a:cubicBezTo>
                <a:cubicBezTo>
                  <a:pt x="441" y="284"/>
                  <a:pt x="435" y="280"/>
                  <a:pt x="427" y="274"/>
                </a:cubicBezTo>
                <a:cubicBezTo>
                  <a:pt x="427" y="274"/>
                  <a:pt x="426" y="274"/>
                  <a:pt x="426" y="273"/>
                </a:cubicBezTo>
                <a:cubicBezTo>
                  <a:pt x="403" y="273"/>
                  <a:pt x="403" y="273"/>
                  <a:pt x="403" y="273"/>
                </a:cubicBezTo>
                <a:cubicBezTo>
                  <a:pt x="403" y="303"/>
                  <a:pt x="403" y="303"/>
                  <a:pt x="403" y="303"/>
                </a:cubicBezTo>
                <a:cubicBezTo>
                  <a:pt x="408" y="304"/>
                  <a:pt x="410" y="307"/>
                  <a:pt x="411" y="308"/>
                </a:cubicBezTo>
                <a:cubicBezTo>
                  <a:pt x="412" y="310"/>
                  <a:pt x="416" y="317"/>
                  <a:pt x="420" y="322"/>
                </a:cubicBezTo>
                <a:cubicBezTo>
                  <a:pt x="434" y="342"/>
                  <a:pt x="444" y="357"/>
                  <a:pt x="445" y="366"/>
                </a:cubicBezTo>
                <a:cubicBezTo>
                  <a:pt x="448" y="368"/>
                  <a:pt x="460" y="369"/>
                  <a:pt x="467" y="369"/>
                </a:cubicBezTo>
                <a:close/>
                <a:moveTo>
                  <a:pt x="403" y="258"/>
                </a:moveTo>
                <a:cubicBezTo>
                  <a:pt x="403" y="259"/>
                  <a:pt x="403" y="259"/>
                  <a:pt x="403" y="259"/>
                </a:cubicBezTo>
                <a:cubicBezTo>
                  <a:pt x="406" y="259"/>
                  <a:pt x="406" y="259"/>
                  <a:pt x="406" y="259"/>
                </a:cubicBezTo>
                <a:cubicBezTo>
                  <a:pt x="405" y="259"/>
                  <a:pt x="404" y="258"/>
                  <a:pt x="403" y="258"/>
                </a:cubicBezTo>
                <a:close/>
                <a:moveTo>
                  <a:pt x="389" y="252"/>
                </a:moveTo>
                <a:cubicBezTo>
                  <a:pt x="388" y="252"/>
                  <a:pt x="387" y="252"/>
                  <a:pt x="386" y="251"/>
                </a:cubicBezTo>
                <a:cubicBezTo>
                  <a:pt x="384" y="251"/>
                  <a:pt x="381" y="250"/>
                  <a:pt x="379" y="250"/>
                </a:cubicBezTo>
                <a:cubicBezTo>
                  <a:pt x="371" y="250"/>
                  <a:pt x="364" y="255"/>
                  <a:pt x="359" y="259"/>
                </a:cubicBezTo>
                <a:cubicBezTo>
                  <a:pt x="389" y="259"/>
                  <a:pt x="389" y="259"/>
                  <a:pt x="389" y="259"/>
                </a:cubicBezTo>
                <a:lnTo>
                  <a:pt x="389" y="252"/>
                </a:lnTo>
                <a:close/>
                <a:moveTo>
                  <a:pt x="340" y="310"/>
                </a:moveTo>
                <a:cubicBezTo>
                  <a:pt x="340" y="312"/>
                  <a:pt x="341" y="315"/>
                  <a:pt x="349" y="315"/>
                </a:cubicBezTo>
                <a:cubicBezTo>
                  <a:pt x="359" y="315"/>
                  <a:pt x="372" y="311"/>
                  <a:pt x="383" y="308"/>
                </a:cubicBezTo>
                <a:cubicBezTo>
                  <a:pt x="385" y="307"/>
                  <a:pt x="387" y="307"/>
                  <a:pt x="389" y="306"/>
                </a:cubicBezTo>
                <a:cubicBezTo>
                  <a:pt x="389" y="273"/>
                  <a:pt x="389" y="273"/>
                  <a:pt x="389" y="273"/>
                </a:cubicBezTo>
                <a:cubicBezTo>
                  <a:pt x="349" y="273"/>
                  <a:pt x="349" y="273"/>
                  <a:pt x="349" y="273"/>
                </a:cubicBezTo>
                <a:cubicBezTo>
                  <a:pt x="342" y="285"/>
                  <a:pt x="339" y="300"/>
                  <a:pt x="340" y="310"/>
                </a:cubicBezTo>
                <a:close/>
                <a:moveTo>
                  <a:pt x="777" y="389"/>
                </a:moveTo>
                <a:cubicBezTo>
                  <a:pt x="777" y="349"/>
                  <a:pt x="770" y="310"/>
                  <a:pt x="757" y="273"/>
                </a:cubicBezTo>
                <a:cubicBezTo>
                  <a:pt x="587" y="273"/>
                  <a:pt x="587" y="273"/>
                  <a:pt x="587" y="273"/>
                </a:cubicBezTo>
                <a:cubicBezTo>
                  <a:pt x="593" y="310"/>
                  <a:pt x="597" y="349"/>
                  <a:pt x="597" y="389"/>
                </a:cubicBezTo>
                <a:lnTo>
                  <a:pt x="777" y="389"/>
                </a:lnTo>
                <a:close/>
                <a:moveTo>
                  <a:pt x="536" y="144"/>
                </a:moveTo>
                <a:cubicBezTo>
                  <a:pt x="535" y="144"/>
                  <a:pt x="535" y="144"/>
                  <a:pt x="535" y="144"/>
                </a:cubicBezTo>
                <a:cubicBezTo>
                  <a:pt x="530" y="158"/>
                  <a:pt x="511" y="166"/>
                  <a:pt x="491" y="173"/>
                </a:cubicBezTo>
                <a:cubicBezTo>
                  <a:pt x="482" y="175"/>
                  <a:pt x="472" y="194"/>
                  <a:pt x="464" y="207"/>
                </a:cubicBezTo>
                <a:cubicBezTo>
                  <a:pt x="456" y="221"/>
                  <a:pt x="449" y="231"/>
                  <a:pt x="442" y="235"/>
                </a:cubicBezTo>
                <a:cubicBezTo>
                  <a:pt x="443" y="238"/>
                  <a:pt x="446" y="244"/>
                  <a:pt x="448" y="248"/>
                </a:cubicBezTo>
                <a:cubicBezTo>
                  <a:pt x="450" y="252"/>
                  <a:pt x="452" y="256"/>
                  <a:pt x="453" y="259"/>
                </a:cubicBezTo>
                <a:cubicBezTo>
                  <a:pt x="571" y="259"/>
                  <a:pt x="571" y="259"/>
                  <a:pt x="571" y="259"/>
                </a:cubicBezTo>
                <a:cubicBezTo>
                  <a:pt x="563" y="217"/>
                  <a:pt x="551" y="178"/>
                  <a:pt x="536" y="144"/>
                </a:cubicBezTo>
                <a:close/>
                <a:moveTo>
                  <a:pt x="389" y="76"/>
                </a:moveTo>
                <a:cubicBezTo>
                  <a:pt x="387" y="77"/>
                  <a:pt x="384" y="79"/>
                  <a:pt x="385" y="80"/>
                </a:cubicBezTo>
                <a:cubicBezTo>
                  <a:pt x="385" y="82"/>
                  <a:pt x="387" y="84"/>
                  <a:pt x="389" y="85"/>
                </a:cubicBezTo>
                <a:lnTo>
                  <a:pt x="389" y="76"/>
                </a:lnTo>
                <a:close/>
                <a:moveTo>
                  <a:pt x="403" y="93"/>
                </a:moveTo>
                <a:cubicBezTo>
                  <a:pt x="409" y="95"/>
                  <a:pt x="415" y="96"/>
                  <a:pt x="422" y="96"/>
                </a:cubicBezTo>
                <a:cubicBezTo>
                  <a:pt x="427" y="96"/>
                  <a:pt x="435" y="95"/>
                  <a:pt x="436" y="90"/>
                </a:cubicBezTo>
                <a:cubicBezTo>
                  <a:pt x="438" y="79"/>
                  <a:pt x="445" y="73"/>
                  <a:pt x="456" y="73"/>
                </a:cubicBezTo>
                <a:cubicBezTo>
                  <a:pt x="474" y="73"/>
                  <a:pt x="500" y="91"/>
                  <a:pt x="518" y="107"/>
                </a:cubicBezTo>
                <a:cubicBezTo>
                  <a:pt x="508" y="91"/>
                  <a:pt x="498" y="76"/>
                  <a:pt x="487" y="63"/>
                </a:cubicBezTo>
                <a:cubicBezTo>
                  <a:pt x="479" y="59"/>
                  <a:pt x="471" y="56"/>
                  <a:pt x="463" y="53"/>
                </a:cubicBezTo>
                <a:cubicBezTo>
                  <a:pt x="439" y="46"/>
                  <a:pt x="428" y="52"/>
                  <a:pt x="404" y="67"/>
                </a:cubicBezTo>
                <a:cubicBezTo>
                  <a:pt x="403" y="67"/>
                  <a:pt x="403" y="67"/>
                  <a:pt x="403" y="67"/>
                </a:cubicBezTo>
                <a:lnTo>
                  <a:pt x="403" y="93"/>
                </a:lnTo>
                <a:close/>
                <a:moveTo>
                  <a:pt x="14" y="403"/>
                </a:moveTo>
                <a:cubicBezTo>
                  <a:pt x="15" y="443"/>
                  <a:pt x="22" y="482"/>
                  <a:pt x="34" y="519"/>
                </a:cubicBezTo>
                <a:cubicBezTo>
                  <a:pt x="204" y="519"/>
                  <a:pt x="204" y="519"/>
                  <a:pt x="204" y="519"/>
                </a:cubicBezTo>
                <a:cubicBezTo>
                  <a:pt x="198" y="482"/>
                  <a:pt x="195" y="443"/>
                  <a:pt x="195" y="403"/>
                </a:cubicBezTo>
                <a:lnTo>
                  <a:pt x="14" y="403"/>
                </a:lnTo>
                <a:close/>
                <a:moveTo>
                  <a:pt x="255" y="648"/>
                </a:moveTo>
                <a:cubicBezTo>
                  <a:pt x="389" y="648"/>
                  <a:pt x="389" y="648"/>
                  <a:pt x="389" y="648"/>
                </a:cubicBezTo>
                <a:cubicBezTo>
                  <a:pt x="389" y="533"/>
                  <a:pt x="389" y="533"/>
                  <a:pt x="389" y="533"/>
                </a:cubicBezTo>
                <a:cubicBezTo>
                  <a:pt x="221" y="533"/>
                  <a:pt x="221" y="533"/>
                  <a:pt x="221" y="533"/>
                </a:cubicBezTo>
                <a:cubicBezTo>
                  <a:pt x="229" y="575"/>
                  <a:pt x="241" y="614"/>
                  <a:pt x="255" y="648"/>
                </a:cubicBezTo>
                <a:close/>
                <a:moveTo>
                  <a:pt x="262" y="662"/>
                </a:moveTo>
                <a:cubicBezTo>
                  <a:pt x="294" y="730"/>
                  <a:pt x="339" y="774"/>
                  <a:pt x="389" y="777"/>
                </a:cubicBezTo>
                <a:cubicBezTo>
                  <a:pt x="389" y="662"/>
                  <a:pt x="389" y="662"/>
                  <a:pt x="389" y="662"/>
                </a:cubicBezTo>
                <a:lnTo>
                  <a:pt x="262" y="662"/>
                </a:lnTo>
                <a:close/>
                <a:moveTo>
                  <a:pt x="403" y="777"/>
                </a:moveTo>
                <a:cubicBezTo>
                  <a:pt x="422" y="776"/>
                  <a:pt x="441" y="768"/>
                  <a:pt x="459" y="755"/>
                </a:cubicBezTo>
                <a:cubicBezTo>
                  <a:pt x="452" y="752"/>
                  <a:pt x="447" y="745"/>
                  <a:pt x="446" y="734"/>
                </a:cubicBezTo>
                <a:cubicBezTo>
                  <a:pt x="446" y="724"/>
                  <a:pt x="455" y="709"/>
                  <a:pt x="471" y="683"/>
                </a:cubicBezTo>
                <a:cubicBezTo>
                  <a:pt x="475" y="676"/>
                  <a:pt x="479" y="669"/>
                  <a:pt x="484" y="662"/>
                </a:cubicBezTo>
                <a:cubicBezTo>
                  <a:pt x="403" y="662"/>
                  <a:pt x="403" y="662"/>
                  <a:pt x="403" y="662"/>
                </a:cubicBezTo>
                <a:lnTo>
                  <a:pt x="403" y="777"/>
                </a:lnTo>
                <a:close/>
                <a:moveTo>
                  <a:pt x="618" y="603"/>
                </a:moveTo>
                <a:cubicBezTo>
                  <a:pt x="628" y="598"/>
                  <a:pt x="652" y="569"/>
                  <a:pt x="674" y="536"/>
                </a:cubicBezTo>
                <a:cubicBezTo>
                  <a:pt x="700" y="496"/>
                  <a:pt x="708" y="471"/>
                  <a:pt x="706" y="466"/>
                </a:cubicBezTo>
                <a:cubicBezTo>
                  <a:pt x="701" y="456"/>
                  <a:pt x="653" y="432"/>
                  <a:pt x="621" y="416"/>
                </a:cubicBezTo>
                <a:cubicBezTo>
                  <a:pt x="611" y="411"/>
                  <a:pt x="601" y="407"/>
                  <a:pt x="593" y="403"/>
                </a:cubicBezTo>
                <a:cubicBezTo>
                  <a:pt x="592" y="403"/>
                  <a:pt x="591" y="403"/>
                  <a:pt x="590" y="403"/>
                </a:cubicBezTo>
                <a:cubicBezTo>
                  <a:pt x="587" y="403"/>
                  <a:pt x="584" y="401"/>
                  <a:pt x="583" y="398"/>
                </a:cubicBezTo>
                <a:cubicBezTo>
                  <a:pt x="573" y="392"/>
                  <a:pt x="564" y="387"/>
                  <a:pt x="560" y="383"/>
                </a:cubicBezTo>
                <a:cubicBezTo>
                  <a:pt x="553" y="376"/>
                  <a:pt x="546" y="373"/>
                  <a:pt x="539" y="373"/>
                </a:cubicBezTo>
                <a:cubicBezTo>
                  <a:pt x="530" y="373"/>
                  <a:pt x="523" y="377"/>
                  <a:pt x="515" y="381"/>
                </a:cubicBezTo>
                <a:cubicBezTo>
                  <a:pt x="509" y="384"/>
                  <a:pt x="502" y="388"/>
                  <a:pt x="496" y="388"/>
                </a:cubicBezTo>
                <a:cubicBezTo>
                  <a:pt x="494" y="388"/>
                  <a:pt x="491" y="387"/>
                  <a:pt x="489" y="387"/>
                </a:cubicBezTo>
                <a:cubicBezTo>
                  <a:pt x="486" y="385"/>
                  <a:pt x="480" y="384"/>
                  <a:pt x="474" y="384"/>
                </a:cubicBezTo>
                <a:cubicBezTo>
                  <a:pt x="477" y="386"/>
                  <a:pt x="481" y="388"/>
                  <a:pt x="483" y="392"/>
                </a:cubicBezTo>
                <a:cubicBezTo>
                  <a:pt x="483" y="392"/>
                  <a:pt x="483" y="392"/>
                  <a:pt x="483" y="392"/>
                </a:cubicBezTo>
                <a:cubicBezTo>
                  <a:pt x="484" y="392"/>
                  <a:pt x="484" y="392"/>
                  <a:pt x="484" y="392"/>
                </a:cubicBezTo>
                <a:cubicBezTo>
                  <a:pt x="493" y="405"/>
                  <a:pt x="484" y="419"/>
                  <a:pt x="475" y="432"/>
                </a:cubicBezTo>
                <a:cubicBezTo>
                  <a:pt x="466" y="445"/>
                  <a:pt x="456" y="460"/>
                  <a:pt x="458" y="477"/>
                </a:cubicBezTo>
                <a:cubicBezTo>
                  <a:pt x="461" y="492"/>
                  <a:pt x="473" y="505"/>
                  <a:pt x="487" y="518"/>
                </a:cubicBezTo>
                <a:cubicBezTo>
                  <a:pt x="488" y="519"/>
                  <a:pt x="489" y="520"/>
                  <a:pt x="490" y="521"/>
                </a:cubicBezTo>
                <a:cubicBezTo>
                  <a:pt x="490" y="521"/>
                  <a:pt x="490" y="521"/>
                  <a:pt x="490" y="521"/>
                </a:cubicBezTo>
                <a:cubicBezTo>
                  <a:pt x="506" y="537"/>
                  <a:pt x="523" y="555"/>
                  <a:pt x="526" y="583"/>
                </a:cubicBezTo>
                <a:cubicBezTo>
                  <a:pt x="530" y="614"/>
                  <a:pt x="504" y="657"/>
                  <a:pt x="483" y="690"/>
                </a:cubicBezTo>
                <a:cubicBezTo>
                  <a:pt x="472" y="708"/>
                  <a:pt x="460" y="727"/>
                  <a:pt x="460" y="734"/>
                </a:cubicBezTo>
                <a:cubicBezTo>
                  <a:pt x="461" y="739"/>
                  <a:pt x="463" y="743"/>
                  <a:pt x="466" y="743"/>
                </a:cubicBezTo>
                <a:cubicBezTo>
                  <a:pt x="467" y="743"/>
                  <a:pt x="469" y="742"/>
                  <a:pt x="470" y="741"/>
                </a:cubicBezTo>
                <a:cubicBezTo>
                  <a:pt x="471" y="739"/>
                  <a:pt x="472" y="736"/>
                  <a:pt x="472" y="732"/>
                </a:cubicBezTo>
                <a:cubicBezTo>
                  <a:pt x="471" y="723"/>
                  <a:pt x="482" y="713"/>
                  <a:pt x="503" y="694"/>
                </a:cubicBezTo>
                <a:cubicBezTo>
                  <a:pt x="509" y="689"/>
                  <a:pt x="515" y="684"/>
                  <a:pt x="521" y="678"/>
                </a:cubicBezTo>
                <a:cubicBezTo>
                  <a:pt x="553" y="648"/>
                  <a:pt x="600" y="611"/>
                  <a:pt x="618" y="603"/>
                </a:cubicBezTo>
                <a:close/>
                <a:moveTo>
                  <a:pt x="577" y="648"/>
                </a:moveTo>
                <a:cubicBezTo>
                  <a:pt x="682" y="648"/>
                  <a:pt x="682" y="648"/>
                  <a:pt x="682" y="648"/>
                </a:cubicBezTo>
                <a:cubicBezTo>
                  <a:pt x="712" y="614"/>
                  <a:pt x="736" y="575"/>
                  <a:pt x="752" y="533"/>
                </a:cubicBezTo>
                <a:cubicBezTo>
                  <a:pt x="693" y="533"/>
                  <a:pt x="693" y="533"/>
                  <a:pt x="693" y="533"/>
                </a:cubicBezTo>
                <a:cubicBezTo>
                  <a:pt x="670" y="570"/>
                  <a:pt x="638" y="609"/>
                  <a:pt x="624" y="616"/>
                </a:cubicBezTo>
                <a:cubicBezTo>
                  <a:pt x="615" y="620"/>
                  <a:pt x="598" y="632"/>
                  <a:pt x="577" y="648"/>
                </a:cubicBezTo>
                <a:close/>
                <a:moveTo>
                  <a:pt x="543" y="44"/>
                </a:moveTo>
                <a:cubicBezTo>
                  <a:pt x="547" y="58"/>
                  <a:pt x="549" y="73"/>
                  <a:pt x="542" y="79"/>
                </a:cubicBezTo>
                <a:cubicBezTo>
                  <a:pt x="540" y="81"/>
                  <a:pt x="537" y="82"/>
                  <a:pt x="533" y="82"/>
                </a:cubicBezTo>
                <a:cubicBezTo>
                  <a:pt x="529" y="82"/>
                  <a:pt x="522" y="80"/>
                  <a:pt x="515" y="77"/>
                </a:cubicBezTo>
                <a:cubicBezTo>
                  <a:pt x="526" y="92"/>
                  <a:pt x="536" y="110"/>
                  <a:pt x="545" y="130"/>
                </a:cubicBezTo>
                <a:cubicBezTo>
                  <a:pt x="669" y="130"/>
                  <a:pt x="669" y="130"/>
                  <a:pt x="669" y="130"/>
                </a:cubicBezTo>
                <a:cubicBezTo>
                  <a:pt x="634" y="93"/>
                  <a:pt x="591" y="64"/>
                  <a:pt x="543" y="44"/>
                </a:cubicBezTo>
                <a:close/>
                <a:moveTo>
                  <a:pt x="123" y="130"/>
                </a:moveTo>
                <a:cubicBezTo>
                  <a:pt x="222" y="130"/>
                  <a:pt x="222" y="130"/>
                  <a:pt x="222" y="130"/>
                </a:cubicBezTo>
                <a:cubicBezTo>
                  <a:pt x="225" y="109"/>
                  <a:pt x="224" y="85"/>
                  <a:pt x="219" y="72"/>
                </a:cubicBezTo>
                <a:cubicBezTo>
                  <a:pt x="219" y="71"/>
                  <a:pt x="217" y="70"/>
                  <a:pt x="213" y="70"/>
                </a:cubicBezTo>
                <a:cubicBezTo>
                  <a:pt x="207" y="70"/>
                  <a:pt x="199" y="72"/>
                  <a:pt x="189" y="75"/>
                </a:cubicBezTo>
                <a:cubicBezTo>
                  <a:pt x="165" y="91"/>
                  <a:pt x="143" y="109"/>
                  <a:pt x="123" y="130"/>
                </a:cubicBezTo>
                <a:close/>
                <a:moveTo>
                  <a:pt x="333" y="772"/>
                </a:moveTo>
                <a:cubicBezTo>
                  <a:pt x="303" y="753"/>
                  <a:pt x="275" y="720"/>
                  <a:pt x="252" y="674"/>
                </a:cubicBezTo>
                <a:cubicBezTo>
                  <a:pt x="250" y="670"/>
                  <a:pt x="248" y="666"/>
                  <a:pt x="247" y="662"/>
                </a:cubicBezTo>
                <a:cubicBezTo>
                  <a:pt x="123" y="662"/>
                  <a:pt x="123" y="662"/>
                  <a:pt x="123" y="662"/>
                </a:cubicBezTo>
                <a:cubicBezTo>
                  <a:pt x="178" y="719"/>
                  <a:pt x="251" y="759"/>
                  <a:pt x="333" y="772"/>
                </a:cubicBezTo>
                <a:close/>
                <a:moveTo>
                  <a:pt x="669" y="662"/>
                </a:moveTo>
                <a:cubicBezTo>
                  <a:pt x="560" y="662"/>
                  <a:pt x="560" y="662"/>
                  <a:pt x="560" y="662"/>
                </a:cubicBezTo>
                <a:cubicBezTo>
                  <a:pt x="551" y="670"/>
                  <a:pt x="541" y="678"/>
                  <a:pt x="533" y="686"/>
                </a:cubicBezTo>
                <a:cubicBezTo>
                  <a:pt x="511" y="726"/>
                  <a:pt x="485" y="755"/>
                  <a:pt x="458" y="773"/>
                </a:cubicBezTo>
                <a:cubicBezTo>
                  <a:pt x="540" y="759"/>
                  <a:pt x="613" y="719"/>
                  <a:pt x="669" y="662"/>
                </a:cubicBez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latin typeface="Open Sans Light"/>
            </a:endParaRPr>
          </a:p>
        </p:txBody>
      </p:sp>
      <p:sp>
        <p:nvSpPr>
          <p:cNvPr id="11" name="object 5">
            <a:extLst>
              <a:ext uri="{FF2B5EF4-FFF2-40B4-BE49-F238E27FC236}">
                <a16:creationId xmlns:a16="http://schemas.microsoft.com/office/drawing/2014/main" id="{A8BAE388-D6D2-40E9-8208-E39C1E0E7029}"/>
              </a:ext>
            </a:extLst>
          </p:cNvPr>
          <p:cNvSpPr/>
          <p:nvPr/>
        </p:nvSpPr>
        <p:spPr>
          <a:xfrm>
            <a:off x="224380" y="2160104"/>
            <a:ext cx="301181" cy="823302"/>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2" name="object 6">
            <a:extLst>
              <a:ext uri="{FF2B5EF4-FFF2-40B4-BE49-F238E27FC236}">
                <a16:creationId xmlns:a16="http://schemas.microsoft.com/office/drawing/2014/main" id="{ACB4B4C4-B96E-4D3D-A3B1-019ECDA735A1}"/>
              </a:ext>
            </a:extLst>
          </p:cNvPr>
          <p:cNvSpPr/>
          <p:nvPr/>
        </p:nvSpPr>
        <p:spPr>
          <a:xfrm>
            <a:off x="224380" y="1115988"/>
            <a:ext cx="301181" cy="852693"/>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Tree>
    <p:extLst>
      <p:ext uri="{BB962C8B-B14F-4D97-AF65-F5344CB8AC3E}">
        <p14:creationId xmlns:p14="http://schemas.microsoft.com/office/powerpoint/2010/main"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31960" y="132269"/>
            <a:ext cx="4895533" cy="299643"/>
          </a:xfrm>
        </p:spPr>
        <p:txBody>
          <a:bodyPr>
            <a:normAutofit fontScale="90000"/>
          </a:bodyPr>
          <a:lstStyle/>
          <a:p>
            <a:r>
              <a:rPr lang="en-US" dirty="0" err="1" smtClean="0"/>
              <a:t>Yaponiyada</a:t>
            </a:r>
            <a:r>
              <a:rPr lang="en-US" dirty="0" smtClean="0"/>
              <a:t> </a:t>
            </a:r>
            <a:r>
              <a:rPr lang="en-US" dirty="0" err="1" smtClean="0"/>
              <a:t>islohotlar</a:t>
            </a:r>
            <a:endParaRPr lang="en-US" dirty="0"/>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2686021747"/>
              </p:ext>
            </p:extLst>
          </p:nvPr>
        </p:nvGraphicFramePr>
        <p:xfrm>
          <a:off x="83264" y="539924"/>
          <a:ext cx="5652033" cy="2544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09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object 2"/>
          <p:cNvSpPr txBox="1">
            <a:spLocks/>
          </p:cNvSpPr>
          <p:nvPr/>
        </p:nvSpPr>
        <p:spPr>
          <a:xfrm>
            <a:off x="431960" y="132269"/>
            <a:ext cx="4895533" cy="386260"/>
          </a:xfrm>
          <a:prstGeom prst="rect">
            <a:avLst/>
          </a:prstGeom>
        </p:spPr>
        <p:txBody>
          <a:bodyPr vert="horz" lIns="0" tIns="0" rIns="0" bIns="0" rtlCol="0" anchor="ctr">
            <a:normAutofit fontScale="97500"/>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endParaRPr lang="en-US" dirty="0"/>
          </a:p>
        </p:txBody>
      </p:sp>
      <p:sp>
        <p:nvSpPr>
          <p:cNvPr id="5" name="Овальная выноска 4"/>
          <p:cNvSpPr/>
          <p:nvPr/>
        </p:nvSpPr>
        <p:spPr>
          <a:xfrm>
            <a:off x="2194107" y="1332012"/>
            <a:ext cx="1596795" cy="961384"/>
          </a:xfrm>
          <a:prstGeom prst="wedgeEllipseCallou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a:solidFill>
                  <a:srgbClr val="002060"/>
                </a:solidFill>
                <a:latin typeface="Arial" panose="020B0604020202020204" pitchFamily="34" charset="0"/>
                <a:cs typeface="Arial" panose="020B0604020202020204" pitchFamily="34" charset="0"/>
              </a:rPr>
              <a:t>Yaponiya</a:t>
            </a:r>
            <a:r>
              <a:rPr lang="en-US" sz="1600" b="1" dirty="0">
                <a:solidFill>
                  <a:srgbClr val="002060"/>
                </a:solidFill>
                <a:latin typeface="Arial" panose="020B0604020202020204" pitchFamily="34" charset="0"/>
                <a:cs typeface="Arial" panose="020B0604020202020204" pitchFamily="34" charset="0"/>
              </a:rPr>
              <a:t> </a:t>
            </a:r>
            <a:r>
              <a:rPr lang="en-US" sz="1600" b="1" dirty="0" err="1">
                <a:solidFill>
                  <a:srgbClr val="002060"/>
                </a:solidFill>
                <a:latin typeface="Arial" panose="020B0604020202020204" pitchFamily="34" charset="0"/>
                <a:cs typeface="Arial" panose="020B0604020202020204" pitchFamily="34" charset="0"/>
              </a:rPr>
              <a:t>iqtisodiy</a:t>
            </a:r>
            <a:r>
              <a:rPr lang="en-US" sz="1600" b="1" dirty="0">
                <a:solidFill>
                  <a:srgbClr val="002060"/>
                </a:solidFill>
                <a:latin typeface="Arial" panose="020B0604020202020204" pitchFamily="34" charset="0"/>
                <a:cs typeface="Arial" panose="020B0604020202020204" pitchFamily="34" charset="0"/>
              </a:rPr>
              <a:t> </a:t>
            </a:r>
            <a:r>
              <a:rPr lang="en-US" sz="1600" b="1" dirty="0" err="1">
                <a:solidFill>
                  <a:srgbClr val="002060"/>
                </a:solidFill>
                <a:latin typeface="Arial" panose="020B0604020202020204" pitchFamily="34" charset="0"/>
                <a:cs typeface="Arial" panose="020B0604020202020204" pitchFamily="34" charset="0"/>
              </a:rPr>
              <a:t>mo‘jizasi</a:t>
            </a:r>
            <a:r>
              <a:rPr lang="en-US" sz="1400" b="1" dirty="0">
                <a:solidFill>
                  <a:srgbClr val="002060"/>
                </a:solidFill>
                <a:latin typeface="Arial" panose="020B0604020202020204" pitchFamily="34" charset="0"/>
                <a:cs typeface="Arial" panose="020B0604020202020204" pitchFamily="34" charset="0"/>
              </a:rPr>
              <a:t> </a:t>
            </a:r>
            <a:endParaRPr lang="ms-MY" sz="1400" b="1" dirty="0" smtClean="0">
              <a:solidFill>
                <a:srgbClr val="002060"/>
              </a:solidFill>
              <a:latin typeface="Arial" panose="020B0604020202020204" pitchFamily="34" charset="0"/>
              <a:cs typeface="Arial" panose="020B0604020202020204" pitchFamily="34" charset="0"/>
            </a:endParaRPr>
          </a:p>
        </p:txBody>
      </p:sp>
      <p:sp>
        <p:nvSpPr>
          <p:cNvPr id="18" name="Прямоугольник 17"/>
          <p:cNvSpPr/>
          <p:nvPr/>
        </p:nvSpPr>
        <p:spPr>
          <a:xfrm>
            <a:off x="2898327" y="1020133"/>
            <a:ext cx="1038134" cy="261610"/>
          </a:xfrm>
          <a:prstGeom prst="rect">
            <a:avLst/>
          </a:prstGeom>
        </p:spPr>
        <p:txBody>
          <a:bodyPr wrap="square">
            <a:spAutoFit/>
          </a:bodyPr>
          <a:lstStyle/>
          <a:p>
            <a:r>
              <a:rPr lang="en-US" sz="1100" dirty="0" smtClean="0">
                <a:solidFill>
                  <a:srgbClr val="002060"/>
                </a:solidFill>
              </a:rPr>
              <a:t> </a:t>
            </a:r>
            <a:endParaRPr lang="ru-RU" dirty="0"/>
          </a:p>
        </p:txBody>
      </p:sp>
      <p:sp>
        <p:nvSpPr>
          <p:cNvPr id="19" name="object 2"/>
          <p:cNvSpPr txBox="1">
            <a:spLocks/>
          </p:cNvSpPr>
          <p:nvPr/>
        </p:nvSpPr>
        <p:spPr>
          <a:xfrm>
            <a:off x="359446" y="113219"/>
            <a:ext cx="5120448" cy="386260"/>
          </a:xfrm>
          <a:prstGeom prst="rect">
            <a:avLst/>
          </a:prstGeom>
        </p:spPr>
        <p:txBody>
          <a:bodyPr vert="horz" lIns="0" tIns="0" rIns="0" bIns="0" rtlCol="0" anchor="ctr">
            <a:normAutofit fontScale="90000"/>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r>
              <a:rPr lang="en-US" dirty="0" err="1" smtClean="0"/>
              <a:t>Iqtisodiy</a:t>
            </a:r>
            <a:r>
              <a:rPr lang="en-US" dirty="0" smtClean="0"/>
              <a:t> </a:t>
            </a:r>
            <a:r>
              <a:rPr lang="en-US" dirty="0" err="1" smtClean="0"/>
              <a:t>mo‘jiza</a:t>
            </a:r>
            <a:r>
              <a:rPr lang="en-US" dirty="0" smtClean="0"/>
              <a:t> – 1956-1973-yillar</a:t>
            </a:r>
            <a:endParaRPr lang="en-US" dirty="0"/>
          </a:p>
        </p:txBody>
      </p:sp>
      <p:sp>
        <p:nvSpPr>
          <p:cNvPr id="21" name="Блок-схема: память с посл. доступом 20"/>
          <p:cNvSpPr/>
          <p:nvPr/>
        </p:nvSpPr>
        <p:spPr>
          <a:xfrm>
            <a:off x="97230" y="1234724"/>
            <a:ext cx="1764196" cy="699265"/>
          </a:xfrm>
          <a:prstGeom prst="flowChartMagneticTap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solidFill>
                  <a:srgbClr val="002060"/>
                </a:solidFill>
                <a:latin typeface="Arial" panose="020B0604020202020204" pitchFamily="34" charset="0"/>
                <a:cs typeface="Arial" panose="020B0604020202020204" pitchFamily="34" charset="0"/>
              </a:rPr>
              <a:t>Soliqlarning</a:t>
            </a:r>
            <a:r>
              <a:rPr lang="en-US" sz="1400" b="1" dirty="0" smtClean="0">
                <a:solidFill>
                  <a:srgbClr val="002060"/>
                </a:solidFill>
                <a:latin typeface="Arial" panose="020B0604020202020204" pitchFamily="34" charset="0"/>
                <a:cs typeface="Arial" panose="020B0604020202020204" pitchFamily="34" charset="0"/>
              </a:rPr>
              <a:t> </a:t>
            </a:r>
            <a:r>
              <a:rPr lang="en-US" sz="1400" b="1" dirty="0" err="1" smtClean="0">
                <a:solidFill>
                  <a:srgbClr val="002060"/>
                </a:solidFill>
                <a:latin typeface="Arial" panose="020B0604020202020204" pitchFamily="34" charset="0"/>
                <a:cs typeface="Arial" panose="020B0604020202020204" pitchFamily="34" charset="0"/>
              </a:rPr>
              <a:t>kamligi</a:t>
            </a:r>
            <a:endParaRPr lang="ru-RU" sz="1400" b="1" dirty="0">
              <a:solidFill>
                <a:srgbClr val="002060"/>
              </a:solidFill>
              <a:latin typeface="Arial" panose="020B0604020202020204" pitchFamily="34" charset="0"/>
              <a:cs typeface="Arial" panose="020B0604020202020204" pitchFamily="34" charset="0"/>
            </a:endParaRPr>
          </a:p>
        </p:txBody>
      </p:sp>
      <p:sp>
        <p:nvSpPr>
          <p:cNvPr id="23" name="Блок-схема: память с посл. доступом 22"/>
          <p:cNvSpPr/>
          <p:nvPr/>
        </p:nvSpPr>
        <p:spPr>
          <a:xfrm>
            <a:off x="179426" y="2007232"/>
            <a:ext cx="1764196" cy="1025824"/>
          </a:xfrm>
          <a:prstGeom prst="flowChartMagneticTap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solidFill>
                  <a:srgbClr val="002060"/>
                </a:solidFill>
                <a:latin typeface="Arial" panose="020B0604020202020204" pitchFamily="34" charset="0"/>
                <a:cs typeface="Arial" panose="020B0604020202020204" pitchFamily="34" charset="0"/>
              </a:rPr>
              <a:t>Yangi</a:t>
            </a:r>
            <a:r>
              <a:rPr lang="en-US" sz="1400" b="1" dirty="0" smtClean="0">
                <a:solidFill>
                  <a:srgbClr val="002060"/>
                </a:solidFill>
                <a:latin typeface="Arial" panose="020B0604020202020204" pitchFamily="34" charset="0"/>
                <a:cs typeface="Arial" panose="020B0604020202020204" pitchFamily="34" charset="0"/>
              </a:rPr>
              <a:t> </a:t>
            </a:r>
            <a:r>
              <a:rPr lang="en-US" sz="1400" b="1" dirty="0" err="1" smtClean="0">
                <a:solidFill>
                  <a:srgbClr val="002060"/>
                </a:solidFill>
                <a:latin typeface="Arial" panose="020B0604020202020204" pitchFamily="34" charset="0"/>
                <a:cs typeface="Arial" panose="020B0604020202020204" pitchFamily="34" charset="0"/>
              </a:rPr>
              <a:t>texnologiya</a:t>
            </a:r>
            <a:r>
              <a:rPr lang="en-US" sz="1400" b="1" dirty="0" smtClean="0">
                <a:solidFill>
                  <a:srgbClr val="002060"/>
                </a:solidFill>
                <a:latin typeface="Arial" panose="020B0604020202020204" pitchFamily="34" charset="0"/>
                <a:cs typeface="Arial" panose="020B0604020202020204" pitchFamily="34" charset="0"/>
              </a:rPr>
              <a:t> </a:t>
            </a:r>
            <a:r>
              <a:rPr lang="en-US" sz="1400" b="1" dirty="0" err="1" smtClean="0">
                <a:solidFill>
                  <a:srgbClr val="002060"/>
                </a:solidFill>
                <a:latin typeface="Arial" panose="020B0604020202020204" pitchFamily="34" charset="0"/>
                <a:cs typeface="Arial" panose="020B0604020202020204" pitchFamily="34" charset="0"/>
              </a:rPr>
              <a:t>larning</a:t>
            </a:r>
            <a:r>
              <a:rPr lang="en-US" sz="1400" b="1" dirty="0" smtClean="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jadal</a:t>
            </a:r>
            <a:r>
              <a:rPr lang="en-US" sz="1400" b="1" dirty="0">
                <a:solidFill>
                  <a:srgbClr val="002060"/>
                </a:solidFill>
                <a:latin typeface="Arial" panose="020B0604020202020204" pitchFamily="34" charset="0"/>
                <a:cs typeface="Arial" panose="020B0604020202020204" pitchFamily="34" charset="0"/>
              </a:rPr>
              <a:t> </a:t>
            </a:r>
            <a:r>
              <a:rPr lang="en-US" sz="1400" b="1" dirty="0" err="1" smtClean="0">
                <a:solidFill>
                  <a:srgbClr val="002060"/>
                </a:solidFill>
                <a:latin typeface="Arial" panose="020B0604020202020204" pitchFamily="34" charset="0"/>
                <a:cs typeface="Arial" panose="020B0604020202020204" pitchFamily="34" charset="0"/>
              </a:rPr>
              <a:t>rivojlanishi</a:t>
            </a:r>
            <a:r>
              <a:rPr lang="en-US" sz="1400" b="1" dirty="0" smtClean="0">
                <a:solidFill>
                  <a:srgbClr val="002060"/>
                </a:solidFill>
                <a:latin typeface="Arial" panose="020B0604020202020204" pitchFamily="34" charset="0"/>
                <a:cs typeface="Arial" panose="020B0604020202020204" pitchFamily="34" charset="0"/>
              </a:rPr>
              <a:t> </a:t>
            </a:r>
            <a:endParaRPr lang="ru-RU" sz="1200" b="1" dirty="0">
              <a:solidFill>
                <a:srgbClr val="002060"/>
              </a:solidFill>
              <a:latin typeface="Arial" panose="020B0604020202020204" pitchFamily="34" charset="0"/>
              <a:cs typeface="Arial" panose="020B0604020202020204" pitchFamily="34" charset="0"/>
            </a:endParaRPr>
          </a:p>
        </p:txBody>
      </p:sp>
      <p:sp>
        <p:nvSpPr>
          <p:cNvPr id="28" name="Овальная выноска 27"/>
          <p:cNvSpPr/>
          <p:nvPr/>
        </p:nvSpPr>
        <p:spPr>
          <a:xfrm>
            <a:off x="1948303" y="2487378"/>
            <a:ext cx="1867526" cy="612648"/>
          </a:xfrm>
          <a:prstGeom prst="wedgeEllipseCallo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rgbClr val="555555"/>
              </a:solidFill>
              <a:latin typeface="Open Sans"/>
            </a:endParaRPr>
          </a:p>
          <a:p>
            <a:pPr algn="ctr"/>
            <a:r>
              <a:rPr lang="en-US" sz="1100" b="1" dirty="0" err="1" smtClean="0">
                <a:solidFill>
                  <a:srgbClr val="002060"/>
                </a:solidFill>
                <a:latin typeface="Arial" panose="020B0604020202020204" pitchFamily="34" charset="0"/>
                <a:cs typeface="Arial" panose="020B0604020202020204" pitchFamily="34" charset="0"/>
              </a:rPr>
              <a:t>horijiy</a:t>
            </a:r>
            <a:r>
              <a:rPr lang="en-US" sz="1100" b="1" dirty="0" smtClean="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ilmiy</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va</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texnik</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yutuqlarni</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jalb</a:t>
            </a:r>
            <a:r>
              <a:rPr lang="en-US" sz="1100" b="1" dirty="0">
                <a:solidFill>
                  <a:srgbClr val="002060"/>
                </a:solidFill>
                <a:latin typeface="Arial" panose="020B0604020202020204" pitchFamily="34" charset="0"/>
                <a:cs typeface="Arial" panose="020B0604020202020204" pitchFamily="34" charset="0"/>
              </a:rPr>
              <a:t> </a:t>
            </a:r>
            <a:r>
              <a:rPr lang="en-US" sz="1100" b="1" dirty="0" err="1" smtClean="0">
                <a:solidFill>
                  <a:srgbClr val="002060"/>
                </a:solidFill>
                <a:latin typeface="Arial" panose="020B0604020202020204" pitchFamily="34" charset="0"/>
                <a:cs typeface="Arial" panose="020B0604020202020204" pitchFamily="34" charset="0"/>
              </a:rPr>
              <a:t>qilish</a:t>
            </a:r>
            <a:r>
              <a:rPr lang="en-US" sz="1100" b="1" dirty="0" smtClean="0">
                <a:solidFill>
                  <a:srgbClr val="002060"/>
                </a:solidFill>
                <a:latin typeface="Arial" panose="020B0604020202020204" pitchFamily="34" charset="0"/>
                <a:cs typeface="Arial" panose="020B0604020202020204" pitchFamily="34" charset="0"/>
              </a:rPr>
              <a:t> </a:t>
            </a:r>
            <a:endParaRPr lang="ru-RU" b="1" dirty="0">
              <a:solidFill>
                <a:srgbClr val="002060"/>
              </a:solidFill>
              <a:latin typeface="Arial" panose="020B0604020202020204" pitchFamily="34" charset="0"/>
              <a:cs typeface="Arial" panose="020B0604020202020204" pitchFamily="34" charset="0"/>
            </a:endParaRPr>
          </a:p>
          <a:p>
            <a:pPr algn="ctr"/>
            <a:endParaRPr lang="ru-RU" dirty="0"/>
          </a:p>
        </p:txBody>
      </p:sp>
      <p:sp>
        <p:nvSpPr>
          <p:cNvPr id="29" name="Овальная выноска 28"/>
          <p:cNvSpPr/>
          <p:nvPr/>
        </p:nvSpPr>
        <p:spPr>
          <a:xfrm>
            <a:off x="3827561" y="2124100"/>
            <a:ext cx="1836205" cy="908956"/>
          </a:xfrm>
          <a:prstGeom prst="wedgeEllipseCallou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a:solidFill>
                  <a:srgbClr val="002060"/>
                </a:solidFill>
                <a:latin typeface="Arial" panose="020B0604020202020204" pitchFamily="34" charset="0"/>
                <a:cs typeface="Arial" panose="020B0604020202020204" pitchFamily="34" charset="0"/>
              </a:rPr>
              <a:t>o‘lkaga</a:t>
            </a:r>
            <a:r>
              <a:rPr lang="en-US" sz="1200" b="1" dirty="0">
                <a:solidFill>
                  <a:srgbClr val="002060"/>
                </a:solidFill>
                <a:latin typeface="Arial" panose="020B0604020202020204" pitchFamily="34" charset="0"/>
                <a:cs typeface="Arial" panose="020B0604020202020204" pitchFamily="34" charset="0"/>
              </a:rPr>
              <a:t> </a:t>
            </a:r>
            <a:r>
              <a:rPr lang="en-US" sz="1200" b="1" dirty="0" err="1">
                <a:solidFill>
                  <a:srgbClr val="002060"/>
                </a:solidFill>
                <a:latin typeface="Arial" panose="020B0604020202020204" pitchFamily="34" charset="0"/>
                <a:cs typeface="Arial" panose="020B0604020202020204" pitchFamily="34" charset="0"/>
              </a:rPr>
              <a:t>valyuta</a:t>
            </a:r>
            <a:r>
              <a:rPr lang="en-US" sz="1200" b="1" dirty="0">
                <a:solidFill>
                  <a:srgbClr val="002060"/>
                </a:solidFill>
                <a:latin typeface="Arial" panose="020B0604020202020204" pitchFamily="34" charset="0"/>
                <a:cs typeface="Arial" panose="020B0604020202020204" pitchFamily="34" charset="0"/>
              </a:rPr>
              <a:t> </a:t>
            </a:r>
            <a:r>
              <a:rPr lang="en-US" sz="1200" b="1" dirty="0" err="1">
                <a:solidFill>
                  <a:srgbClr val="002060"/>
                </a:solidFill>
                <a:latin typeface="Arial" panose="020B0604020202020204" pitchFamily="34" charset="0"/>
                <a:cs typeface="Arial" panose="020B0604020202020204" pitchFamily="34" charset="0"/>
              </a:rPr>
              <a:t>tushumining</a:t>
            </a:r>
            <a:r>
              <a:rPr lang="en-US" sz="1200" b="1" dirty="0">
                <a:solidFill>
                  <a:srgbClr val="002060"/>
                </a:solidFill>
                <a:latin typeface="Arial" panose="020B0604020202020204" pitchFamily="34" charset="0"/>
                <a:cs typeface="Arial" panose="020B0604020202020204" pitchFamily="34" charset="0"/>
              </a:rPr>
              <a:t> </a:t>
            </a:r>
            <a:r>
              <a:rPr lang="en-US" sz="1200" b="1" dirty="0" err="1" smtClean="0">
                <a:solidFill>
                  <a:srgbClr val="002060"/>
                </a:solidFill>
                <a:latin typeface="Arial" panose="020B0604020202020204" pitchFamily="34" charset="0"/>
                <a:cs typeface="Arial" panose="020B0604020202020204" pitchFamily="34" charset="0"/>
              </a:rPr>
              <a:t>ko‘payishi</a:t>
            </a:r>
            <a:r>
              <a:rPr lang="en-US" sz="1200" b="1" dirty="0" smtClean="0">
                <a:solidFill>
                  <a:srgbClr val="002060"/>
                </a:solidFill>
                <a:latin typeface="Arial" panose="020B0604020202020204" pitchFamily="34" charset="0"/>
                <a:cs typeface="Arial" panose="020B0604020202020204" pitchFamily="34" charset="0"/>
              </a:rPr>
              <a:t> </a:t>
            </a:r>
            <a:endParaRPr lang="ru-RU" b="1" dirty="0">
              <a:solidFill>
                <a:srgbClr val="002060"/>
              </a:solidFill>
              <a:latin typeface="Arial" panose="020B0604020202020204" pitchFamily="34" charset="0"/>
              <a:cs typeface="Arial" panose="020B0604020202020204" pitchFamily="34" charset="0"/>
            </a:endParaRPr>
          </a:p>
        </p:txBody>
      </p:sp>
      <p:sp>
        <p:nvSpPr>
          <p:cNvPr id="30" name="Овальная выноска 29"/>
          <p:cNvSpPr/>
          <p:nvPr/>
        </p:nvSpPr>
        <p:spPr>
          <a:xfrm>
            <a:off x="3815830" y="518529"/>
            <a:ext cx="1836204" cy="716195"/>
          </a:xfrm>
          <a:prstGeom prst="wedgeEllipseCallou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a:solidFill>
                  <a:srgbClr val="002060"/>
                </a:solidFill>
                <a:latin typeface="Arial" panose="020B0604020202020204" pitchFamily="34" charset="0"/>
                <a:cs typeface="Arial" panose="020B0604020202020204" pitchFamily="34" charset="0"/>
              </a:rPr>
              <a:t>mehnat</a:t>
            </a:r>
            <a:r>
              <a:rPr lang="en-US" sz="1200" b="1" dirty="0">
                <a:solidFill>
                  <a:srgbClr val="002060"/>
                </a:solidFill>
                <a:latin typeface="Arial" panose="020B0604020202020204" pitchFamily="34" charset="0"/>
                <a:cs typeface="Arial" panose="020B0604020202020204" pitchFamily="34" charset="0"/>
              </a:rPr>
              <a:t> </a:t>
            </a:r>
            <a:r>
              <a:rPr lang="en-US" sz="1200" b="1" dirty="0" err="1">
                <a:solidFill>
                  <a:srgbClr val="002060"/>
                </a:solidFill>
                <a:latin typeface="Arial" panose="020B0604020202020204" pitchFamily="34" charset="0"/>
                <a:cs typeface="Arial" panose="020B0604020202020204" pitchFamily="34" charset="0"/>
              </a:rPr>
              <a:t>jarayonlarini</a:t>
            </a:r>
            <a:r>
              <a:rPr lang="en-US" sz="1200" b="1" dirty="0">
                <a:solidFill>
                  <a:srgbClr val="002060"/>
                </a:solidFill>
                <a:latin typeface="Arial" panose="020B0604020202020204" pitchFamily="34" charset="0"/>
                <a:cs typeface="Arial" panose="020B0604020202020204" pitchFamily="34" charset="0"/>
              </a:rPr>
              <a:t> </a:t>
            </a:r>
            <a:r>
              <a:rPr lang="en-US" sz="1200" b="1" dirty="0" err="1">
                <a:solidFill>
                  <a:srgbClr val="002060"/>
                </a:solidFill>
                <a:latin typeface="Arial" panose="020B0604020202020204" pitchFamily="34" charset="0"/>
                <a:cs typeface="Arial" panose="020B0604020202020204" pitchFamily="34" charset="0"/>
              </a:rPr>
              <a:t>modernizatsiya</a:t>
            </a:r>
            <a:r>
              <a:rPr lang="en-US" sz="1200" b="1" dirty="0">
                <a:solidFill>
                  <a:srgbClr val="002060"/>
                </a:solidFill>
                <a:latin typeface="Arial" panose="020B0604020202020204" pitchFamily="34" charset="0"/>
                <a:cs typeface="Arial" panose="020B0604020202020204" pitchFamily="34" charset="0"/>
              </a:rPr>
              <a:t> </a:t>
            </a:r>
            <a:r>
              <a:rPr lang="en-US" sz="1200" b="1" dirty="0" err="1" smtClean="0">
                <a:solidFill>
                  <a:srgbClr val="002060"/>
                </a:solidFill>
                <a:latin typeface="Arial" panose="020B0604020202020204" pitchFamily="34" charset="0"/>
                <a:cs typeface="Arial" panose="020B0604020202020204" pitchFamily="34" charset="0"/>
              </a:rPr>
              <a:t>qilish</a:t>
            </a:r>
            <a:r>
              <a:rPr lang="en-US" sz="1200" b="1" dirty="0" smtClean="0">
                <a:solidFill>
                  <a:srgbClr val="002060"/>
                </a:solidFill>
                <a:latin typeface="Arial" panose="020B0604020202020204" pitchFamily="34" charset="0"/>
                <a:cs typeface="Arial" panose="020B0604020202020204" pitchFamily="34" charset="0"/>
              </a:rPr>
              <a:t> </a:t>
            </a:r>
            <a:endParaRPr lang="ru-RU" b="1" dirty="0">
              <a:solidFill>
                <a:srgbClr val="002060"/>
              </a:solidFill>
              <a:latin typeface="Arial" panose="020B0604020202020204" pitchFamily="34" charset="0"/>
              <a:cs typeface="Arial" panose="020B0604020202020204" pitchFamily="34" charset="0"/>
            </a:endParaRPr>
          </a:p>
        </p:txBody>
      </p:sp>
      <p:sp>
        <p:nvSpPr>
          <p:cNvPr id="31" name="Овальная выноска 30"/>
          <p:cNvSpPr/>
          <p:nvPr/>
        </p:nvSpPr>
        <p:spPr>
          <a:xfrm>
            <a:off x="4031853" y="1394584"/>
            <a:ext cx="1620180" cy="612648"/>
          </a:xfrm>
          <a:prstGeom prst="wedgeEllipseCallou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a:solidFill>
                  <a:srgbClr val="002060"/>
                </a:solidFill>
                <a:latin typeface="Arial" panose="020B0604020202020204" pitchFamily="34" charset="0"/>
                <a:cs typeface="Arial" panose="020B0604020202020204" pitchFamily="34" charset="0"/>
              </a:rPr>
              <a:t>yuksak</a:t>
            </a:r>
            <a:r>
              <a:rPr lang="en-US" sz="1200" b="1" dirty="0">
                <a:solidFill>
                  <a:srgbClr val="002060"/>
                </a:solidFill>
                <a:latin typeface="Arial" panose="020B0604020202020204" pitchFamily="34" charset="0"/>
                <a:cs typeface="Arial" panose="020B0604020202020204" pitchFamily="34" charset="0"/>
              </a:rPr>
              <a:t> </a:t>
            </a:r>
            <a:r>
              <a:rPr lang="en-US" sz="1200" b="1" dirty="0" err="1">
                <a:solidFill>
                  <a:srgbClr val="002060"/>
                </a:solidFill>
                <a:latin typeface="Arial" panose="020B0604020202020204" pitchFamily="34" charset="0"/>
                <a:cs typeface="Arial" panose="020B0604020202020204" pitchFamily="34" charset="0"/>
              </a:rPr>
              <a:t>malakali</a:t>
            </a:r>
            <a:r>
              <a:rPr lang="en-US" sz="1200" b="1" dirty="0">
                <a:solidFill>
                  <a:srgbClr val="002060"/>
                </a:solidFill>
                <a:latin typeface="Arial" panose="020B0604020202020204" pitchFamily="34" charset="0"/>
                <a:cs typeface="Arial" panose="020B0604020202020204" pitchFamily="34" charset="0"/>
              </a:rPr>
              <a:t> </a:t>
            </a:r>
            <a:r>
              <a:rPr lang="en-US" sz="1200" b="1" dirty="0" err="1">
                <a:solidFill>
                  <a:srgbClr val="002060"/>
                </a:solidFill>
                <a:latin typeface="Arial" panose="020B0604020202020204" pitchFamily="34" charset="0"/>
                <a:cs typeface="Arial" panose="020B0604020202020204" pitchFamily="34" charset="0"/>
              </a:rPr>
              <a:t>ishchi</a:t>
            </a:r>
            <a:r>
              <a:rPr lang="en-US" sz="1200" b="1" dirty="0">
                <a:solidFill>
                  <a:srgbClr val="002060"/>
                </a:solidFill>
                <a:latin typeface="Arial" panose="020B0604020202020204" pitchFamily="34" charset="0"/>
                <a:cs typeface="Arial" panose="020B0604020202020204" pitchFamily="34" charset="0"/>
              </a:rPr>
              <a:t> </a:t>
            </a:r>
            <a:r>
              <a:rPr lang="en-US" sz="1200" b="1" dirty="0" err="1" smtClean="0">
                <a:solidFill>
                  <a:srgbClr val="002060"/>
                </a:solidFill>
                <a:latin typeface="Arial" panose="020B0604020202020204" pitchFamily="34" charset="0"/>
                <a:cs typeface="Arial" panose="020B0604020202020204" pitchFamily="34" charset="0"/>
              </a:rPr>
              <a:t>kuchi</a:t>
            </a:r>
            <a:r>
              <a:rPr lang="en-US" sz="1200" b="1" dirty="0" smtClean="0">
                <a:solidFill>
                  <a:srgbClr val="002060"/>
                </a:solidFill>
                <a:latin typeface="Arial" panose="020B0604020202020204" pitchFamily="34" charset="0"/>
                <a:cs typeface="Arial" panose="020B0604020202020204" pitchFamily="34" charset="0"/>
              </a:rPr>
              <a:t> </a:t>
            </a:r>
            <a:endParaRPr lang="ru-RU" b="1" dirty="0">
              <a:solidFill>
                <a:srgbClr val="002060"/>
              </a:solidFill>
              <a:latin typeface="Arial" panose="020B0604020202020204" pitchFamily="34" charset="0"/>
              <a:cs typeface="Arial" panose="020B0604020202020204" pitchFamily="34" charset="0"/>
            </a:endParaRPr>
          </a:p>
        </p:txBody>
      </p:sp>
      <p:sp>
        <p:nvSpPr>
          <p:cNvPr id="32" name="Скругленная прямоугольная выноска 31"/>
          <p:cNvSpPr/>
          <p:nvPr/>
        </p:nvSpPr>
        <p:spPr>
          <a:xfrm>
            <a:off x="2195649" y="622076"/>
            <a:ext cx="1620180" cy="612648"/>
          </a:xfrm>
          <a:prstGeom prst="wedgeRoundRectCallo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rgbClr val="555555"/>
              </a:solidFill>
              <a:latin typeface="Open Sans"/>
            </a:endParaRPr>
          </a:p>
          <a:p>
            <a:pPr algn="ctr"/>
            <a:endParaRPr lang="en-US" sz="1200" b="1" dirty="0" smtClean="0">
              <a:solidFill>
                <a:srgbClr val="002060"/>
              </a:solidFill>
              <a:latin typeface="Arial" panose="020B0604020202020204" pitchFamily="34" charset="0"/>
              <a:cs typeface="Arial" panose="020B0604020202020204" pitchFamily="34" charset="0"/>
            </a:endParaRPr>
          </a:p>
          <a:p>
            <a:pPr algn="ctr"/>
            <a:r>
              <a:rPr lang="en-US" sz="1200" b="1" dirty="0" err="1" smtClean="0">
                <a:solidFill>
                  <a:srgbClr val="002060"/>
                </a:solidFill>
                <a:latin typeface="Arial" panose="020B0604020202020204" pitchFamily="34" charset="0"/>
                <a:cs typeface="Arial" panose="020B0604020202020204" pitchFamily="34" charset="0"/>
              </a:rPr>
              <a:t>mehnat</a:t>
            </a:r>
            <a:r>
              <a:rPr lang="en-US" sz="1200" b="1" dirty="0" smtClean="0">
                <a:solidFill>
                  <a:srgbClr val="002060"/>
                </a:solidFill>
                <a:latin typeface="Arial" panose="020B0604020202020204" pitchFamily="34" charset="0"/>
                <a:cs typeface="Arial" panose="020B0604020202020204" pitchFamily="34" charset="0"/>
              </a:rPr>
              <a:t> </a:t>
            </a:r>
            <a:r>
              <a:rPr lang="en-US" sz="1200" b="1" dirty="0" err="1" smtClean="0">
                <a:solidFill>
                  <a:srgbClr val="002060"/>
                </a:solidFill>
                <a:latin typeface="Arial" panose="020B0604020202020204" pitchFamily="34" charset="0"/>
                <a:cs typeface="Arial" panose="020B0604020202020204" pitchFamily="34" charset="0"/>
              </a:rPr>
              <a:t>unumdorligi</a:t>
            </a:r>
            <a:r>
              <a:rPr lang="en-US" sz="1200" b="1" dirty="0" smtClean="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past </a:t>
            </a:r>
            <a:r>
              <a:rPr lang="en-US" sz="1200" b="1" dirty="0" err="1">
                <a:solidFill>
                  <a:srgbClr val="002060"/>
                </a:solidFill>
                <a:latin typeface="Arial" panose="020B0604020202020204" pitchFamily="34" charset="0"/>
                <a:cs typeface="Arial" panose="020B0604020202020204" pitchFamily="34" charset="0"/>
              </a:rPr>
              <a:t>ish</a:t>
            </a:r>
            <a:r>
              <a:rPr lang="en-US" sz="1200" b="1" dirty="0">
                <a:solidFill>
                  <a:srgbClr val="002060"/>
                </a:solidFill>
                <a:latin typeface="Arial" panose="020B0604020202020204" pitchFamily="34" charset="0"/>
                <a:cs typeface="Arial" panose="020B0604020202020204" pitchFamily="34" charset="0"/>
              </a:rPr>
              <a:t> </a:t>
            </a:r>
            <a:r>
              <a:rPr lang="en-US" sz="1200" b="1" dirty="0" err="1" smtClean="0">
                <a:solidFill>
                  <a:srgbClr val="002060"/>
                </a:solidFill>
                <a:latin typeface="Arial" panose="020B0604020202020204" pitchFamily="34" charset="0"/>
                <a:cs typeface="Arial" panose="020B0604020202020204" pitchFamily="34" charset="0"/>
              </a:rPr>
              <a:t>haqi</a:t>
            </a:r>
            <a:r>
              <a:rPr lang="en-US" sz="1200" b="1" dirty="0">
                <a:solidFill>
                  <a:srgbClr val="002060"/>
                </a:solidFill>
                <a:latin typeface="Arial" panose="020B0604020202020204" pitchFamily="34" charset="0"/>
                <a:cs typeface="Arial" panose="020B0604020202020204" pitchFamily="34" charset="0"/>
              </a:rPr>
              <a:t/>
            </a:r>
            <a:br>
              <a:rPr lang="en-US" sz="1200" b="1" dirty="0">
                <a:solidFill>
                  <a:srgbClr val="002060"/>
                </a:solidFill>
                <a:latin typeface="Arial" panose="020B0604020202020204" pitchFamily="34" charset="0"/>
                <a:cs typeface="Arial" panose="020B0604020202020204" pitchFamily="34" charset="0"/>
              </a:rPr>
            </a:br>
            <a:endParaRPr lang="ru-RU" b="1" dirty="0">
              <a:solidFill>
                <a:srgbClr val="002060"/>
              </a:solidFill>
              <a:latin typeface="Arial" panose="020B0604020202020204" pitchFamily="34" charset="0"/>
              <a:cs typeface="Arial" panose="020B0604020202020204" pitchFamily="34" charset="0"/>
            </a:endParaRPr>
          </a:p>
          <a:p>
            <a:pPr algn="ctr"/>
            <a:endParaRPr lang="ru-RU" dirty="0"/>
          </a:p>
        </p:txBody>
      </p:sp>
      <p:sp>
        <p:nvSpPr>
          <p:cNvPr id="33" name="Стрелка вправо 32"/>
          <p:cNvSpPr/>
          <p:nvPr/>
        </p:nvSpPr>
        <p:spPr>
          <a:xfrm>
            <a:off x="89125" y="518529"/>
            <a:ext cx="1926504" cy="76321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ms-MY" sz="1400" b="1" dirty="0" smtClean="0">
              <a:solidFill>
                <a:srgbClr val="002060"/>
              </a:solidFill>
              <a:latin typeface="Arial" panose="020B0604020202020204" pitchFamily="34" charset="0"/>
              <a:cs typeface="Arial" panose="020B0604020202020204" pitchFamily="34" charset="0"/>
            </a:endParaRPr>
          </a:p>
          <a:p>
            <a:pPr algn="ctr"/>
            <a:r>
              <a:rPr lang="ms-MY" sz="1400" b="1" dirty="0" smtClean="0">
                <a:solidFill>
                  <a:srgbClr val="002060"/>
                </a:solidFill>
                <a:latin typeface="Arial" panose="020B0604020202020204" pitchFamily="34" charset="0"/>
                <a:cs typeface="Arial" panose="020B0604020202020204" pitchFamily="34" charset="0"/>
              </a:rPr>
              <a:t>11</a:t>
            </a:r>
            <a:r>
              <a:rPr lang="ms-MY" sz="1400" b="1" dirty="0">
                <a:solidFill>
                  <a:srgbClr val="002060"/>
                </a:solidFill>
                <a:latin typeface="Arial" panose="020B0604020202020204" pitchFamily="34" charset="0"/>
                <a:cs typeface="Arial" panose="020B0604020202020204" pitchFamily="34" charset="0"/>
              </a:rPr>
              <a:t>%-iqtisodiy o‘sish</a:t>
            </a:r>
            <a:endParaRPr lang="ru-RU" sz="1200" b="1" dirty="0">
              <a:latin typeface="Arial" panose="020B0604020202020204" pitchFamily="34" charset="0"/>
              <a:cs typeface="Arial" panose="020B0604020202020204" pitchFamily="34" charset="0"/>
            </a:endParaRPr>
          </a:p>
          <a:p>
            <a:pPr algn="ctr"/>
            <a:endParaRPr lang="ru-RU" dirty="0"/>
          </a:p>
        </p:txBody>
      </p:sp>
    </p:spTree>
    <p:extLst>
      <p:ext uri="{BB962C8B-B14F-4D97-AF65-F5344CB8AC3E}">
        <p14:creationId xmlns:p14="http://schemas.microsoft.com/office/powerpoint/2010/main" val="396604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3" grpId="0" animBg="1"/>
      <p:bldP spid="28" grpId="0" animBg="1"/>
      <p:bldP spid="29" grpId="0" animBg="1"/>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2185078359"/>
              </p:ext>
            </p:extLst>
          </p:nvPr>
        </p:nvGraphicFramePr>
        <p:xfrm>
          <a:off x="179425" y="627610"/>
          <a:ext cx="5400600" cy="2432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2"/>
          <p:cNvSpPr txBox="1">
            <a:spLocks/>
          </p:cNvSpPr>
          <p:nvPr/>
        </p:nvSpPr>
        <p:spPr>
          <a:xfrm>
            <a:off x="431960" y="132269"/>
            <a:ext cx="4895533" cy="386260"/>
          </a:xfrm>
          <a:prstGeom prst="rect">
            <a:avLst/>
          </a:prstGeom>
        </p:spPr>
        <p:txBody>
          <a:bodyPr vert="horz" lIns="0" tIns="0" rIns="0" bIns="0" rtlCol="0" anchor="ctr">
            <a:normAutofit fontScale="97500"/>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r>
              <a:rPr lang="en-US" dirty="0" err="1" smtClean="0"/>
              <a:t>Yapon</a:t>
            </a:r>
            <a:r>
              <a:rPr lang="en-US" dirty="0" smtClean="0"/>
              <a:t> </a:t>
            </a:r>
            <a:r>
              <a:rPr lang="en-US" dirty="0" err="1" smtClean="0"/>
              <a:t>iqtisodiy</a:t>
            </a:r>
            <a:r>
              <a:rPr lang="en-US" dirty="0" smtClean="0"/>
              <a:t> </a:t>
            </a:r>
            <a:r>
              <a:rPr lang="en-US" dirty="0" err="1" smtClean="0"/>
              <a:t>mo‘jizasi</a:t>
            </a:r>
            <a:endParaRPr lang="en-US" dirty="0"/>
          </a:p>
        </p:txBody>
      </p:sp>
      <p:sp>
        <p:nvSpPr>
          <p:cNvPr id="4" name="Прямоугольник 3"/>
          <p:cNvSpPr/>
          <p:nvPr/>
        </p:nvSpPr>
        <p:spPr>
          <a:xfrm>
            <a:off x="3239765" y="1007976"/>
            <a:ext cx="2555689" cy="266868"/>
          </a:xfrm>
          <a:prstGeom prst="rect">
            <a:avLst/>
          </a:prstGeom>
        </p:spPr>
        <p:txBody>
          <a:bodyPr wrap="square">
            <a:spAutoFit/>
          </a:bodyPr>
          <a:lstStyle/>
          <a:p>
            <a:r>
              <a:rPr lang="en-US" dirty="0" smtClean="0">
                <a:solidFill>
                  <a:srgbClr val="555555"/>
                </a:solidFill>
                <a:latin typeface="Open Sans"/>
              </a:rPr>
              <a:t>.</a:t>
            </a:r>
            <a:endParaRPr lang="ru-RU" dirty="0"/>
          </a:p>
        </p:txBody>
      </p:sp>
    </p:spTree>
    <p:extLst>
      <p:ext uri="{BB962C8B-B14F-4D97-AF65-F5344CB8AC3E}">
        <p14:creationId xmlns:p14="http://schemas.microsoft.com/office/powerpoint/2010/main" val="479745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0" y="18748"/>
            <a:ext cx="5759449" cy="822733"/>
          </a:xfrm>
          <a:prstGeom prst="rect">
            <a:avLst/>
          </a:prstGeom>
          <a:solidFill>
            <a:schemeClr val="tx1">
              <a:lumMod val="95000"/>
            </a:schemeClr>
          </a:solidFill>
        </p:spPr>
        <p:txBody>
          <a:bodyPr vert="horz" lIns="0" tIns="0" rIns="0" bIns="0" rtlCol="0" anchor="ctr">
            <a:no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r>
              <a:rPr lang="ms-MY" sz="2000" b="0" dirty="0" smtClean="0">
                <a:solidFill>
                  <a:srgbClr val="002060"/>
                </a:solidFill>
              </a:rPr>
              <a:t>Yaponiya </a:t>
            </a:r>
            <a:r>
              <a:rPr lang="ms-MY" sz="2000" b="0" dirty="0">
                <a:solidFill>
                  <a:srgbClr val="002060"/>
                </a:solidFill>
              </a:rPr>
              <a:t>o‘z yutuqlarini Tokioda bo‘lib </a:t>
            </a:r>
            <a:r>
              <a:rPr lang="ms-MY" sz="2000" b="0" dirty="0" smtClean="0">
                <a:solidFill>
                  <a:srgbClr val="002060"/>
                </a:solidFill>
              </a:rPr>
              <a:t>o‘tgan “EKSPO-70” </a:t>
            </a:r>
            <a:r>
              <a:rPr lang="ms-MY" sz="2000" b="0" dirty="0">
                <a:solidFill>
                  <a:srgbClr val="002060"/>
                </a:solidFill>
              </a:rPr>
              <a:t>ko‘rgazmasida muvaffaqiyatli  namoyish qildi.</a:t>
            </a:r>
            <a:endParaRPr lang="ru-RU" sz="2000" b="0" dirty="0">
              <a:solidFill>
                <a:srgbClr val="00206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395" y="827476"/>
            <a:ext cx="1654324" cy="136407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06" y="839983"/>
            <a:ext cx="1907240" cy="139063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543" y="1819425"/>
            <a:ext cx="1985852" cy="1321494"/>
          </a:xfrm>
          <a:prstGeom prst="rect">
            <a:avLst/>
          </a:prstGeom>
        </p:spPr>
      </p:pic>
    </p:spTree>
    <p:extLst>
      <p:ext uri="{BB962C8B-B14F-4D97-AF65-F5344CB8AC3E}">
        <p14:creationId xmlns:p14="http://schemas.microsoft.com/office/powerpoint/2010/main" val="345348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1413" y="102633"/>
            <a:ext cx="5112568"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smtClean="0"/>
              <a:t>GFR</a:t>
            </a:r>
            <a:endParaRPr sz="2400" dirty="0"/>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3149871788"/>
              </p:ext>
            </p:extLst>
          </p:nvPr>
        </p:nvGraphicFramePr>
        <p:xfrm>
          <a:off x="85073" y="72717"/>
          <a:ext cx="5602014" cy="3063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208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7417" y="566056"/>
            <a:ext cx="3672408" cy="2478859"/>
          </a:xfrm>
          <a:prstGeom prst="rect">
            <a:avLst/>
          </a:prstGeom>
        </p:spPr>
        <p:txBody>
          <a:bodyPr vert="horz" wrap="square" lIns="0" tIns="16486" rIns="0" bIns="0" rtlCol="0" anchor="ctr">
            <a:spAutoFit/>
          </a:bodyPr>
          <a:lstStyle/>
          <a:p>
            <a:pPr>
              <a:lnSpc>
                <a:spcPct val="100000"/>
              </a:lnSpc>
            </a:pPr>
            <a:r>
              <a:rPr lang="en-US" sz="1600" b="0" dirty="0" err="1" smtClean="0">
                <a:solidFill>
                  <a:srgbClr val="002060"/>
                </a:solidFill>
              </a:rPr>
              <a:t>Ikkinchi</a:t>
            </a:r>
            <a:r>
              <a:rPr lang="en-US" sz="1600" b="0" dirty="0" smtClean="0">
                <a:solidFill>
                  <a:srgbClr val="002060"/>
                </a:solidFill>
              </a:rPr>
              <a:t> </a:t>
            </a:r>
            <a:r>
              <a:rPr lang="en-US" sz="1600" b="0" dirty="0" err="1">
                <a:solidFill>
                  <a:srgbClr val="002060"/>
                </a:solidFill>
              </a:rPr>
              <a:t>Jahon</a:t>
            </a:r>
            <a:r>
              <a:rPr lang="en-US" sz="1600" b="0" dirty="0">
                <a:solidFill>
                  <a:srgbClr val="002060"/>
                </a:solidFill>
              </a:rPr>
              <a:t> </a:t>
            </a:r>
            <a:r>
              <a:rPr lang="en-US" sz="1600" b="0" dirty="0" err="1">
                <a:solidFill>
                  <a:srgbClr val="002060"/>
                </a:solidFill>
              </a:rPr>
              <a:t>urushidan</a:t>
            </a:r>
            <a:r>
              <a:rPr lang="en-US" sz="1600" b="0" dirty="0">
                <a:solidFill>
                  <a:srgbClr val="002060"/>
                </a:solidFill>
              </a:rPr>
              <a:t> </a:t>
            </a:r>
            <a:r>
              <a:rPr lang="en-US" sz="1600" b="0" dirty="0" err="1" smtClean="0">
                <a:solidFill>
                  <a:srgbClr val="002060"/>
                </a:solidFill>
              </a:rPr>
              <a:t>keyin</a:t>
            </a:r>
            <a:r>
              <a:rPr lang="en-US" sz="1600" b="0" dirty="0" smtClean="0">
                <a:solidFill>
                  <a:srgbClr val="002060"/>
                </a:solidFill>
              </a:rPr>
              <a:t>:</a:t>
            </a:r>
            <a:br>
              <a:rPr lang="en-US" sz="1600" b="0" dirty="0" smtClean="0">
                <a:solidFill>
                  <a:srgbClr val="002060"/>
                </a:solidFill>
              </a:rPr>
            </a:br>
            <a:r>
              <a:rPr lang="en-US" sz="1600" b="0" dirty="0" smtClean="0">
                <a:solidFill>
                  <a:srgbClr val="002060"/>
                </a:solidFill>
              </a:rPr>
              <a:t>imperator </a:t>
            </a:r>
            <a:r>
              <a:rPr lang="en-US" sz="1600" b="0" dirty="0" err="1">
                <a:solidFill>
                  <a:srgbClr val="002060"/>
                </a:solidFill>
              </a:rPr>
              <a:t>davlat</a:t>
            </a:r>
            <a:r>
              <a:rPr lang="en-US" sz="1600" b="0" dirty="0">
                <a:solidFill>
                  <a:srgbClr val="002060"/>
                </a:solidFill>
              </a:rPr>
              <a:t> </a:t>
            </a:r>
            <a:r>
              <a:rPr lang="en-US" sz="1600" b="0" dirty="0" err="1">
                <a:solidFill>
                  <a:srgbClr val="002060"/>
                </a:solidFill>
              </a:rPr>
              <a:t>rahbari</a:t>
            </a:r>
            <a:r>
              <a:rPr lang="en-US" sz="1600" b="0" dirty="0">
                <a:solidFill>
                  <a:srgbClr val="002060"/>
                </a:solidFill>
              </a:rPr>
              <a:t> </a:t>
            </a:r>
            <a:r>
              <a:rPr lang="en-US" sz="1600" b="0" dirty="0" err="1">
                <a:solidFill>
                  <a:srgbClr val="002060"/>
                </a:solidFill>
              </a:rPr>
              <a:t>sifatida</a:t>
            </a:r>
            <a:r>
              <a:rPr lang="en-US" sz="1600" b="0" dirty="0">
                <a:solidFill>
                  <a:srgbClr val="002060"/>
                </a:solidFill>
              </a:rPr>
              <a:t> </a:t>
            </a:r>
            <a:r>
              <a:rPr lang="en-US" sz="1600" b="0" dirty="0" err="1" smtClean="0">
                <a:solidFill>
                  <a:srgbClr val="002060"/>
                </a:solidFill>
              </a:rPr>
              <a:t>saqlab</a:t>
            </a:r>
            <a:r>
              <a:rPr lang="en-US" sz="1600" b="0" dirty="0" smtClean="0">
                <a:solidFill>
                  <a:srgbClr val="002060"/>
                </a:solidFill>
              </a:rPr>
              <a:t> </a:t>
            </a:r>
            <a:r>
              <a:rPr lang="en-US" sz="1600" b="0" dirty="0" err="1" smtClean="0">
                <a:solidFill>
                  <a:srgbClr val="002060"/>
                </a:solidFill>
              </a:rPr>
              <a:t>qolindi</a:t>
            </a:r>
            <a:r>
              <a:rPr lang="en-US" sz="1600" b="0" dirty="0" smtClean="0">
                <a:solidFill>
                  <a:srgbClr val="002060"/>
                </a:solidFill>
              </a:rPr>
              <a:t>, </a:t>
            </a:r>
            <a:r>
              <a:rPr lang="en-US" sz="1600" b="0" dirty="0" err="1" smtClean="0">
                <a:solidFill>
                  <a:srgbClr val="002060"/>
                </a:solidFill>
              </a:rPr>
              <a:t>ko‘p</a:t>
            </a:r>
            <a:r>
              <a:rPr lang="en-US" sz="1600" b="0" dirty="0" smtClean="0">
                <a:solidFill>
                  <a:srgbClr val="002060"/>
                </a:solidFill>
              </a:rPr>
              <a:t> </a:t>
            </a:r>
            <a:r>
              <a:rPr lang="en-US" sz="1600" b="0" dirty="0" err="1">
                <a:solidFill>
                  <a:srgbClr val="002060"/>
                </a:solidFill>
              </a:rPr>
              <a:t>partiyali</a:t>
            </a:r>
            <a:r>
              <a:rPr lang="en-US" sz="1600" b="0" dirty="0">
                <a:solidFill>
                  <a:srgbClr val="002060"/>
                </a:solidFill>
              </a:rPr>
              <a:t> </a:t>
            </a:r>
            <a:r>
              <a:rPr lang="en-US" sz="1600" b="0" dirty="0" err="1">
                <a:solidFill>
                  <a:srgbClr val="002060"/>
                </a:solidFill>
              </a:rPr>
              <a:t>parlament</a:t>
            </a:r>
            <a:r>
              <a:rPr lang="en-US" sz="1600" b="0" dirty="0">
                <a:solidFill>
                  <a:srgbClr val="002060"/>
                </a:solidFill>
              </a:rPr>
              <a:t> </a:t>
            </a:r>
            <a:r>
              <a:rPr lang="en-US" sz="1600" b="0" dirty="0" err="1">
                <a:solidFill>
                  <a:srgbClr val="002060"/>
                </a:solidFill>
              </a:rPr>
              <a:t>demokratiyasiga</a:t>
            </a:r>
            <a:r>
              <a:rPr lang="en-US" sz="1600" b="0" dirty="0">
                <a:solidFill>
                  <a:srgbClr val="002060"/>
                </a:solidFill>
              </a:rPr>
              <a:t> </a:t>
            </a:r>
            <a:r>
              <a:rPr lang="en-US" sz="1600" b="0" dirty="0" err="1" smtClean="0">
                <a:solidFill>
                  <a:srgbClr val="002060"/>
                </a:solidFill>
              </a:rPr>
              <a:t>asoslandi</a:t>
            </a:r>
            <a:r>
              <a:rPr lang="en-US" sz="1600" b="0" dirty="0" smtClean="0">
                <a:solidFill>
                  <a:srgbClr val="002060"/>
                </a:solidFill>
              </a:rPr>
              <a:t>. </a:t>
            </a:r>
            <a:br>
              <a:rPr lang="en-US" sz="1600" b="0" dirty="0" smtClean="0">
                <a:solidFill>
                  <a:srgbClr val="002060"/>
                </a:solidFill>
              </a:rPr>
            </a:br>
            <a:r>
              <a:rPr lang="en-US" sz="1600" b="0" dirty="0" smtClean="0">
                <a:solidFill>
                  <a:srgbClr val="002060"/>
                </a:solidFill>
              </a:rPr>
              <a:t>1989 </a:t>
            </a:r>
            <a:r>
              <a:rPr lang="en-US" sz="1600" b="0" dirty="0" err="1">
                <a:solidFill>
                  <a:srgbClr val="002060"/>
                </a:solidFill>
              </a:rPr>
              <a:t>yil</a:t>
            </a:r>
            <a:r>
              <a:rPr lang="en-US" sz="1600" b="0" dirty="0">
                <a:solidFill>
                  <a:srgbClr val="002060"/>
                </a:solidFill>
              </a:rPr>
              <a:t> </a:t>
            </a:r>
            <a:r>
              <a:rPr lang="en-US" sz="1600" b="0" dirty="0" smtClean="0">
                <a:solidFill>
                  <a:srgbClr val="002060"/>
                </a:solidFill>
              </a:rPr>
              <a:t>7-yanvarida </a:t>
            </a:r>
            <a:r>
              <a:rPr lang="en-US" sz="1600" b="0" dirty="0" err="1">
                <a:solidFill>
                  <a:srgbClr val="002060"/>
                </a:solidFill>
              </a:rPr>
              <a:t>marhum</a:t>
            </a:r>
            <a:r>
              <a:rPr lang="en-US" sz="1600" b="0" dirty="0">
                <a:solidFill>
                  <a:srgbClr val="002060"/>
                </a:solidFill>
              </a:rPr>
              <a:t> imperator </a:t>
            </a:r>
            <a:r>
              <a:rPr lang="en-US" sz="1600" b="0" dirty="0" err="1">
                <a:solidFill>
                  <a:srgbClr val="002060"/>
                </a:solidFill>
              </a:rPr>
              <a:t>Shoyening</a:t>
            </a:r>
            <a:r>
              <a:rPr lang="en-US" sz="1600" b="0" dirty="0">
                <a:solidFill>
                  <a:srgbClr val="002060"/>
                </a:solidFill>
              </a:rPr>
              <a:t> </a:t>
            </a:r>
            <a:r>
              <a:rPr lang="en-US" sz="1600" b="0" dirty="0" err="1">
                <a:solidFill>
                  <a:srgbClr val="002060"/>
                </a:solidFill>
              </a:rPr>
              <a:t>katta</a:t>
            </a:r>
            <a:r>
              <a:rPr lang="en-US" sz="1600" b="0" dirty="0">
                <a:solidFill>
                  <a:srgbClr val="002060"/>
                </a:solidFill>
              </a:rPr>
              <a:t> </a:t>
            </a:r>
            <a:r>
              <a:rPr lang="en-US" sz="1600" b="0" dirty="0" err="1" smtClean="0">
                <a:solidFill>
                  <a:srgbClr val="002060"/>
                </a:solidFill>
              </a:rPr>
              <a:t>o‘g‘li</a:t>
            </a:r>
            <a:r>
              <a:rPr lang="en-US" sz="1600" b="0" dirty="0" smtClean="0">
                <a:solidFill>
                  <a:srgbClr val="002060"/>
                </a:solidFill>
              </a:rPr>
              <a:t> </a:t>
            </a:r>
            <a:r>
              <a:rPr lang="en-US" sz="1600" b="0" dirty="0">
                <a:solidFill>
                  <a:srgbClr val="002060"/>
                </a:solidFill>
              </a:rPr>
              <a:t>55 </a:t>
            </a:r>
            <a:r>
              <a:rPr lang="en-US" sz="1600" b="0" dirty="0" err="1">
                <a:solidFill>
                  <a:srgbClr val="002060"/>
                </a:solidFill>
              </a:rPr>
              <a:t>yoshli</a:t>
            </a:r>
            <a:r>
              <a:rPr lang="en-US" sz="1600" b="0" dirty="0">
                <a:solidFill>
                  <a:srgbClr val="002060"/>
                </a:solidFill>
              </a:rPr>
              <a:t> </a:t>
            </a:r>
            <a:r>
              <a:rPr lang="en-US" sz="1600" b="0" dirty="0" err="1">
                <a:solidFill>
                  <a:srgbClr val="002060"/>
                </a:solidFill>
              </a:rPr>
              <a:t>Akixito</a:t>
            </a:r>
            <a:r>
              <a:rPr lang="en-US" sz="1600" b="0" dirty="0">
                <a:solidFill>
                  <a:srgbClr val="002060"/>
                </a:solidFill>
              </a:rPr>
              <a:t> </a:t>
            </a:r>
            <a:r>
              <a:rPr lang="en-US" sz="1600" b="0" dirty="0" err="1">
                <a:solidFill>
                  <a:srgbClr val="002060"/>
                </a:solidFill>
              </a:rPr>
              <a:t>Yaponiyaning</a:t>
            </a:r>
            <a:r>
              <a:rPr lang="en-US" sz="1600" b="0" dirty="0">
                <a:solidFill>
                  <a:srgbClr val="002060"/>
                </a:solidFill>
              </a:rPr>
              <a:t> 125-imperatoriga </a:t>
            </a:r>
            <a:r>
              <a:rPr lang="en-US" sz="1600" b="0" dirty="0" err="1">
                <a:solidFill>
                  <a:srgbClr val="002060"/>
                </a:solidFill>
              </a:rPr>
              <a:t>aylandi</a:t>
            </a:r>
            <a:r>
              <a:rPr lang="en-US" sz="1600" b="0" dirty="0">
                <a:solidFill>
                  <a:srgbClr val="002060"/>
                </a:solidFill>
              </a:rPr>
              <a:t>. </a:t>
            </a:r>
            <a:r>
              <a:rPr lang="en-US" sz="1600" b="0" dirty="0" err="1" smtClean="0">
                <a:solidFill>
                  <a:srgbClr val="002060"/>
                </a:solidFill>
              </a:rPr>
              <a:t>An‘anaviy</a:t>
            </a:r>
            <a:r>
              <a:rPr lang="en-US" sz="1600" b="0" dirty="0" smtClean="0">
                <a:solidFill>
                  <a:srgbClr val="002060"/>
                </a:solidFill>
              </a:rPr>
              <a:t> </a:t>
            </a:r>
            <a:r>
              <a:rPr lang="en-US" sz="1600" b="0" dirty="0" err="1">
                <a:solidFill>
                  <a:srgbClr val="002060"/>
                </a:solidFill>
              </a:rPr>
              <a:t>Yaponiyadagi</a:t>
            </a:r>
            <a:r>
              <a:rPr lang="en-US" sz="1600" b="0" dirty="0">
                <a:solidFill>
                  <a:srgbClr val="002060"/>
                </a:solidFill>
              </a:rPr>
              <a:t> </a:t>
            </a:r>
            <a:r>
              <a:rPr lang="en-US" sz="1600" b="0" dirty="0" err="1">
                <a:solidFill>
                  <a:srgbClr val="002060"/>
                </a:solidFill>
              </a:rPr>
              <a:t>hisob-kitoblarga</a:t>
            </a:r>
            <a:r>
              <a:rPr lang="en-US" sz="1600" b="0" dirty="0">
                <a:solidFill>
                  <a:srgbClr val="002060"/>
                </a:solidFill>
              </a:rPr>
              <a:t> </a:t>
            </a:r>
            <a:r>
              <a:rPr lang="en-US" sz="1600" b="0" dirty="0" err="1" smtClean="0">
                <a:solidFill>
                  <a:srgbClr val="002060"/>
                </a:solidFill>
              </a:rPr>
              <a:t>ko‘ra</a:t>
            </a:r>
            <a:r>
              <a:rPr lang="en-US" sz="1600" b="0" dirty="0">
                <a:solidFill>
                  <a:srgbClr val="002060"/>
                </a:solidFill>
              </a:rPr>
              <a:t>, </a:t>
            </a:r>
            <a:r>
              <a:rPr lang="en-US" sz="1600" b="0" dirty="0" err="1">
                <a:solidFill>
                  <a:srgbClr val="002060"/>
                </a:solidFill>
              </a:rPr>
              <a:t>rasmiy</a:t>
            </a:r>
            <a:r>
              <a:rPr lang="en-US" sz="1600" b="0" dirty="0">
                <a:solidFill>
                  <a:srgbClr val="002060"/>
                </a:solidFill>
              </a:rPr>
              <a:t> </a:t>
            </a:r>
            <a:r>
              <a:rPr lang="en-US" sz="1600" b="0" dirty="0" err="1">
                <a:solidFill>
                  <a:srgbClr val="002060"/>
                </a:solidFill>
              </a:rPr>
              <a:t>ravishda</a:t>
            </a:r>
            <a:r>
              <a:rPr lang="en-US" sz="1600" b="0" dirty="0">
                <a:solidFill>
                  <a:srgbClr val="002060"/>
                </a:solidFill>
              </a:rPr>
              <a:t> Heisei </a:t>
            </a:r>
            <a:r>
              <a:rPr lang="en-US" sz="1600" b="0" dirty="0" smtClean="0">
                <a:solidFill>
                  <a:srgbClr val="002060"/>
                </a:solidFill>
              </a:rPr>
              <a:t>deb </a:t>
            </a:r>
            <a:r>
              <a:rPr lang="en-US" sz="1600" b="0" dirty="0" err="1" smtClean="0">
                <a:solidFill>
                  <a:srgbClr val="002060"/>
                </a:solidFill>
              </a:rPr>
              <a:t>nomlangan</a:t>
            </a:r>
            <a:r>
              <a:rPr lang="en-US" sz="1600" b="0" dirty="0" smtClean="0">
                <a:solidFill>
                  <a:srgbClr val="002060"/>
                </a:solidFill>
              </a:rPr>
              <a:t> </a:t>
            </a:r>
            <a:r>
              <a:rPr lang="en-US" sz="1600" b="0" dirty="0" err="1">
                <a:solidFill>
                  <a:srgbClr val="002060"/>
                </a:solidFill>
              </a:rPr>
              <a:t>yangi</a:t>
            </a:r>
            <a:r>
              <a:rPr lang="en-US" sz="1600" b="0" dirty="0">
                <a:solidFill>
                  <a:srgbClr val="002060"/>
                </a:solidFill>
              </a:rPr>
              <a:t> </a:t>
            </a:r>
            <a:r>
              <a:rPr lang="en-US" sz="1600" b="0" dirty="0" err="1">
                <a:solidFill>
                  <a:srgbClr val="002060"/>
                </a:solidFill>
              </a:rPr>
              <a:t>davr</a:t>
            </a:r>
            <a:r>
              <a:rPr lang="en-US" sz="1600" b="0" dirty="0">
                <a:solidFill>
                  <a:srgbClr val="002060"/>
                </a:solidFill>
              </a:rPr>
              <a:t> </a:t>
            </a:r>
            <a:r>
              <a:rPr lang="en-US" sz="1600" b="0" dirty="0" err="1" smtClean="0">
                <a:solidFill>
                  <a:srgbClr val="002060"/>
                </a:solidFill>
              </a:rPr>
              <a:t>boshlandi</a:t>
            </a:r>
            <a:r>
              <a:rPr lang="en-US" sz="1600" b="0" dirty="0" smtClean="0">
                <a:solidFill>
                  <a:srgbClr val="002060"/>
                </a:solidFill>
              </a:rPr>
              <a:t>.</a:t>
            </a:r>
            <a:endParaRPr lang="en-US" sz="1600" b="0" dirty="0">
              <a:solidFill>
                <a:srgbClr val="002060"/>
              </a:solidFill>
            </a:endParaRPr>
          </a:p>
        </p:txBody>
      </p:sp>
      <p:sp>
        <p:nvSpPr>
          <p:cNvPr id="7" name="object 2"/>
          <p:cNvSpPr txBox="1">
            <a:spLocks/>
          </p:cNvSpPr>
          <p:nvPr/>
        </p:nvSpPr>
        <p:spPr>
          <a:xfrm>
            <a:off x="431960" y="132269"/>
            <a:ext cx="4895533" cy="386260"/>
          </a:xfrm>
          <a:prstGeom prst="rect">
            <a:avLst/>
          </a:prstGeom>
        </p:spPr>
        <p:txBody>
          <a:bodyPr vert="horz" lIns="0" tIns="0" rIns="0" bIns="0" rtlCol="0" anchor="ctr">
            <a:normAutofit fontScale="97500"/>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r>
              <a:rPr lang="en-US" dirty="0" err="1" smtClean="0"/>
              <a:t>Siyosiy</a:t>
            </a:r>
            <a:r>
              <a:rPr lang="en-US" dirty="0" smtClean="0"/>
              <a:t> </a:t>
            </a:r>
            <a:r>
              <a:rPr lang="en-US" dirty="0" err="1" smtClean="0"/>
              <a:t>rivojlanish</a:t>
            </a:r>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264" y="1043980"/>
            <a:ext cx="1831739" cy="1477595"/>
          </a:xfrm>
          <a:prstGeom prst="rect">
            <a:avLst/>
          </a:prstGeom>
        </p:spPr>
      </p:pic>
    </p:spTree>
    <p:extLst>
      <p:ext uri="{BB962C8B-B14F-4D97-AF65-F5344CB8AC3E}">
        <p14:creationId xmlns:p14="http://schemas.microsoft.com/office/powerpoint/2010/main" val="267011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Прямоугольник 3"/>
          <p:cNvSpPr/>
          <p:nvPr/>
        </p:nvSpPr>
        <p:spPr>
          <a:xfrm>
            <a:off x="34790" y="75356"/>
            <a:ext cx="5688037" cy="3108543"/>
          </a:xfrm>
          <a:prstGeom prst="rect">
            <a:avLst/>
          </a:prstGeom>
          <a:solidFill>
            <a:schemeClr val="tx1">
              <a:lumMod val="95000"/>
            </a:schemeClr>
          </a:solidFill>
        </p:spPr>
        <p:txBody>
          <a:bodyPr wrap="square">
            <a:spAutoFit/>
          </a:bodyPr>
          <a:lstStyle/>
          <a:p>
            <a:pPr marL="285750" indent="-285750">
              <a:buFont typeface="Wingdings" panose="05000000000000000000" pitchFamily="2" charset="2"/>
              <a:buChar char="ü"/>
            </a:pPr>
            <a:r>
              <a:rPr lang="en-US" sz="1400" dirty="0" err="1">
                <a:solidFill>
                  <a:srgbClr val="002060"/>
                </a:solidFill>
                <a:latin typeface="Arial" panose="020B0604020202020204" pitchFamily="34" charset="0"/>
                <a:cs typeface="Arial" panose="020B0604020202020204" pitchFamily="34" charset="0"/>
              </a:rPr>
              <a:t>Yaponiya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so‘nggi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ishlab</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chiqarish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texnologiyalari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ilg‘or</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ilmiy</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yutuqlardan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foydalanish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sohalari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rivojida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dunyoda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etakchiga</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aylandi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Tashqi</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siyosat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maydonida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Yaponiya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dunyoning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barcha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mamlakatlari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bilan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teng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huquqli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va</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o‘zaro</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manfaatli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munosabatlar</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o‘rnatishga</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intildi</a:t>
            </a:r>
            <a:r>
              <a:rPr lang="en-US" sz="1400" dirty="0" smtClean="0">
                <a:solidFill>
                  <a:srgbClr val="002060"/>
                </a:solidFill>
                <a:latin typeface="Arial" panose="020B0604020202020204" pitchFamily="34" charset="0"/>
                <a:cs typeface="Arial" panose="020B0604020202020204" pitchFamily="34" charset="0"/>
              </a:rPr>
              <a:t>.</a:t>
            </a:r>
            <a:r>
              <a:rPr lang="en-US" sz="1400" dirty="0" smtClean="0"/>
              <a:t>.</a:t>
            </a:r>
            <a:endParaRPr lang="en-US" sz="1400" dirty="0"/>
          </a:p>
          <a:p>
            <a:pPr marL="285750" indent="-285750">
              <a:buFont typeface="Wingdings" panose="05000000000000000000" pitchFamily="2" charset="2"/>
              <a:buChar char="ü"/>
            </a:pPr>
            <a:r>
              <a:rPr lang="en-US" sz="1800" dirty="0" smtClean="0">
                <a:solidFill>
                  <a:srgbClr val="002060"/>
                </a:solidFill>
                <a:latin typeface="Arial" panose="020B0604020202020204" pitchFamily="34" charset="0"/>
                <a:cs typeface="Arial" panose="020B0604020202020204" pitchFamily="34" charset="0"/>
              </a:rPr>
              <a:t>1956-yil – SSSR </a:t>
            </a:r>
            <a:r>
              <a:rPr lang="en-US" sz="1800" dirty="0" err="1">
                <a:solidFill>
                  <a:srgbClr val="002060"/>
                </a:solidFill>
                <a:latin typeface="Arial" panose="020B0604020202020204" pitchFamily="34" charset="0"/>
                <a:cs typeface="Arial" panose="020B0604020202020204" pitchFamily="34" charset="0"/>
              </a:rPr>
              <a:t>va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Yaponiya</a:t>
            </a:r>
            <a:r>
              <a:rPr lang="en-US" sz="1800" dirty="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o‘rtasidagi</a:t>
            </a:r>
            <a:r>
              <a:rPr lang="en-US" sz="1800" dirty="0" smtClean="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ittifoqni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tiklash</a:t>
            </a:r>
            <a:r>
              <a:rPr lang="en-US" sz="1800" dirty="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to‘g‘risida</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deklaratsiya</a:t>
            </a:r>
            <a:r>
              <a:rPr lang="en-US" sz="1800" dirty="0" smtClean="0">
                <a:solidFill>
                  <a:srgbClr val="002060"/>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r>
              <a:rPr lang="en-US" sz="1800" dirty="0" smtClean="0">
                <a:solidFill>
                  <a:srgbClr val="002060"/>
                </a:solidFill>
                <a:latin typeface="Arial" panose="020B0604020202020204" pitchFamily="34" charset="0"/>
                <a:cs typeface="Arial" panose="020B0604020202020204" pitchFamily="34" charset="0"/>
              </a:rPr>
              <a:t>1956-yil </a:t>
            </a:r>
            <a:r>
              <a:rPr lang="en-US" sz="1800"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BMT</a:t>
            </a:r>
            <a:r>
              <a:rPr lang="en-US" sz="1800" dirty="0" err="1">
                <a:solidFill>
                  <a:srgbClr val="002060"/>
                </a:solidFill>
                <a:latin typeface="Arial" panose="020B0604020202020204" pitchFamily="34" charset="0"/>
                <a:cs typeface="Arial" panose="020B0604020202020204" pitchFamily="34" charset="0"/>
              </a:rPr>
              <a:t>ga</a:t>
            </a:r>
            <a:r>
              <a:rPr lang="en-US" sz="1800" dirty="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a‘zo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bo‘ldi</a:t>
            </a:r>
            <a:r>
              <a:rPr lang="en-US" sz="1800" dirty="0">
                <a:solidFill>
                  <a:srgbClr val="002060"/>
                </a:solidFill>
                <a:latin typeface="Arial" panose="020B0604020202020204" pitchFamily="34" charset="0"/>
                <a:cs typeface="Arial" panose="020B0604020202020204" pitchFamily="34" charset="0"/>
              </a:rPr>
              <a:t>;</a:t>
            </a:r>
            <a:endParaRPr lang="en-US" sz="1800" dirty="0" smtClean="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1960-yil – </a:t>
            </a:r>
            <a:r>
              <a:rPr lang="en-US" sz="1800" dirty="0" err="1">
                <a:solidFill>
                  <a:srgbClr val="002060"/>
                </a:solidFill>
                <a:latin typeface="Arial" panose="020B0604020202020204" pitchFamily="34" charset="0"/>
                <a:cs typeface="Arial" panose="020B0604020202020204" pitchFamily="34" charset="0"/>
              </a:rPr>
              <a:t>Yaponiya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AQSh</a:t>
            </a:r>
            <a:r>
              <a:rPr lang="en-US" sz="1800" dirty="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o‘rtasidagi</a:t>
            </a:r>
            <a:r>
              <a:rPr lang="en-US" sz="1800" dirty="0" smtClean="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harbiy</a:t>
            </a:r>
            <a:r>
              <a:rPr lang="en-US" sz="1800" dirty="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ittifoq</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tuzildi</a:t>
            </a:r>
            <a:r>
              <a:rPr lang="en-US" sz="1800" dirty="0" smtClean="0">
                <a:solidFill>
                  <a:srgbClr val="002060"/>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60-yillar – </a:t>
            </a:r>
            <a:r>
              <a:rPr lang="en-US" sz="1800" dirty="0" err="1">
                <a:solidFill>
                  <a:srgbClr val="002060"/>
                </a:solidFill>
                <a:latin typeface="Arial" panose="020B0604020202020204" pitchFamily="34" charset="0"/>
                <a:cs typeface="Arial" panose="020B0604020202020204" pitchFamily="34" charset="0"/>
              </a:rPr>
              <a:t>Osiyo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mamlakatlari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bilan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aloqalarni</a:t>
            </a:r>
            <a:r>
              <a:rPr lang="en-US" sz="1800" dirty="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kengaytirishga</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erishdi</a:t>
            </a:r>
            <a:r>
              <a:rPr lang="en-US" sz="18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5567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1413" y="102633"/>
            <a:ext cx="5615674"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err="1"/>
              <a:t>Y</a:t>
            </a:r>
            <a:r>
              <a:rPr lang="en-US" sz="2400" dirty="0" err="1" smtClean="0"/>
              <a:t>angi</a:t>
            </a:r>
            <a:r>
              <a:rPr lang="en-US" sz="2400" dirty="0" smtClean="0"/>
              <a:t> Industrial </a:t>
            </a:r>
            <a:r>
              <a:rPr lang="en-US" sz="2400" dirty="0" err="1" smtClean="0"/>
              <a:t>Davlatlar</a:t>
            </a:r>
            <a:endParaRPr sz="2400" dirty="0"/>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graphicFrame>
        <p:nvGraphicFramePr>
          <p:cNvPr id="4" name="Схема 3"/>
          <p:cNvGraphicFramePr/>
          <p:nvPr>
            <p:extLst>
              <p:ext uri="{D42A27DB-BD31-4B8C-83A1-F6EECF244321}">
                <p14:modId xmlns:p14="http://schemas.microsoft.com/office/powerpoint/2010/main" val="592569231"/>
              </p:ext>
            </p:extLst>
          </p:nvPr>
        </p:nvGraphicFramePr>
        <p:xfrm>
          <a:off x="132071" y="531200"/>
          <a:ext cx="5555015" cy="260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329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1413" y="102633"/>
            <a:ext cx="5615674"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err="1" smtClean="0"/>
              <a:t>Osiyoning</a:t>
            </a:r>
            <a:r>
              <a:rPr lang="en-US" sz="2400" dirty="0" smtClean="0"/>
              <a:t> </a:t>
            </a:r>
            <a:r>
              <a:rPr lang="en-US" sz="2400" dirty="0" err="1" smtClean="0"/>
              <a:t>yangi</a:t>
            </a:r>
            <a:r>
              <a:rPr lang="en-US" sz="2400" dirty="0" smtClean="0"/>
              <a:t> industrial </a:t>
            </a:r>
            <a:r>
              <a:rPr lang="en-US" sz="2400" dirty="0" err="1" smtClean="0"/>
              <a:t>davlatlari</a:t>
            </a:r>
            <a:endParaRPr sz="2400" dirty="0"/>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320993565"/>
              </p:ext>
            </p:extLst>
          </p:nvPr>
        </p:nvGraphicFramePr>
        <p:xfrm>
          <a:off x="85073" y="575928"/>
          <a:ext cx="5602014" cy="2560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5645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1413" y="102633"/>
            <a:ext cx="5112568"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err="1"/>
              <a:t>J</a:t>
            </a:r>
            <a:r>
              <a:rPr lang="en-US" sz="2400" dirty="0" err="1" smtClean="0"/>
              <a:t>anubiy</a:t>
            </a:r>
            <a:r>
              <a:rPr lang="en-US" sz="2400" dirty="0" smtClean="0"/>
              <a:t> </a:t>
            </a:r>
            <a:r>
              <a:rPr lang="en-US" sz="2400" dirty="0" err="1" smtClean="0"/>
              <a:t>Koreya</a:t>
            </a:r>
            <a:endParaRPr sz="2400" dirty="0"/>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6" name="Прямоугольник 5"/>
          <p:cNvSpPr/>
          <p:nvPr/>
        </p:nvSpPr>
        <p:spPr>
          <a:xfrm>
            <a:off x="173350" y="540519"/>
            <a:ext cx="3358366" cy="2554545"/>
          </a:xfrm>
          <a:prstGeom prst="rect">
            <a:avLst/>
          </a:prstGeom>
        </p:spPr>
        <p:txBody>
          <a:bodyPr wrap="square">
            <a:spAutoFit/>
          </a:bodyPr>
          <a:lstStyle/>
          <a:p>
            <a:pPr lvl="0" indent="196850" defTabSz="914400" eaLnBrk="0" fontAlgn="base" hangingPunct="0">
              <a:spcBef>
                <a:spcPct val="0"/>
              </a:spcBef>
              <a:spcAft>
                <a:spcPct val="0"/>
              </a:spcAft>
            </a:pPr>
            <a:r>
              <a:rPr lang="ms-MY" altLang="ru-RU"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XX asrning ikkinchi yarmida </a:t>
            </a:r>
            <a:r>
              <a:rPr lang="ms-MY" altLang="ru-RU"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“yangi </a:t>
            </a:r>
            <a:r>
              <a:rPr lang="ms-MY" altLang="ru-RU"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industrial </a:t>
            </a:r>
            <a:r>
              <a:rPr lang="ms-MY" altLang="ru-RU"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davlatlar” </a:t>
            </a:r>
            <a:r>
              <a:rPr lang="ms-MY" altLang="ru-RU"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Osiyo qit’asida barqaror ijtimoiy-iqtisodiy taraqqiyotning timsoliga aylandi. </a:t>
            </a:r>
            <a:endParaRPr lang="ms-MY" altLang="ru-RU"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indent="196850" defTabSz="914400" eaLnBrk="0" fontAlgn="base" hangingPunct="0">
              <a:spcBef>
                <a:spcPct val="0"/>
              </a:spcBef>
              <a:spcAft>
                <a:spcPct val="0"/>
              </a:spcAft>
            </a:pPr>
            <a:r>
              <a:rPr lang="ms-MY" altLang="ru-RU"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Bitta </a:t>
            </a:r>
            <a:r>
              <a:rPr lang="ms-MY" altLang="ru-RU"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avlodning ko‘z o‘ngida mamlakat </a:t>
            </a:r>
            <a:r>
              <a:rPr lang="ms-MY" altLang="ru-RU"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qoloqlikdan  taraqqiyotning </a:t>
            </a:r>
            <a:r>
              <a:rPr lang="ms-MY" altLang="ru-RU"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yuqori darajasiga  erishdi. </a:t>
            </a:r>
            <a:endParaRPr lang="ms-MY" altLang="ru-RU"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indent="196850" defTabSz="914400" eaLnBrk="0" fontAlgn="base" hangingPunct="0">
              <a:spcBef>
                <a:spcPct val="0"/>
              </a:spcBef>
              <a:spcAft>
                <a:spcPct val="0"/>
              </a:spcAft>
            </a:pPr>
            <a:r>
              <a:rPr lang="ms-MY" altLang="ru-RU"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Bunga </a:t>
            </a:r>
            <a:r>
              <a:rPr lang="ms-MY" alt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Janubiy Koreya  </a:t>
            </a:r>
            <a:r>
              <a:rPr lang="ms-MY" altLang="ru-RU"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yaqqol </a:t>
            </a:r>
            <a:r>
              <a:rPr lang="ms-MY" altLang="ru-RU"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misol </a:t>
            </a:r>
            <a:r>
              <a:rPr lang="ms-MY" altLang="ru-RU"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bo‘lishi mumkin</a:t>
            </a:r>
            <a:r>
              <a:rPr lang="ms-MY" altLang="ru-RU" sz="16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altLang="ru-RU" sz="1600" dirty="0">
              <a:solidFill>
                <a:srgbClr val="00206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716" y="998781"/>
            <a:ext cx="2091891" cy="1600200"/>
          </a:xfrm>
          <a:prstGeom prst="rect">
            <a:avLst/>
          </a:prstGeom>
        </p:spPr>
      </p:pic>
    </p:spTree>
    <p:extLst>
      <p:ext uri="{BB962C8B-B14F-4D97-AF65-F5344CB8AC3E}">
        <p14:creationId xmlns:p14="http://schemas.microsoft.com/office/powerpoint/2010/main" val="175876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31960" y="87819"/>
            <a:ext cx="4895533" cy="386260"/>
          </a:xfrm>
        </p:spPr>
        <p:txBody>
          <a:bodyPr>
            <a:noAutofit/>
          </a:bodyPr>
          <a:lstStyle/>
          <a:p>
            <a:r>
              <a:rPr lang="en-US" sz="3200" dirty="0" err="1" smtClean="0"/>
              <a:t>Reja</a:t>
            </a:r>
            <a:endParaRPr lang="en-US" sz="3200" dirty="0"/>
          </a:p>
        </p:txBody>
      </p:sp>
      <p:sp>
        <p:nvSpPr>
          <p:cNvPr id="16" name="TextBox 15"/>
          <p:cNvSpPr txBox="1"/>
          <p:nvPr/>
        </p:nvSpPr>
        <p:spPr>
          <a:xfrm>
            <a:off x="716829" y="520398"/>
            <a:ext cx="4935204" cy="646331"/>
          </a:xfrm>
          <a:prstGeom prst="rect">
            <a:avLst/>
          </a:prstGeom>
          <a:noFill/>
        </p:spPr>
        <p:txBody>
          <a:bodyPr wrap="square" rtlCol="0">
            <a:spAutoFit/>
          </a:bodyPr>
          <a:lstStyle/>
          <a:p>
            <a:pPr marL="92075" lvl="0" defTabSz="575936">
              <a:spcAft>
                <a:spcPts val="94"/>
              </a:spcAft>
              <a:defRPr/>
            </a:pPr>
            <a:r>
              <a:rPr lang="ms-MY" sz="1800" b="1" dirty="0" smtClean="0">
                <a:solidFill>
                  <a:srgbClr val="002060"/>
                </a:solidFill>
                <a:latin typeface="Arial" panose="020B0604020202020204" pitchFamily="34" charset="0"/>
                <a:cs typeface="Arial" panose="020B0604020202020204" pitchFamily="34" charset="0"/>
              </a:rPr>
              <a:t>Ikkinchi jahon urushining Yaponiya uchun oqibatlari.</a:t>
            </a:r>
            <a:endParaRPr kumimoji="0" lang="en-US" sz="1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TextBox 18"/>
          <p:cNvSpPr txBox="1"/>
          <p:nvPr/>
        </p:nvSpPr>
        <p:spPr>
          <a:xfrm>
            <a:off x="720285" y="1159596"/>
            <a:ext cx="4988898" cy="646331"/>
          </a:xfrm>
          <a:prstGeom prst="rect">
            <a:avLst/>
          </a:prstGeom>
          <a:noFill/>
        </p:spPr>
        <p:txBody>
          <a:bodyPr wrap="square" rtlCol="0">
            <a:spAutoFit/>
          </a:bodyPr>
          <a:lstStyle/>
          <a:p>
            <a:pPr marL="92075" defTabSz="575936">
              <a:spcAft>
                <a:spcPts val="94"/>
              </a:spcAft>
              <a:defRPr/>
            </a:pPr>
            <a:r>
              <a:rPr lang="ms-MY" sz="1800" b="1" dirty="0">
                <a:solidFill>
                  <a:srgbClr val="002060"/>
                </a:solidFill>
                <a:latin typeface="Arial" panose="020B0604020202020204" pitchFamily="34" charset="0"/>
                <a:cs typeface="Arial" panose="020B0604020202020204" pitchFamily="34" charset="0"/>
              </a:rPr>
              <a:t>Yaponiyada demokratiyaning shakllanishi. </a:t>
            </a:r>
            <a:r>
              <a:rPr lang="ms-MY" sz="1800" b="1" spc="-15" dirty="0">
                <a:solidFill>
                  <a:srgbClr val="002060"/>
                </a:solidFill>
                <a:latin typeface="Arial" panose="020B0604020202020204" pitchFamily="34" charset="0"/>
                <a:ea typeface="Times New Roman" panose="02020603050405020304" pitchFamily="18" charset="0"/>
                <a:cs typeface="Arial" panose="020B0604020202020204" pitchFamily="34" charset="0"/>
              </a:rPr>
              <a:t>Yaponiya iqtisodiy </a:t>
            </a:r>
            <a:r>
              <a:rPr lang="ms-MY" sz="1800" b="1" spc="-15"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mo‘jizasi.</a:t>
            </a:r>
            <a:endParaRPr kumimoji="0" lang="en-US" sz="1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p:txBody>
      </p:sp>
      <p:sp>
        <p:nvSpPr>
          <p:cNvPr id="21" name="Oval 11"/>
          <p:cNvSpPr/>
          <p:nvPr/>
        </p:nvSpPr>
        <p:spPr>
          <a:xfrm>
            <a:off x="191269" y="580342"/>
            <a:ext cx="523214" cy="540060"/>
          </a:xfrm>
          <a:prstGeom prst="ellipse">
            <a:avLst/>
          </a:prstGeom>
          <a:solidFill>
            <a:srgbClr val="C0000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FF"/>
                </a:solidFill>
                <a:effectLst/>
                <a:uLnTx/>
                <a:uFillTx/>
                <a:latin typeface="Open Sans Light"/>
                <a:ea typeface="+mn-ea"/>
                <a:cs typeface="+mn-cs"/>
              </a:rPr>
              <a:t>1</a:t>
            </a:r>
          </a:p>
        </p:txBody>
      </p:sp>
      <p:sp>
        <p:nvSpPr>
          <p:cNvPr id="22" name="Oval 13"/>
          <p:cNvSpPr/>
          <p:nvPr/>
        </p:nvSpPr>
        <p:spPr>
          <a:xfrm>
            <a:off x="182975" y="1215860"/>
            <a:ext cx="539803" cy="551965"/>
          </a:xfrm>
          <a:prstGeom prst="ellipse">
            <a:avLst/>
          </a:prstGeom>
          <a:solidFill>
            <a:srgbClr val="00B0F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FF"/>
                </a:solidFill>
                <a:effectLst/>
                <a:uLnTx/>
                <a:uFillTx/>
                <a:latin typeface="Open Sans Light"/>
                <a:ea typeface="+mn-ea"/>
                <a:cs typeface="+mn-cs"/>
              </a:rPr>
              <a:t>2</a:t>
            </a:r>
          </a:p>
        </p:txBody>
      </p:sp>
      <p:sp>
        <p:nvSpPr>
          <p:cNvPr id="4" name="Прямоугольник 3"/>
          <p:cNvSpPr/>
          <p:nvPr/>
        </p:nvSpPr>
        <p:spPr>
          <a:xfrm>
            <a:off x="725317" y="1947521"/>
            <a:ext cx="4933065" cy="369332"/>
          </a:xfrm>
          <a:prstGeom prst="rect">
            <a:avLst/>
          </a:prstGeom>
        </p:spPr>
        <p:txBody>
          <a:bodyPr wrap="square">
            <a:spAutoFit/>
          </a:bodyPr>
          <a:lstStyle/>
          <a:p>
            <a:r>
              <a:rPr lang="ms-MY" sz="1800" b="1" spc="10" dirty="0">
                <a:solidFill>
                  <a:srgbClr val="002060"/>
                </a:solidFill>
                <a:latin typeface="Arial" panose="020B0604020202020204" pitchFamily="34" charset="0"/>
                <a:ea typeface="Times New Roman" panose="02020603050405020304" pitchFamily="18" charset="0"/>
                <a:cs typeface="Arial" panose="020B0604020202020204" pitchFamily="34" charset="0"/>
              </a:rPr>
              <a:t>Postindustrial modelning </a:t>
            </a:r>
            <a:r>
              <a:rPr lang="ms-MY" sz="1800" b="1" spc="15" dirty="0">
                <a:solidFill>
                  <a:srgbClr val="002060"/>
                </a:solidFill>
                <a:latin typeface="Arial" panose="020B0604020202020204" pitchFamily="34" charset="0"/>
                <a:ea typeface="Times New Roman" panose="02020603050405020304" pitchFamily="18" charset="0"/>
                <a:cs typeface="Arial" panose="020B0604020202020204" pitchFamily="34" charset="0"/>
              </a:rPr>
              <a:t>shakllanishi.</a:t>
            </a:r>
            <a:r>
              <a:rPr lang="ms-MY" sz="1800" b="1" spc="345"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ru-RU" sz="1800" dirty="0">
              <a:solidFill>
                <a:srgbClr val="002060"/>
              </a:solidFill>
              <a:latin typeface="Arial" panose="020B0604020202020204" pitchFamily="34" charset="0"/>
              <a:cs typeface="Arial" panose="020B0604020202020204" pitchFamily="34" charset="0"/>
            </a:endParaRPr>
          </a:p>
        </p:txBody>
      </p:sp>
      <p:sp>
        <p:nvSpPr>
          <p:cNvPr id="5" name="Прямоугольник 4"/>
          <p:cNvSpPr/>
          <p:nvPr/>
        </p:nvSpPr>
        <p:spPr>
          <a:xfrm>
            <a:off x="723178" y="2608143"/>
            <a:ext cx="4935203" cy="369332"/>
          </a:xfrm>
          <a:prstGeom prst="rect">
            <a:avLst/>
          </a:prstGeom>
        </p:spPr>
        <p:txBody>
          <a:bodyPr wrap="square">
            <a:spAutoFit/>
          </a:bodyPr>
          <a:lstStyle/>
          <a:p>
            <a:r>
              <a:rPr lang="ms-MY"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Osiyoning yangi industrial mamlakatlari</a:t>
            </a:r>
            <a:r>
              <a:rPr lang="ms-MY" sz="1600" b="1" dirty="0">
                <a:solidFill>
                  <a:srgbClr val="2E3092"/>
                </a:solidFill>
                <a:latin typeface="Arial" panose="020B0604020202020204" pitchFamily="34" charset="0"/>
                <a:ea typeface="Times New Roman" panose="02020603050405020304" pitchFamily="18"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p:txBody>
      </p:sp>
      <p:sp>
        <p:nvSpPr>
          <p:cNvPr id="10" name="Oval 13"/>
          <p:cNvSpPr/>
          <p:nvPr/>
        </p:nvSpPr>
        <p:spPr>
          <a:xfrm>
            <a:off x="182975" y="2510707"/>
            <a:ext cx="539803" cy="551965"/>
          </a:xfrm>
          <a:prstGeom prst="ellipse">
            <a:avLst/>
          </a:prstGeom>
          <a:solidFill>
            <a:srgbClr val="7030A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2400" b="1" kern="0" dirty="0">
                <a:solidFill>
                  <a:srgbClr val="FFFFFF"/>
                </a:solidFill>
                <a:latin typeface="Open Sans Light"/>
              </a:rPr>
              <a:t>4</a:t>
            </a:r>
            <a:endParaRPr kumimoji="0" lang="en-US" sz="2400" b="1" i="0" u="none" strike="noStrike" kern="0" cap="none" spc="0" normalizeH="0" baseline="0" noProof="0" dirty="0" smtClean="0">
              <a:ln>
                <a:noFill/>
              </a:ln>
              <a:solidFill>
                <a:srgbClr val="FFFFFF"/>
              </a:solidFill>
              <a:effectLst/>
              <a:uLnTx/>
              <a:uFillTx/>
              <a:latin typeface="Open Sans Light"/>
              <a:ea typeface="+mn-ea"/>
              <a:cs typeface="+mn-cs"/>
            </a:endParaRPr>
          </a:p>
        </p:txBody>
      </p:sp>
      <p:sp>
        <p:nvSpPr>
          <p:cNvPr id="11" name="Oval 13"/>
          <p:cNvSpPr/>
          <p:nvPr/>
        </p:nvSpPr>
        <p:spPr>
          <a:xfrm>
            <a:off x="182975" y="1863283"/>
            <a:ext cx="539803" cy="551965"/>
          </a:xfrm>
          <a:prstGeom prst="ellipse">
            <a:avLst/>
          </a:prstGeom>
          <a:solidFill>
            <a:srgbClr val="92D05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2400" b="1" kern="0" dirty="0">
                <a:solidFill>
                  <a:srgbClr val="FFFFFF"/>
                </a:solidFill>
                <a:latin typeface="Open Sans Light"/>
              </a:rPr>
              <a:t>3</a:t>
            </a:r>
            <a:endParaRPr kumimoji="0" lang="en-US" sz="2400" b="1" i="0" u="none" strike="noStrike" kern="0" cap="none" spc="0" normalizeH="0" baseline="0" noProof="0" dirty="0" smtClean="0">
              <a:ln>
                <a:noFill/>
              </a:ln>
              <a:solidFill>
                <a:srgbClr val="FFFFFF"/>
              </a:solidFill>
              <a:effectLst/>
              <a:uLnTx/>
              <a:uFillTx/>
              <a:latin typeface="Open Sans Light"/>
              <a:ea typeface="+mn-ea"/>
              <a:cs typeface="+mn-cs"/>
            </a:endParaRPr>
          </a:p>
        </p:txBody>
      </p:sp>
    </p:spTree>
    <p:extLst>
      <p:ext uri="{BB962C8B-B14F-4D97-AF65-F5344CB8AC3E}">
        <p14:creationId xmlns:p14="http://schemas.microsoft.com/office/powerpoint/2010/main" val="420701470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1413" y="102633"/>
            <a:ext cx="5112568"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err="1"/>
              <a:t>J</a:t>
            </a:r>
            <a:r>
              <a:rPr lang="en-US" sz="2400" dirty="0" err="1" smtClean="0"/>
              <a:t>anubiy</a:t>
            </a:r>
            <a:r>
              <a:rPr lang="en-US" sz="2400" dirty="0" smtClean="0"/>
              <a:t> </a:t>
            </a:r>
            <a:r>
              <a:rPr lang="en-US" sz="2400" dirty="0" err="1" smtClean="0"/>
              <a:t>Koreya</a:t>
            </a:r>
            <a:endParaRPr sz="2400" dirty="0"/>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6" name="Прямоугольник 5"/>
          <p:cNvSpPr/>
          <p:nvPr/>
        </p:nvSpPr>
        <p:spPr>
          <a:xfrm>
            <a:off x="143421" y="612324"/>
            <a:ext cx="3708411" cy="2462213"/>
          </a:xfrm>
          <a:prstGeom prst="rect">
            <a:avLst/>
          </a:prstGeom>
        </p:spPr>
        <p:txBody>
          <a:bodyPr wrap="square">
            <a:spAutoFit/>
          </a:bodyPr>
          <a:lstStyle/>
          <a:p>
            <a:pPr lvl="0" algn="just" defTabSz="914400" eaLnBrk="0" fontAlgn="base" hangingPunct="0">
              <a:spcBef>
                <a:spcPct val="0"/>
              </a:spcBef>
              <a:spcAft>
                <a:spcPct val="0"/>
              </a:spcAft>
            </a:pPr>
            <a:r>
              <a:rPr lang="ms-MY" altLang="ru-RU"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Janubiy </a:t>
            </a:r>
            <a:r>
              <a:rPr lang="ms-MY" altLang="ru-RU"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Koreyada </a:t>
            </a:r>
            <a:r>
              <a:rPr lang="ms-MY" altLang="ru-RU"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1970-yillardan og‘ir sanoat – metallurgiya</a:t>
            </a:r>
            <a:r>
              <a:rPr lang="ms-MY" altLang="ru-RU"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s-MY" altLang="ru-RU"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mashinasozlik, kimyo sanoati, elektronika sanoati jadal taraqqiy etdi. Dastlab </a:t>
            </a:r>
            <a:r>
              <a:rPr lang="ms-MY" altLang="ru-RU"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lampali </a:t>
            </a:r>
            <a:r>
              <a:rPr lang="ms-MY" altLang="ru-RU"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radiopriyomniklar</a:t>
            </a:r>
            <a:r>
              <a:rPr lang="ms-MY" altLang="ru-RU"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  oq-qora </a:t>
            </a:r>
            <a:r>
              <a:rPr lang="ms-MY" altLang="ru-RU"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televizorlardan boshlagan </a:t>
            </a:r>
            <a:r>
              <a:rPr lang="ms-MY" altLang="ru-RU"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Janubiy Koreya, </a:t>
            </a:r>
            <a:r>
              <a:rPr lang="ms-MY" altLang="ru-RU"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keyin magnitofonlar, rangli televizorlar</a:t>
            </a:r>
            <a:r>
              <a:rPr lang="ms-MY" altLang="ru-RU"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s-MY" altLang="ru-RU"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kompyuterlar</a:t>
            </a:r>
            <a:r>
              <a:rPr lang="ms-MY" altLang="ru-RU"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 mikrosxemalar, </a:t>
            </a:r>
            <a:r>
              <a:rPr lang="ms-MY" altLang="ru-RU"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so‘ngra </a:t>
            </a:r>
            <a:r>
              <a:rPr lang="ms-MY" altLang="ru-RU"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videomagnitofonlar, </a:t>
            </a:r>
            <a:r>
              <a:rPr lang="ms-MY" altLang="ru-RU"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lazerli  </a:t>
            </a:r>
            <a:r>
              <a:rPr lang="ms-MY" altLang="ru-RU"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proigrivatellar, mikroto‘lqinli pechlar va nihoyat personal </a:t>
            </a:r>
            <a:r>
              <a:rPr lang="ms-MY" altLang="ru-RU"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IBMlar ishlab  </a:t>
            </a:r>
            <a:r>
              <a:rPr lang="ms-MY" altLang="ru-RU"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chiqarishga  o‘tdi</a:t>
            </a:r>
            <a:r>
              <a:rPr lang="ms-MY" altLang="ru-RU"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ru-RU" altLang="ru-RU" sz="1400" dirty="0">
              <a:solidFill>
                <a:srgbClr val="00206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966" y="1728056"/>
            <a:ext cx="1689540" cy="134668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966" y="532653"/>
            <a:ext cx="1689540" cy="1116136"/>
          </a:xfrm>
          <a:prstGeom prst="rect">
            <a:avLst/>
          </a:prstGeom>
        </p:spPr>
      </p:pic>
    </p:spTree>
    <p:extLst>
      <p:ext uri="{BB962C8B-B14F-4D97-AF65-F5344CB8AC3E}">
        <p14:creationId xmlns:p14="http://schemas.microsoft.com/office/powerpoint/2010/main" val="1509810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07963" y="77233"/>
            <a:ext cx="5112568"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err="1"/>
              <a:t>J</a:t>
            </a:r>
            <a:r>
              <a:rPr lang="en-US" sz="2400" dirty="0" err="1" smtClean="0"/>
              <a:t>anubiy</a:t>
            </a:r>
            <a:r>
              <a:rPr lang="en-US" sz="2400" dirty="0" smtClean="0"/>
              <a:t> </a:t>
            </a:r>
            <a:r>
              <a:rPr lang="en-US" sz="2400" dirty="0" err="1" smtClean="0"/>
              <a:t>Koreya</a:t>
            </a:r>
            <a:endParaRPr sz="2400" dirty="0"/>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graphicFrame>
        <p:nvGraphicFramePr>
          <p:cNvPr id="3" name="Схема 2"/>
          <p:cNvGraphicFramePr/>
          <p:nvPr>
            <p:extLst>
              <p:ext uri="{D42A27DB-BD31-4B8C-83A1-F6EECF244321}">
                <p14:modId xmlns:p14="http://schemas.microsoft.com/office/powerpoint/2010/main" val="2930502972"/>
              </p:ext>
            </p:extLst>
          </p:nvPr>
        </p:nvGraphicFramePr>
        <p:xfrm>
          <a:off x="162504" y="647936"/>
          <a:ext cx="5453525" cy="2412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8278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1413" y="102633"/>
            <a:ext cx="5112568"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err="1" smtClean="0"/>
              <a:t>Iqtisodiy</a:t>
            </a:r>
            <a:r>
              <a:rPr lang="en-US" sz="2400" dirty="0" smtClean="0"/>
              <a:t> </a:t>
            </a:r>
            <a:r>
              <a:rPr lang="en-US" sz="2400" dirty="0" err="1" smtClean="0"/>
              <a:t>rivojlanishi</a:t>
            </a:r>
            <a:endParaRPr sz="2400" dirty="0"/>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179425" y="674548"/>
            <a:ext cx="3276364" cy="2376264"/>
          </a:xfrm>
          <a:prstGeom prst="rect">
            <a:avLst/>
          </a:prstGeom>
          <a:solidFill>
            <a:schemeClr val="tx1">
              <a:lumMod val="95000"/>
            </a:schemeClr>
          </a:solidFill>
        </p:spPr>
        <p:txBody>
          <a:bodyPr vert="horz" lIns="0" tIns="0" rIns="0" bIns="0" rtlCol="0" anchor="ctr">
            <a:no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a:lnSpc>
                <a:spcPct val="100000"/>
              </a:lnSpc>
            </a:pPr>
            <a:r>
              <a:rPr lang="ms-MY" sz="2000" b="0" dirty="0">
                <a:solidFill>
                  <a:srgbClr val="002060"/>
                </a:solidFill>
              </a:rPr>
              <a:t>1990-yillarga kelib </a:t>
            </a:r>
            <a:r>
              <a:rPr lang="ms-MY" sz="2000" b="0" dirty="0" smtClean="0">
                <a:solidFill>
                  <a:srgbClr val="002060"/>
                </a:solidFill>
              </a:rPr>
              <a:t>Janubiy  </a:t>
            </a:r>
            <a:r>
              <a:rPr lang="ms-MY" sz="2000" b="0" dirty="0">
                <a:solidFill>
                  <a:srgbClr val="002060"/>
                </a:solidFill>
              </a:rPr>
              <a:t>Koreya </a:t>
            </a:r>
            <a:r>
              <a:rPr lang="ms-MY" sz="2000" b="0" dirty="0" smtClean="0">
                <a:solidFill>
                  <a:srgbClr val="002060"/>
                </a:solidFill>
              </a:rPr>
              <a:t>iqtisodiy rivojlangan  </a:t>
            </a:r>
            <a:r>
              <a:rPr lang="ms-MY" sz="2000" b="0" dirty="0">
                <a:solidFill>
                  <a:srgbClr val="002060"/>
                </a:solidFill>
              </a:rPr>
              <a:t>industrial davlat sifatida  shakllandi </a:t>
            </a:r>
            <a:r>
              <a:rPr lang="ms-MY" sz="2000" b="0" dirty="0" smtClean="0">
                <a:solidFill>
                  <a:srgbClr val="002060"/>
                </a:solidFill>
              </a:rPr>
              <a:t>va postindustrial   </a:t>
            </a:r>
            <a:r>
              <a:rPr lang="ms-MY" sz="2000" b="0" dirty="0">
                <a:solidFill>
                  <a:srgbClr val="002060"/>
                </a:solidFill>
              </a:rPr>
              <a:t>taraqqiyot </a:t>
            </a:r>
            <a:r>
              <a:rPr lang="ms-MY" sz="2000" b="0" dirty="0" smtClean="0">
                <a:solidFill>
                  <a:srgbClr val="002060"/>
                </a:solidFill>
              </a:rPr>
              <a:t>elementlariga ega </a:t>
            </a:r>
            <a:r>
              <a:rPr lang="ms-MY" sz="2000" b="0" dirty="0">
                <a:solidFill>
                  <a:srgbClr val="002060"/>
                </a:solidFill>
              </a:rPr>
              <a:t>bo‘lib, jahon </a:t>
            </a:r>
            <a:r>
              <a:rPr lang="ms-MY" sz="2000" b="0" dirty="0" smtClean="0">
                <a:solidFill>
                  <a:srgbClr val="002060"/>
                </a:solidFill>
              </a:rPr>
              <a:t>iqtisodiyotida  </a:t>
            </a:r>
            <a:r>
              <a:rPr lang="ms-MY" sz="2000" b="0" dirty="0">
                <a:solidFill>
                  <a:srgbClr val="002060"/>
                </a:solidFill>
              </a:rPr>
              <a:t>muhim </a:t>
            </a:r>
            <a:r>
              <a:rPr lang="ms-MY" sz="2000" b="0" dirty="0" smtClean="0">
                <a:solidFill>
                  <a:srgbClr val="002060"/>
                </a:solidFill>
              </a:rPr>
              <a:t>o‘rin egalladi.</a:t>
            </a:r>
            <a:endParaRPr lang="ru-RU" sz="1400" b="0" dirty="0">
              <a:solidFill>
                <a:srgbClr val="002060"/>
              </a:solidFill>
            </a:endParaRPr>
          </a:p>
        </p:txBody>
      </p:sp>
      <p:pic>
        <p:nvPicPr>
          <p:cNvPr id="5" name="image95.jpeg"/>
          <p:cNvPicPr/>
          <p:nvPr/>
        </p:nvPicPr>
        <p:blipFill>
          <a:blip r:embed="rId2" cstate="print"/>
          <a:stretch>
            <a:fillRect/>
          </a:stretch>
        </p:blipFill>
        <p:spPr>
          <a:xfrm>
            <a:off x="3518012" y="575928"/>
            <a:ext cx="2124236" cy="2520280"/>
          </a:xfrm>
          <a:prstGeom prst="rect">
            <a:avLst/>
          </a:prstGeom>
        </p:spPr>
      </p:pic>
    </p:spTree>
    <p:extLst>
      <p:ext uri="{BB962C8B-B14F-4D97-AF65-F5344CB8AC3E}">
        <p14:creationId xmlns:p14="http://schemas.microsoft.com/office/powerpoint/2010/main" val="3975941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1413" y="102633"/>
            <a:ext cx="5112568"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smtClean="0"/>
              <a:t>    </a:t>
            </a:r>
            <a:endParaRPr sz="2400" dirty="0"/>
          </a:p>
        </p:txBody>
      </p:sp>
      <p:sp>
        <p:nvSpPr>
          <p:cNvPr id="24" name="Freeform 105">
            <a:extLst>
              <a:ext uri="{FF2B5EF4-FFF2-40B4-BE49-F238E27FC236}">
                <a16:creationId xmlns:a16="http://schemas.microsoft.com/office/drawing/2014/main" id="{958BDEDB-0A0D-4F5A-A9B9-99ACA3199C62}"/>
              </a:ext>
            </a:extLst>
          </p:cNvPr>
          <p:cNvSpPr>
            <a:spLocks noEditPoints="1"/>
          </p:cNvSpPr>
          <p:nvPr/>
        </p:nvSpPr>
        <p:spPr bwMode="auto">
          <a:xfrm>
            <a:off x="567151" y="827476"/>
            <a:ext cx="239784" cy="342611"/>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2826007" y="453278"/>
            <a:ext cx="2933443" cy="1980220"/>
          </a:xfrm>
          <a:prstGeom prst="rect">
            <a:avLst/>
          </a:prstGeom>
        </p:spPr>
        <p:txBody>
          <a:bodyPr vert="horz" lIns="0" tIns="0" rIns="0" bIns="0" rtlCol="0" anchor="ctr">
            <a:norm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endParaRPr lang="ru-RU" sz="3000" i="1" dirty="0">
              <a:solidFill>
                <a:schemeClr val="bg1"/>
              </a:solidFill>
              <a:latin typeface="Calibri" panose="020F0502020204030204" pitchFamily="34" charset="0"/>
              <a:cs typeface="Calibri" panose="020F0502020204030204" pitchFamily="34" charset="0"/>
            </a:endParaRPr>
          </a:p>
        </p:txBody>
      </p:sp>
      <p:sp>
        <p:nvSpPr>
          <p:cNvPr id="13" name="Прямоугольник 12"/>
          <p:cNvSpPr/>
          <p:nvPr/>
        </p:nvSpPr>
        <p:spPr>
          <a:xfrm>
            <a:off x="232033" y="626466"/>
            <a:ext cx="5290780" cy="23892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ms-MY" sz="2400" b="1" dirty="0">
                <a:solidFill>
                  <a:srgbClr val="002060"/>
                </a:solidFill>
                <a:latin typeface="Arial" panose="020B0604020202020204" pitchFamily="34" charset="0"/>
                <a:cs typeface="Arial" panose="020B0604020202020204" pitchFamily="34" charset="0"/>
              </a:rPr>
              <a:t>Tayland, Malayziya, Indoneziya,  Filippin </a:t>
            </a:r>
            <a:r>
              <a:rPr lang="ms-MY" sz="2400" dirty="0" smtClean="0">
                <a:solidFill>
                  <a:srgbClr val="002060"/>
                </a:solidFill>
                <a:latin typeface="Arial" panose="020B0604020202020204" pitchFamily="34" charset="0"/>
                <a:cs typeface="Arial" panose="020B0604020202020204" pitchFamily="34" charset="0"/>
              </a:rPr>
              <a:t>Yaponiya </a:t>
            </a:r>
            <a:r>
              <a:rPr lang="ms-MY" sz="2400" dirty="0">
                <a:solidFill>
                  <a:srgbClr val="002060"/>
                </a:solidFill>
                <a:latin typeface="Arial" panose="020B0604020202020204" pitchFamily="34" charset="0"/>
                <a:cs typeface="Arial" panose="020B0604020202020204" pitchFamily="34" charset="0"/>
              </a:rPr>
              <a:t>modeli </a:t>
            </a:r>
            <a:r>
              <a:rPr lang="ms-MY" sz="2400" dirty="0" smtClean="0">
                <a:solidFill>
                  <a:srgbClr val="002060"/>
                </a:solidFill>
                <a:latin typeface="Arial" panose="020B0604020202020204" pitchFamily="34" charset="0"/>
                <a:cs typeface="Arial" panose="020B0604020202020204" pitchFamily="34" charset="0"/>
              </a:rPr>
              <a:t>asosida </a:t>
            </a:r>
            <a:r>
              <a:rPr lang="ms-MY" sz="2400" dirty="0">
                <a:solidFill>
                  <a:srgbClr val="002060"/>
                </a:solidFill>
                <a:latin typeface="Arial" panose="020B0604020202020204" pitchFamily="34" charset="0"/>
                <a:cs typeface="Arial" panose="020B0604020202020204" pitchFamily="34" charset="0"/>
              </a:rPr>
              <a:t>kapitalistik </a:t>
            </a:r>
            <a:r>
              <a:rPr lang="ms-MY" sz="2400" dirty="0" smtClean="0">
                <a:solidFill>
                  <a:srgbClr val="002060"/>
                </a:solidFill>
                <a:latin typeface="Arial" panose="020B0604020202020204" pitchFamily="34" charset="0"/>
                <a:cs typeface="Arial" panose="020B0604020202020204" pitchFamily="34" charset="0"/>
              </a:rPr>
              <a:t>taraqqiyot yo‘lidan </a:t>
            </a:r>
            <a:r>
              <a:rPr lang="ms-MY" sz="2400" dirty="0">
                <a:solidFill>
                  <a:srgbClr val="002060"/>
                </a:solidFill>
                <a:latin typeface="Arial" panose="020B0604020202020204" pitchFamily="34" charset="0"/>
                <a:cs typeface="Arial" panose="020B0604020202020204" pitchFamily="34" charset="0"/>
              </a:rPr>
              <a:t>rivojlanayotgan </a:t>
            </a:r>
            <a:r>
              <a:rPr lang="ms-MY" sz="2400" dirty="0" smtClean="0">
                <a:solidFill>
                  <a:srgbClr val="002060"/>
                </a:solidFill>
                <a:latin typeface="Arial" panose="020B0604020202020204" pitchFamily="34" charset="0"/>
                <a:cs typeface="Arial" panose="020B0604020202020204" pitchFamily="34" charset="0"/>
              </a:rPr>
              <a:t>va bunda yuqori </a:t>
            </a:r>
            <a:r>
              <a:rPr lang="ms-MY" sz="2400" dirty="0">
                <a:solidFill>
                  <a:srgbClr val="002060"/>
                </a:solidFill>
                <a:latin typeface="Arial" panose="020B0604020202020204" pitchFamily="34" charset="0"/>
                <a:cs typeface="Arial" panose="020B0604020202020204" pitchFamily="34" charset="0"/>
              </a:rPr>
              <a:t>natijalarga erishayotgan </a:t>
            </a:r>
            <a:r>
              <a:rPr lang="ms-MY" sz="2400" dirty="0" smtClean="0">
                <a:solidFill>
                  <a:srgbClr val="002060"/>
                </a:solidFill>
                <a:latin typeface="Arial" panose="020B0604020202020204" pitchFamily="34" charset="0"/>
                <a:cs typeface="Arial" panose="020B0604020202020204" pitchFamily="34" charset="0"/>
              </a:rPr>
              <a:t>ikkinchi </a:t>
            </a:r>
            <a:r>
              <a:rPr lang="ms-MY" sz="2400" dirty="0">
                <a:solidFill>
                  <a:srgbClr val="002060"/>
                </a:solidFill>
                <a:latin typeface="Arial" panose="020B0604020202020204" pitchFamily="34" charset="0"/>
                <a:cs typeface="Arial" panose="020B0604020202020204" pitchFamily="34" charset="0"/>
              </a:rPr>
              <a:t>to‘lqin davlatlari hisoblanadi</a:t>
            </a:r>
            <a:r>
              <a:rPr lang="ms-MY" sz="2400" dirty="0" smtClean="0">
                <a:solidFill>
                  <a:srgbClr val="002060"/>
                </a:solidFill>
                <a:latin typeface="Arial" panose="020B0604020202020204" pitchFamily="34" charset="0"/>
                <a:cs typeface="Arial" panose="020B0604020202020204" pitchFamily="34" charset="0"/>
              </a:rPr>
              <a:t>.</a:t>
            </a:r>
            <a:endParaRPr lang="ru-RU" sz="2400" dirty="0">
              <a:solidFill>
                <a:srgbClr val="002060"/>
              </a:solidFill>
              <a:latin typeface="Arial" panose="020B0604020202020204" pitchFamily="34" charset="0"/>
              <a:cs typeface="Arial" panose="020B0604020202020204" pitchFamily="34" charset="0"/>
            </a:endParaRPr>
          </a:p>
        </p:txBody>
      </p:sp>
      <p:sp>
        <p:nvSpPr>
          <p:cNvPr id="6" name="object 2"/>
          <p:cNvSpPr txBox="1">
            <a:spLocks/>
          </p:cNvSpPr>
          <p:nvPr/>
        </p:nvSpPr>
        <p:spPr>
          <a:xfrm>
            <a:off x="181233" y="62043"/>
            <a:ext cx="5112568" cy="385979"/>
          </a:xfrm>
          <a:prstGeom prst="rect">
            <a:avLst/>
          </a:prstGeom>
        </p:spPr>
        <p:txBody>
          <a:bodyPr vert="horz" wrap="square" lIns="0" tIns="16486" rIns="0" bIns="0" rtlCol="0" anchor="ctr">
            <a:sp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marL="12681">
              <a:lnSpc>
                <a:spcPct val="100000"/>
              </a:lnSpc>
              <a:spcBef>
                <a:spcPts val="130"/>
              </a:spcBef>
            </a:pPr>
            <a:r>
              <a:rPr lang="en-US" sz="2400" dirty="0" err="1" smtClean="0"/>
              <a:t>Ikkinchi</a:t>
            </a:r>
            <a:r>
              <a:rPr lang="en-US" sz="2400" dirty="0" smtClean="0"/>
              <a:t> </a:t>
            </a:r>
            <a:r>
              <a:rPr lang="en-US" sz="2400" dirty="0" err="1" smtClean="0"/>
              <a:t>avlod</a:t>
            </a:r>
            <a:r>
              <a:rPr lang="en-US" sz="2400" dirty="0" smtClean="0"/>
              <a:t> </a:t>
            </a:r>
            <a:r>
              <a:rPr lang="en-US" sz="2400" dirty="0" err="1" smtClean="0"/>
              <a:t>davlatlari</a:t>
            </a:r>
            <a:endParaRPr lang="en-US" sz="2400" dirty="0"/>
          </a:p>
        </p:txBody>
      </p:sp>
    </p:spTree>
    <p:extLst>
      <p:ext uri="{BB962C8B-B14F-4D97-AF65-F5344CB8AC3E}">
        <p14:creationId xmlns:p14="http://schemas.microsoft.com/office/powerpoint/2010/main" val="3603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1413" y="102633"/>
            <a:ext cx="5616624"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err="1" smtClean="0"/>
              <a:t>Xulosa</a:t>
            </a:r>
            <a:endParaRPr sz="2400" dirty="0"/>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251433" y="683940"/>
            <a:ext cx="5184576" cy="2257595"/>
          </a:xfrm>
          <a:prstGeom prst="rect">
            <a:avLst/>
          </a:prstGeom>
          <a:solidFill>
            <a:schemeClr val="accent1">
              <a:lumMod val="20000"/>
              <a:lumOff val="80000"/>
            </a:schemeClr>
          </a:solidFill>
        </p:spPr>
        <p:txBody>
          <a:bodyPr vert="horz" lIns="0" tIns="0" rIns="0" bIns="0" rtlCol="0" anchor="ctr">
            <a:no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pPr>
              <a:lnSpc>
                <a:spcPct val="100000"/>
              </a:lnSpc>
            </a:pPr>
            <a:r>
              <a:rPr lang="ms-MY" sz="1800" b="0" dirty="0">
                <a:solidFill>
                  <a:srgbClr val="002060"/>
                </a:solidFill>
              </a:rPr>
              <a:t>Osiyodagi yangi industrial davlatlarning barchasini parlament demokratiyasi va </a:t>
            </a:r>
            <a:r>
              <a:rPr lang="ms-MY" sz="1800" b="0" dirty="0" smtClean="0">
                <a:solidFill>
                  <a:srgbClr val="002060"/>
                </a:solidFill>
              </a:rPr>
              <a:t>ko‘ppartiyaviylik tizimi</a:t>
            </a:r>
            <a:r>
              <a:rPr lang="ms-MY" sz="1800" b="0" dirty="0">
                <a:solidFill>
                  <a:srgbClr val="002060"/>
                </a:solidFill>
              </a:rPr>
              <a:t>, xususiy </a:t>
            </a:r>
            <a:r>
              <a:rPr lang="ms-MY" sz="1800" b="0" dirty="0" smtClean="0">
                <a:solidFill>
                  <a:srgbClr val="002060"/>
                </a:solidFill>
              </a:rPr>
              <a:t>mulkka </a:t>
            </a:r>
            <a:r>
              <a:rPr lang="ms-MY" sz="1800" b="0" dirty="0">
                <a:solidFill>
                  <a:srgbClr val="002060"/>
                </a:solidFill>
              </a:rPr>
              <a:t>asoslangan tadbirkorlikni va </a:t>
            </a:r>
            <a:r>
              <a:rPr lang="ms-MY" sz="1800" b="0" dirty="0" smtClean="0">
                <a:solidFill>
                  <a:srgbClr val="002060"/>
                </a:solidFill>
              </a:rPr>
              <a:t>erkin  </a:t>
            </a:r>
            <a:r>
              <a:rPr lang="ms-MY" sz="1800" b="0" dirty="0">
                <a:solidFill>
                  <a:srgbClr val="002060"/>
                </a:solidFill>
              </a:rPr>
              <a:t>bozorni </a:t>
            </a:r>
            <a:r>
              <a:rPr lang="ms-MY" sz="1800" b="0" dirty="0" smtClean="0">
                <a:solidFill>
                  <a:srgbClr val="002060"/>
                </a:solidFill>
              </a:rPr>
              <a:t>taraqqiy ettirish</a:t>
            </a:r>
            <a:r>
              <a:rPr lang="ms-MY" sz="1800" b="0" dirty="0">
                <a:solidFill>
                  <a:srgbClr val="002060"/>
                </a:solidFill>
              </a:rPr>
              <a:t>, rivojlangan  </a:t>
            </a:r>
            <a:r>
              <a:rPr lang="ms-MY" sz="1800" b="0" dirty="0" smtClean="0">
                <a:solidFill>
                  <a:srgbClr val="002060"/>
                </a:solidFill>
              </a:rPr>
              <a:t>mamlakatlarning </a:t>
            </a:r>
            <a:r>
              <a:rPr lang="ms-MY" sz="1800" b="0" dirty="0">
                <a:solidFill>
                  <a:srgbClr val="002060"/>
                </a:solidFill>
              </a:rPr>
              <a:t>yordamiga tayanish va tashqi investitsiyalar uchun </a:t>
            </a:r>
            <a:r>
              <a:rPr lang="ms-MY" sz="1800" b="0" dirty="0" smtClean="0">
                <a:solidFill>
                  <a:srgbClr val="002060"/>
                </a:solidFill>
              </a:rPr>
              <a:t>qulay </a:t>
            </a:r>
            <a:r>
              <a:rPr lang="ms-MY" sz="1800" b="0" dirty="0">
                <a:solidFill>
                  <a:srgbClr val="002060"/>
                </a:solidFill>
              </a:rPr>
              <a:t>sharoit yaratish </a:t>
            </a:r>
            <a:r>
              <a:rPr lang="ms-MY" sz="1800" b="0" dirty="0" smtClean="0">
                <a:solidFill>
                  <a:srgbClr val="002060"/>
                </a:solidFill>
              </a:rPr>
              <a:t>kabi  </a:t>
            </a:r>
            <a:r>
              <a:rPr lang="ms-MY" sz="1800" b="0" dirty="0">
                <a:solidFill>
                  <a:srgbClr val="002060"/>
                </a:solidFill>
              </a:rPr>
              <a:t>umumiy </a:t>
            </a:r>
            <a:r>
              <a:rPr lang="ms-MY" sz="1800" b="0" dirty="0" smtClean="0">
                <a:solidFill>
                  <a:srgbClr val="002060"/>
                </a:solidFill>
              </a:rPr>
              <a:t>jihatlar birlashtirib </a:t>
            </a:r>
            <a:r>
              <a:rPr lang="ms-MY" sz="1800" b="0" dirty="0">
                <a:solidFill>
                  <a:srgbClr val="002060"/>
                </a:solidFill>
              </a:rPr>
              <a:t>turadi</a:t>
            </a:r>
            <a:r>
              <a:rPr lang="ms-MY" sz="1600" b="0" dirty="0">
                <a:solidFill>
                  <a:srgbClr val="002060"/>
                </a:solidFill>
              </a:rPr>
              <a:t>.</a:t>
            </a:r>
            <a:endParaRPr lang="ru-RU" sz="1600" b="0" dirty="0">
              <a:solidFill>
                <a:srgbClr val="002060"/>
              </a:solidFill>
            </a:endParaRPr>
          </a:p>
        </p:txBody>
      </p:sp>
    </p:spTree>
    <p:extLst>
      <p:ext uri="{BB962C8B-B14F-4D97-AF65-F5344CB8AC3E}">
        <p14:creationId xmlns:p14="http://schemas.microsoft.com/office/powerpoint/2010/main" val="500380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69723" y="133411"/>
            <a:ext cx="5112568" cy="324424"/>
          </a:xfrm>
          <a:prstGeom prst="rect">
            <a:avLst/>
          </a:prstGeom>
        </p:spPr>
        <p:txBody>
          <a:bodyPr vert="horz" wrap="square" lIns="0" tIns="16486" rIns="0" bIns="0" rtlCol="0" anchor="ctr">
            <a:spAutoFit/>
          </a:bodyPr>
          <a:lstStyle/>
          <a:p>
            <a:pPr marL="12681">
              <a:lnSpc>
                <a:spcPct val="100000"/>
              </a:lnSpc>
              <a:spcBef>
                <a:spcPts val="130"/>
              </a:spcBef>
            </a:pPr>
            <a:r>
              <a:rPr lang="en-US" sz="2000" dirty="0" err="1" smtClean="0"/>
              <a:t>Mustaqil</a:t>
            </a:r>
            <a:r>
              <a:rPr lang="en-US" sz="2000" dirty="0" smtClean="0"/>
              <a:t> </a:t>
            </a:r>
            <a:r>
              <a:rPr lang="en-US" sz="2000" dirty="0" err="1" smtClean="0"/>
              <a:t>bajarish</a:t>
            </a:r>
            <a:r>
              <a:rPr lang="en-US" sz="2000" dirty="0" smtClean="0"/>
              <a:t> </a:t>
            </a:r>
            <a:r>
              <a:rPr lang="en-US" sz="2000" dirty="0" err="1" smtClean="0"/>
              <a:t>uchun</a:t>
            </a:r>
            <a:r>
              <a:rPr lang="en-US" sz="2000" dirty="0" smtClean="0"/>
              <a:t> </a:t>
            </a:r>
            <a:r>
              <a:rPr lang="en-US" sz="2000" dirty="0" err="1" smtClean="0"/>
              <a:t>topshiriqlar</a:t>
            </a:r>
            <a:endParaRPr sz="2000" dirty="0"/>
          </a:p>
        </p:txBody>
      </p:sp>
      <p:sp>
        <p:nvSpPr>
          <p:cNvPr id="24" name="Freeform 105">
            <a:extLst>
              <a:ext uri="{FF2B5EF4-FFF2-40B4-BE49-F238E27FC236}">
                <a16:creationId xmlns:a16="http://schemas.microsoft.com/office/drawing/2014/main" id="{958BDEDB-0A0D-4F5A-A9B9-99ACA3199C62}"/>
              </a:ext>
            </a:extLst>
          </p:cNvPr>
          <p:cNvSpPr>
            <a:spLocks noEditPoints="1"/>
          </p:cNvSpPr>
          <p:nvPr/>
        </p:nvSpPr>
        <p:spPr bwMode="auto">
          <a:xfrm>
            <a:off x="567151" y="827476"/>
            <a:ext cx="239784" cy="342611"/>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2826007" y="453278"/>
            <a:ext cx="2933443" cy="1980220"/>
          </a:xfrm>
          <a:prstGeom prst="rect">
            <a:avLst/>
          </a:prstGeom>
        </p:spPr>
        <p:txBody>
          <a:bodyPr vert="horz" lIns="0" tIns="0" rIns="0" bIns="0" rtlCol="0" anchor="ctr">
            <a:norm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endParaRPr lang="ru-RU" sz="3000" i="1" dirty="0">
              <a:solidFill>
                <a:schemeClr val="bg1"/>
              </a:solidFill>
              <a:latin typeface="Calibri" panose="020F0502020204030204" pitchFamily="34" charset="0"/>
              <a:cs typeface="Calibri" panose="020F0502020204030204" pitchFamily="34" charset="0"/>
            </a:endParaRPr>
          </a:p>
        </p:txBody>
      </p:sp>
      <p:sp>
        <p:nvSpPr>
          <p:cNvPr id="6" name="Прямоугольник 5"/>
          <p:cNvSpPr/>
          <p:nvPr/>
        </p:nvSpPr>
        <p:spPr>
          <a:xfrm>
            <a:off x="196379" y="698798"/>
            <a:ext cx="5400600" cy="2246769"/>
          </a:xfrm>
          <a:prstGeom prst="rect">
            <a:avLst/>
          </a:prstGeom>
          <a:solidFill>
            <a:schemeClr val="tx1">
              <a:lumMod val="95000"/>
            </a:schemeClr>
          </a:solidFill>
        </p:spPr>
        <p:txBody>
          <a:bodyPr wrap="square">
            <a:spAutoFit/>
          </a:bodyPr>
          <a:lstStyle/>
          <a:p>
            <a:pPr marL="285750" indent="-285750">
              <a:spcAft>
                <a:spcPts val="1200"/>
              </a:spcAft>
              <a:buFont typeface="Wingdings" panose="05000000000000000000" pitchFamily="2" charset="2"/>
              <a:buChar char="Ø"/>
            </a:pPr>
            <a:r>
              <a:rPr lang="en-US" sz="2000" dirty="0" err="1" smtClean="0">
                <a:solidFill>
                  <a:srgbClr val="002060"/>
                </a:solidFill>
                <a:latin typeface="Arial" panose="020B0604020202020204" pitchFamily="34" charset="0"/>
                <a:cs typeface="Arial" panose="020B0604020202020204" pitchFamily="34" charset="0"/>
              </a:rPr>
              <a:t>Darslikning</a:t>
            </a:r>
            <a:r>
              <a:rPr lang="en-US" sz="2000"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109-110-</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betlarida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berilgan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savollarga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javob</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yozing</a:t>
            </a:r>
            <a:r>
              <a:rPr lang="en-US" sz="2000" dirty="0" smtClean="0">
                <a:solidFill>
                  <a:srgbClr val="002060"/>
                </a:solidFill>
                <a:latin typeface="Arial" panose="020B0604020202020204" pitchFamily="34" charset="0"/>
                <a:cs typeface="Arial" panose="020B0604020202020204" pitchFamily="34" charset="0"/>
              </a:rPr>
              <a:t>.</a:t>
            </a:r>
          </a:p>
          <a:p>
            <a:pPr marL="285750" indent="-285750">
              <a:spcAft>
                <a:spcPts val="1200"/>
              </a:spcAft>
              <a:buFont typeface="Wingdings" panose="05000000000000000000" pitchFamily="2" charset="2"/>
              <a:buChar char="Ø"/>
            </a:pPr>
            <a:r>
              <a:rPr lang="en-US" sz="2000" dirty="0" err="1" smtClean="0">
                <a:solidFill>
                  <a:srgbClr val="002060"/>
                </a:solidFill>
                <a:latin typeface="Arial" panose="020B0604020202020204" pitchFamily="34" charset="0"/>
                <a:cs typeface="Arial" panose="020B0604020202020204" pitchFamily="34" charset="0"/>
              </a:rPr>
              <a:t>Yangi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izohli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atamalarni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ko‘chirib</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oling</a:t>
            </a:r>
            <a:r>
              <a:rPr lang="en-US" sz="2000" dirty="0" smtClean="0">
                <a:solidFill>
                  <a:srgbClr val="002060"/>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sz="2000" dirty="0" smtClean="0">
                <a:solidFill>
                  <a:srgbClr val="002060"/>
                </a:solidFill>
                <a:latin typeface="Arial" panose="020B0604020202020204" pitchFamily="34" charset="0"/>
                <a:cs typeface="Arial" panose="020B0604020202020204" pitchFamily="34" charset="0"/>
              </a:rPr>
              <a:t>Internet </a:t>
            </a:r>
            <a:r>
              <a:rPr lang="en-US" sz="2000" dirty="0" err="1" smtClean="0">
                <a:solidFill>
                  <a:srgbClr val="002060"/>
                </a:solidFill>
                <a:latin typeface="Arial" panose="020B0604020202020204" pitchFamily="34" charset="0"/>
                <a:cs typeface="Arial" panose="020B0604020202020204" pitchFamily="34" charset="0"/>
              </a:rPr>
              <a:t>yordamida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Yaponiya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Koreya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Respublikasi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tarixiga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oid</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qiziqarli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ma‘lumotlarni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topib</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yozing</a:t>
            </a:r>
            <a:r>
              <a:rPr lang="en-US" sz="2000" dirty="0"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59887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1413" y="102633"/>
            <a:ext cx="5112568" cy="385979"/>
          </a:xfrm>
          <a:prstGeom prst="rect">
            <a:avLst/>
          </a:prstGeom>
        </p:spPr>
        <p:txBody>
          <a:bodyPr vert="horz" wrap="square" lIns="0" tIns="16486" rIns="0" bIns="0" rtlCol="0" anchor="ctr">
            <a:spAutoFit/>
          </a:bodyPr>
          <a:lstStyle/>
          <a:p>
            <a:pPr marL="12681" algn="l">
              <a:lnSpc>
                <a:spcPct val="100000"/>
              </a:lnSpc>
              <a:spcBef>
                <a:spcPts val="130"/>
              </a:spcBef>
            </a:pPr>
            <a:r>
              <a:rPr lang="en-US" sz="2400" dirty="0" smtClean="0"/>
              <a:t>    </a:t>
            </a:r>
            <a:r>
              <a:rPr lang="en-US" sz="2400" dirty="0" err="1" smtClean="0"/>
              <a:t>Yaponiya</a:t>
            </a:r>
            <a:r>
              <a:rPr lang="en-US" sz="2400" dirty="0" smtClean="0"/>
              <a:t> </a:t>
            </a:r>
            <a:r>
              <a:rPr lang="en-US" sz="2400" dirty="0" err="1" smtClean="0"/>
              <a:t>haqida</a:t>
            </a:r>
            <a:endParaRPr sz="2400" dirty="0"/>
          </a:p>
        </p:txBody>
      </p:sp>
      <p:sp>
        <p:nvSpPr>
          <p:cNvPr id="24" name="Freeform 105">
            <a:extLst>
              <a:ext uri="{FF2B5EF4-FFF2-40B4-BE49-F238E27FC236}">
                <a16:creationId xmlns:a16="http://schemas.microsoft.com/office/drawing/2014/main" id="{958BDEDB-0A0D-4F5A-A9B9-99ACA3199C62}"/>
              </a:ext>
            </a:extLst>
          </p:cNvPr>
          <p:cNvSpPr>
            <a:spLocks noEditPoints="1"/>
          </p:cNvSpPr>
          <p:nvPr/>
        </p:nvSpPr>
        <p:spPr bwMode="auto">
          <a:xfrm>
            <a:off x="567151" y="827476"/>
            <a:ext cx="239784" cy="342611"/>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2826007" y="453278"/>
            <a:ext cx="2933443" cy="1980220"/>
          </a:xfrm>
          <a:prstGeom prst="rect">
            <a:avLst/>
          </a:prstGeom>
        </p:spPr>
        <p:txBody>
          <a:bodyPr vert="horz" lIns="0" tIns="0" rIns="0" bIns="0" rtlCol="0" anchor="ctr">
            <a:norm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endParaRPr lang="ru-RU" sz="3000" i="1" dirty="0">
              <a:solidFill>
                <a:schemeClr val="bg1"/>
              </a:solidFill>
              <a:latin typeface="Calibri" panose="020F0502020204030204" pitchFamily="34" charset="0"/>
              <a:cs typeface="Calibri" panose="020F0502020204030204" pitchFamily="34" charset="0"/>
            </a:endParaRPr>
          </a:p>
        </p:txBody>
      </p:sp>
      <p:sp>
        <p:nvSpPr>
          <p:cNvPr id="13" name="Прямоугольник 12"/>
          <p:cNvSpPr/>
          <p:nvPr/>
        </p:nvSpPr>
        <p:spPr>
          <a:xfrm>
            <a:off x="143421" y="783568"/>
            <a:ext cx="3348372" cy="216982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a:spcAft>
                <a:spcPts val="600"/>
              </a:spcAft>
            </a:pPr>
            <a:r>
              <a:rPr lang="en-US" sz="2000" b="1" dirty="0" err="1" smtClean="0">
                <a:solidFill>
                  <a:srgbClr val="002060"/>
                </a:solidFill>
                <a:latin typeface="Arial" panose="020B0604020202020204" pitchFamily="34" charset="0"/>
                <a:cs typeface="Arial" panose="020B0604020202020204" pitchFamily="34" charset="0"/>
              </a:rPr>
              <a:t>Maydoni</a:t>
            </a:r>
            <a:r>
              <a:rPr lang="en-US" sz="2000" b="1" dirty="0" smtClean="0">
                <a:solidFill>
                  <a:srgbClr val="002060"/>
                </a:solidFill>
                <a:latin typeface="Arial" panose="020B0604020202020204" pitchFamily="34" charset="0"/>
                <a:cs typeface="Arial" panose="020B0604020202020204" pitchFamily="34" charset="0"/>
              </a:rPr>
              <a:t> – 378 </a:t>
            </a:r>
            <a:r>
              <a:rPr lang="en-US" sz="2000" b="1" dirty="0" err="1" smtClean="0">
                <a:solidFill>
                  <a:srgbClr val="002060"/>
                </a:solidFill>
                <a:latin typeface="Arial" panose="020B0604020202020204" pitchFamily="34" charset="0"/>
                <a:cs typeface="Arial" panose="020B0604020202020204" pitchFamily="34" charset="0"/>
              </a:rPr>
              <a:t>ming</a:t>
            </a:r>
            <a:r>
              <a:rPr lang="en-US" sz="2000" b="1" dirty="0" smtClean="0">
                <a:solidFill>
                  <a:srgbClr val="002060"/>
                </a:solidFill>
                <a:latin typeface="Arial" panose="020B0604020202020204" pitchFamily="34" charset="0"/>
                <a:cs typeface="Arial" panose="020B0604020202020204" pitchFamily="34" charset="0"/>
              </a:rPr>
              <a:t> km</a:t>
            </a:r>
            <a:r>
              <a:rPr lang="en-US" sz="2000" b="1" baseline="30000" dirty="0" smtClean="0">
                <a:solidFill>
                  <a:srgbClr val="002060"/>
                </a:solidFill>
                <a:latin typeface="Arial" panose="020B0604020202020204" pitchFamily="34" charset="0"/>
                <a:cs typeface="Arial" panose="020B0604020202020204" pitchFamily="34" charset="0"/>
              </a:rPr>
              <a:t>2</a:t>
            </a:r>
            <a:r>
              <a:rPr lang="en-US" sz="2000" b="1" dirty="0" smtClean="0">
                <a:solidFill>
                  <a:srgbClr val="002060"/>
                </a:solidFill>
                <a:latin typeface="Arial" panose="020B0604020202020204" pitchFamily="34" charset="0"/>
                <a:cs typeface="Arial" panose="020B0604020202020204" pitchFamily="34" charset="0"/>
              </a:rPr>
              <a:t> </a:t>
            </a:r>
            <a:endParaRPr lang="ru-RU" sz="2000" b="1" dirty="0" smtClean="0">
              <a:solidFill>
                <a:srgbClr val="002060"/>
              </a:solidFill>
              <a:latin typeface="Arial" panose="020B0604020202020204" pitchFamily="34" charset="0"/>
              <a:cs typeface="Arial" panose="020B0604020202020204" pitchFamily="34" charset="0"/>
            </a:endParaRPr>
          </a:p>
          <a:p>
            <a:pPr>
              <a:spcAft>
                <a:spcPts val="600"/>
              </a:spcAft>
            </a:pPr>
            <a:r>
              <a:rPr lang="en-US" sz="2000" b="1" dirty="0" err="1" smtClean="0">
                <a:solidFill>
                  <a:srgbClr val="002060"/>
                </a:solidFill>
                <a:latin typeface="Arial" panose="020B0604020202020204" pitchFamily="34" charset="0"/>
                <a:cs typeface="Arial" panose="020B0604020202020204" pitchFamily="34" charset="0"/>
              </a:rPr>
              <a:t>Aholisi</a:t>
            </a:r>
            <a:r>
              <a:rPr lang="en-US" sz="2000" b="1" dirty="0" smtClean="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 </a:t>
            </a:r>
            <a:r>
              <a:rPr lang="ru-RU" sz="2000" b="1" dirty="0" smtClean="0">
                <a:solidFill>
                  <a:srgbClr val="002060"/>
                </a:solidFill>
                <a:latin typeface="Arial" panose="020B0604020202020204" pitchFamily="34" charset="0"/>
                <a:cs typeface="Arial" panose="020B0604020202020204" pitchFamily="34" charset="0"/>
              </a:rPr>
              <a:t>126,5</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mln</a:t>
            </a:r>
            <a:r>
              <a:rPr lang="en-US" sz="2000" b="1" dirty="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kishi</a:t>
            </a:r>
            <a:r>
              <a:rPr lang="en-US" sz="2000" b="1" dirty="0" smtClean="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a:t>
            </a:r>
            <a:r>
              <a:rPr lang="en-US" sz="2000" b="1" dirty="0" smtClean="0">
                <a:solidFill>
                  <a:srgbClr val="002060"/>
                </a:solidFill>
                <a:latin typeface="Arial" panose="020B0604020202020204" pitchFamily="34" charset="0"/>
                <a:cs typeface="Arial" panose="020B0604020202020204" pitchFamily="34" charset="0"/>
              </a:rPr>
              <a:t>2018-yil)</a:t>
            </a:r>
          </a:p>
          <a:p>
            <a:pPr>
              <a:spcAft>
                <a:spcPts val="600"/>
              </a:spcAft>
            </a:pPr>
            <a:r>
              <a:rPr lang="en-US" sz="2000" b="1" dirty="0" err="1" smtClean="0">
                <a:solidFill>
                  <a:srgbClr val="002060"/>
                </a:solidFill>
                <a:latin typeface="Arial" panose="020B0604020202020204" pitchFamily="34" charset="0"/>
                <a:cs typeface="Arial" panose="020B0604020202020204" pitchFamily="34" charset="0"/>
              </a:rPr>
              <a:t>Poytaxti</a:t>
            </a:r>
            <a:r>
              <a:rPr lang="en-US" sz="2000" b="1" dirty="0">
                <a:solidFill>
                  <a:srgbClr val="002060"/>
                </a:solidFill>
                <a:latin typeface="Arial" panose="020B0604020202020204" pitchFamily="34" charset="0"/>
                <a:cs typeface="Arial" panose="020B0604020202020204" pitchFamily="34" charset="0"/>
              </a:rPr>
              <a:t>  – </a:t>
            </a:r>
            <a:r>
              <a:rPr lang="en-US" sz="2000" b="1" dirty="0" err="1" smtClean="0">
                <a:solidFill>
                  <a:srgbClr val="002060"/>
                </a:solidFill>
                <a:latin typeface="Arial" panose="020B0604020202020204" pitchFamily="34" charset="0"/>
                <a:cs typeface="Arial" panose="020B0604020202020204" pitchFamily="34" charset="0"/>
              </a:rPr>
              <a:t>Tokio</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shahri</a:t>
            </a:r>
            <a:r>
              <a:rPr lang="en-US" sz="2000" b="1" dirty="0">
                <a:solidFill>
                  <a:srgbClr val="002060"/>
                </a:solidFill>
                <a:latin typeface="Arial" panose="020B0604020202020204" pitchFamily="34" charset="0"/>
                <a:cs typeface="Arial" panose="020B0604020202020204" pitchFamily="34" charset="0"/>
              </a:rPr>
              <a:t>. </a:t>
            </a:r>
            <a:endParaRPr lang="en-US" sz="2000" b="1" dirty="0" smtClean="0">
              <a:solidFill>
                <a:srgbClr val="002060"/>
              </a:solidFill>
              <a:latin typeface="Arial" panose="020B0604020202020204" pitchFamily="34" charset="0"/>
              <a:cs typeface="Arial" panose="020B0604020202020204" pitchFamily="34" charset="0"/>
            </a:endParaRPr>
          </a:p>
          <a:p>
            <a:r>
              <a:rPr lang="en-US" sz="2000" b="1" dirty="0" err="1" smtClean="0">
                <a:solidFill>
                  <a:srgbClr val="002060"/>
                </a:solidFill>
                <a:latin typeface="Arial" panose="020B0604020202020204" pitchFamily="34" charset="0"/>
                <a:cs typeface="Arial" panose="020B0604020202020204" pitchFamily="34" charset="0"/>
              </a:rPr>
              <a:t>Kostitutsion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monarxiya</a:t>
            </a:r>
            <a:r>
              <a:rPr lang="en-US" sz="2000" b="1" dirty="0" smtClean="0">
                <a:solidFill>
                  <a:srgbClr val="002060"/>
                </a:solidFill>
                <a:latin typeface="Arial" panose="020B0604020202020204" pitchFamily="34" charset="0"/>
                <a:cs typeface="Arial" panose="020B0604020202020204" pitchFamily="34" charset="0"/>
              </a:rPr>
              <a:t>.</a:t>
            </a:r>
          </a:p>
          <a:p>
            <a:r>
              <a:rPr lang="en-US" sz="2000" b="1" dirty="0" smtClean="0">
                <a:latin typeface="Arial" panose="020B0604020202020204" pitchFamily="34" charset="0"/>
                <a:cs typeface="Arial" panose="020B0604020202020204" pitchFamily="34" charset="0"/>
              </a:rPr>
              <a:t>.</a:t>
            </a:r>
            <a:endParaRPr lang="ru-RU" sz="3200" b="1" dirty="0">
              <a:solidFill>
                <a:srgbClr val="002060"/>
              </a:solidFill>
              <a:latin typeface="Arial" panose="020B0604020202020204" pitchFamily="34" charset="0"/>
              <a:cs typeface="Arial" panose="020B0604020202020204" pitchFamily="34" charset="0"/>
            </a:endParaRPr>
          </a:p>
        </p:txBody>
      </p:sp>
      <p:sp>
        <p:nvSpPr>
          <p:cNvPr id="4" name="AutoShape 2" descr="C:\Users\comp\Desktop\91140931f858.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533" y="77233"/>
            <a:ext cx="2537151" cy="3078171"/>
          </a:xfrm>
          <a:prstGeom prst="rect">
            <a:avLst/>
          </a:prstGeom>
        </p:spPr>
      </p:pic>
    </p:spTree>
    <p:extLst>
      <p:ext uri="{BB962C8B-B14F-4D97-AF65-F5344CB8AC3E}">
        <p14:creationId xmlns:p14="http://schemas.microsoft.com/office/powerpoint/2010/main" val="145054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332094928"/>
              </p:ext>
            </p:extLst>
          </p:nvPr>
        </p:nvGraphicFramePr>
        <p:xfrm>
          <a:off x="213771" y="611932"/>
          <a:ext cx="533025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2"/>
          <p:cNvSpPr txBox="1">
            <a:spLocks/>
          </p:cNvSpPr>
          <p:nvPr/>
        </p:nvSpPr>
        <p:spPr>
          <a:xfrm>
            <a:off x="431960" y="132269"/>
            <a:ext cx="4895533" cy="386260"/>
          </a:xfrm>
          <a:prstGeom prst="rect">
            <a:avLst/>
          </a:prstGeom>
        </p:spPr>
        <p:txBody>
          <a:bodyPr vert="horz" lIns="0" tIns="0" rIns="0" bIns="0" rtlCol="0" anchor="ctr">
            <a:normAutofit fontScale="97500"/>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r>
              <a:rPr lang="en-US" dirty="0" err="1" smtClean="0"/>
              <a:t>Urush</a:t>
            </a:r>
            <a:r>
              <a:rPr lang="en-US" dirty="0" smtClean="0"/>
              <a:t> </a:t>
            </a:r>
            <a:r>
              <a:rPr lang="en-US" dirty="0" err="1" smtClean="0"/>
              <a:t>oqibatlari</a:t>
            </a:r>
            <a:endParaRPr lang="en-US" dirty="0"/>
          </a:p>
        </p:txBody>
      </p:sp>
    </p:spTree>
    <p:extLst>
      <p:ext uri="{BB962C8B-B14F-4D97-AF65-F5344CB8AC3E}">
        <p14:creationId xmlns:p14="http://schemas.microsoft.com/office/powerpoint/2010/main" val="3000933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43421" y="752637"/>
            <a:ext cx="3206014" cy="2171083"/>
          </a:xfrm>
          <a:prstGeom prst="rect">
            <a:avLst/>
          </a:prstGeom>
        </p:spPr>
        <p:txBody>
          <a:bodyPr vert="horz" wrap="square" lIns="0" tIns="16486" rIns="0" bIns="0" rtlCol="0" anchor="ctr">
            <a:spAutoFit/>
          </a:bodyPr>
          <a:lstStyle/>
          <a:p>
            <a:pPr>
              <a:lnSpc>
                <a:spcPct val="100000"/>
              </a:lnSpc>
            </a:pPr>
            <a:r>
              <a:rPr lang="ms-MY" sz="2000" dirty="0" smtClean="0">
                <a:solidFill>
                  <a:srgbClr val="002060"/>
                </a:solidFill>
              </a:rPr>
              <a:t>1952-yilgacha </a:t>
            </a:r>
            <a:r>
              <a:rPr lang="ms-MY" sz="2000" b="0" dirty="0" smtClean="0">
                <a:solidFill>
                  <a:srgbClr val="002060"/>
                </a:solidFill>
              </a:rPr>
              <a:t>Yaponiya   hukumati </a:t>
            </a:r>
            <a:r>
              <a:rPr lang="en-US" sz="2000" b="0" dirty="0" err="1" smtClean="0">
                <a:solidFill>
                  <a:srgbClr val="002060"/>
                </a:solidFill>
              </a:rPr>
              <a:t>mazkur</a:t>
            </a:r>
            <a:r>
              <a:rPr lang="ru-RU" sz="2000" b="0" dirty="0" smtClean="0">
                <a:solidFill>
                  <a:srgbClr val="002060"/>
                </a:solidFill>
              </a:rPr>
              <a:t> </a:t>
            </a:r>
            <a:r>
              <a:rPr lang="en-US" sz="2000" b="0" dirty="0" err="1" smtClean="0">
                <a:solidFill>
                  <a:srgbClr val="002060"/>
                </a:solidFill>
              </a:rPr>
              <a:t>shtab</a:t>
            </a:r>
            <a:r>
              <a:rPr lang="en-US" sz="2000" b="0" dirty="0" smtClean="0">
                <a:solidFill>
                  <a:srgbClr val="002060"/>
                </a:solidFill>
              </a:rPr>
              <a:t> tom</a:t>
            </a:r>
            <a:r>
              <a:rPr lang="ms-MY" sz="2000" b="0" dirty="0" smtClean="0">
                <a:solidFill>
                  <a:srgbClr val="002060"/>
                </a:solidFill>
              </a:rPr>
              <a:t>onidan nazorat qilindi,   mamlakatni modernizatsiya qilish bo‘yicha reja va  tashabbuslar ham shu  shtabga tegishli bo‘ldi</a:t>
            </a:r>
            <a:r>
              <a:rPr lang="ms-MY" sz="1200" b="0" dirty="0" smtClean="0">
                <a:solidFill>
                  <a:srgbClr val="002060"/>
                </a:solidFill>
              </a:rPr>
              <a:t>.</a:t>
            </a:r>
            <a:endParaRPr lang="ru-RU" sz="1200" b="0" dirty="0">
              <a:solidFill>
                <a:srgbClr val="002060"/>
              </a:solidFill>
            </a:endParaRPr>
          </a:p>
        </p:txBody>
      </p:sp>
      <p:sp>
        <p:nvSpPr>
          <p:cNvPr id="7" name="object 2"/>
          <p:cNvSpPr txBox="1">
            <a:spLocks/>
          </p:cNvSpPr>
          <p:nvPr/>
        </p:nvSpPr>
        <p:spPr>
          <a:xfrm>
            <a:off x="431960" y="132269"/>
            <a:ext cx="4895533" cy="386260"/>
          </a:xfrm>
          <a:prstGeom prst="rect">
            <a:avLst/>
          </a:prstGeom>
        </p:spPr>
        <p:txBody>
          <a:bodyPr vert="horz" lIns="0" tIns="0" rIns="0" bIns="0" rtlCol="0" anchor="ctr">
            <a:normAutofit fontScale="97500"/>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r>
              <a:rPr lang="en-US" dirty="0" err="1" smtClean="0"/>
              <a:t>Urush</a:t>
            </a:r>
            <a:r>
              <a:rPr lang="en-US" dirty="0" smtClean="0"/>
              <a:t> </a:t>
            </a:r>
            <a:r>
              <a:rPr lang="en-US" dirty="0" err="1" smtClean="0"/>
              <a:t>oqibatlari</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877" y="971972"/>
            <a:ext cx="2186272" cy="1590675"/>
          </a:xfrm>
          <a:prstGeom prst="rect">
            <a:avLst/>
          </a:prstGeom>
        </p:spPr>
      </p:pic>
    </p:spTree>
    <p:extLst>
      <p:ext uri="{BB962C8B-B14F-4D97-AF65-F5344CB8AC3E}">
        <p14:creationId xmlns:p14="http://schemas.microsoft.com/office/powerpoint/2010/main" val="267996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Прямоугольник 3"/>
          <p:cNvSpPr/>
          <p:nvPr/>
        </p:nvSpPr>
        <p:spPr>
          <a:xfrm>
            <a:off x="2375669" y="670382"/>
            <a:ext cx="3264698" cy="2262158"/>
          </a:xfrm>
          <a:prstGeom prst="rect">
            <a:avLst/>
          </a:prstGeom>
        </p:spPr>
        <p:txBody>
          <a:bodyPr wrap="square">
            <a:spAutoFit/>
          </a:bodyPr>
          <a:lstStyle/>
          <a:p>
            <a:pPr>
              <a:spcAft>
                <a:spcPts val="400"/>
              </a:spcAft>
            </a:pPr>
            <a:r>
              <a:rPr lang="en-US" sz="1100" b="1" dirty="0" smtClean="0">
                <a:solidFill>
                  <a:srgbClr val="002060"/>
                </a:solidFill>
                <a:latin typeface="Arial" panose="020B0604020202020204" pitchFamily="34" charset="0"/>
                <a:cs typeface="Arial" panose="020B0604020202020204" pitchFamily="34" charset="0"/>
              </a:rPr>
              <a:t>1. </a:t>
            </a:r>
            <a:r>
              <a:rPr lang="en-US" sz="1100" b="1" dirty="0" err="1" smtClean="0">
                <a:solidFill>
                  <a:srgbClr val="002060"/>
                </a:solidFill>
                <a:latin typeface="Arial" panose="020B0604020202020204" pitchFamily="34" charset="0"/>
                <a:cs typeface="Arial" panose="020B0604020202020204" pitchFamily="34" charset="0"/>
              </a:rPr>
              <a:t>AQSh</a:t>
            </a:r>
            <a:r>
              <a:rPr lang="en-US" sz="1100" b="1" dirty="0" smtClean="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tomonidan</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bosib</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olingan</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Yaponiya</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metropoliyasi</a:t>
            </a:r>
            <a:r>
              <a:rPr lang="en-US" sz="1100" b="1" dirty="0" smtClean="0">
                <a:solidFill>
                  <a:srgbClr val="002060"/>
                </a:solidFill>
                <a:latin typeface="Arial" panose="020B0604020202020204" pitchFamily="34" charset="0"/>
                <a:cs typeface="Arial" panose="020B0604020202020204" pitchFamily="34" charset="0"/>
              </a:rPr>
              <a:t>.</a:t>
            </a:r>
          </a:p>
          <a:p>
            <a:pPr>
              <a:spcAft>
                <a:spcPts val="400"/>
              </a:spcAft>
            </a:pPr>
            <a:r>
              <a:rPr lang="en-US" sz="1100" b="1" dirty="0" smtClean="0">
                <a:solidFill>
                  <a:srgbClr val="002060"/>
                </a:solidFill>
                <a:latin typeface="Arial" panose="020B0604020202020204" pitchFamily="34" charset="0"/>
                <a:cs typeface="Arial" panose="020B0604020202020204" pitchFamily="34" charset="0"/>
              </a:rPr>
              <a:t>2. </a:t>
            </a:r>
            <a:r>
              <a:rPr lang="en-US" sz="1100" b="1" dirty="0" err="1" smtClean="0">
                <a:solidFill>
                  <a:srgbClr val="002060"/>
                </a:solidFill>
                <a:latin typeface="Arial" panose="020B0604020202020204" pitchFamily="34" charset="0"/>
                <a:cs typeface="Arial" panose="020B0604020202020204" pitchFamily="34" charset="0"/>
              </a:rPr>
              <a:t>Tayvan</a:t>
            </a:r>
            <a:r>
              <a:rPr lang="en-US" sz="1100" b="1" dirty="0">
                <a:solidFill>
                  <a:srgbClr val="002060"/>
                </a:solidFill>
                <a:latin typeface="Arial" panose="020B0604020202020204" pitchFamily="34" charset="0"/>
                <a:cs typeface="Arial" panose="020B0604020202020204" pitchFamily="34" charset="0"/>
              </a:rPr>
              <a:t>, </a:t>
            </a:r>
            <a:r>
              <a:rPr lang="en-US" sz="1100" b="1" dirty="0" err="1" smtClean="0">
                <a:solidFill>
                  <a:srgbClr val="002060"/>
                </a:solidFill>
                <a:latin typeface="Arial" panose="020B0604020202020204" pitchFamily="34" charset="0"/>
                <a:cs typeface="Arial" panose="020B0604020202020204" pitchFamily="34" charset="0"/>
              </a:rPr>
              <a:t>Xitoydan</a:t>
            </a:r>
            <a:r>
              <a:rPr lang="en-US" sz="1100" b="1" dirty="0" smtClean="0">
                <a:solidFill>
                  <a:srgbClr val="002060"/>
                </a:solidFill>
                <a:latin typeface="Arial" panose="020B0604020202020204" pitchFamily="34" charset="0"/>
                <a:cs typeface="Arial" panose="020B0604020202020204" pitchFamily="34" charset="0"/>
              </a:rPr>
              <a:t> </a:t>
            </a:r>
            <a:r>
              <a:rPr lang="en-US" sz="1100" b="1" dirty="0" err="1" smtClean="0">
                <a:solidFill>
                  <a:srgbClr val="002060"/>
                </a:solidFill>
                <a:latin typeface="Arial" panose="020B0604020202020204" pitchFamily="34" charset="0"/>
                <a:cs typeface="Arial" panose="020B0604020202020204" pitchFamily="34" charset="0"/>
              </a:rPr>
              <a:t>voz</a:t>
            </a:r>
            <a:r>
              <a:rPr lang="en-US" sz="1100" b="1" dirty="0" smtClean="0">
                <a:solidFill>
                  <a:srgbClr val="002060"/>
                </a:solidFill>
                <a:latin typeface="Arial" panose="020B0604020202020204" pitchFamily="34" charset="0"/>
                <a:cs typeface="Arial" panose="020B0604020202020204" pitchFamily="34" charset="0"/>
              </a:rPr>
              <a:t> </a:t>
            </a:r>
            <a:r>
              <a:rPr lang="en-US" sz="1100" b="1" dirty="0" err="1" smtClean="0">
                <a:solidFill>
                  <a:srgbClr val="002060"/>
                </a:solidFill>
                <a:latin typeface="Arial" panose="020B0604020202020204" pitchFamily="34" charset="0"/>
                <a:cs typeface="Arial" panose="020B0604020202020204" pitchFamily="34" charset="0"/>
              </a:rPr>
              <a:t>kechdi</a:t>
            </a:r>
            <a:r>
              <a:rPr lang="en-US" sz="1100" b="1" dirty="0" smtClean="0">
                <a:solidFill>
                  <a:srgbClr val="002060"/>
                </a:solidFill>
                <a:latin typeface="Arial" panose="020B0604020202020204" pitchFamily="34" charset="0"/>
                <a:cs typeface="Arial" panose="020B0604020202020204" pitchFamily="34" charset="0"/>
              </a:rPr>
              <a:t>. </a:t>
            </a:r>
          </a:p>
          <a:p>
            <a:pPr>
              <a:spcAft>
                <a:spcPts val="400"/>
              </a:spcAft>
            </a:pPr>
            <a:r>
              <a:rPr lang="en-US" sz="1100" b="1" dirty="0" smtClean="0">
                <a:solidFill>
                  <a:srgbClr val="002060"/>
                </a:solidFill>
                <a:latin typeface="Arial" panose="020B0604020202020204" pitchFamily="34" charset="0"/>
                <a:cs typeface="Arial" panose="020B0604020202020204" pitchFamily="34" charset="0"/>
              </a:rPr>
              <a:t>3. SSSR </a:t>
            </a:r>
            <a:r>
              <a:rPr lang="en-US" sz="1100" b="1" dirty="0" err="1">
                <a:solidFill>
                  <a:srgbClr val="002060"/>
                </a:solidFill>
                <a:latin typeface="Arial" panose="020B0604020202020204" pitchFamily="34" charset="0"/>
                <a:cs typeface="Arial" panose="020B0604020202020204" pitchFamily="34" charset="0"/>
              </a:rPr>
              <a:t>tomonidan</a:t>
            </a:r>
            <a:r>
              <a:rPr lang="en-US" sz="1100" b="1" dirty="0">
                <a:solidFill>
                  <a:srgbClr val="002060"/>
                </a:solidFill>
                <a:latin typeface="Arial" panose="020B0604020202020204" pitchFamily="34" charset="0"/>
                <a:cs typeface="Arial" panose="020B0604020202020204" pitchFamily="34" charset="0"/>
              </a:rPr>
              <a:t> </a:t>
            </a:r>
            <a:r>
              <a:rPr lang="en-US" sz="1100" b="1" dirty="0" err="1" smtClean="0">
                <a:solidFill>
                  <a:srgbClr val="002060"/>
                </a:solidFill>
                <a:latin typeface="Arial" panose="020B0604020202020204" pitchFamily="34" charset="0"/>
                <a:cs typeface="Arial" panose="020B0604020202020204" pitchFamily="34" charset="0"/>
              </a:rPr>
              <a:t>qo‘shilgan</a:t>
            </a:r>
            <a:r>
              <a:rPr lang="en-US" sz="1100" b="1" dirty="0" smtClean="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Janubiy</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Saxalin</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va</a:t>
            </a:r>
            <a:r>
              <a:rPr lang="en-US" sz="1100" b="1" dirty="0">
                <a:solidFill>
                  <a:srgbClr val="002060"/>
                </a:solidFill>
                <a:latin typeface="Arial" panose="020B0604020202020204" pitchFamily="34" charset="0"/>
                <a:cs typeface="Arial" panose="020B0604020202020204" pitchFamily="34" charset="0"/>
              </a:rPr>
              <a:t> Kuril </a:t>
            </a:r>
            <a:r>
              <a:rPr lang="en-US" sz="1100" b="1" dirty="0" err="1">
                <a:solidFill>
                  <a:srgbClr val="002060"/>
                </a:solidFill>
                <a:latin typeface="Arial" panose="020B0604020202020204" pitchFamily="34" charset="0"/>
                <a:cs typeface="Arial" panose="020B0604020202020204" pitchFamily="34" charset="0"/>
              </a:rPr>
              <a:t>orollari</a:t>
            </a:r>
            <a:r>
              <a:rPr lang="en-US" sz="1100" b="1" dirty="0">
                <a:solidFill>
                  <a:srgbClr val="002060"/>
                </a:solidFill>
                <a:latin typeface="Arial" panose="020B0604020202020204" pitchFamily="34" charset="0"/>
                <a:cs typeface="Arial" panose="020B0604020202020204" pitchFamily="34" charset="0"/>
              </a:rPr>
              <a:t>. </a:t>
            </a:r>
            <a:endParaRPr lang="en-US" sz="1100" b="1" dirty="0" smtClean="0">
              <a:solidFill>
                <a:srgbClr val="002060"/>
              </a:solidFill>
              <a:latin typeface="Arial" panose="020B0604020202020204" pitchFamily="34" charset="0"/>
              <a:cs typeface="Arial" panose="020B0604020202020204" pitchFamily="34" charset="0"/>
            </a:endParaRPr>
          </a:p>
          <a:p>
            <a:pPr>
              <a:spcAft>
                <a:spcPts val="400"/>
              </a:spcAft>
            </a:pPr>
            <a:r>
              <a:rPr lang="en-US" sz="1100" b="1" dirty="0" smtClean="0">
                <a:solidFill>
                  <a:srgbClr val="002060"/>
                </a:solidFill>
                <a:latin typeface="Arial" panose="020B0604020202020204" pitchFamily="34" charset="0"/>
                <a:cs typeface="Arial" panose="020B0604020202020204" pitchFamily="34" charset="0"/>
              </a:rPr>
              <a:t>4. </a:t>
            </a:r>
            <a:r>
              <a:rPr lang="en-US" sz="1100" b="1" dirty="0" err="1" smtClean="0">
                <a:solidFill>
                  <a:srgbClr val="002060"/>
                </a:solidFill>
                <a:latin typeface="Arial" panose="020B0604020202020204" pitchFamily="34" charset="0"/>
                <a:cs typeface="Arial" panose="020B0604020202020204" pitchFamily="34" charset="0"/>
              </a:rPr>
              <a:t>Koreya</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Sovet</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va</a:t>
            </a:r>
            <a:r>
              <a:rPr lang="en-US" sz="1100" b="1" dirty="0">
                <a:solidFill>
                  <a:srgbClr val="002060"/>
                </a:solidFill>
                <a:latin typeface="Arial" panose="020B0604020202020204" pitchFamily="34" charset="0"/>
                <a:cs typeface="Arial" panose="020B0604020202020204" pitchFamily="34" charset="0"/>
              </a:rPr>
              <a:t> Amerika </a:t>
            </a:r>
            <a:r>
              <a:rPr lang="en-US" sz="1100" b="1" dirty="0" err="1" smtClean="0">
                <a:solidFill>
                  <a:srgbClr val="002060"/>
                </a:solidFill>
                <a:latin typeface="Arial" panose="020B0604020202020204" pitchFamily="34" charset="0"/>
                <a:cs typeface="Arial" panose="020B0604020202020204" pitchFamily="34" charset="0"/>
              </a:rPr>
              <a:t>ishg‘ol</a:t>
            </a:r>
            <a:r>
              <a:rPr lang="en-US" sz="1100" b="1" dirty="0" smtClean="0">
                <a:solidFill>
                  <a:srgbClr val="002060"/>
                </a:solidFill>
                <a:latin typeface="Arial" panose="020B0604020202020204" pitchFamily="34" charset="0"/>
                <a:cs typeface="Arial" panose="020B0604020202020204" pitchFamily="34" charset="0"/>
              </a:rPr>
              <a:t> </a:t>
            </a:r>
            <a:r>
              <a:rPr lang="en-US" sz="1100" b="1" dirty="0" err="1" smtClean="0">
                <a:solidFill>
                  <a:srgbClr val="002060"/>
                </a:solidFill>
                <a:latin typeface="Arial" panose="020B0604020202020204" pitchFamily="34" charset="0"/>
                <a:cs typeface="Arial" panose="020B0604020202020204" pitchFamily="34" charset="0"/>
              </a:rPr>
              <a:t>zonalari</a:t>
            </a:r>
            <a:r>
              <a:rPr lang="en-US" sz="1100" b="1" dirty="0" smtClean="0">
                <a:solidFill>
                  <a:srgbClr val="002060"/>
                </a:solidFill>
                <a:latin typeface="Arial" panose="020B0604020202020204" pitchFamily="34" charset="0"/>
                <a:cs typeface="Arial" panose="020B0604020202020204" pitchFamily="34" charset="0"/>
              </a:rPr>
              <a:t>. </a:t>
            </a:r>
          </a:p>
          <a:p>
            <a:pPr>
              <a:spcAft>
                <a:spcPts val="400"/>
              </a:spcAft>
            </a:pPr>
            <a:r>
              <a:rPr lang="en-US" sz="1100" b="1" dirty="0" smtClean="0">
                <a:solidFill>
                  <a:srgbClr val="002060"/>
                </a:solidFill>
                <a:latin typeface="Arial" panose="020B0604020202020204" pitchFamily="34" charset="0"/>
                <a:cs typeface="Arial" panose="020B0604020202020204" pitchFamily="34" charset="0"/>
              </a:rPr>
              <a:t>5. SSSR </a:t>
            </a:r>
            <a:r>
              <a:rPr lang="en-US" sz="1100" b="1" dirty="0" err="1">
                <a:solidFill>
                  <a:srgbClr val="002060"/>
                </a:solidFill>
                <a:latin typeface="Arial" panose="020B0604020202020204" pitchFamily="34" charset="0"/>
                <a:cs typeface="Arial" panose="020B0604020202020204" pitchFamily="34" charset="0"/>
              </a:rPr>
              <a:t>tarkibiga</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kirgan</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Kvantung</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viloyati</a:t>
            </a:r>
            <a:r>
              <a:rPr lang="en-US" sz="1100" b="1" dirty="0" smtClean="0">
                <a:solidFill>
                  <a:srgbClr val="002060"/>
                </a:solidFill>
                <a:latin typeface="Arial" panose="020B0604020202020204" pitchFamily="34" charset="0"/>
                <a:cs typeface="Arial" panose="020B0604020202020204" pitchFamily="34" charset="0"/>
              </a:rPr>
              <a:t>.</a:t>
            </a:r>
          </a:p>
          <a:p>
            <a:pPr>
              <a:spcAft>
                <a:spcPts val="400"/>
              </a:spcAft>
            </a:pPr>
            <a:r>
              <a:rPr lang="en-US" sz="1100" b="1" dirty="0" smtClean="0">
                <a:solidFill>
                  <a:srgbClr val="002060"/>
                </a:solidFill>
                <a:latin typeface="Arial" panose="020B0604020202020204" pitchFamily="34" charset="0"/>
                <a:cs typeface="Arial" panose="020B0604020202020204" pitchFamily="34" charset="0"/>
              </a:rPr>
              <a:t>6. </a:t>
            </a:r>
            <a:r>
              <a:rPr lang="en-US" sz="1100" b="1" dirty="0" err="1" smtClean="0">
                <a:solidFill>
                  <a:srgbClr val="002060"/>
                </a:solidFill>
                <a:latin typeface="Arial" panose="020B0604020202020204" pitchFamily="34" charset="0"/>
                <a:cs typeface="Arial" panose="020B0604020202020204" pitchFamily="34" charset="0"/>
              </a:rPr>
              <a:t>Xitoy</a:t>
            </a:r>
            <a:r>
              <a:rPr lang="en-US" sz="1100" b="1" dirty="0" smtClean="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tomonidan</a:t>
            </a:r>
            <a:r>
              <a:rPr lang="en-US" sz="1100" b="1" dirty="0">
                <a:solidFill>
                  <a:srgbClr val="002060"/>
                </a:solidFill>
                <a:latin typeface="Arial" panose="020B0604020202020204" pitchFamily="34" charset="0"/>
                <a:cs typeface="Arial" panose="020B0604020202020204" pitchFamily="34" charset="0"/>
              </a:rPr>
              <a:t> </a:t>
            </a:r>
            <a:r>
              <a:rPr lang="en-US" sz="1100" b="1" dirty="0" err="1" smtClean="0">
                <a:solidFill>
                  <a:srgbClr val="002060"/>
                </a:solidFill>
                <a:latin typeface="Arial" panose="020B0604020202020204" pitchFamily="34" charset="0"/>
                <a:cs typeface="Arial" panose="020B0604020202020204" pitchFamily="34" charset="0"/>
              </a:rPr>
              <a:t>qo‘shilgan</a:t>
            </a:r>
            <a:r>
              <a:rPr lang="en-US" sz="1100" b="1" dirty="0" smtClean="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Janubiy</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Manchuriya</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temir</a:t>
            </a:r>
            <a:r>
              <a:rPr lang="en-US" sz="1100" b="1" dirty="0">
                <a:solidFill>
                  <a:srgbClr val="002060"/>
                </a:solidFill>
                <a:latin typeface="Arial" panose="020B0604020202020204" pitchFamily="34" charset="0"/>
                <a:cs typeface="Arial" panose="020B0604020202020204" pitchFamily="34" charset="0"/>
              </a:rPr>
              <a:t> </a:t>
            </a:r>
            <a:r>
              <a:rPr lang="en-US" sz="1100" b="1" dirty="0" err="1" smtClean="0">
                <a:solidFill>
                  <a:srgbClr val="002060"/>
                </a:solidFill>
                <a:latin typeface="Arial" panose="020B0604020202020204" pitchFamily="34" charset="0"/>
                <a:cs typeface="Arial" panose="020B0604020202020204" pitchFamily="34" charset="0"/>
              </a:rPr>
              <a:t>yo‘li</a:t>
            </a:r>
            <a:r>
              <a:rPr lang="en-US" sz="1100" b="1" dirty="0">
                <a:solidFill>
                  <a:srgbClr val="002060"/>
                </a:solidFill>
                <a:latin typeface="Arial" panose="020B0604020202020204" pitchFamily="34" charset="0"/>
                <a:cs typeface="Arial" panose="020B0604020202020204" pitchFamily="34" charset="0"/>
              </a:rPr>
              <a:t>. </a:t>
            </a:r>
            <a:endParaRPr lang="en-US" sz="1100" b="1" dirty="0" smtClean="0">
              <a:solidFill>
                <a:srgbClr val="002060"/>
              </a:solidFill>
              <a:latin typeface="Arial" panose="020B0604020202020204" pitchFamily="34" charset="0"/>
              <a:cs typeface="Arial" panose="020B0604020202020204" pitchFamily="34" charset="0"/>
            </a:endParaRPr>
          </a:p>
          <a:p>
            <a:r>
              <a:rPr lang="en-US" sz="1100" b="1" dirty="0" smtClean="0">
                <a:solidFill>
                  <a:srgbClr val="002060"/>
                </a:solidFill>
                <a:latin typeface="Arial" panose="020B0604020202020204" pitchFamily="34" charset="0"/>
                <a:cs typeface="Arial" panose="020B0604020202020204" pitchFamily="34" charset="0"/>
              </a:rPr>
              <a:t>7. </a:t>
            </a:r>
            <a:r>
              <a:rPr lang="en-US" sz="1100" b="1" dirty="0" err="1" smtClean="0">
                <a:solidFill>
                  <a:srgbClr val="002060"/>
                </a:solidFill>
                <a:latin typeface="Arial" panose="020B0604020202020204" pitchFamily="34" charset="0"/>
                <a:cs typeface="Arial" panose="020B0604020202020204" pitchFamily="34" charset="0"/>
              </a:rPr>
              <a:t>AQSh</a:t>
            </a:r>
            <a:r>
              <a:rPr lang="en-US" sz="1100" b="1" dirty="0" smtClean="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tomonidan</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bosib</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olingan</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Tinch</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okeanining</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janubiy</a:t>
            </a:r>
            <a:r>
              <a:rPr lang="en-US" sz="1100" b="1" dirty="0">
                <a:solidFill>
                  <a:srgbClr val="002060"/>
                </a:solidFill>
                <a:latin typeface="Arial" panose="020B0604020202020204" pitchFamily="34" charset="0"/>
                <a:cs typeface="Arial" panose="020B0604020202020204" pitchFamily="34" charset="0"/>
              </a:rPr>
              <a:t> </a:t>
            </a:r>
            <a:r>
              <a:rPr lang="en-US" sz="1100" b="1" dirty="0" err="1">
                <a:solidFill>
                  <a:srgbClr val="002060"/>
                </a:solidFill>
                <a:latin typeface="Arial" panose="020B0604020202020204" pitchFamily="34" charset="0"/>
                <a:cs typeface="Arial" panose="020B0604020202020204" pitchFamily="34" charset="0"/>
              </a:rPr>
              <a:t>mandati</a:t>
            </a:r>
            <a:r>
              <a:rPr lang="en-US" sz="1100" b="1" dirty="0">
                <a:solidFill>
                  <a:srgbClr val="002060"/>
                </a:solidFill>
                <a:latin typeface="Arial" panose="020B0604020202020204" pitchFamily="34" charset="0"/>
                <a:cs typeface="Arial" panose="020B0604020202020204" pitchFamily="34" charset="0"/>
              </a:rPr>
              <a:t>.</a:t>
            </a:r>
            <a:endParaRPr lang="ru-RU" sz="1100" b="1" dirty="0">
              <a:solidFill>
                <a:srgbClr val="00206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53" y="596826"/>
            <a:ext cx="2215759" cy="2461768"/>
          </a:xfrm>
          <a:prstGeom prst="rect">
            <a:avLst/>
          </a:prstGeom>
        </p:spPr>
      </p:pic>
      <p:sp>
        <p:nvSpPr>
          <p:cNvPr id="5" name="Заголовок 4"/>
          <p:cNvSpPr>
            <a:spLocks noGrp="1"/>
          </p:cNvSpPr>
          <p:nvPr>
            <p:ph type="title"/>
          </p:nvPr>
        </p:nvSpPr>
        <p:spPr>
          <a:xfrm>
            <a:off x="431960" y="119569"/>
            <a:ext cx="4895533" cy="386260"/>
          </a:xfrm>
        </p:spPr>
        <p:txBody>
          <a:bodyPr/>
          <a:lstStyle/>
          <a:p>
            <a:r>
              <a:rPr lang="en-US" dirty="0" err="1" smtClean="0"/>
              <a:t>Yapon</a:t>
            </a:r>
            <a:r>
              <a:rPr lang="en-US" dirty="0" smtClean="0"/>
              <a:t> </a:t>
            </a:r>
            <a:r>
              <a:rPr lang="en-US" dirty="0" err="1" smtClean="0"/>
              <a:t>okkupatsiyasi</a:t>
            </a:r>
            <a:r>
              <a:rPr lang="en-US" dirty="0" smtClean="0"/>
              <a:t> 1951-yil</a:t>
            </a:r>
            <a:endParaRPr lang="ru-RU" dirty="0"/>
          </a:p>
        </p:txBody>
      </p:sp>
    </p:spTree>
    <p:extLst>
      <p:ext uri="{BB962C8B-B14F-4D97-AF65-F5344CB8AC3E}">
        <p14:creationId xmlns:p14="http://schemas.microsoft.com/office/powerpoint/2010/main" val="2468968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33" y="924934"/>
            <a:ext cx="5292588" cy="1678640"/>
          </a:xfrm>
          <a:prstGeom prst="rect">
            <a:avLst/>
          </a:prstGeom>
        </p:spPr>
        <p:txBody>
          <a:bodyPr vert="horz" wrap="square" lIns="0" tIns="16486" rIns="0" bIns="0" rtlCol="0" anchor="ctr">
            <a:spAutoFit/>
          </a:bodyPr>
          <a:lstStyle/>
          <a:p>
            <a:pPr marL="92075" indent="269875" algn="l">
              <a:lnSpc>
                <a:spcPct val="100000"/>
              </a:lnSpc>
              <a:spcAft>
                <a:spcPts val="1200"/>
              </a:spcAft>
            </a:pPr>
            <a:r>
              <a:rPr lang="ms-MY" sz="1800" dirty="0" smtClean="0">
                <a:solidFill>
                  <a:srgbClr val="002060"/>
                </a:solidFill>
              </a:rPr>
              <a:t>AQSh Yaponiyada </a:t>
            </a:r>
            <a:r>
              <a:rPr lang="ms-MY" sz="1800" dirty="0">
                <a:solidFill>
                  <a:srgbClr val="002060"/>
                </a:solidFill>
              </a:rPr>
              <a:t>demokratik jarayonlarni  </a:t>
            </a:r>
            <a:r>
              <a:rPr lang="ms-MY" sz="1800" dirty="0" smtClean="0">
                <a:solidFill>
                  <a:srgbClr val="002060"/>
                </a:solidFill>
              </a:rPr>
              <a:t>boshladi va bundan ko‘zlagan asosiy maqsadi:</a:t>
            </a:r>
            <a:br>
              <a:rPr lang="ms-MY" sz="1800" dirty="0" smtClean="0">
                <a:solidFill>
                  <a:srgbClr val="002060"/>
                </a:solidFill>
              </a:rPr>
            </a:br>
            <a:r>
              <a:rPr lang="ms-MY" sz="1800" dirty="0" smtClean="0">
                <a:solidFill>
                  <a:srgbClr val="002060"/>
                </a:solidFill>
              </a:rPr>
              <a:t>1.</a:t>
            </a:r>
            <a:r>
              <a:rPr lang="ms-MY" sz="1800" b="0" dirty="0" smtClean="0">
                <a:solidFill>
                  <a:srgbClr val="002060"/>
                </a:solidFill>
              </a:rPr>
              <a:t> Yaponiyaning  </a:t>
            </a:r>
            <a:r>
              <a:rPr lang="ms-MY" sz="1800" b="0" dirty="0">
                <a:solidFill>
                  <a:srgbClr val="002060"/>
                </a:solidFill>
              </a:rPr>
              <a:t>demokratik   davlatga   aylanishi   va hech  qachon  boshqalarga  xavf  solmasligini</a:t>
            </a:r>
            <a:r>
              <a:rPr lang="ms-MY" sz="1800" b="0" dirty="0" smtClean="0">
                <a:solidFill>
                  <a:srgbClr val="002060"/>
                </a:solidFill>
              </a:rPr>
              <a:t>;</a:t>
            </a:r>
            <a:br>
              <a:rPr lang="ms-MY" sz="1800" b="0" dirty="0" smtClean="0">
                <a:solidFill>
                  <a:srgbClr val="002060"/>
                </a:solidFill>
              </a:rPr>
            </a:br>
            <a:r>
              <a:rPr lang="ms-MY" sz="1800" dirty="0" smtClean="0">
                <a:solidFill>
                  <a:srgbClr val="002060"/>
                </a:solidFill>
              </a:rPr>
              <a:t>2.</a:t>
            </a:r>
            <a:r>
              <a:rPr lang="ms-MY" sz="1800" b="0" dirty="0" smtClean="0">
                <a:solidFill>
                  <a:srgbClr val="002060"/>
                </a:solidFill>
              </a:rPr>
              <a:t> Yaponlarda </a:t>
            </a:r>
            <a:r>
              <a:rPr lang="ms-MY" sz="1800" b="0" dirty="0">
                <a:solidFill>
                  <a:srgbClr val="002060"/>
                </a:solidFill>
              </a:rPr>
              <a:t>o‘zining  ming  yillik jangchilik  an’analariga ega  bo‘lgan  </a:t>
            </a:r>
            <a:r>
              <a:rPr lang="ms-MY" sz="1800" b="0" dirty="0" smtClean="0">
                <a:solidFill>
                  <a:srgbClr val="002060"/>
                </a:solidFill>
              </a:rPr>
              <a:t>jangovarlik </a:t>
            </a:r>
            <a:r>
              <a:rPr lang="ms-MY" sz="1800" b="0" dirty="0">
                <a:solidFill>
                  <a:srgbClr val="002060"/>
                </a:solidFill>
              </a:rPr>
              <a:t>ruhini </a:t>
            </a:r>
            <a:r>
              <a:rPr lang="ms-MY" sz="1800" b="0" dirty="0" smtClean="0">
                <a:solidFill>
                  <a:srgbClr val="002060"/>
                </a:solidFill>
              </a:rPr>
              <a:t>sindirish.</a:t>
            </a:r>
            <a:endParaRPr lang="ru-RU" sz="1800" b="0" dirty="0">
              <a:solidFill>
                <a:srgbClr val="002060"/>
              </a:solidFill>
            </a:endParaRPr>
          </a:p>
        </p:txBody>
      </p:sp>
      <p:sp>
        <p:nvSpPr>
          <p:cNvPr id="7" name="object 2"/>
          <p:cNvSpPr txBox="1">
            <a:spLocks/>
          </p:cNvSpPr>
          <p:nvPr/>
        </p:nvSpPr>
        <p:spPr>
          <a:xfrm>
            <a:off x="431960" y="132269"/>
            <a:ext cx="4895533" cy="386260"/>
          </a:xfrm>
          <a:prstGeom prst="rect">
            <a:avLst/>
          </a:prstGeom>
        </p:spPr>
        <p:txBody>
          <a:bodyPr vert="horz" lIns="0" tIns="0" rIns="0" bIns="0" rtlCol="0" anchor="ctr">
            <a:normAutofit fontScale="97500"/>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r>
              <a:rPr lang="en-US" dirty="0" err="1" smtClean="0"/>
              <a:t>Urush</a:t>
            </a:r>
            <a:r>
              <a:rPr lang="en-US" dirty="0" smtClean="0"/>
              <a:t> </a:t>
            </a:r>
            <a:r>
              <a:rPr lang="en-US" dirty="0" err="1" smtClean="0"/>
              <a:t>oqibatlari</a:t>
            </a:r>
            <a:endParaRPr lang="en-US" dirty="0"/>
          </a:p>
        </p:txBody>
      </p:sp>
    </p:spTree>
    <p:extLst>
      <p:ext uri="{BB962C8B-B14F-4D97-AF65-F5344CB8AC3E}">
        <p14:creationId xmlns:p14="http://schemas.microsoft.com/office/powerpoint/2010/main" val="3557323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44660" y="94169"/>
            <a:ext cx="4895533" cy="386260"/>
          </a:xfrm>
        </p:spPr>
        <p:txBody>
          <a:bodyPr/>
          <a:lstStyle/>
          <a:p>
            <a:r>
              <a:rPr lang="en-US" dirty="0" smtClean="0"/>
              <a:t>Amerika </a:t>
            </a:r>
            <a:r>
              <a:rPr lang="en-US" dirty="0" err="1" smtClean="0"/>
              <a:t>siyosati</a:t>
            </a:r>
            <a:endParaRPr lang="en-US" dirty="0"/>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2365023805"/>
              </p:ext>
            </p:extLst>
          </p:nvPr>
        </p:nvGraphicFramePr>
        <p:xfrm>
          <a:off x="83264" y="575927"/>
          <a:ext cx="5604773" cy="2508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547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GFR</a:t>
            </a:r>
            <a:endParaRPr lang="en-US" dirty="0"/>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6484252"/>
              </p:ext>
            </p:extLst>
          </p:nvPr>
        </p:nvGraphicFramePr>
        <p:xfrm>
          <a:off x="83264" y="71872"/>
          <a:ext cx="5652033" cy="3012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388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153134</TotalTime>
  <Words>906</Words>
  <Application>Microsoft Office PowerPoint</Application>
  <PresentationFormat>Произвольный</PresentationFormat>
  <Paragraphs>94</Paragraphs>
  <Slides>25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10</vt:i4>
      </vt:variant>
      <vt:variant>
        <vt:lpstr>Заголовки слайдов</vt:lpstr>
      </vt:variant>
      <vt:variant>
        <vt:i4>25</vt:i4>
      </vt:variant>
    </vt:vector>
  </HeadingPairs>
  <TitlesOfParts>
    <vt:vector size="41" baseType="lpstr">
      <vt:lpstr>Arial</vt:lpstr>
      <vt:lpstr>Calibri</vt:lpstr>
      <vt:lpstr>Open Sans</vt:lpstr>
      <vt:lpstr>Open Sans Light</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JAHON TARIXI</vt:lpstr>
      <vt:lpstr>Reja</vt:lpstr>
      <vt:lpstr>    Yaponiya haqida</vt:lpstr>
      <vt:lpstr>Презентация PowerPoint</vt:lpstr>
      <vt:lpstr>1952-yilgacha Yaponiya   hukumati mazkur shtab tomonidan nazorat qilindi,   mamlakatni modernizatsiya qilish bo‘yicha reja va  tashabbuslar ham shu  shtabga tegishli bo‘ldi.</vt:lpstr>
      <vt:lpstr>Yapon okkupatsiyasi 1951-yil</vt:lpstr>
      <vt:lpstr>AQSh Yaponiyada demokratik jarayonlarni  boshladi va bundan ko‘zlagan asosiy maqsadi: 1. Yaponiyaning  demokratik   davlatga   aylanishi   va hech  qachon  boshqalarga  xavf  solmasligini; 2. Yaponlarda o‘zining  ming  yillik jangchilik  an’analariga ega  bo‘lgan  jangovarlik ruhini sindirish.</vt:lpstr>
      <vt:lpstr>Amerika siyosati</vt:lpstr>
      <vt:lpstr>GFR</vt:lpstr>
      <vt:lpstr>Yaponiyada islohotlar</vt:lpstr>
      <vt:lpstr>Презентация PowerPoint</vt:lpstr>
      <vt:lpstr>Презентация PowerPoint</vt:lpstr>
      <vt:lpstr>Презентация PowerPoint</vt:lpstr>
      <vt:lpstr>GFR</vt:lpstr>
      <vt:lpstr>Ikkinchi Jahon urushidan keyin: imperator davlat rahbari sifatida saqlab qolindi, ko‘p partiyali parlament demokratiyasiga asoslandi.  1989 yil 7-yanvarida marhum imperator Shoyening katta o‘g‘li 55 yoshli Akixito Yaponiyaning 125-imperatoriga aylandi. An‘anaviy Yaponiyadagi hisob-kitoblarga ko‘ra, rasmiy ravishda Heisei deb nomlangan yangi davr boshlandi.</vt:lpstr>
      <vt:lpstr>Презентация PowerPoint</vt:lpstr>
      <vt:lpstr>Yangi Industrial Davlatlar</vt:lpstr>
      <vt:lpstr>Osiyoning yangi industrial davlatlari</vt:lpstr>
      <vt:lpstr>Janubiy Koreya</vt:lpstr>
      <vt:lpstr>Janubiy Koreya</vt:lpstr>
      <vt:lpstr>Janubiy Koreya</vt:lpstr>
      <vt:lpstr>Iqtisodiy rivojlanishi</vt:lpstr>
      <vt:lpstr>    </vt:lpstr>
      <vt:lpstr>Xulosa</vt:lpstr>
      <vt:lpstr>Mustaqil bajarish uchun topshiriqlar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User</cp:lastModifiedBy>
  <cp:revision>1599</cp:revision>
  <dcterms:created xsi:type="dcterms:W3CDTF">2014-10-08T23:03:32Z</dcterms:created>
  <dcterms:modified xsi:type="dcterms:W3CDTF">2021-02-06T13:05:54Z</dcterms:modified>
</cp:coreProperties>
</file>