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6"/>
  </p:notesMasterIdLst>
  <p:sldIdLst>
    <p:sldId id="1356" r:id="rId11"/>
    <p:sldId id="1402" r:id="rId12"/>
    <p:sldId id="1449" r:id="rId13"/>
    <p:sldId id="1438" r:id="rId14"/>
    <p:sldId id="1461" r:id="rId15"/>
    <p:sldId id="1463" r:id="rId16"/>
    <p:sldId id="1465" r:id="rId17"/>
    <p:sldId id="1464" r:id="rId18"/>
    <p:sldId id="1439" r:id="rId19"/>
    <p:sldId id="1434" r:id="rId20"/>
    <p:sldId id="1469" r:id="rId21"/>
    <p:sldId id="1451" r:id="rId22"/>
    <p:sldId id="1468" r:id="rId23"/>
    <p:sldId id="1471" r:id="rId24"/>
    <p:sldId id="1473" r:id="rId25"/>
    <p:sldId id="1472" r:id="rId26"/>
    <p:sldId id="1459" r:id="rId27"/>
    <p:sldId id="1450" r:id="rId28"/>
    <p:sldId id="1474" r:id="rId29"/>
    <p:sldId id="1453" r:id="rId30"/>
    <p:sldId id="1476" r:id="rId31"/>
    <p:sldId id="1475" r:id="rId32"/>
    <p:sldId id="1477" r:id="rId33"/>
    <p:sldId id="1454" r:id="rId34"/>
    <p:sldId id="1433" r:id="rId3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49"/>
            <p14:sldId id="1438"/>
            <p14:sldId id="1461"/>
            <p14:sldId id="1463"/>
            <p14:sldId id="1465"/>
            <p14:sldId id="1464"/>
            <p14:sldId id="1439"/>
            <p14:sldId id="1434"/>
            <p14:sldId id="1469"/>
            <p14:sldId id="1451"/>
            <p14:sldId id="1468"/>
            <p14:sldId id="1471"/>
            <p14:sldId id="1473"/>
            <p14:sldId id="1472"/>
            <p14:sldId id="1459"/>
            <p14:sldId id="1450"/>
            <p14:sldId id="1474"/>
            <p14:sldId id="1453"/>
            <p14:sldId id="1476"/>
            <p14:sldId id="1475"/>
            <p14:sldId id="1477"/>
            <p14:sldId id="1454"/>
          </p14:sldIdLst>
        </p14:section>
        <p14:section name="Custom icons" id="{AE7553D5-C09E-4928-A948-69A0E1F717F4}">
          <p14:sldIdLst>
            <p14:sldId id="1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00"/>
    <a:srgbClr val="327880"/>
    <a:srgbClr val="328682"/>
    <a:srgbClr val="B2B2B2"/>
    <a:srgbClr val="FFFFFF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434" autoAdjust="0"/>
  </p:normalViewPr>
  <p:slideViewPr>
    <p:cSldViewPr snapToObjects="1">
      <p:cViewPr varScale="1">
        <p:scale>
          <a:sx n="229" d="100"/>
          <a:sy n="229" d="100"/>
        </p:scale>
        <p:origin x="612" y="16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D8AF5-EEED-4299-9947-0B4EE1E48F6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FFE83B-60A3-4C82-8FC1-40DF5850BDFC}">
      <dgm:prSet custT="1"/>
      <dgm:spPr>
        <a:solidFill>
          <a:schemeClr val="tx1"/>
        </a:solidFill>
      </dgm:spPr>
      <dgm:t>
        <a:bodyPr/>
        <a:lstStyle/>
        <a:p>
          <a:pPr marL="177800" indent="92075" rtl="0">
            <a:lnSpc>
              <a:spcPct val="100000"/>
            </a:lnSpc>
          </a:pPr>
          <a:r>
            <a:rPr lang="ms-MY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GFR</a:t>
          </a:r>
          <a:r>
            <a:rPr lang="ms-MY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da </a:t>
          </a:r>
          <a:r>
            <a:rPr lang="ms-MY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1950-1960</a:t>
          </a:r>
          <a:r>
            <a:rPr lang="ms-MY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-yillarda iqtisod jadal  sur’atlar bilan rivojlandi: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395E5-EBDC-4DC6-AE73-E27830CCFCBE}" type="parTrans" cxnId="{5682B302-1366-43C4-8E2E-B7A4D7BAED92}">
      <dgm:prSet/>
      <dgm:spPr/>
      <dgm:t>
        <a:bodyPr/>
        <a:lstStyle/>
        <a:p>
          <a:endParaRPr lang="ru-RU"/>
        </a:p>
      </dgm:t>
    </dgm:pt>
    <dgm:pt modelId="{8234640E-C052-47B3-93D5-3ABE072E0FDC}" type="sibTrans" cxnId="{5682B302-1366-43C4-8E2E-B7A4D7BAED92}">
      <dgm:prSet/>
      <dgm:spPr/>
      <dgm:t>
        <a:bodyPr/>
        <a:lstStyle/>
        <a:p>
          <a:endParaRPr lang="ru-RU"/>
        </a:p>
      </dgm:t>
    </dgm:pt>
    <dgm:pt modelId="{6CF1EA68-8016-4EC4-A63E-46B372A40589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177800" indent="0" algn="l" rtl="0">
            <a:lnSpc>
              <a:spcPct val="100000"/>
            </a:lnSpc>
          </a:pPr>
          <a:r>
            <a:rPr lang="ms-MY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ms-MY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Harbiy harajatlarning kamligi.</a:t>
          </a:r>
        </a:p>
        <a:p>
          <a:pPr marL="177800" indent="0" algn="l" rtl="0">
            <a:lnSpc>
              <a:spcPct val="100000"/>
            </a:lnSpc>
          </a:pPr>
          <a:r>
            <a:rPr lang="ms-MY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ms-MY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“Marshall rejasi” bo‘yicha Amerikaning mo‘l-ko‘l yordami.</a:t>
          </a:r>
        </a:p>
        <a:p>
          <a:pPr marL="177800" indent="0" algn="l" rtl="0">
            <a:lnSpc>
              <a:spcPct val="100000"/>
            </a:lnSpc>
          </a:pPr>
          <a:r>
            <a:rPr lang="ms-MY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ms-MY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Arzon chet el ishchi  kuchidan  unumli  foydalanish.</a:t>
          </a:r>
        </a:p>
        <a:p>
          <a:pPr marL="177800" indent="0" algn="l" rtl="0">
            <a:lnSpc>
              <a:spcPct val="100000"/>
            </a:lnSpc>
          </a:pPr>
          <a:r>
            <a:rPr lang="ms-MY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ms-MY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Yangi uskunalarning keltirilishi.  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BC34F-9C3A-420B-A291-1BA97BEACB6D}" type="parTrans" cxnId="{0FDB7349-795E-4B9C-B1DB-246D8383326C}">
      <dgm:prSet/>
      <dgm:spPr/>
      <dgm:t>
        <a:bodyPr/>
        <a:lstStyle/>
        <a:p>
          <a:endParaRPr lang="ru-RU"/>
        </a:p>
      </dgm:t>
    </dgm:pt>
    <dgm:pt modelId="{275D224F-0D4D-4CCD-97A7-DCD879BDF351}" type="sibTrans" cxnId="{0FDB7349-795E-4B9C-B1DB-246D8383326C}">
      <dgm:prSet/>
      <dgm:spPr/>
      <dgm:t>
        <a:bodyPr/>
        <a:lstStyle/>
        <a:p>
          <a:endParaRPr lang="ru-RU"/>
        </a:p>
      </dgm:t>
    </dgm:pt>
    <dgm:pt modelId="{44FC3093-77C0-4F69-9B9B-010BF6E9D4E7}" type="pres">
      <dgm:prSet presAssocID="{2D6D8AF5-EEED-4299-9947-0B4EE1E48F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33D861-829D-431E-95E8-D2516561E388}" type="pres">
      <dgm:prSet presAssocID="{7FFFE83B-60A3-4C82-8FC1-40DF5850BDFC}" presName="composite" presStyleCnt="0"/>
      <dgm:spPr/>
    </dgm:pt>
    <dgm:pt modelId="{90BB7D6B-E4AE-4F67-9098-3D843E632C7E}" type="pres">
      <dgm:prSet presAssocID="{7FFFE83B-60A3-4C82-8FC1-40DF5850BDFC}" presName="imgShp" presStyleLbl="fgImgPlace1" presStyleIdx="0" presStyleCnt="2" custScaleX="114761" custScaleY="109603" custLinFactNeighborX="-74127" custLinFactNeighborY="120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0415711-3B96-462E-BEC8-396BA5C5A1BF}" type="pres">
      <dgm:prSet presAssocID="{7FFFE83B-60A3-4C82-8FC1-40DF5850BDFC}" presName="txShp" presStyleLbl="node1" presStyleIdx="0" presStyleCnt="2" custScaleX="138915" custLinFactNeighborX="128" custLinFactNeighborY="12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81098-92F2-4F5F-8826-58024A98DA38}" type="pres">
      <dgm:prSet presAssocID="{8234640E-C052-47B3-93D5-3ABE072E0FDC}" presName="spacing" presStyleCnt="0"/>
      <dgm:spPr/>
    </dgm:pt>
    <dgm:pt modelId="{6A1EDF76-EA71-4E8B-8161-E26B53F5E39C}" type="pres">
      <dgm:prSet presAssocID="{6CF1EA68-8016-4EC4-A63E-46B372A40589}" presName="composite" presStyleCnt="0"/>
      <dgm:spPr/>
    </dgm:pt>
    <dgm:pt modelId="{F244CE98-274B-4A8C-83FD-4B5E72112040}" type="pres">
      <dgm:prSet presAssocID="{6CF1EA68-8016-4EC4-A63E-46B372A40589}" presName="imgShp" presStyleLbl="fgImgPlace1" presStyleIdx="1" presStyleCnt="2" custScaleX="123437" custScaleY="130954" custLinFactNeighborX="-93181" custLinFactNeighborY="-13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4E1409-7EA8-43D3-9C71-3E9DD6804F9C}" type="pres">
      <dgm:prSet presAssocID="{6CF1EA68-8016-4EC4-A63E-46B372A40589}" presName="txShp" presStyleLbl="node1" presStyleIdx="1" presStyleCnt="2" custScaleX="142461" custScaleY="21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82B302-1366-43C4-8E2E-B7A4D7BAED92}" srcId="{2D6D8AF5-EEED-4299-9947-0B4EE1E48F6B}" destId="{7FFFE83B-60A3-4C82-8FC1-40DF5850BDFC}" srcOrd="0" destOrd="0" parTransId="{003395E5-EBDC-4DC6-AE73-E27830CCFCBE}" sibTransId="{8234640E-C052-47B3-93D5-3ABE072E0FDC}"/>
    <dgm:cxn modelId="{9281CE7A-5853-4689-B888-B3B222ABCC1A}" type="presOf" srcId="{6CF1EA68-8016-4EC4-A63E-46B372A40589}" destId="{714E1409-7EA8-43D3-9C71-3E9DD6804F9C}" srcOrd="0" destOrd="0" presId="urn:microsoft.com/office/officeart/2005/8/layout/vList3"/>
    <dgm:cxn modelId="{095533CD-1E4B-404B-8DF7-6B60BF35AA39}" type="presOf" srcId="{2D6D8AF5-EEED-4299-9947-0B4EE1E48F6B}" destId="{44FC3093-77C0-4F69-9B9B-010BF6E9D4E7}" srcOrd="0" destOrd="0" presId="urn:microsoft.com/office/officeart/2005/8/layout/vList3"/>
    <dgm:cxn modelId="{6335ED31-2DD8-4295-8825-3DD5D0D46668}" type="presOf" srcId="{7FFFE83B-60A3-4C82-8FC1-40DF5850BDFC}" destId="{C0415711-3B96-462E-BEC8-396BA5C5A1BF}" srcOrd="0" destOrd="0" presId="urn:microsoft.com/office/officeart/2005/8/layout/vList3"/>
    <dgm:cxn modelId="{0FDB7349-795E-4B9C-B1DB-246D8383326C}" srcId="{2D6D8AF5-EEED-4299-9947-0B4EE1E48F6B}" destId="{6CF1EA68-8016-4EC4-A63E-46B372A40589}" srcOrd="1" destOrd="0" parTransId="{E8CBC34F-9C3A-420B-A291-1BA97BEACB6D}" sibTransId="{275D224F-0D4D-4CCD-97A7-DCD879BDF351}"/>
    <dgm:cxn modelId="{3460C197-1175-4DD4-93CA-C310E54E86D2}" type="presParOf" srcId="{44FC3093-77C0-4F69-9B9B-010BF6E9D4E7}" destId="{4233D861-829D-431E-95E8-D2516561E388}" srcOrd="0" destOrd="0" presId="urn:microsoft.com/office/officeart/2005/8/layout/vList3"/>
    <dgm:cxn modelId="{0ADEB510-55E5-4660-B0D3-7440353DDEF2}" type="presParOf" srcId="{4233D861-829D-431E-95E8-D2516561E388}" destId="{90BB7D6B-E4AE-4F67-9098-3D843E632C7E}" srcOrd="0" destOrd="0" presId="urn:microsoft.com/office/officeart/2005/8/layout/vList3"/>
    <dgm:cxn modelId="{0E04D241-C0D2-4245-B86B-F39093F58D1D}" type="presParOf" srcId="{4233D861-829D-431E-95E8-D2516561E388}" destId="{C0415711-3B96-462E-BEC8-396BA5C5A1BF}" srcOrd="1" destOrd="0" presId="urn:microsoft.com/office/officeart/2005/8/layout/vList3"/>
    <dgm:cxn modelId="{7FF3CCD5-4243-4F05-8BD3-D6C839AC619A}" type="presParOf" srcId="{44FC3093-77C0-4F69-9B9B-010BF6E9D4E7}" destId="{FE181098-92F2-4F5F-8826-58024A98DA38}" srcOrd="1" destOrd="0" presId="urn:microsoft.com/office/officeart/2005/8/layout/vList3"/>
    <dgm:cxn modelId="{CC3407AF-3A5C-46EF-8BB2-221E70625C54}" type="presParOf" srcId="{44FC3093-77C0-4F69-9B9B-010BF6E9D4E7}" destId="{6A1EDF76-EA71-4E8B-8161-E26B53F5E39C}" srcOrd="2" destOrd="0" presId="urn:microsoft.com/office/officeart/2005/8/layout/vList3"/>
    <dgm:cxn modelId="{ABE96B01-6E31-4E31-9ECC-EFAC405CD641}" type="presParOf" srcId="{6A1EDF76-EA71-4E8B-8161-E26B53F5E39C}" destId="{F244CE98-274B-4A8C-83FD-4B5E72112040}" srcOrd="0" destOrd="0" presId="urn:microsoft.com/office/officeart/2005/8/layout/vList3"/>
    <dgm:cxn modelId="{5220C6F3-5F1B-43B2-AAF7-2A8E74E4A6A0}" type="presParOf" srcId="{6A1EDF76-EA71-4E8B-8161-E26B53F5E39C}" destId="{714E1409-7EA8-43D3-9C71-3E9DD6804F9C}" srcOrd="1" destOrd="0" presId="urn:microsoft.com/office/officeart/2005/8/layout/vList3"/>
  </dgm:cxnLst>
  <dgm:bg>
    <a:solidFill>
      <a:schemeClr val="tx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D8AF5-EEED-4299-9947-0B4EE1E48F6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99CC14-6059-44C6-937B-AA4A8068611F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177800" indent="0" rtl="0">
            <a:lnSpc>
              <a:spcPct val="100000"/>
            </a:lnSpc>
          </a:pPr>
          <a:r>
            <a:rPr lang="ms-MY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GFR</a:t>
          </a:r>
          <a:r>
            <a:rPr lang="ms-MY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barcha qarzlaridan qutulib,   ancha katta oltin-valyuta zahirasini ham yaratdi</a:t>
          </a:r>
          <a:r>
            <a:rPr lang="ms-MY" sz="20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742F5-DC01-449C-BC41-8AE666ED3A2D}" type="parTrans" cxnId="{A66966A2-E636-4819-BEEC-2F9715959ADB}">
      <dgm:prSet/>
      <dgm:spPr/>
      <dgm:t>
        <a:bodyPr/>
        <a:lstStyle/>
        <a:p>
          <a:endParaRPr lang="ru-RU"/>
        </a:p>
      </dgm:t>
    </dgm:pt>
    <dgm:pt modelId="{437F20F0-D8D1-47AE-868E-BBDFA2C05A04}" type="sibTrans" cxnId="{A66966A2-E636-4819-BEEC-2F9715959ADB}">
      <dgm:prSet/>
      <dgm:spPr/>
      <dgm:t>
        <a:bodyPr/>
        <a:lstStyle/>
        <a:p>
          <a:endParaRPr lang="ru-RU"/>
        </a:p>
      </dgm:t>
    </dgm:pt>
    <dgm:pt modelId="{44FC3093-77C0-4F69-9B9B-010BF6E9D4E7}" type="pres">
      <dgm:prSet presAssocID="{2D6D8AF5-EEED-4299-9947-0B4EE1E48F6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91845A-0846-4AE8-929F-E5A3A653824E}" type="pres">
      <dgm:prSet presAssocID="{6099CC14-6059-44C6-937B-AA4A8068611F}" presName="composite" presStyleCnt="0"/>
      <dgm:spPr/>
    </dgm:pt>
    <dgm:pt modelId="{5C7E3186-A45E-4323-9C16-BE852A5FFC75}" type="pres">
      <dgm:prSet presAssocID="{6099CC14-6059-44C6-937B-AA4A8068611F}" presName="imgShp" presStyleLbl="fgImgPlace1" presStyleIdx="0" presStyleCnt="1" custScaleX="78252" custScaleY="82637" custLinFactNeighborX="-86900" custLinFactNeighborY="-12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353303-1C22-4A60-9273-B8C85D127770}" type="pres">
      <dgm:prSet presAssocID="{6099CC14-6059-44C6-937B-AA4A8068611F}" presName="txShp" presStyleLbl="node1" presStyleIdx="0" presStyleCnt="1" custScaleX="140483" custScaleY="77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6966A2-E636-4819-BEEC-2F9715959ADB}" srcId="{2D6D8AF5-EEED-4299-9947-0B4EE1E48F6B}" destId="{6099CC14-6059-44C6-937B-AA4A8068611F}" srcOrd="0" destOrd="0" parTransId="{4CE742F5-DC01-449C-BC41-8AE666ED3A2D}" sibTransId="{437F20F0-D8D1-47AE-868E-BBDFA2C05A04}"/>
    <dgm:cxn modelId="{55DB678A-FA78-4BA7-BD0E-93D7DE7BB8A9}" type="presOf" srcId="{6099CC14-6059-44C6-937B-AA4A8068611F}" destId="{E8353303-1C22-4A60-9273-B8C85D127770}" srcOrd="0" destOrd="0" presId="urn:microsoft.com/office/officeart/2005/8/layout/vList3"/>
    <dgm:cxn modelId="{122CCF76-6C59-4835-8C57-9DF84998EB10}" type="presOf" srcId="{2D6D8AF5-EEED-4299-9947-0B4EE1E48F6B}" destId="{44FC3093-77C0-4F69-9B9B-010BF6E9D4E7}" srcOrd="0" destOrd="0" presId="urn:microsoft.com/office/officeart/2005/8/layout/vList3"/>
    <dgm:cxn modelId="{AF1E9B94-15D9-4BCB-A853-3374175886CB}" type="presParOf" srcId="{44FC3093-77C0-4F69-9B9B-010BF6E9D4E7}" destId="{F291845A-0846-4AE8-929F-E5A3A653824E}" srcOrd="0" destOrd="0" presId="urn:microsoft.com/office/officeart/2005/8/layout/vList3"/>
    <dgm:cxn modelId="{CC24DC0B-ACA9-44F0-93B2-FE65278F7A83}" type="presParOf" srcId="{F291845A-0846-4AE8-929F-E5A3A653824E}" destId="{5C7E3186-A45E-4323-9C16-BE852A5FFC75}" srcOrd="0" destOrd="0" presId="urn:microsoft.com/office/officeart/2005/8/layout/vList3"/>
    <dgm:cxn modelId="{EC49419B-A10F-4E87-9E8F-8EB9AD9A5F75}" type="presParOf" srcId="{F291845A-0846-4AE8-929F-E5A3A653824E}" destId="{E8353303-1C22-4A60-9273-B8C85D127770}" srcOrd="1" destOrd="0" presId="urn:microsoft.com/office/officeart/2005/8/layout/vList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BFF963-567B-4B88-B072-704B2777885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FCB8A-5F25-4B67-A128-E3271FB8606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ms-MY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1955-yildayoq misli ko‘rilmagan taraqqiyotga erishildi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1A40C-0393-4759-B429-F2A167EEE8C8}" type="parTrans" cxnId="{3AD8DA71-D795-4A4D-BF0E-A3C63A30E6E5}">
      <dgm:prSet/>
      <dgm:spPr/>
      <dgm:t>
        <a:bodyPr/>
        <a:lstStyle/>
        <a:p>
          <a:endParaRPr lang="ru-RU"/>
        </a:p>
      </dgm:t>
    </dgm:pt>
    <dgm:pt modelId="{A5F37627-2AC2-4335-A287-0C2E81D96904}" type="sibTrans" cxnId="{3AD8DA71-D795-4A4D-BF0E-A3C63A30E6E5}">
      <dgm:prSet/>
      <dgm:spPr/>
      <dgm:t>
        <a:bodyPr/>
        <a:lstStyle/>
        <a:p>
          <a:endParaRPr lang="ru-RU"/>
        </a:p>
      </dgm:t>
    </dgm:pt>
    <dgm:pt modelId="{0942B39E-7C37-4A6A-8688-11AC1C5074A4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/>
          <a:r>
            <a:rPr lang="ms-MY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Sharqdan ko‘chib kelayotganlar oqimi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7F4F9-9D5E-4C04-83F6-BA51A0029AA7}" type="parTrans" cxnId="{7F8CB442-E3C6-4F57-8213-7A7551A03FAE}">
      <dgm:prSet/>
      <dgm:spPr/>
      <dgm:t>
        <a:bodyPr/>
        <a:lstStyle/>
        <a:p>
          <a:endParaRPr lang="ru-RU"/>
        </a:p>
      </dgm:t>
    </dgm:pt>
    <dgm:pt modelId="{0DFFA5C9-0A6E-490D-A220-5720CF1FDED5}" type="sibTrans" cxnId="{7F8CB442-E3C6-4F57-8213-7A7551A03FAE}">
      <dgm:prSet/>
      <dgm:spPr/>
      <dgm:t>
        <a:bodyPr/>
        <a:lstStyle/>
        <a:p>
          <a:endParaRPr lang="ru-RU"/>
        </a:p>
      </dgm:t>
    </dgm:pt>
    <dgm:pt modelId="{4CFA877C-3A20-4FBB-9D56-72B8FE25818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ms-MY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Kansler K.Adenauerning qulay iqtisodiy siyosati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A7BE1-1AFA-48BE-993C-278AEF4E9448}" type="parTrans" cxnId="{E7B82B3B-D3AB-4F69-9E96-379B0DFC020F}">
      <dgm:prSet/>
      <dgm:spPr/>
      <dgm:t>
        <a:bodyPr/>
        <a:lstStyle/>
        <a:p>
          <a:endParaRPr lang="ru-RU"/>
        </a:p>
      </dgm:t>
    </dgm:pt>
    <dgm:pt modelId="{E15488E7-9EE7-4F7B-8E7D-8C9C262AB7EF}" type="sibTrans" cxnId="{E7B82B3B-D3AB-4F69-9E96-379B0DFC020F}">
      <dgm:prSet/>
      <dgm:spPr/>
      <dgm:t>
        <a:bodyPr/>
        <a:lstStyle/>
        <a:p>
          <a:endParaRPr lang="ru-RU"/>
        </a:p>
      </dgm:t>
    </dgm:pt>
    <dgm:pt modelId="{2C81E01C-D009-4FEC-96A6-FA65586DF8B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ms-MY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GFR “Marshall rejasi” doirasida olgan moliyaviy  “darmon”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D77F9-5641-48BC-A75D-3E7C3C9C1B9A}" type="parTrans" cxnId="{70A518E5-9F6B-4543-A1CA-B30A1AA6BD8F}">
      <dgm:prSet/>
      <dgm:spPr/>
      <dgm:t>
        <a:bodyPr/>
        <a:lstStyle/>
        <a:p>
          <a:endParaRPr lang="ru-RU"/>
        </a:p>
      </dgm:t>
    </dgm:pt>
    <dgm:pt modelId="{6D95433F-89F1-4F7B-9A9B-F0F4F5E1EF82}" type="sibTrans" cxnId="{70A518E5-9F6B-4543-A1CA-B30A1AA6BD8F}">
      <dgm:prSet/>
      <dgm:spPr/>
      <dgm:t>
        <a:bodyPr/>
        <a:lstStyle/>
        <a:p>
          <a:endParaRPr lang="ru-RU"/>
        </a:p>
      </dgm:t>
    </dgm:pt>
    <dgm:pt modelId="{F016D4F3-5D53-4FB1-A39C-AE6AE3FF702F}" type="pres">
      <dgm:prSet presAssocID="{1BBFF963-567B-4B88-B072-704B277788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4421C-5F11-4D90-A5F6-610F17908795}" type="pres">
      <dgm:prSet presAssocID="{2C81E01C-D009-4FEC-96A6-FA65586DF8B2}" presName="boxAndChildren" presStyleCnt="0"/>
      <dgm:spPr/>
    </dgm:pt>
    <dgm:pt modelId="{510692A8-5AE4-46B1-A038-B995BC40CEDF}" type="pres">
      <dgm:prSet presAssocID="{2C81E01C-D009-4FEC-96A6-FA65586DF8B2}" presName="parentTextBox" presStyleLbl="node1" presStyleIdx="0" presStyleCnt="4"/>
      <dgm:spPr/>
      <dgm:t>
        <a:bodyPr/>
        <a:lstStyle/>
        <a:p>
          <a:endParaRPr lang="ru-RU"/>
        </a:p>
      </dgm:t>
    </dgm:pt>
    <dgm:pt modelId="{C6D28848-C0C4-4F2B-AE54-DA598A070811}" type="pres">
      <dgm:prSet presAssocID="{E15488E7-9EE7-4F7B-8E7D-8C9C262AB7EF}" presName="sp" presStyleCnt="0"/>
      <dgm:spPr/>
    </dgm:pt>
    <dgm:pt modelId="{3A31FD95-3BB7-47CA-9068-1EF870987F58}" type="pres">
      <dgm:prSet presAssocID="{4CFA877C-3A20-4FBB-9D56-72B8FE258183}" presName="arrowAndChildren" presStyleCnt="0"/>
      <dgm:spPr/>
    </dgm:pt>
    <dgm:pt modelId="{4295AA9E-51B0-4112-B0C6-C3DC94960D84}" type="pres">
      <dgm:prSet presAssocID="{4CFA877C-3A20-4FBB-9D56-72B8FE258183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0EFD6E96-2A40-48B5-ACEB-76805E0802DE}" type="pres">
      <dgm:prSet presAssocID="{0DFFA5C9-0A6E-490D-A220-5720CF1FDED5}" presName="sp" presStyleCnt="0"/>
      <dgm:spPr/>
    </dgm:pt>
    <dgm:pt modelId="{9CC40F7F-8832-4E08-8D67-99DB043F6581}" type="pres">
      <dgm:prSet presAssocID="{0942B39E-7C37-4A6A-8688-11AC1C5074A4}" presName="arrowAndChildren" presStyleCnt="0"/>
      <dgm:spPr/>
    </dgm:pt>
    <dgm:pt modelId="{7AD9CAEA-9D19-4174-BC4C-F6A1351FBD99}" type="pres">
      <dgm:prSet presAssocID="{0942B39E-7C37-4A6A-8688-11AC1C5074A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EA225F52-0E1D-4555-AF72-FC321A1F3537}" type="pres">
      <dgm:prSet presAssocID="{A5F37627-2AC2-4335-A287-0C2E81D96904}" presName="sp" presStyleCnt="0"/>
      <dgm:spPr/>
    </dgm:pt>
    <dgm:pt modelId="{B0BC8245-1782-43C3-90B1-96C246DFCE8C}" type="pres">
      <dgm:prSet presAssocID="{CD6FCB8A-5F25-4B67-A128-E3271FB86069}" presName="arrowAndChildren" presStyleCnt="0"/>
      <dgm:spPr/>
    </dgm:pt>
    <dgm:pt modelId="{5290769D-CC18-445D-82E2-A976C536DA8A}" type="pres">
      <dgm:prSet presAssocID="{CD6FCB8A-5F25-4B67-A128-E3271FB86069}" presName="parentTextArrow" presStyleLbl="node1" presStyleIdx="3" presStyleCnt="4" custLinFactNeighborY="-5560"/>
      <dgm:spPr/>
      <dgm:t>
        <a:bodyPr/>
        <a:lstStyle/>
        <a:p>
          <a:endParaRPr lang="ru-RU"/>
        </a:p>
      </dgm:t>
    </dgm:pt>
  </dgm:ptLst>
  <dgm:cxnLst>
    <dgm:cxn modelId="{77D92175-120A-4C9A-9E29-0F9792912BD3}" type="presOf" srcId="{0942B39E-7C37-4A6A-8688-11AC1C5074A4}" destId="{7AD9CAEA-9D19-4174-BC4C-F6A1351FBD99}" srcOrd="0" destOrd="0" presId="urn:microsoft.com/office/officeart/2005/8/layout/process4"/>
    <dgm:cxn modelId="{04AE8D68-97C8-435B-AB9F-86053EFF4938}" type="presOf" srcId="{CD6FCB8A-5F25-4B67-A128-E3271FB86069}" destId="{5290769D-CC18-445D-82E2-A976C536DA8A}" srcOrd="0" destOrd="0" presId="urn:microsoft.com/office/officeart/2005/8/layout/process4"/>
    <dgm:cxn modelId="{B2337EF0-493D-4603-B6A6-6FFB27DBD7A6}" type="presOf" srcId="{2C81E01C-D009-4FEC-96A6-FA65586DF8B2}" destId="{510692A8-5AE4-46B1-A038-B995BC40CEDF}" srcOrd="0" destOrd="0" presId="urn:microsoft.com/office/officeart/2005/8/layout/process4"/>
    <dgm:cxn modelId="{E7B82B3B-D3AB-4F69-9E96-379B0DFC020F}" srcId="{1BBFF963-567B-4B88-B072-704B2777885B}" destId="{4CFA877C-3A20-4FBB-9D56-72B8FE258183}" srcOrd="2" destOrd="0" parTransId="{4D9A7BE1-1AFA-48BE-993C-278AEF4E9448}" sibTransId="{E15488E7-9EE7-4F7B-8E7D-8C9C262AB7EF}"/>
    <dgm:cxn modelId="{7F8CB442-E3C6-4F57-8213-7A7551A03FAE}" srcId="{1BBFF963-567B-4B88-B072-704B2777885B}" destId="{0942B39E-7C37-4A6A-8688-11AC1C5074A4}" srcOrd="1" destOrd="0" parTransId="{6437F4F9-9D5E-4C04-83F6-BA51A0029AA7}" sibTransId="{0DFFA5C9-0A6E-490D-A220-5720CF1FDED5}"/>
    <dgm:cxn modelId="{B265B06C-45A4-43B3-8342-15D4AD50A360}" type="presOf" srcId="{1BBFF963-567B-4B88-B072-704B2777885B}" destId="{F016D4F3-5D53-4FB1-A39C-AE6AE3FF702F}" srcOrd="0" destOrd="0" presId="urn:microsoft.com/office/officeart/2005/8/layout/process4"/>
    <dgm:cxn modelId="{70A518E5-9F6B-4543-A1CA-B30A1AA6BD8F}" srcId="{1BBFF963-567B-4B88-B072-704B2777885B}" destId="{2C81E01C-D009-4FEC-96A6-FA65586DF8B2}" srcOrd="3" destOrd="0" parTransId="{A21D77F9-5641-48BC-A75D-3E7C3C9C1B9A}" sibTransId="{6D95433F-89F1-4F7B-9A9B-F0F4F5E1EF82}"/>
    <dgm:cxn modelId="{3AD8DA71-D795-4A4D-BF0E-A3C63A30E6E5}" srcId="{1BBFF963-567B-4B88-B072-704B2777885B}" destId="{CD6FCB8A-5F25-4B67-A128-E3271FB86069}" srcOrd="0" destOrd="0" parTransId="{3EA1A40C-0393-4759-B429-F2A167EEE8C8}" sibTransId="{A5F37627-2AC2-4335-A287-0C2E81D96904}"/>
    <dgm:cxn modelId="{934E8A3D-C407-4B0E-B595-7AACA1EC746F}" type="presOf" srcId="{4CFA877C-3A20-4FBB-9D56-72B8FE258183}" destId="{4295AA9E-51B0-4112-B0C6-C3DC94960D84}" srcOrd="0" destOrd="0" presId="urn:microsoft.com/office/officeart/2005/8/layout/process4"/>
    <dgm:cxn modelId="{FF5E1004-415A-47F9-816F-6059568AB154}" type="presParOf" srcId="{F016D4F3-5D53-4FB1-A39C-AE6AE3FF702F}" destId="{B7A4421C-5F11-4D90-A5F6-610F17908795}" srcOrd="0" destOrd="0" presId="urn:microsoft.com/office/officeart/2005/8/layout/process4"/>
    <dgm:cxn modelId="{CFED5319-04D8-4250-B980-5D4CADC83ED9}" type="presParOf" srcId="{B7A4421C-5F11-4D90-A5F6-610F17908795}" destId="{510692A8-5AE4-46B1-A038-B995BC40CEDF}" srcOrd="0" destOrd="0" presId="urn:microsoft.com/office/officeart/2005/8/layout/process4"/>
    <dgm:cxn modelId="{1F45B754-AE06-4A39-94E0-AFEEBE286AFE}" type="presParOf" srcId="{F016D4F3-5D53-4FB1-A39C-AE6AE3FF702F}" destId="{C6D28848-C0C4-4F2B-AE54-DA598A070811}" srcOrd="1" destOrd="0" presId="urn:microsoft.com/office/officeart/2005/8/layout/process4"/>
    <dgm:cxn modelId="{1FC239F0-DED7-4ED9-B461-83A319278C7B}" type="presParOf" srcId="{F016D4F3-5D53-4FB1-A39C-AE6AE3FF702F}" destId="{3A31FD95-3BB7-47CA-9068-1EF870987F58}" srcOrd="2" destOrd="0" presId="urn:microsoft.com/office/officeart/2005/8/layout/process4"/>
    <dgm:cxn modelId="{A0726B28-5A68-4DF0-9F20-C62B97DB0663}" type="presParOf" srcId="{3A31FD95-3BB7-47CA-9068-1EF870987F58}" destId="{4295AA9E-51B0-4112-B0C6-C3DC94960D84}" srcOrd="0" destOrd="0" presId="urn:microsoft.com/office/officeart/2005/8/layout/process4"/>
    <dgm:cxn modelId="{4141CB56-71EA-4A01-A095-CB248536AAEB}" type="presParOf" srcId="{F016D4F3-5D53-4FB1-A39C-AE6AE3FF702F}" destId="{0EFD6E96-2A40-48B5-ACEB-76805E0802DE}" srcOrd="3" destOrd="0" presId="urn:microsoft.com/office/officeart/2005/8/layout/process4"/>
    <dgm:cxn modelId="{DB424C48-EEB2-4F5F-B976-D16657B7996B}" type="presParOf" srcId="{F016D4F3-5D53-4FB1-A39C-AE6AE3FF702F}" destId="{9CC40F7F-8832-4E08-8D67-99DB043F6581}" srcOrd="4" destOrd="0" presId="urn:microsoft.com/office/officeart/2005/8/layout/process4"/>
    <dgm:cxn modelId="{38BE4E78-EBA5-448B-B475-62DD99143D7B}" type="presParOf" srcId="{9CC40F7F-8832-4E08-8D67-99DB043F6581}" destId="{7AD9CAEA-9D19-4174-BC4C-F6A1351FBD99}" srcOrd="0" destOrd="0" presId="urn:microsoft.com/office/officeart/2005/8/layout/process4"/>
    <dgm:cxn modelId="{C521475F-2F87-4146-8150-57F6C459D449}" type="presParOf" srcId="{F016D4F3-5D53-4FB1-A39C-AE6AE3FF702F}" destId="{EA225F52-0E1D-4555-AF72-FC321A1F3537}" srcOrd="5" destOrd="0" presId="urn:microsoft.com/office/officeart/2005/8/layout/process4"/>
    <dgm:cxn modelId="{97684614-DACD-465C-9353-09A43B5E8C63}" type="presParOf" srcId="{F016D4F3-5D53-4FB1-A39C-AE6AE3FF702F}" destId="{B0BC8245-1782-43C3-90B1-96C246DFCE8C}" srcOrd="6" destOrd="0" presId="urn:microsoft.com/office/officeart/2005/8/layout/process4"/>
    <dgm:cxn modelId="{7B79232D-D3C9-459B-9950-66C49E557F23}" type="presParOf" srcId="{B0BC8245-1782-43C3-90B1-96C246DFCE8C}" destId="{5290769D-CC18-445D-82E2-A976C536DA8A}" srcOrd="0" destOrd="0" presId="urn:microsoft.com/office/officeart/2005/8/layout/process4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BFF963-567B-4B88-B072-704B2777885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E2ADE6-2BA4-4553-8E6C-947F4B1C88EC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 eng qisqa tarixiy muddatda urush qoldirgan yaralarni tuzata oldi 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8A99E-00AD-4CE1-96DD-6041AE797A22}" type="parTrans" cxnId="{13E942F5-D0D8-42D8-A498-FB4F790C85F2}">
      <dgm:prSet/>
      <dgm:spPr/>
      <dgm:t>
        <a:bodyPr/>
        <a:lstStyle/>
        <a:p>
          <a:endParaRPr lang="ru-RU"/>
        </a:p>
      </dgm:t>
    </dgm:pt>
    <dgm:pt modelId="{D28FFAD2-88E7-4660-A580-F79258352A3A}" type="sibTrans" cxnId="{13E942F5-D0D8-42D8-A498-FB4F790C85F2}">
      <dgm:prSet/>
      <dgm:spPr/>
      <dgm:t>
        <a:bodyPr/>
        <a:lstStyle/>
        <a:p>
          <a:endParaRPr lang="ru-RU"/>
        </a:p>
      </dgm:t>
    </dgm:pt>
    <dgm:pt modelId="{3106EF60-6B3A-4B45-A872-95C4D4EB55F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ms-MY" sz="20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Butun 1960-1970-yillar iqtisodning jadal o‘sish davri bo‘lib, “nemis iqtisodiy mo‘jizasi” nomini oldi.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D0F8E-5231-4088-967A-C2172CDB1C0C}" type="parTrans" cxnId="{FE5DA260-9542-4182-BB1D-D3F971095C4B}">
      <dgm:prSet/>
      <dgm:spPr/>
      <dgm:t>
        <a:bodyPr/>
        <a:lstStyle/>
        <a:p>
          <a:endParaRPr lang="ru-RU"/>
        </a:p>
      </dgm:t>
    </dgm:pt>
    <dgm:pt modelId="{EF134D00-A762-4D13-BAF5-73A54B40AB32}" type="sibTrans" cxnId="{FE5DA260-9542-4182-BB1D-D3F971095C4B}">
      <dgm:prSet/>
      <dgm:spPr/>
      <dgm:t>
        <a:bodyPr/>
        <a:lstStyle/>
        <a:p>
          <a:endParaRPr lang="ru-RU"/>
        </a:p>
      </dgm:t>
    </dgm:pt>
    <dgm:pt modelId="{F016D4F3-5D53-4FB1-A39C-AE6AE3FF702F}" type="pres">
      <dgm:prSet presAssocID="{1BBFF963-567B-4B88-B072-704B277788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BC2664-0843-49E7-92A1-F04BAEC6D206}" type="pres">
      <dgm:prSet presAssocID="{3106EF60-6B3A-4B45-A872-95C4D4EB55F1}" presName="boxAndChildren" presStyleCnt="0"/>
      <dgm:spPr/>
    </dgm:pt>
    <dgm:pt modelId="{8F729854-FB1E-47BF-8A97-FCF31EA6D22A}" type="pres">
      <dgm:prSet presAssocID="{3106EF60-6B3A-4B45-A872-95C4D4EB55F1}" presName="parentTextBox" presStyleLbl="node1" presStyleIdx="0" presStyleCnt="2"/>
      <dgm:spPr/>
      <dgm:t>
        <a:bodyPr/>
        <a:lstStyle/>
        <a:p>
          <a:endParaRPr lang="ru-RU"/>
        </a:p>
      </dgm:t>
    </dgm:pt>
    <dgm:pt modelId="{F216C01D-EDB9-43BD-A326-4223C320ED12}" type="pres">
      <dgm:prSet presAssocID="{D28FFAD2-88E7-4660-A580-F79258352A3A}" presName="sp" presStyleCnt="0"/>
      <dgm:spPr/>
    </dgm:pt>
    <dgm:pt modelId="{9CA9E545-E8AF-4F92-9D4F-FA4C6054A18B}" type="pres">
      <dgm:prSet presAssocID="{48E2ADE6-2BA4-4553-8E6C-947F4B1C88EC}" presName="arrowAndChildren" presStyleCnt="0"/>
      <dgm:spPr/>
    </dgm:pt>
    <dgm:pt modelId="{3DC2050C-50D6-4040-BF98-4B686F69115E}" type="pres">
      <dgm:prSet presAssocID="{48E2ADE6-2BA4-4553-8E6C-947F4B1C88EC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F5C57450-A7D8-4942-A935-CE24B2CCAF14}" type="presOf" srcId="{3106EF60-6B3A-4B45-A872-95C4D4EB55F1}" destId="{8F729854-FB1E-47BF-8A97-FCF31EA6D22A}" srcOrd="0" destOrd="0" presId="urn:microsoft.com/office/officeart/2005/8/layout/process4"/>
    <dgm:cxn modelId="{13E942F5-D0D8-42D8-A498-FB4F790C85F2}" srcId="{1BBFF963-567B-4B88-B072-704B2777885B}" destId="{48E2ADE6-2BA4-4553-8E6C-947F4B1C88EC}" srcOrd="0" destOrd="0" parTransId="{76C8A99E-00AD-4CE1-96DD-6041AE797A22}" sibTransId="{D28FFAD2-88E7-4660-A580-F79258352A3A}"/>
    <dgm:cxn modelId="{FE5DA260-9542-4182-BB1D-D3F971095C4B}" srcId="{1BBFF963-567B-4B88-B072-704B2777885B}" destId="{3106EF60-6B3A-4B45-A872-95C4D4EB55F1}" srcOrd="1" destOrd="0" parTransId="{AFCD0F8E-5231-4088-967A-C2172CDB1C0C}" sibTransId="{EF134D00-A762-4D13-BAF5-73A54B40AB32}"/>
    <dgm:cxn modelId="{52812305-D817-4AA7-B0FE-CF66B538FC25}" type="presOf" srcId="{48E2ADE6-2BA4-4553-8E6C-947F4B1C88EC}" destId="{3DC2050C-50D6-4040-BF98-4B686F69115E}" srcOrd="0" destOrd="0" presId="urn:microsoft.com/office/officeart/2005/8/layout/process4"/>
    <dgm:cxn modelId="{19FD227A-F3AE-4BA1-A07F-D94B161DF01C}" type="presOf" srcId="{1BBFF963-567B-4B88-B072-704B2777885B}" destId="{F016D4F3-5D53-4FB1-A39C-AE6AE3FF702F}" srcOrd="0" destOrd="0" presId="urn:microsoft.com/office/officeart/2005/8/layout/process4"/>
    <dgm:cxn modelId="{1B6532E6-3791-41F1-929C-EB2B16AA52E5}" type="presParOf" srcId="{F016D4F3-5D53-4FB1-A39C-AE6AE3FF702F}" destId="{A8BC2664-0843-49E7-92A1-F04BAEC6D206}" srcOrd="0" destOrd="0" presId="urn:microsoft.com/office/officeart/2005/8/layout/process4"/>
    <dgm:cxn modelId="{7FD85F12-C682-4403-A0B8-DCA1F08E054F}" type="presParOf" srcId="{A8BC2664-0843-49E7-92A1-F04BAEC6D206}" destId="{8F729854-FB1E-47BF-8A97-FCF31EA6D22A}" srcOrd="0" destOrd="0" presId="urn:microsoft.com/office/officeart/2005/8/layout/process4"/>
    <dgm:cxn modelId="{CEC3CA02-DF69-48F3-BEAC-CE6BF5B96812}" type="presParOf" srcId="{F016D4F3-5D53-4FB1-A39C-AE6AE3FF702F}" destId="{F216C01D-EDB9-43BD-A326-4223C320ED12}" srcOrd="1" destOrd="0" presId="urn:microsoft.com/office/officeart/2005/8/layout/process4"/>
    <dgm:cxn modelId="{850708E8-C05C-4543-9436-ABB587336D9B}" type="presParOf" srcId="{F016D4F3-5D53-4FB1-A39C-AE6AE3FF702F}" destId="{9CA9E545-E8AF-4F92-9D4F-FA4C6054A18B}" srcOrd="2" destOrd="0" presId="urn:microsoft.com/office/officeart/2005/8/layout/process4"/>
    <dgm:cxn modelId="{36B6A362-8118-44B4-9849-8A7F9DBF0F97}" type="presParOf" srcId="{9CA9E545-E8AF-4F92-9D4F-FA4C6054A18B}" destId="{3DC2050C-50D6-4040-BF98-4B686F69115E}" srcOrd="0" destOrd="0" presId="urn:microsoft.com/office/officeart/2005/8/layout/process4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9C5CA1-2DE5-466B-8006-F2CB6897383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0EF85-5ABE-4758-B3AD-7FB825B497C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1948-yil 1-yanvardan Italiyaning yangi   konstitutsiyasi kuchga   kirdi. Hukumat  G‘arbning yetakchi  davlatlari bilan ittifoqchi  bo‘lishga intildi.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80582-C06A-452F-97F4-FB14E569F317}" type="parTrans" cxnId="{57DA223F-4037-4AB1-A4F6-63B005B5D70C}">
      <dgm:prSet/>
      <dgm:spPr/>
      <dgm:t>
        <a:bodyPr/>
        <a:lstStyle/>
        <a:p>
          <a:endParaRPr lang="ru-RU"/>
        </a:p>
      </dgm:t>
    </dgm:pt>
    <dgm:pt modelId="{2602BCEB-E898-481A-8EC9-919E5831346E}" type="sibTrans" cxnId="{57DA223F-4037-4AB1-A4F6-63B005B5D70C}">
      <dgm:prSet/>
      <dgm:spPr/>
      <dgm:t>
        <a:bodyPr/>
        <a:lstStyle/>
        <a:p>
          <a:endParaRPr lang="ru-RU"/>
        </a:p>
      </dgm:t>
    </dgm:pt>
    <dgm:pt modelId="{13099AF0-AFC0-404C-9062-EB011D7FEFC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Italiya “Marshall  rejasi”ga qo‘shildi,  NATOga a’zo bo‘ldi,  uning hududida AQSHning harbiy bazalari joylashtirildi.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77D7C-7B76-4E71-8F58-B3CD43CDB569}" type="parTrans" cxnId="{3A9AD931-00F5-47C8-B76B-7DF94EE8954B}">
      <dgm:prSet/>
      <dgm:spPr/>
      <dgm:t>
        <a:bodyPr/>
        <a:lstStyle/>
        <a:p>
          <a:endParaRPr lang="ru-RU"/>
        </a:p>
      </dgm:t>
    </dgm:pt>
    <dgm:pt modelId="{3785A6DE-564A-4E07-907E-0C3AB096E313}" type="sibTrans" cxnId="{3A9AD931-00F5-47C8-B76B-7DF94EE8954B}">
      <dgm:prSet/>
      <dgm:spPr/>
      <dgm:t>
        <a:bodyPr/>
        <a:lstStyle/>
        <a:p>
          <a:endParaRPr lang="ru-RU"/>
        </a:p>
      </dgm:t>
    </dgm:pt>
    <dgm:pt modelId="{8AB67EAF-819A-4AA8-8ABB-D3DDBD733013}" type="pres">
      <dgm:prSet presAssocID="{FB9C5CA1-2DE5-466B-8006-F2CB689738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D8DFD-7C26-4198-985C-AFA86F044C63}" type="pres">
      <dgm:prSet presAssocID="{E060EF85-5ABE-4758-B3AD-7FB825B497C0}" presName="node" presStyleLbl="node1" presStyleIdx="0" presStyleCnt="2" custLinFactNeighborX="-1387" custLinFactNeighborY="-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6F61F-A5B0-4561-9E95-0F3DF9DCF8C7}" type="pres">
      <dgm:prSet presAssocID="{2602BCEB-E898-481A-8EC9-919E5831346E}" presName="sibTrans" presStyleCnt="0"/>
      <dgm:spPr/>
    </dgm:pt>
    <dgm:pt modelId="{B0968336-F651-4B52-A0FD-39C5F1455E04}" type="pres">
      <dgm:prSet presAssocID="{13099AF0-AFC0-404C-9062-EB011D7FEFC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DA223F-4037-4AB1-A4F6-63B005B5D70C}" srcId="{FB9C5CA1-2DE5-466B-8006-F2CB68973836}" destId="{E060EF85-5ABE-4758-B3AD-7FB825B497C0}" srcOrd="0" destOrd="0" parTransId="{EE980582-C06A-452F-97F4-FB14E569F317}" sibTransId="{2602BCEB-E898-481A-8EC9-919E5831346E}"/>
    <dgm:cxn modelId="{3A9AD931-00F5-47C8-B76B-7DF94EE8954B}" srcId="{FB9C5CA1-2DE5-466B-8006-F2CB68973836}" destId="{13099AF0-AFC0-404C-9062-EB011D7FEFC0}" srcOrd="1" destOrd="0" parTransId="{2B677D7C-7B76-4E71-8F58-B3CD43CDB569}" sibTransId="{3785A6DE-564A-4E07-907E-0C3AB096E313}"/>
    <dgm:cxn modelId="{DFD7B995-E88E-4A3C-8A92-D70ED704F995}" type="presOf" srcId="{E060EF85-5ABE-4758-B3AD-7FB825B497C0}" destId="{6E0D8DFD-7C26-4198-985C-AFA86F044C63}" srcOrd="0" destOrd="0" presId="urn:microsoft.com/office/officeart/2005/8/layout/hList6"/>
    <dgm:cxn modelId="{DDE6FE02-C611-4F8B-B58E-C2B53F38B25B}" type="presOf" srcId="{FB9C5CA1-2DE5-466B-8006-F2CB68973836}" destId="{8AB67EAF-819A-4AA8-8ABB-D3DDBD733013}" srcOrd="0" destOrd="0" presId="urn:microsoft.com/office/officeart/2005/8/layout/hList6"/>
    <dgm:cxn modelId="{4C9DC8D7-254E-487B-9744-662B0B0A77E2}" type="presOf" srcId="{13099AF0-AFC0-404C-9062-EB011D7FEFC0}" destId="{B0968336-F651-4B52-A0FD-39C5F1455E04}" srcOrd="0" destOrd="0" presId="urn:microsoft.com/office/officeart/2005/8/layout/hList6"/>
    <dgm:cxn modelId="{AACC7EA8-2E55-4C66-8D19-2C91891B102E}" type="presParOf" srcId="{8AB67EAF-819A-4AA8-8ABB-D3DDBD733013}" destId="{6E0D8DFD-7C26-4198-985C-AFA86F044C63}" srcOrd="0" destOrd="0" presId="urn:microsoft.com/office/officeart/2005/8/layout/hList6"/>
    <dgm:cxn modelId="{D28A9C4E-1470-46BC-99A6-70DBAA2D3A7B}" type="presParOf" srcId="{8AB67EAF-819A-4AA8-8ABB-D3DDBD733013}" destId="{BD76F61F-A5B0-4561-9E95-0F3DF9DCF8C7}" srcOrd="1" destOrd="0" presId="urn:microsoft.com/office/officeart/2005/8/layout/hList6"/>
    <dgm:cxn modelId="{D6445EBD-AF1E-4FEE-B992-47A741B6DB16}" type="presParOf" srcId="{8AB67EAF-819A-4AA8-8ABB-D3DDBD733013}" destId="{B0968336-F651-4B52-A0FD-39C5F1455E04}" srcOrd="2" destOrd="0" presId="urn:microsoft.com/office/officeart/2005/8/layout/hList6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7A9C91-37C9-40D0-974A-0136C051E14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AEC3E-EACD-4DC7-AA52-87653D8A0C43}">
      <dgm:prSet/>
      <dgm:spPr>
        <a:solidFill>
          <a:srgbClr val="92D05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Italiya hukumati Yevropa integratsiyasi  g‘oyasini faol hayotga tatbiq qilib bordi. </a:t>
          </a:r>
          <a:r>
            <a:rPr lang="ms-MY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1957-yili </a:t>
          </a:r>
          <a:r>
            <a:rPr lang="ms-MY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Yevropa iqtisodiy hamkorligini (YIH) tuzish to‘g‘risida Rim shartnomasi imzolandi.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091BC-23A2-46EF-A270-443B79463D87}" type="parTrans" cxnId="{F2311188-6C4C-4137-9791-9E242A2F65DA}">
      <dgm:prSet/>
      <dgm:spPr/>
      <dgm:t>
        <a:bodyPr/>
        <a:lstStyle/>
        <a:p>
          <a:endParaRPr lang="ru-RU"/>
        </a:p>
      </dgm:t>
    </dgm:pt>
    <dgm:pt modelId="{B544A426-090F-46A5-9030-562B25205A9A}" type="sibTrans" cxnId="{F2311188-6C4C-4137-9791-9E242A2F65DA}">
      <dgm:prSet/>
      <dgm:spPr/>
      <dgm:t>
        <a:bodyPr/>
        <a:lstStyle/>
        <a:p>
          <a:endParaRPr lang="ru-RU"/>
        </a:p>
      </dgm:t>
    </dgm:pt>
    <dgm:pt modelId="{97EBCA96-2487-4655-8F7C-DF9FADF3D88E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Urushdan keyingi o‘n yillikda Italiya  G‘arbning boshqa davlatlari singari jadal  iqtisodiy o‘sish davrini boshdan  kechirdi. Ammo bu jarayon uzoq  davom etmadi.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9D0A12-51F1-449A-8D8B-675A608ABD66}" type="parTrans" cxnId="{B60860D0-6EC6-45EB-9FEA-E76CBC54650D}">
      <dgm:prSet/>
      <dgm:spPr/>
      <dgm:t>
        <a:bodyPr/>
        <a:lstStyle/>
        <a:p>
          <a:endParaRPr lang="ru-RU"/>
        </a:p>
      </dgm:t>
    </dgm:pt>
    <dgm:pt modelId="{EB6816E5-DCCA-4BCF-B5B3-50FDAE938B12}" type="sibTrans" cxnId="{B60860D0-6EC6-45EB-9FEA-E76CBC54650D}">
      <dgm:prSet/>
      <dgm:spPr/>
      <dgm:t>
        <a:bodyPr/>
        <a:lstStyle/>
        <a:p>
          <a:endParaRPr lang="ru-RU"/>
        </a:p>
      </dgm:t>
    </dgm:pt>
    <dgm:pt modelId="{88FD7F3A-6780-4254-93CE-F9D4E9A48793}" type="pres">
      <dgm:prSet presAssocID="{167A9C91-37C9-40D0-974A-0136C051E1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06502-BA22-46A7-A07C-541629802F93}" type="pres">
      <dgm:prSet presAssocID="{4F1AEC3E-EACD-4DC7-AA52-87653D8A0C43}" presName="circle1" presStyleLbl="node1" presStyleIdx="0" presStyleCnt="2"/>
      <dgm:spPr/>
    </dgm:pt>
    <dgm:pt modelId="{DE83E792-990E-48C6-82D5-8A77E4790D66}" type="pres">
      <dgm:prSet presAssocID="{4F1AEC3E-EACD-4DC7-AA52-87653D8A0C43}" presName="space" presStyleCnt="0"/>
      <dgm:spPr/>
    </dgm:pt>
    <dgm:pt modelId="{88D7CCBD-ABFD-4E69-9A14-A2C9C5B40D44}" type="pres">
      <dgm:prSet presAssocID="{4F1AEC3E-EACD-4DC7-AA52-87653D8A0C43}" presName="rect1" presStyleLbl="alignAcc1" presStyleIdx="0" presStyleCnt="2"/>
      <dgm:spPr/>
      <dgm:t>
        <a:bodyPr/>
        <a:lstStyle/>
        <a:p>
          <a:endParaRPr lang="ru-RU"/>
        </a:p>
      </dgm:t>
    </dgm:pt>
    <dgm:pt modelId="{16E44B82-D6DA-420C-9663-ED301577E101}" type="pres">
      <dgm:prSet presAssocID="{97EBCA96-2487-4655-8F7C-DF9FADF3D88E}" presName="vertSpace2" presStyleLbl="node1" presStyleIdx="0" presStyleCnt="2"/>
      <dgm:spPr/>
    </dgm:pt>
    <dgm:pt modelId="{EBB722B7-D57C-4C56-9B65-D8CB76840701}" type="pres">
      <dgm:prSet presAssocID="{97EBCA96-2487-4655-8F7C-DF9FADF3D88E}" presName="circle2" presStyleLbl="node1" presStyleIdx="1" presStyleCnt="2"/>
      <dgm:spPr/>
    </dgm:pt>
    <dgm:pt modelId="{6CA39B11-2A63-4BB5-8791-5F2FB1C4EBB8}" type="pres">
      <dgm:prSet presAssocID="{97EBCA96-2487-4655-8F7C-DF9FADF3D88E}" presName="rect2" presStyleLbl="alignAcc1" presStyleIdx="1" presStyleCnt="2"/>
      <dgm:spPr/>
      <dgm:t>
        <a:bodyPr/>
        <a:lstStyle/>
        <a:p>
          <a:endParaRPr lang="ru-RU"/>
        </a:p>
      </dgm:t>
    </dgm:pt>
    <dgm:pt modelId="{DD259204-64D2-422C-8C71-C6D83549B55D}" type="pres">
      <dgm:prSet presAssocID="{4F1AEC3E-EACD-4DC7-AA52-87653D8A0C4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B5275-4AD3-41FD-BF99-5CC411736D0B}" type="pres">
      <dgm:prSet presAssocID="{97EBCA96-2487-4655-8F7C-DF9FADF3D88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0860D0-6EC6-45EB-9FEA-E76CBC54650D}" srcId="{167A9C91-37C9-40D0-974A-0136C051E149}" destId="{97EBCA96-2487-4655-8F7C-DF9FADF3D88E}" srcOrd="1" destOrd="0" parTransId="{2A9D0A12-51F1-449A-8D8B-675A608ABD66}" sibTransId="{EB6816E5-DCCA-4BCF-B5B3-50FDAE938B12}"/>
    <dgm:cxn modelId="{656B99DF-69EB-48B9-B70D-F51DDEF5BFB7}" type="presOf" srcId="{4F1AEC3E-EACD-4DC7-AA52-87653D8A0C43}" destId="{88D7CCBD-ABFD-4E69-9A14-A2C9C5B40D44}" srcOrd="0" destOrd="0" presId="urn:microsoft.com/office/officeart/2005/8/layout/target3"/>
    <dgm:cxn modelId="{2978C775-BAF0-4BC0-934E-AFCB6223F505}" type="presOf" srcId="{97EBCA96-2487-4655-8F7C-DF9FADF3D88E}" destId="{6CA39B11-2A63-4BB5-8791-5F2FB1C4EBB8}" srcOrd="0" destOrd="0" presId="urn:microsoft.com/office/officeart/2005/8/layout/target3"/>
    <dgm:cxn modelId="{F2311188-6C4C-4137-9791-9E242A2F65DA}" srcId="{167A9C91-37C9-40D0-974A-0136C051E149}" destId="{4F1AEC3E-EACD-4DC7-AA52-87653D8A0C43}" srcOrd="0" destOrd="0" parTransId="{733091BC-23A2-46EF-A270-443B79463D87}" sibTransId="{B544A426-090F-46A5-9030-562B25205A9A}"/>
    <dgm:cxn modelId="{BCEFEE98-57D6-4587-B145-0C2A2070BB81}" type="presOf" srcId="{4F1AEC3E-EACD-4DC7-AA52-87653D8A0C43}" destId="{DD259204-64D2-422C-8C71-C6D83549B55D}" srcOrd="1" destOrd="0" presId="urn:microsoft.com/office/officeart/2005/8/layout/target3"/>
    <dgm:cxn modelId="{25B81BBC-0AF0-4119-9A61-383C1FB05E20}" type="presOf" srcId="{97EBCA96-2487-4655-8F7C-DF9FADF3D88E}" destId="{821B5275-4AD3-41FD-BF99-5CC411736D0B}" srcOrd="1" destOrd="0" presId="urn:microsoft.com/office/officeart/2005/8/layout/target3"/>
    <dgm:cxn modelId="{28E4DD55-5590-481C-BD04-536637FD247E}" type="presOf" srcId="{167A9C91-37C9-40D0-974A-0136C051E149}" destId="{88FD7F3A-6780-4254-93CE-F9D4E9A48793}" srcOrd="0" destOrd="0" presId="urn:microsoft.com/office/officeart/2005/8/layout/target3"/>
    <dgm:cxn modelId="{0EE83542-B0E2-447D-8BCA-75EE303FB28C}" type="presParOf" srcId="{88FD7F3A-6780-4254-93CE-F9D4E9A48793}" destId="{7B106502-BA22-46A7-A07C-541629802F93}" srcOrd="0" destOrd="0" presId="urn:microsoft.com/office/officeart/2005/8/layout/target3"/>
    <dgm:cxn modelId="{EB5E44D0-DF19-4060-89EE-324AC94FA9B2}" type="presParOf" srcId="{88FD7F3A-6780-4254-93CE-F9D4E9A48793}" destId="{DE83E792-990E-48C6-82D5-8A77E4790D66}" srcOrd="1" destOrd="0" presId="urn:microsoft.com/office/officeart/2005/8/layout/target3"/>
    <dgm:cxn modelId="{79121BEE-48C4-47C0-AA41-F823A72823DF}" type="presParOf" srcId="{88FD7F3A-6780-4254-93CE-F9D4E9A48793}" destId="{88D7CCBD-ABFD-4E69-9A14-A2C9C5B40D44}" srcOrd="2" destOrd="0" presId="urn:microsoft.com/office/officeart/2005/8/layout/target3"/>
    <dgm:cxn modelId="{3BCF145C-1661-4E04-8B88-22BFD3FE1973}" type="presParOf" srcId="{88FD7F3A-6780-4254-93CE-F9D4E9A48793}" destId="{16E44B82-D6DA-420C-9663-ED301577E101}" srcOrd="3" destOrd="0" presId="urn:microsoft.com/office/officeart/2005/8/layout/target3"/>
    <dgm:cxn modelId="{2E0F8D4F-F202-4EB1-8C93-8949B22B5FF7}" type="presParOf" srcId="{88FD7F3A-6780-4254-93CE-F9D4E9A48793}" destId="{EBB722B7-D57C-4C56-9B65-D8CB76840701}" srcOrd="4" destOrd="0" presId="urn:microsoft.com/office/officeart/2005/8/layout/target3"/>
    <dgm:cxn modelId="{AFA3BA39-1308-473C-A340-577E6C6C8AE6}" type="presParOf" srcId="{88FD7F3A-6780-4254-93CE-F9D4E9A48793}" destId="{6CA39B11-2A63-4BB5-8791-5F2FB1C4EBB8}" srcOrd="5" destOrd="0" presId="urn:microsoft.com/office/officeart/2005/8/layout/target3"/>
    <dgm:cxn modelId="{F3455916-F479-4F45-A350-210FDF4C3CF7}" type="presParOf" srcId="{88FD7F3A-6780-4254-93CE-F9D4E9A48793}" destId="{DD259204-64D2-422C-8C71-C6D83549B55D}" srcOrd="6" destOrd="0" presId="urn:microsoft.com/office/officeart/2005/8/layout/target3"/>
    <dgm:cxn modelId="{37297F99-F3D6-437A-9ED9-4FE21C34221D}" type="presParOf" srcId="{88FD7F3A-6780-4254-93CE-F9D4E9A48793}" destId="{821B5275-4AD3-41FD-BF99-5CC411736D0B}" srcOrd="7" destOrd="0" presId="urn:microsoft.com/office/officeart/2005/8/layout/target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30B241-993F-42DF-B4B3-83A777D6DC1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29B410-0EB8-4EE8-A78C-E6F3D881D58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ms-MY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1980-yillarga kelib  koalitsion hukumat shakllandi. Biroq u   barqaror emasdi va  hukumatning tez-tez  almashishi Italiyaning  o‘ziga xos an’anasiga aylanib qoldi.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CBBC4-7F8F-4C6A-96D0-E1753A182FC0}" type="parTrans" cxnId="{36EB15AC-B2B0-4769-946B-F9CFCD37F52E}">
      <dgm:prSet/>
      <dgm:spPr/>
      <dgm:t>
        <a:bodyPr/>
        <a:lstStyle/>
        <a:p>
          <a:endParaRPr lang="ru-RU"/>
        </a:p>
      </dgm:t>
    </dgm:pt>
    <dgm:pt modelId="{9D87285E-B0B7-44FB-A41F-596783A1E65C}" type="sibTrans" cxnId="{36EB15AC-B2B0-4769-946B-F9CFCD37F52E}">
      <dgm:prSet/>
      <dgm:spPr/>
      <dgm:t>
        <a:bodyPr/>
        <a:lstStyle/>
        <a:p>
          <a:endParaRPr lang="ru-RU"/>
        </a:p>
      </dgm:t>
    </dgm:pt>
    <dgm:pt modelId="{9E68B253-E0F5-4CC7-A480-40669C56C1F8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ms-MY" sz="16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Italiyada davlat institutlarining   chuqur inqirozi mafiya tizimlarining faoliyati bilan ham bog‘liq edi. Davlat tizimidagi korrupsiyalashgan unsurlar  bilan  qo‘shilib ketgan mafiya Italiyada katta kuchga aylandi</a:t>
          </a:r>
          <a:r>
            <a:rPr lang="ms-MY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33744E-8890-4760-A2AA-C3B0A023E1FA}" type="parTrans" cxnId="{CD72C7CF-90DB-4498-92D3-315EEC42F85B}">
      <dgm:prSet/>
      <dgm:spPr/>
      <dgm:t>
        <a:bodyPr/>
        <a:lstStyle/>
        <a:p>
          <a:endParaRPr lang="ru-RU"/>
        </a:p>
      </dgm:t>
    </dgm:pt>
    <dgm:pt modelId="{EBCAD8AB-522F-4BE6-BDAB-FB655B55862D}" type="sibTrans" cxnId="{CD72C7CF-90DB-4498-92D3-315EEC42F85B}">
      <dgm:prSet/>
      <dgm:spPr/>
      <dgm:t>
        <a:bodyPr/>
        <a:lstStyle/>
        <a:p>
          <a:endParaRPr lang="ru-RU"/>
        </a:p>
      </dgm:t>
    </dgm:pt>
    <dgm:pt modelId="{6B77D55C-584B-4664-8B55-C69B00CFCEA5}" type="pres">
      <dgm:prSet presAssocID="{9130B241-993F-42DF-B4B3-83A777D6DC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57CFC-C050-4C9E-9BBF-5B37CB0F2C96}" type="pres">
      <dgm:prSet presAssocID="{5129B410-0EB8-4EE8-A78C-E6F3D881D58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06A1B-3AF3-4F6C-8213-F92695AB1EDE}" type="pres">
      <dgm:prSet presAssocID="{9D87285E-B0B7-44FB-A41F-596783A1E65C}" presName="sibTrans" presStyleCnt="0"/>
      <dgm:spPr/>
    </dgm:pt>
    <dgm:pt modelId="{C05F14E0-92FF-4CBF-BA10-561F2BAEAF10}" type="pres">
      <dgm:prSet presAssocID="{9E68B253-E0F5-4CC7-A480-40669C56C1F8}" presName="node" presStyleLbl="node1" presStyleIdx="1" presStyleCnt="2" custScaleX="139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B9EBCA-A6E1-4D9A-880F-3BC83CA1399F}" type="presOf" srcId="{5129B410-0EB8-4EE8-A78C-E6F3D881D585}" destId="{79857CFC-C050-4C9E-9BBF-5B37CB0F2C96}" srcOrd="0" destOrd="0" presId="urn:microsoft.com/office/officeart/2005/8/layout/hList6"/>
    <dgm:cxn modelId="{5EEAF2A5-6DE5-4561-84AB-82863E623287}" type="presOf" srcId="{9E68B253-E0F5-4CC7-A480-40669C56C1F8}" destId="{C05F14E0-92FF-4CBF-BA10-561F2BAEAF10}" srcOrd="0" destOrd="0" presId="urn:microsoft.com/office/officeart/2005/8/layout/hList6"/>
    <dgm:cxn modelId="{CD72C7CF-90DB-4498-92D3-315EEC42F85B}" srcId="{9130B241-993F-42DF-B4B3-83A777D6DC1D}" destId="{9E68B253-E0F5-4CC7-A480-40669C56C1F8}" srcOrd="1" destOrd="0" parTransId="{0833744E-8890-4760-A2AA-C3B0A023E1FA}" sibTransId="{EBCAD8AB-522F-4BE6-BDAB-FB655B55862D}"/>
    <dgm:cxn modelId="{36EB15AC-B2B0-4769-946B-F9CFCD37F52E}" srcId="{9130B241-993F-42DF-B4B3-83A777D6DC1D}" destId="{5129B410-0EB8-4EE8-A78C-E6F3D881D585}" srcOrd="0" destOrd="0" parTransId="{D05CBBC4-7F8F-4C6A-96D0-E1753A182FC0}" sibTransId="{9D87285E-B0B7-44FB-A41F-596783A1E65C}"/>
    <dgm:cxn modelId="{B028AF8E-2CCA-46EE-BF5C-592948D2298D}" type="presOf" srcId="{9130B241-993F-42DF-B4B3-83A777D6DC1D}" destId="{6B77D55C-584B-4664-8B55-C69B00CFCEA5}" srcOrd="0" destOrd="0" presId="urn:microsoft.com/office/officeart/2005/8/layout/hList6"/>
    <dgm:cxn modelId="{DFF7AACA-022D-4478-8F3B-CE2FC3DE5104}" type="presParOf" srcId="{6B77D55C-584B-4664-8B55-C69B00CFCEA5}" destId="{79857CFC-C050-4C9E-9BBF-5B37CB0F2C96}" srcOrd="0" destOrd="0" presId="urn:microsoft.com/office/officeart/2005/8/layout/hList6"/>
    <dgm:cxn modelId="{5C091B78-ADFA-4A43-AB2C-AD93E5677AB4}" type="presParOf" srcId="{6B77D55C-584B-4664-8B55-C69B00CFCEA5}" destId="{E6106A1B-3AF3-4F6C-8213-F92695AB1EDE}" srcOrd="1" destOrd="0" presId="urn:microsoft.com/office/officeart/2005/8/layout/hList6"/>
    <dgm:cxn modelId="{29B4A69C-EC3D-45A7-8B5C-3A90230429F7}" type="presParOf" srcId="{6B77D55C-584B-4664-8B55-C69B00CFCEA5}" destId="{C05F14E0-92FF-4CBF-BA10-561F2BAEAF1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5711-3B96-462E-BEC8-396BA5C5A1BF}">
      <dsp:nvSpPr>
        <dsp:cNvPr id="0" name=""/>
        <dsp:cNvSpPr/>
      </dsp:nvSpPr>
      <dsp:spPr>
        <a:xfrm rot="10800000">
          <a:off x="220196" y="143990"/>
          <a:ext cx="5221261" cy="852413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891" tIns="68580" rIns="128016" bIns="68580" numCol="1" spcCol="1270" anchor="ctr" anchorCtr="0">
          <a:noAutofit/>
        </a:bodyPr>
        <a:lstStyle/>
        <a:p>
          <a:pPr marL="177800" lvl="0" indent="92075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GFR</a:t>
          </a:r>
          <a:r>
            <a:rPr lang="ms-MY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da </a:t>
          </a:r>
          <a:r>
            <a:rPr lang="ms-MY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1950-1960</a:t>
          </a:r>
          <a:r>
            <a:rPr lang="ms-MY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-yillarda iqtisod jadal  sur’atlar bilan rivojlandi: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33299" y="143990"/>
        <a:ext cx="5008158" cy="852413"/>
      </dsp:txXfrm>
    </dsp:sp>
    <dsp:sp modelId="{90BB7D6B-E4AE-4F67-9098-3D843E632C7E}">
      <dsp:nvSpPr>
        <dsp:cNvPr id="0" name=""/>
        <dsp:cNvSpPr/>
      </dsp:nvSpPr>
      <dsp:spPr>
        <a:xfrm>
          <a:off x="0" y="103062"/>
          <a:ext cx="978238" cy="93427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E1409-7EA8-43D3-9C71-3E9DD6804F9C}">
      <dsp:nvSpPr>
        <dsp:cNvPr id="0" name=""/>
        <dsp:cNvSpPr/>
      </dsp:nvSpPr>
      <dsp:spPr>
        <a:xfrm rot="10800000">
          <a:off x="148745" y="1189197"/>
          <a:ext cx="5354541" cy="1823031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891" tIns="60960" rIns="113792" bIns="60960" numCol="1" spcCol="1270" anchor="ctr" anchorCtr="0">
          <a:noAutofit/>
        </a:bodyPr>
        <a:lstStyle/>
        <a:p>
          <a:pPr marL="17780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ms-MY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Harbiy harajatlarning kamligi.</a:t>
          </a:r>
        </a:p>
        <a:p>
          <a:pPr marL="17780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ms-MY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“Marshall rejasi” bo‘yicha Amerikaning mo‘l-ko‘l yordami.</a:t>
          </a:r>
        </a:p>
        <a:p>
          <a:pPr marL="17780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ms-MY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Arzon chet el ishchi  kuchidan  unumli  foydalanish.</a:t>
          </a:r>
        </a:p>
        <a:p>
          <a:pPr marL="17780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ms-MY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Yangi uskunalarning keltirilishi.  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04503" y="1189197"/>
        <a:ext cx="4898783" cy="1823031"/>
      </dsp:txXfrm>
    </dsp:sp>
    <dsp:sp modelId="{F244CE98-274B-4A8C-83FD-4B5E72112040}">
      <dsp:nvSpPr>
        <dsp:cNvPr id="0" name=""/>
        <dsp:cNvSpPr/>
      </dsp:nvSpPr>
      <dsp:spPr>
        <a:xfrm>
          <a:off x="0" y="1531334"/>
          <a:ext cx="1052194" cy="11162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53303-1C22-4A60-9273-B8C85D127770}">
      <dsp:nvSpPr>
        <dsp:cNvPr id="0" name=""/>
        <dsp:cNvSpPr/>
      </dsp:nvSpPr>
      <dsp:spPr>
        <a:xfrm rot="10800000">
          <a:off x="181508" y="522123"/>
          <a:ext cx="5154952" cy="1428396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350" tIns="76200" rIns="142240" bIns="76200" numCol="1" spcCol="1270" anchor="ctr" anchorCtr="0">
          <a:noAutofit/>
        </a:bodyPr>
        <a:lstStyle/>
        <a:p>
          <a:pPr marL="17780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GFR</a:t>
          </a:r>
          <a:r>
            <a:rPr lang="ms-MY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barcha qarzlaridan qutulib,   ancha katta oltin-valyuta zahirasini ham yaratdi</a:t>
          </a:r>
          <a:r>
            <a:rPr lang="ms-MY" sz="20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38607" y="522123"/>
        <a:ext cx="4797853" cy="1428396"/>
      </dsp:txXfrm>
    </dsp:sp>
    <dsp:sp modelId="{5C7E3186-A45E-4323-9C16-BE852A5FFC75}">
      <dsp:nvSpPr>
        <dsp:cNvPr id="0" name=""/>
        <dsp:cNvSpPr/>
      </dsp:nvSpPr>
      <dsp:spPr>
        <a:xfrm>
          <a:off x="0" y="451126"/>
          <a:ext cx="1445090" cy="15260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692A8-5AE4-46B1-A038-B995BC40CEDF}">
      <dsp:nvSpPr>
        <dsp:cNvPr id="0" name=""/>
        <dsp:cNvSpPr/>
      </dsp:nvSpPr>
      <dsp:spPr>
        <a:xfrm>
          <a:off x="0" y="2513003"/>
          <a:ext cx="5602014" cy="54978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GFR “Marshall rejasi” doirasida olgan moliyaviy  “darmon”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13003"/>
        <a:ext cx="5602014" cy="549783"/>
      </dsp:txXfrm>
    </dsp:sp>
    <dsp:sp modelId="{4295AA9E-51B0-4112-B0C6-C3DC94960D84}">
      <dsp:nvSpPr>
        <dsp:cNvPr id="0" name=""/>
        <dsp:cNvSpPr/>
      </dsp:nvSpPr>
      <dsp:spPr>
        <a:xfrm rot="10800000">
          <a:off x="0" y="1675682"/>
          <a:ext cx="5602014" cy="845567"/>
        </a:xfrm>
        <a:prstGeom prst="upArrowCallou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Kansler K.Adenauerning qulay iqtisodiy siyosati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675682"/>
        <a:ext cx="5602014" cy="549424"/>
      </dsp:txXfrm>
    </dsp:sp>
    <dsp:sp modelId="{7AD9CAEA-9D19-4174-BC4C-F6A1351FBD99}">
      <dsp:nvSpPr>
        <dsp:cNvPr id="0" name=""/>
        <dsp:cNvSpPr/>
      </dsp:nvSpPr>
      <dsp:spPr>
        <a:xfrm rot="10800000">
          <a:off x="0" y="838362"/>
          <a:ext cx="5602014" cy="845567"/>
        </a:xfrm>
        <a:prstGeom prst="upArrowCallout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Sharqdan ko‘chib kelayotganlar oqimi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838362"/>
        <a:ext cx="5602014" cy="549424"/>
      </dsp:txXfrm>
    </dsp:sp>
    <dsp:sp modelId="{5290769D-CC18-445D-82E2-A976C536DA8A}">
      <dsp:nvSpPr>
        <dsp:cNvPr id="0" name=""/>
        <dsp:cNvSpPr/>
      </dsp:nvSpPr>
      <dsp:spPr>
        <a:xfrm rot="10800000">
          <a:off x="0" y="0"/>
          <a:ext cx="5602014" cy="84556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1955-yildayoq misli ko‘rilmagan taraqqiyotga erishildi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0"/>
        <a:ext cx="5602014" cy="549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29854-FB1E-47BF-8A97-FCF31EA6D22A}">
      <dsp:nvSpPr>
        <dsp:cNvPr id="0" name=""/>
        <dsp:cNvSpPr/>
      </dsp:nvSpPr>
      <dsp:spPr>
        <a:xfrm>
          <a:off x="0" y="1545468"/>
          <a:ext cx="5602014" cy="1013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Butun 1960-1970-yillar iqtisodning jadal o‘sish davri bo‘lib, “nemis iqtisodiy mo‘jizasi” nomini oldi.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45468"/>
        <a:ext cx="5602014" cy="1013994"/>
      </dsp:txXfrm>
    </dsp:sp>
    <dsp:sp modelId="{3DC2050C-50D6-4040-BF98-4B686F69115E}">
      <dsp:nvSpPr>
        <dsp:cNvPr id="0" name=""/>
        <dsp:cNvSpPr/>
      </dsp:nvSpPr>
      <dsp:spPr>
        <a:xfrm rot="10800000">
          <a:off x="0" y="1154"/>
          <a:ext cx="5602014" cy="1559523"/>
        </a:xfrm>
        <a:prstGeom prst="upArrowCallout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0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 eng qisqa tarixiy muddatda urush qoldirgan yaralarni tuzata oldi 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154"/>
        <a:ext cx="5602014" cy="1013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D8DFD-7C26-4198-985C-AFA86F044C63}">
      <dsp:nvSpPr>
        <dsp:cNvPr id="0" name=""/>
        <dsp:cNvSpPr/>
      </dsp:nvSpPr>
      <dsp:spPr>
        <a:xfrm rot="16200000">
          <a:off x="-145550" y="145550"/>
          <a:ext cx="3029579" cy="2738478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1948-yil 1-yanvardan Italiyaning yangi   konstitutsiyasi kuchga   kirdi. Hukumat  G‘arbning yetakchi  davlatlari bilan ittifoqchi  bo‘lishga intildi.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" y="605915"/>
        <a:ext cx="2738478" cy="1817747"/>
      </dsp:txXfrm>
    </dsp:sp>
    <dsp:sp modelId="{B0968336-F651-4B52-A0FD-39C5F1455E04}">
      <dsp:nvSpPr>
        <dsp:cNvPr id="0" name=""/>
        <dsp:cNvSpPr/>
      </dsp:nvSpPr>
      <dsp:spPr>
        <a:xfrm rot="16200000">
          <a:off x="2801161" y="145550"/>
          <a:ext cx="3029579" cy="2738478"/>
        </a:xfrm>
        <a:prstGeom prst="flowChartManualOperati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Italiya “Marshall  rejasi”ga qo‘shildi,  NATOga a’zo bo‘ldi,  uning hududida AQSHning harbiy bazalari joylashtirildi.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946712" y="605915"/>
        <a:ext cx="2738478" cy="18177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06502-BA22-46A7-A07C-541629802F93}">
      <dsp:nvSpPr>
        <dsp:cNvPr id="0" name=""/>
        <dsp:cNvSpPr/>
      </dsp:nvSpPr>
      <dsp:spPr>
        <a:xfrm>
          <a:off x="0" y="0"/>
          <a:ext cx="3096344" cy="30963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7CCBD-ABFD-4E69-9A14-A2C9C5B40D44}">
      <dsp:nvSpPr>
        <dsp:cNvPr id="0" name=""/>
        <dsp:cNvSpPr/>
      </dsp:nvSpPr>
      <dsp:spPr>
        <a:xfrm>
          <a:off x="1548172" y="0"/>
          <a:ext cx="4139865" cy="309634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Italiya hukumati Yevropa integratsiyasi  g‘oyasini faol hayotga tatbiq qilib bordi. </a:t>
          </a:r>
          <a:r>
            <a:rPr lang="ms-MY" sz="18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1957-yili </a:t>
          </a:r>
          <a:r>
            <a:rPr lang="ms-MY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Yevropa iqtisodiy hamkorligini (YIH) tuzish to‘g‘risida Rim shartnomasi imzolandi.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8172" y="0"/>
        <a:ext cx="4139865" cy="1470763"/>
      </dsp:txXfrm>
    </dsp:sp>
    <dsp:sp modelId="{EBB722B7-D57C-4C56-9B65-D8CB76840701}">
      <dsp:nvSpPr>
        <dsp:cNvPr id="0" name=""/>
        <dsp:cNvSpPr/>
      </dsp:nvSpPr>
      <dsp:spPr>
        <a:xfrm>
          <a:off x="812790" y="1470763"/>
          <a:ext cx="1470763" cy="14707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39B11-2A63-4BB5-8791-5F2FB1C4EBB8}">
      <dsp:nvSpPr>
        <dsp:cNvPr id="0" name=""/>
        <dsp:cNvSpPr/>
      </dsp:nvSpPr>
      <dsp:spPr>
        <a:xfrm>
          <a:off x="1548172" y="1470763"/>
          <a:ext cx="4139865" cy="1470763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Urushdan keyingi o‘n yillikda Italiya  G‘arbning boshqa davlatlari singari jadal  iqtisodiy o‘sish davrini boshdan  kechirdi. Ammo bu jarayon uzoq  davom etmadi.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8172" y="1470763"/>
        <a:ext cx="4139865" cy="14707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57CFC-C050-4C9E-9BBF-5B37CB0F2C96}">
      <dsp:nvSpPr>
        <dsp:cNvPr id="0" name=""/>
        <dsp:cNvSpPr/>
      </dsp:nvSpPr>
      <dsp:spPr>
        <a:xfrm rot="16200000">
          <a:off x="-168204" y="168752"/>
          <a:ext cx="2592288" cy="2254782"/>
        </a:xfrm>
        <a:prstGeom prst="flowChartManualOperati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1980-yillarga kelib  koalitsion hukumat shakllandi. Biroq u   barqaror emasdi va  hukumatning tez-tez  almashishi Italiyaning  o‘ziga xos an’anasiga aylanib qoldi.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49" y="518457"/>
        <a:ext cx="2254782" cy="1555372"/>
      </dsp:txXfrm>
    </dsp:sp>
    <dsp:sp modelId="{C05F14E0-92FF-4CBF-BA10-561F2BAEAF10}">
      <dsp:nvSpPr>
        <dsp:cNvPr id="0" name=""/>
        <dsp:cNvSpPr/>
      </dsp:nvSpPr>
      <dsp:spPr>
        <a:xfrm rot="16200000">
          <a:off x="2700961" y="-276521"/>
          <a:ext cx="2592288" cy="3145331"/>
        </a:xfrm>
        <a:prstGeom prst="flowChartManualOperation">
          <a:avLst/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Italiyada davlat institutlarining   chuqur inqirozi mafiya tizimlarining faoliyati bilan ham bog‘liq edi. Davlat tizimidagi korrupsiyalashgan unsurlar  bilan  qo‘shilib ketgan mafiya Italiyada katta kuchga aylandi</a:t>
          </a:r>
          <a:r>
            <a:rPr lang="ms-MY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424440" y="518458"/>
        <a:ext cx="3145331" cy="155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r="10758"/>
          <a:stretch>
            <a:fillRect/>
          </a:stretch>
        </p:blipFill>
        <p:spPr>
          <a:xfrm>
            <a:off x="4077599" y="1236270"/>
            <a:ext cx="1573212" cy="1572786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19796"/>
            <a:ext cx="3369499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en-US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 TARIXI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16165" y="1219292"/>
            <a:ext cx="3307675" cy="127596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ms-MY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</a:p>
          <a:p>
            <a:pPr marL="0" lvl="1">
              <a:spcAft>
                <a:spcPts val="1200"/>
              </a:spcAft>
            </a:pPr>
            <a:r>
              <a:rPr lang="ms-MY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1946-1991-yillarda Germaniya va Italiya.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391893" y="227770"/>
            <a:ext cx="1008112" cy="47149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391893" y="227770"/>
            <a:ext cx="1008112" cy="47149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3333" y="288661"/>
            <a:ext cx="907257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Freeform 141"/>
          <p:cNvSpPr>
            <a:spLocks noEditPoints="1"/>
          </p:cNvSpPr>
          <p:nvPr/>
        </p:nvSpPr>
        <p:spPr bwMode="auto">
          <a:xfrm>
            <a:off x="395448" y="248656"/>
            <a:ext cx="441435" cy="450607"/>
          </a:xfrm>
          <a:custGeom>
            <a:avLst/>
            <a:gdLst>
              <a:gd name="T0" fmla="*/ 472 w 792"/>
              <a:gd name="T1" fmla="*/ 296 h 792"/>
              <a:gd name="T2" fmla="*/ 690 w 792"/>
              <a:gd name="T3" fmla="*/ 661 h 792"/>
              <a:gd name="T4" fmla="*/ 100 w 792"/>
              <a:gd name="T5" fmla="*/ 658 h 792"/>
              <a:gd name="T6" fmla="*/ 100 w 792"/>
              <a:gd name="T7" fmla="*/ 133 h 792"/>
              <a:gd name="T8" fmla="*/ 287 w 792"/>
              <a:gd name="T9" fmla="*/ 16 h 792"/>
              <a:gd name="T10" fmla="*/ 326 w 792"/>
              <a:gd name="T11" fmla="*/ 7 h 792"/>
              <a:gd name="T12" fmla="*/ 369 w 792"/>
              <a:gd name="T13" fmla="*/ 1 h 792"/>
              <a:gd name="T14" fmla="*/ 430 w 792"/>
              <a:gd name="T15" fmla="*/ 2 h 792"/>
              <a:gd name="T16" fmla="*/ 480 w 792"/>
              <a:gd name="T17" fmla="*/ 9 h 792"/>
              <a:gd name="T18" fmla="*/ 529 w 792"/>
              <a:gd name="T19" fmla="*/ 23 h 792"/>
              <a:gd name="T20" fmla="*/ 769 w 792"/>
              <a:gd name="T21" fmla="*/ 265 h 792"/>
              <a:gd name="T22" fmla="*/ 110 w 792"/>
              <a:gd name="T23" fmla="*/ 648 h 792"/>
              <a:gd name="T24" fmla="*/ 195 w 792"/>
              <a:gd name="T25" fmla="*/ 389 h 792"/>
              <a:gd name="T26" fmla="*/ 218 w 792"/>
              <a:gd name="T27" fmla="*/ 210 h 792"/>
              <a:gd name="T28" fmla="*/ 232 w 792"/>
              <a:gd name="T29" fmla="*/ 67 h 792"/>
              <a:gd name="T30" fmla="*/ 272 w 792"/>
              <a:gd name="T31" fmla="*/ 286 h 792"/>
              <a:gd name="T32" fmla="*/ 439 w 792"/>
              <a:gd name="T33" fmla="*/ 379 h 792"/>
              <a:gd name="T34" fmla="*/ 326 w 792"/>
              <a:gd name="T35" fmla="*/ 312 h 792"/>
              <a:gd name="T36" fmla="*/ 399 w 792"/>
              <a:gd name="T37" fmla="*/ 241 h 792"/>
              <a:gd name="T38" fmla="*/ 452 w 792"/>
              <a:gd name="T39" fmla="*/ 200 h 792"/>
              <a:gd name="T40" fmla="*/ 422 w 792"/>
              <a:gd name="T41" fmla="*/ 110 h 792"/>
              <a:gd name="T42" fmla="*/ 487 w 792"/>
              <a:gd name="T43" fmla="*/ 48 h 792"/>
              <a:gd name="T44" fmla="*/ 521 w 792"/>
              <a:gd name="T45" fmla="*/ 35 h 792"/>
              <a:gd name="T46" fmla="*/ 475 w 792"/>
              <a:gd name="T47" fmla="*/ 23 h 792"/>
              <a:gd name="T48" fmla="*/ 428 w 792"/>
              <a:gd name="T49" fmla="*/ 16 h 792"/>
              <a:gd name="T50" fmla="*/ 374 w 792"/>
              <a:gd name="T51" fmla="*/ 15 h 792"/>
              <a:gd name="T52" fmla="*/ 341 w 792"/>
              <a:gd name="T53" fmla="*/ 18 h 792"/>
              <a:gd name="T54" fmla="*/ 308 w 792"/>
              <a:gd name="T55" fmla="*/ 24 h 792"/>
              <a:gd name="T56" fmla="*/ 585 w 792"/>
              <a:gd name="T57" fmla="*/ 259 h 792"/>
              <a:gd name="T58" fmla="*/ 719 w 792"/>
              <a:gd name="T59" fmla="*/ 460 h 792"/>
              <a:gd name="T60" fmla="*/ 403 w 792"/>
              <a:gd name="T61" fmla="*/ 519 h 792"/>
              <a:gd name="T62" fmla="*/ 482 w 792"/>
              <a:gd name="T63" fmla="*/ 533 h 792"/>
              <a:gd name="T64" fmla="*/ 221 w 792"/>
              <a:gd name="T65" fmla="*/ 259 h 792"/>
              <a:gd name="T66" fmla="*/ 389 w 792"/>
              <a:gd name="T67" fmla="*/ 366 h 792"/>
              <a:gd name="T68" fmla="*/ 219 w 792"/>
              <a:gd name="T69" fmla="*/ 273 h 792"/>
              <a:gd name="T70" fmla="*/ 423 w 792"/>
              <a:gd name="T71" fmla="*/ 389 h 792"/>
              <a:gd name="T72" fmla="*/ 495 w 792"/>
              <a:gd name="T73" fmla="*/ 373 h 792"/>
              <a:gd name="T74" fmla="*/ 457 w 792"/>
              <a:gd name="T75" fmla="*/ 273 h 792"/>
              <a:gd name="T76" fmla="*/ 403 w 792"/>
              <a:gd name="T77" fmla="*/ 303 h 792"/>
              <a:gd name="T78" fmla="*/ 403 w 792"/>
              <a:gd name="T79" fmla="*/ 259 h 792"/>
              <a:gd name="T80" fmla="*/ 359 w 792"/>
              <a:gd name="T81" fmla="*/ 259 h 792"/>
              <a:gd name="T82" fmla="*/ 389 w 792"/>
              <a:gd name="T83" fmla="*/ 306 h 792"/>
              <a:gd name="T84" fmla="*/ 587 w 792"/>
              <a:gd name="T85" fmla="*/ 273 h 792"/>
              <a:gd name="T86" fmla="*/ 464 w 792"/>
              <a:gd name="T87" fmla="*/ 207 h 792"/>
              <a:gd name="T88" fmla="*/ 389 w 792"/>
              <a:gd name="T89" fmla="*/ 76 h 792"/>
              <a:gd name="T90" fmla="*/ 436 w 792"/>
              <a:gd name="T91" fmla="*/ 90 h 792"/>
              <a:gd name="T92" fmla="*/ 403 w 792"/>
              <a:gd name="T93" fmla="*/ 67 h 792"/>
              <a:gd name="T94" fmla="*/ 14 w 792"/>
              <a:gd name="T95" fmla="*/ 403 h 792"/>
              <a:gd name="T96" fmla="*/ 262 w 792"/>
              <a:gd name="T97" fmla="*/ 662 h 792"/>
              <a:gd name="T98" fmla="*/ 446 w 792"/>
              <a:gd name="T99" fmla="*/ 734 h 792"/>
              <a:gd name="T100" fmla="*/ 674 w 792"/>
              <a:gd name="T101" fmla="*/ 536 h 792"/>
              <a:gd name="T102" fmla="*/ 560 w 792"/>
              <a:gd name="T103" fmla="*/ 383 h 792"/>
              <a:gd name="T104" fmla="*/ 483 w 792"/>
              <a:gd name="T105" fmla="*/ 392 h 792"/>
              <a:gd name="T106" fmla="*/ 490 w 792"/>
              <a:gd name="T107" fmla="*/ 521 h 792"/>
              <a:gd name="T108" fmla="*/ 470 w 792"/>
              <a:gd name="T109" fmla="*/ 741 h 792"/>
              <a:gd name="T110" fmla="*/ 682 w 792"/>
              <a:gd name="T111" fmla="*/ 648 h 792"/>
              <a:gd name="T112" fmla="*/ 542 w 792"/>
              <a:gd name="T113" fmla="*/ 79 h 792"/>
              <a:gd name="T114" fmla="*/ 123 w 792"/>
              <a:gd name="T115" fmla="*/ 130 h 792"/>
              <a:gd name="T116" fmla="*/ 333 w 792"/>
              <a:gd name="T117" fmla="*/ 772 h 792"/>
              <a:gd name="T118" fmla="*/ 560 w 792"/>
              <a:gd name="T119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2" h="792">
                <a:moveTo>
                  <a:pt x="516" y="332"/>
                </a:moveTo>
                <a:cubicBezTo>
                  <a:pt x="508" y="328"/>
                  <a:pt x="499" y="323"/>
                  <a:pt x="493" y="321"/>
                </a:cubicBezTo>
                <a:cubicBezTo>
                  <a:pt x="487" y="319"/>
                  <a:pt x="482" y="317"/>
                  <a:pt x="477" y="316"/>
                </a:cubicBezTo>
                <a:cubicBezTo>
                  <a:pt x="464" y="312"/>
                  <a:pt x="459" y="310"/>
                  <a:pt x="459" y="304"/>
                </a:cubicBezTo>
                <a:cubicBezTo>
                  <a:pt x="459" y="301"/>
                  <a:pt x="460" y="298"/>
                  <a:pt x="465" y="297"/>
                </a:cubicBezTo>
                <a:cubicBezTo>
                  <a:pt x="466" y="296"/>
                  <a:pt x="469" y="296"/>
                  <a:pt x="472" y="296"/>
                </a:cubicBezTo>
                <a:cubicBezTo>
                  <a:pt x="489" y="296"/>
                  <a:pt x="535" y="306"/>
                  <a:pt x="543" y="331"/>
                </a:cubicBezTo>
                <a:cubicBezTo>
                  <a:pt x="544" y="333"/>
                  <a:pt x="543" y="336"/>
                  <a:pt x="542" y="337"/>
                </a:cubicBezTo>
                <a:cubicBezTo>
                  <a:pt x="541" y="339"/>
                  <a:pt x="538" y="340"/>
                  <a:pt x="536" y="340"/>
                </a:cubicBezTo>
                <a:cubicBezTo>
                  <a:pt x="536" y="340"/>
                  <a:pt x="536" y="340"/>
                  <a:pt x="536" y="340"/>
                </a:cubicBezTo>
                <a:cubicBezTo>
                  <a:pt x="533" y="340"/>
                  <a:pt x="529" y="339"/>
                  <a:pt x="516" y="332"/>
                </a:cubicBezTo>
                <a:close/>
                <a:moveTo>
                  <a:pt x="690" y="661"/>
                </a:moveTo>
                <a:cubicBezTo>
                  <a:pt x="617" y="741"/>
                  <a:pt x="512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279" y="792"/>
                  <a:pt x="175" y="741"/>
                  <a:pt x="102" y="661"/>
                </a:cubicBezTo>
                <a:cubicBezTo>
                  <a:pt x="101" y="660"/>
                  <a:pt x="101" y="659"/>
                  <a:pt x="100" y="658"/>
                </a:cubicBezTo>
                <a:cubicBezTo>
                  <a:pt x="67" y="621"/>
                  <a:pt x="40" y="577"/>
                  <a:pt x="23" y="529"/>
                </a:cubicBezTo>
                <a:cubicBezTo>
                  <a:pt x="23" y="528"/>
                  <a:pt x="23" y="527"/>
                  <a:pt x="22" y="527"/>
                </a:cubicBezTo>
                <a:cubicBezTo>
                  <a:pt x="8" y="486"/>
                  <a:pt x="0" y="442"/>
                  <a:pt x="0" y="396"/>
                </a:cubicBezTo>
                <a:cubicBezTo>
                  <a:pt x="0" y="350"/>
                  <a:pt x="8" y="306"/>
                  <a:pt x="22" y="265"/>
                </a:cubicBezTo>
                <a:cubicBezTo>
                  <a:pt x="23" y="264"/>
                  <a:pt x="23" y="264"/>
                  <a:pt x="23" y="263"/>
                </a:cubicBezTo>
                <a:cubicBezTo>
                  <a:pt x="40" y="215"/>
                  <a:pt x="67" y="171"/>
                  <a:pt x="100" y="133"/>
                </a:cubicBezTo>
                <a:cubicBezTo>
                  <a:pt x="101" y="133"/>
                  <a:pt x="101" y="132"/>
                  <a:pt x="102" y="131"/>
                </a:cubicBezTo>
                <a:cubicBezTo>
                  <a:pt x="125" y="105"/>
                  <a:pt x="152" y="83"/>
                  <a:pt x="181" y="64"/>
                </a:cubicBezTo>
                <a:cubicBezTo>
                  <a:pt x="181" y="64"/>
                  <a:pt x="182" y="63"/>
                  <a:pt x="182" y="63"/>
                </a:cubicBezTo>
                <a:cubicBezTo>
                  <a:pt x="212" y="44"/>
                  <a:pt x="244" y="29"/>
                  <a:pt x="277" y="19"/>
                </a:cubicBezTo>
                <a:cubicBezTo>
                  <a:pt x="278" y="18"/>
                  <a:pt x="279" y="18"/>
                  <a:pt x="280" y="18"/>
                </a:cubicBezTo>
                <a:cubicBezTo>
                  <a:pt x="282" y="17"/>
                  <a:pt x="285" y="16"/>
                  <a:pt x="287" y="16"/>
                </a:cubicBezTo>
                <a:cubicBezTo>
                  <a:pt x="289" y="15"/>
                  <a:pt x="291" y="15"/>
                  <a:pt x="292" y="14"/>
                </a:cubicBezTo>
                <a:cubicBezTo>
                  <a:pt x="295" y="13"/>
                  <a:pt x="299" y="12"/>
                  <a:pt x="302" y="12"/>
                </a:cubicBezTo>
                <a:cubicBezTo>
                  <a:pt x="304" y="11"/>
                  <a:pt x="307" y="10"/>
                  <a:pt x="309" y="10"/>
                </a:cubicBezTo>
                <a:cubicBezTo>
                  <a:pt x="311" y="10"/>
                  <a:pt x="312" y="9"/>
                  <a:pt x="314" y="9"/>
                </a:cubicBezTo>
                <a:cubicBezTo>
                  <a:pt x="317" y="8"/>
                  <a:pt x="320" y="8"/>
                  <a:pt x="323" y="7"/>
                </a:cubicBezTo>
                <a:cubicBezTo>
                  <a:pt x="324" y="7"/>
                  <a:pt x="325" y="7"/>
                  <a:pt x="326" y="7"/>
                </a:cubicBezTo>
                <a:cubicBezTo>
                  <a:pt x="330" y="6"/>
                  <a:pt x="334" y="5"/>
                  <a:pt x="338" y="5"/>
                </a:cubicBezTo>
                <a:cubicBezTo>
                  <a:pt x="339" y="4"/>
                  <a:pt x="340" y="4"/>
                  <a:pt x="341" y="4"/>
                </a:cubicBezTo>
                <a:cubicBezTo>
                  <a:pt x="345" y="4"/>
                  <a:pt x="348" y="3"/>
                  <a:pt x="351" y="3"/>
                </a:cubicBezTo>
                <a:cubicBezTo>
                  <a:pt x="352" y="3"/>
                  <a:pt x="353" y="3"/>
                  <a:pt x="354" y="3"/>
                </a:cubicBezTo>
                <a:cubicBezTo>
                  <a:pt x="358" y="2"/>
                  <a:pt x="362" y="2"/>
                  <a:pt x="367" y="1"/>
                </a:cubicBezTo>
                <a:cubicBezTo>
                  <a:pt x="368" y="1"/>
                  <a:pt x="368" y="1"/>
                  <a:pt x="369" y="1"/>
                </a:cubicBezTo>
                <a:cubicBezTo>
                  <a:pt x="373" y="1"/>
                  <a:pt x="376" y="1"/>
                  <a:pt x="380" y="1"/>
                </a:cubicBezTo>
                <a:cubicBezTo>
                  <a:pt x="381" y="1"/>
                  <a:pt x="382" y="1"/>
                  <a:pt x="383" y="1"/>
                </a:cubicBezTo>
                <a:cubicBezTo>
                  <a:pt x="387" y="0"/>
                  <a:pt x="392" y="0"/>
                  <a:pt x="396" y="0"/>
                </a:cubicBezTo>
                <a:cubicBezTo>
                  <a:pt x="401" y="0"/>
                  <a:pt x="407" y="0"/>
                  <a:pt x="412" y="1"/>
                </a:cubicBezTo>
                <a:cubicBezTo>
                  <a:pt x="413" y="1"/>
                  <a:pt x="414" y="1"/>
                  <a:pt x="415" y="1"/>
                </a:cubicBezTo>
                <a:cubicBezTo>
                  <a:pt x="420" y="1"/>
                  <a:pt x="425" y="1"/>
                  <a:pt x="430" y="2"/>
                </a:cubicBezTo>
                <a:cubicBezTo>
                  <a:pt x="431" y="2"/>
                  <a:pt x="432" y="2"/>
                  <a:pt x="433" y="2"/>
                </a:cubicBezTo>
                <a:cubicBezTo>
                  <a:pt x="438" y="3"/>
                  <a:pt x="443" y="3"/>
                  <a:pt x="447" y="4"/>
                </a:cubicBezTo>
                <a:cubicBezTo>
                  <a:pt x="449" y="4"/>
                  <a:pt x="450" y="4"/>
                  <a:pt x="451" y="4"/>
                </a:cubicBezTo>
                <a:cubicBezTo>
                  <a:pt x="456" y="5"/>
                  <a:pt x="460" y="6"/>
                  <a:pt x="464" y="6"/>
                </a:cubicBezTo>
                <a:cubicBezTo>
                  <a:pt x="466" y="7"/>
                  <a:pt x="468" y="7"/>
                  <a:pt x="469" y="7"/>
                </a:cubicBezTo>
                <a:cubicBezTo>
                  <a:pt x="473" y="8"/>
                  <a:pt x="477" y="9"/>
                  <a:pt x="480" y="9"/>
                </a:cubicBezTo>
                <a:cubicBezTo>
                  <a:pt x="482" y="10"/>
                  <a:pt x="484" y="10"/>
                  <a:pt x="485" y="11"/>
                </a:cubicBezTo>
                <a:cubicBezTo>
                  <a:pt x="489" y="11"/>
                  <a:pt x="493" y="12"/>
                  <a:pt x="497" y="13"/>
                </a:cubicBezTo>
                <a:cubicBezTo>
                  <a:pt x="499" y="14"/>
                  <a:pt x="501" y="15"/>
                  <a:pt x="503" y="15"/>
                </a:cubicBezTo>
                <a:cubicBezTo>
                  <a:pt x="507" y="16"/>
                  <a:pt x="511" y="17"/>
                  <a:pt x="514" y="18"/>
                </a:cubicBezTo>
                <a:cubicBezTo>
                  <a:pt x="517" y="19"/>
                  <a:pt x="519" y="20"/>
                  <a:pt x="521" y="21"/>
                </a:cubicBezTo>
                <a:cubicBezTo>
                  <a:pt x="524" y="22"/>
                  <a:pt x="527" y="23"/>
                  <a:pt x="529" y="23"/>
                </a:cubicBezTo>
                <a:cubicBezTo>
                  <a:pt x="531" y="24"/>
                  <a:pt x="533" y="25"/>
                  <a:pt x="534" y="25"/>
                </a:cubicBezTo>
                <a:cubicBezTo>
                  <a:pt x="535" y="25"/>
                  <a:pt x="535" y="25"/>
                  <a:pt x="535" y="26"/>
                </a:cubicBezTo>
                <a:cubicBezTo>
                  <a:pt x="595" y="48"/>
                  <a:pt x="648" y="85"/>
                  <a:pt x="690" y="131"/>
                </a:cubicBezTo>
                <a:cubicBezTo>
                  <a:pt x="690" y="132"/>
                  <a:pt x="691" y="133"/>
                  <a:pt x="692" y="133"/>
                </a:cubicBezTo>
                <a:cubicBezTo>
                  <a:pt x="725" y="171"/>
                  <a:pt x="751" y="215"/>
                  <a:pt x="769" y="263"/>
                </a:cubicBezTo>
                <a:cubicBezTo>
                  <a:pt x="769" y="264"/>
                  <a:pt x="769" y="264"/>
                  <a:pt x="769" y="265"/>
                </a:cubicBezTo>
                <a:cubicBezTo>
                  <a:pt x="784" y="306"/>
                  <a:pt x="792" y="350"/>
                  <a:pt x="792" y="396"/>
                </a:cubicBezTo>
                <a:cubicBezTo>
                  <a:pt x="792" y="442"/>
                  <a:pt x="784" y="486"/>
                  <a:pt x="769" y="527"/>
                </a:cubicBezTo>
                <a:cubicBezTo>
                  <a:pt x="769" y="527"/>
                  <a:pt x="769" y="528"/>
                  <a:pt x="769" y="529"/>
                </a:cubicBezTo>
                <a:cubicBezTo>
                  <a:pt x="751" y="577"/>
                  <a:pt x="725" y="621"/>
                  <a:pt x="692" y="659"/>
                </a:cubicBezTo>
                <a:cubicBezTo>
                  <a:pt x="691" y="659"/>
                  <a:pt x="690" y="660"/>
                  <a:pt x="690" y="661"/>
                </a:cubicBezTo>
                <a:close/>
                <a:moveTo>
                  <a:pt x="110" y="648"/>
                </a:moveTo>
                <a:cubicBezTo>
                  <a:pt x="240" y="648"/>
                  <a:pt x="240" y="648"/>
                  <a:pt x="240" y="648"/>
                </a:cubicBezTo>
                <a:cubicBezTo>
                  <a:pt x="226" y="613"/>
                  <a:pt x="214" y="574"/>
                  <a:pt x="207" y="533"/>
                </a:cubicBezTo>
                <a:cubicBezTo>
                  <a:pt x="39" y="533"/>
                  <a:pt x="39" y="533"/>
                  <a:pt x="39" y="533"/>
                </a:cubicBezTo>
                <a:cubicBezTo>
                  <a:pt x="56" y="575"/>
                  <a:pt x="80" y="614"/>
                  <a:pt x="110" y="648"/>
                </a:cubicBezTo>
                <a:close/>
                <a:moveTo>
                  <a:pt x="14" y="389"/>
                </a:moveTo>
                <a:cubicBezTo>
                  <a:pt x="195" y="389"/>
                  <a:pt x="195" y="389"/>
                  <a:pt x="195" y="389"/>
                </a:cubicBezTo>
                <a:cubicBezTo>
                  <a:pt x="195" y="350"/>
                  <a:pt x="198" y="311"/>
                  <a:pt x="204" y="273"/>
                </a:cubicBezTo>
                <a:cubicBezTo>
                  <a:pt x="34" y="273"/>
                  <a:pt x="34" y="273"/>
                  <a:pt x="34" y="273"/>
                </a:cubicBezTo>
                <a:cubicBezTo>
                  <a:pt x="22" y="310"/>
                  <a:pt x="15" y="349"/>
                  <a:pt x="14" y="389"/>
                </a:cubicBezTo>
                <a:close/>
                <a:moveTo>
                  <a:pt x="39" y="259"/>
                </a:moveTo>
                <a:cubicBezTo>
                  <a:pt x="207" y="259"/>
                  <a:pt x="207" y="259"/>
                  <a:pt x="207" y="259"/>
                </a:cubicBezTo>
                <a:cubicBezTo>
                  <a:pt x="210" y="242"/>
                  <a:pt x="214" y="226"/>
                  <a:pt x="218" y="210"/>
                </a:cubicBezTo>
                <a:cubicBezTo>
                  <a:pt x="215" y="185"/>
                  <a:pt x="216" y="161"/>
                  <a:pt x="219" y="150"/>
                </a:cubicBezTo>
                <a:cubicBezTo>
                  <a:pt x="219" y="148"/>
                  <a:pt x="220" y="146"/>
                  <a:pt x="220" y="144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80" y="178"/>
                  <a:pt x="56" y="217"/>
                  <a:pt x="39" y="259"/>
                </a:cubicBezTo>
                <a:close/>
                <a:moveTo>
                  <a:pt x="220" y="57"/>
                </a:moveTo>
                <a:cubicBezTo>
                  <a:pt x="227" y="59"/>
                  <a:pt x="231" y="63"/>
                  <a:pt x="232" y="67"/>
                </a:cubicBezTo>
                <a:cubicBezTo>
                  <a:pt x="242" y="91"/>
                  <a:pt x="238" y="132"/>
                  <a:pt x="232" y="153"/>
                </a:cubicBezTo>
                <a:cubicBezTo>
                  <a:pt x="230" y="165"/>
                  <a:pt x="229" y="188"/>
                  <a:pt x="232" y="210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4" y="231"/>
                  <a:pt x="239" y="250"/>
                  <a:pt x="246" y="260"/>
                </a:cubicBezTo>
                <a:cubicBezTo>
                  <a:pt x="249" y="260"/>
                  <a:pt x="251" y="262"/>
                  <a:pt x="252" y="265"/>
                </a:cubicBezTo>
                <a:cubicBezTo>
                  <a:pt x="259" y="271"/>
                  <a:pt x="265" y="278"/>
                  <a:pt x="272" y="286"/>
                </a:cubicBezTo>
                <a:cubicBezTo>
                  <a:pt x="285" y="301"/>
                  <a:pt x="298" y="317"/>
                  <a:pt x="322" y="326"/>
                </a:cubicBezTo>
                <a:cubicBezTo>
                  <a:pt x="330" y="329"/>
                  <a:pt x="337" y="332"/>
                  <a:pt x="345" y="334"/>
                </a:cubicBezTo>
                <a:cubicBezTo>
                  <a:pt x="364" y="341"/>
                  <a:pt x="383" y="348"/>
                  <a:pt x="398" y="355"/>
                </a:cubicBezTo>
                <a:cubicBezTo>
                  <a:pt x="399" y="355"/>
                  <a:pt x="399" y="355"/>
                  <a:pt x="399" y="356"/>
                </a:cubicBezTo>
                <a:cubicBezTo>
                  <a:pt x="412" y="362"/>
                  <a:pt x="422" y="368"/>
                  <a:pt x="427" y="374"/>
                </a:cubicBezTo>
                <a:cubicBezTo>
                  <a:pt x="429" y="377"/>
                  <a:pt x="433" y="378"/>
                  <a:pt x="439" y="379"/>
                </a:cubicBezTo>
                <a:cubicBezTo>
                  <a:pt x="434" y="377"/>
                  <a:pt x="432" y="373"/>
                  <a:pt x="431" y="368"/>
                </a:cubicBezTo>
                <a:cubicBezTo>
                  <a:pt x="431" y="363"/>
                  <a:pt x="415" y="340"/>
                  <a:pt x="409" y="330"/>
                </a:cubicBezTo>
                <a:cubicBezTo>
                  <a:pt x="405" y="324"/>
                  <a:pt x="402" y="320"/>
                  <a:pt x="400" y="318"/>
                </a:cubicBezTo>
                <a:cubicBezTo>
                  <a:pt x="397" y="318"/>
                  <a:pt x="392" y="320"/>
                  <a:pt x="387" y="321"/>
                </a:cubicBezTo>
                <a:cubicBezTo>
                  <a:pt x="375" y="325"/>
                  <a:pt x="361" y="329"/>
                  <a:pt x="349" y="329"/>
                </a:cubicBezTo>
                <a:cubicBezTo>
                  <a:pt x="331" y="329"/>
                  <a:pt x="327" y="319"/>
                  <a:pt x="326" y="312"/>
                </a:cubicBezTo>
                <a:cubicBezTo>
                  <a:pt x="324" y="297"/>
                  <a:pt x="329" y="278"/>
                  <a:pt x="339" y="263"/>
                </a:cubicBezTo>
                <a:cubicBezTo>
                  <a:pt x="339" y="263"/>
                  <a:pt x="339" y="262"/>
                  <a:pt x="339" y="262"/>
                </a:cubicBezTo>
                <a:cubicBezTo>
                  <a:pt x="341" y="259"/>
                  <a:pt x="343" y="256"/>
                  <a:pt x="345" y="254"/>
                </a:cubicBezTo>
                <a:cubicBezTo>
                  <a:pt x="358" y="239"/>
                  <a:pt x="373" y="234"/>
                  <a:pt x="389" y="238"/>
                </a:cubicBezTo>
                <a:cubicBezTo>
                  <a:pt x="392" y="238"/>
                  <a:pt x="395" y="239"/>
                  <a:pt x="398" y="240"/>
                </a:cubicBezTo>
                <a:cubicBezTo>
                  <a:pt x="398" y="241"/>
                  <a:pt x="399" y="241"/>
                  <a:pt x="399" y="241"/>
                </a:cubicBezTo>
                <a:cubicBezTo>
                  <a:pt x="414" y="247"/>
                  <a:pt x="426" y="256"/>
                  <a:pt x="435" y="263"/>
                </a:cubicBezTo>
                <a:cubicBezTo>
                  <a:pt x="437" y="264"/>
                  <a:pt x="440" y="266"/>
                  <a:pt x="442" y="267"/>
                </a:cubicBezTo>
                <a:cubicBezTo>
                  <a:pt x="440" y="263"/>
                  <a:pt x="437" y="258"/>
                  <a:pt x="435" y="254"/>
                </a:cubicBezTo>
                <a:cubicBezTo>
                  <a:pt x="429" y="242"/>
                  <a:pt x="425" y="233"/>
                  <a:pt x="428" y="227"/>
                </a:cubicBezTo>
                <a:cubicBezTo>
                  <a:pt x="429" y="225"/>
                  <a:pt x="432" y="222"/>
                  <a:pt x="436" y="222"/>
                </a:cubicBezTo>
                <a:cubicBezTo>
                  <a:pt x="440" y="220"/>
                  <a:pt x="447" y="208"/>
                  <a:pt x="452" y="200"/>
                </a:cubicBezTo>
                <a:cubicBezTo>
                  <a:pt x="462" y="182"/>
                  <a:pt x="473" y="164"/>
                  <a:pt x="487" y="159"/>
                </a:cubicBezTo>
                <a:cubicBezTo>
                  <a:pt x="496" y="156"/>
                  <a:pt x="519" y="149"/>
                  <a:pt x="522" y="139"/>
                </a:cubicBezTo>
                <a:cubicBezTo>
                  <a:pt x="523" y="136"/>
                  <a:pt x="521" y="132"/>
                  <a:pt x="518" y="127"/>
                </a:cubicBezTo>
                <a:cubicBezTo>
                  <a:pt x="504" y="110"/>
                  <a:pt x="472" y="87"/>
                  <a:pt x="456" y="87"/>
                </a:cubicBezTo>
                <a:cubicBezTo>
                  <a:pt x="452" y="87"/>
                  <a:pt x="450" y="88"/>
                  <a:pt x="450" y="93"/>
                </a:cubicBezTo>
                <a:cubicBezTo>
                  <a:pt x="447" y="104"/>
                  <a:pt x="437" y="110"/>
                  <a:pt x="422" y="110"/>
                </a:cubicBezTo>
                <a:cubicBezTo>
                  <a:pt x="404" y="110"/>
                  <a:pt x="375" y="100"/>
                  <a:pt x="371" y="84"/>
                </a:cubicBezTo>
                <a:cubicBezTo>
                  <a:pt x="370" y="79"/>
                  <a:pt x="370" y="70"/>
                  <a:pt x="383" y="63"/>
                </a:cubicBezTo>
                <a:cubicBezTo>
                  <a:pt x="388" y="60"/>
                  <a:pt x="392" y="57"/>
                  <a:pt x="397" y="55"/>
                </a:cubicBezTo>
                <a:cubicBezTo>
                  <a:pt x="415" y="44"/>
                  <a:pt x="428" y="36"/>
                  <a:pt x="445" y="36"/>
                </a:cubicBezTo>
                <a:cubicBezTo>
                  <a:pt x="451" y="36"/>
                  <a:pt x="458" y="38"/>
                  <a:pt x="467" y="40"/>
                </a:cubicBezTo>
                <a:cubicBezTo>
                  <a:pt x="473" y="42"/>
                  <a:pt x="480" y="45"/>
                  <a:pt x="487" y="48"/>
                </a:cubicBezTo>
                <a:cubicBezTo>
                  <a:pt x="489" y="47"/>
                  <a:pt x="492" y="47"/>
                  <a:pt x="494" y="49"/>
                </a:cubicBezTo>
                <a:cubicBezTo>
                  <a:pt x="494" y="50"/>
                  <a:pt x="495" y="51"/>
                  <a:pt x="496" y="52"/>
                </a:cubicBezTo>
                <a:cubicBezTo>
                  <a:pt x="499" y="54"/>
                  <a:pt x="503" y="55"/>
                  <a:pt x="507" y="57"/>
                </a:cubicBezTo>
                <a:cubicBezTo>
                  <a:pt x="517" y="62"/>
                  <a:pt x="527" y="67"/>
                  <a:pt x="532" y="68"/>
                </a:cubicBezTo>
                <a:cubicBezTo>
                  <a:pt x="533" y="63"/>
                  <a:pt x="531" y="51"/>
                  <a:pt x="526" y="37"/>
                </a:cubicBezTo>
                <a:cubicBezTo>
                  <a:pt x="525" y="37"/>
                  <a:pt x="523" y="36"/>
                  <a:pt x="521" y="35"/>
                </a:cubicBezTo>
                <a:cubicBezTo>
                  <a:pt x="519" y="35"/>
                  <a:pt x="517" y="34"/>
                  <a:pt x="516" y="34"/>
                </a:cubicBezTo>
                <a:cubicBezTo>
                  <a:pt x="512" y="33"/>
                  <a:pt x="509" y="32"/>
                  <a:pt x="506" y="31"/>
                </a:cubicBezTo>
                <a:cubicBezTo>
                  <a:pt x="503" y="30"/>
                  <a:pt x="501" y="29"/>
                  <a:pt x="498" y="28"/>
                </a:cubicBezTo>
                <a:cubicBezTo>
                  <a:pt x="496" y="28"/>
                  <a:pt x="494" y="27"/>
                  <a:pt x="492" y="27"/>
                </a:cubicBezTo>
                <a:cubicBezTo>
                  <a:pt x="488" y="26"/>
                  <a:pt x="485" y="25"/>
                  <a:pt x="481" y="24"/>
                </a:cubicBezTo>
                <a:cubicBezTo>
                  <a:pt x="479" y="23"/>
                  <a:pt x="477" y="23"/>
                  <a:pt x="475" y="23"/>
                </a:cubicBezTo>
                <a:cubicBezTo>
                  <a:pt x="472" y="22"/>
                  <a:pt x="468" y="21"/>
                  <a:pt x="464" y="20"/>
                </a:cubicBezTo>
                <a:cubicBezTo>
                  <a:pt x="462" y="20"/>
                  <a:pt x="461" y="20"/>
                  <a:pt x="459" y="20"/>
                </a:cubicBezTo>
                <a:cubicBezTo>
                  <a:pt x="456" y="19"/>
                  <a:pt x="452" y="18"/>
                  <a:pt x="448" y="18"/>
                </a:cubicBezTo>
                <a:cubicBezTo>
                  <a:pt x="447" y="18"/>
                  <a:pt x="446" y="18"/>
                  <a:pt x="445" y="17"/>
                </a:cubicBezTo>
                <a:cubicBezTo>
                  <a:pt x="440" y="17"/>
                  <a:pt x="436" y="16"/>
                  <a:pt x="431" y="16"/>
                </a:cubicBezTo>
                <a:cubicBezTo>
                  <a:pt x="430" y="16"/>
                  <a:pt x="429" y="16"/>
                  <a:pt x="428" y="16"/>
                </a:cubicBezTo>
                <a:cubicBezTo>
                  <a:pt x="423" y="15"/>
                  <a:pt x="418" y="15"/>
                  <a:pt x="414" y="15"/>
                </a:cubicBezTo>
                <a:cubicBezTo>
                  <a:pt x="413" y="15"/>
                  <a:pt x="412" y="15"/>
                  <a:pt x="411" y="15"/>
                </a:cubicBezTo>
                <a:cubicBezTo>
                  <a:pt x="406" y="14"/>
                  <a:pt x="401" y="14"/>
                  <a:pt x="396" y="14"/>
                </a:cubicBezTo>
                <a:cubicBezTo>
                  <a:pt x="392" y="14"/>
                  <a:pt x="389" y="14"/>
                  <a:pt x="385" y="14"/>
                </a:cubicBezTo>
                <a:cubicBezTo>
                  <a:pt x="384" y="15"/>
                  <a:pt x="383" y="15"/>
                  <a:pt x="382" y="15"/>
                </a:cubicBezTo>
                <a:cubicBezTo>
                  <a:pt x="379" y="15"/>
                  <a:pt x="377" y="15"/>
                  <a:pt x="374" y="15"/>
                </a:cubicBezTo>
                <a:cubicBezTo>
                  <a:pt x="373" y="15"/>
                  <a:pt x="372" y="15"/>
                  <a:pt x="370" y="15"/>
                </a:cubicBezTo>
                <a:cubicBezTo>
                  <a:pt x="368" y="15"/>
                  <a:pt x="366" y="16"/>
                  <a:pt x="363" y="16"/>
                </a:cubicBezTo>
                <a:cubicBezTo>
                  <a:pt x="362" y="16"/>
                  <a:pt x="361" y="16"/>
                  <a:pt x="359" y="16"/>
                </a:cubicBezTo>
                <a:cubicBezTo>
                  <a:pt x="357" y="16"/>
                  <a:pt x="355" y="17"/>
                  <a:pt x="353" y="17"/>
                </a:cubicBezTo>
                <a:cubicBezTo>
                  <a:pt x="351" y="17"/>
                  <a:pt x="350" y="17"/>
                  <a:pt x="349" y="17"/>
                </a:cubicBezTo>
                <a:cubicBezTo>
                  <a:pt x="346" y="18"/>
                  <a:pt x="344" y="18"/>
                  <a:pt x="341" y="18"/>
                </a:cubicBezTo>
                <a:cubicBezTo>
                  <a:pt x="340" y="18"/>
                  <a:pt x="339" y="19"/>
                  <a:pt x="338" y="19"/>
                </a:cubicBezTo>
                <a:cubicBezTo>
                  <a:pt x="335" y="19"/>
                  <a:pt x="331" y="20"/>
                  <a:pt x="328" y="20"/>
                </a:cubicBezTo>
                <a:cubicBezTo>
                  <a:pt x="327" y="21"/>
                  <a:pt x="325" y="21"/>
                  <a:pt x="323" y="21"/>
                </a:cubicBezTo>
                <a:cubicBezTo>
                  <a:pt x="322" y="22"/>
                  <a:pt x="320" y="22"/>
                  <a:pt x="318" y="22"/>
                </a:cubicBezTo>
                <a:cubicBezTo>
                  <a:pt x="316" y="23"/>
                  <a:pt x="314" y="23"/>
                  <a:pt x="312" y="24"/>
                </a:cubicBezTo>
                <a:cubicBezTo>
                  <a:pt x="311" y="24"/>
                  <a:pt x="310" y="24"/>
                  <a:pt x="308" y="24"/>
                </a:cubicBezTo>
                <a:cubicBezTo>
                  <a:pt x="306" y="25"/>
                  <a:pt x="304" y="26"/>
                  <a:pt x="302" y="26"/>
                </a:cubicBezTo>
                <a:cubicBezTo>
                  <a:pt x="301" y="26"/>
                  <a:pt x="300" y="27"/>
                  <a:pt x="299" y="27"/>
                </a:cubicBezTo>
                <a:cubicBezTo>
                  <a:pt x="271" y="34"/>
                  <a:pt x="245" y="44"/>
                  <a:pt x="220" y="57"/>
                </a:cubicBezTo>
                <a:close/>
                <a:moveTo>
                  <a:pt x="682" y="144"/>
                </a:moveTo>
                <a:cubicBezTo>
                  <a:pt x="551" y="144"/>
                  <a:pt x="551" y="144"/>
                  <a:pt x="551" y="144"/>
                </a:cubicBezTo>
                <a:cubicBezTo>
                  <a:pt x="566" y="178"/>
                  <a:pt x="577" y="217"/>
                  <a:pt x="585" y="259"/>
                </a:cubicBezTo>
                <a:cubicBezTo>
                  <a:pt x="752" y="259"/>
                  <a:pt x="752" y="259"/>
                  <a:pt x="752" y="259"/>
                </a:cubicBezTo>
                <a:cubicBezTo>
                  <a:pt x="736" y="217"/>
                  <a:pt x="712" y="178"/>
                  <a:pt x="682" y="144"/>
                </a:cubicBezTo>
                <a:close/>
                <a:moveTo>
                  <a:pt x="777" y="403"/>
                </a:moveTo>
                <a:cubicBezTo>
                  <a:pt x="625" y="403"/>
                  <a:pt x="625" y="403"/>
                  <a:pt x="625" y="403"/>
                </a:cubicBezTo>
                <a:cubicBezTo>
                  <a:pt x="626" y="403"/>
                  <a:pt x="626" y="404"/>
                  <a:pt x="627" y="404"/>
                </a:cubicBezTo>
                <a:cubicBezTo>
                  <a:pt x="678" y="429"/>
                  <a:pt x="712" y="446"/>
                  <a:pt x="719" y="460"/>
                </a:cubicBezTo>
                <a:cubicBezTo>
                  <a:pt x="723" y="471"/>
                  <a:pt x="715" y="493"/>
                  <a:pt x="701" y="519"/>
                </a:cubicBezTo>
                <a:cubicBezTo>
                  <a:pt x="757" y="519"/>
                  <a:pt x="757" y="519"/>
                  <a:pt x="757" y="519"/>
                </a:cubicBezTo>
                <a:cubicBezTo>
                  <a:pt x="770" y="482"/>
                  <a:pt x="777" y="443"/>
                  <a:pt x="777" y="403"/>
                </a:cubicBezTo>
                <a:close/>
                <a:moveTo>
                  <a:pt x="473" y="403"/>
                </a:moveTo>
                <a:cubicBezTo>
                  <a:pt x="403" y="403"/>
                  <a:pt x="403" y="403"/>
                  <a:pt x="403" y="403"/>
                </a:cubicBezTo>
                <a:cubicBezTo>
                  <a:pt x="403" y="519"/>
                  <a:pt x="403" y="519"/>
                  <a:pt x="403" y="519"/>
                </a:cubicBezTo>
                <a:cubicBezTo>
                  <a:pt x="468" y="519"/>
                  <a:pt x="468" y="519"/>
                  <a:pt x="468" y="519"/>
                </a:cubicBezTo>
                <a:cubicBezTo>
                  <a:pt x="456" y="507"/>
                  <a:pt x="447" y="495"/>
                  <a:pt x="445" y="479"/>
                </a:cubicBezTo>
                <a:cubicBezTo>
                  <a:pt x="442" y="457"/>
                  <a:pt x="454" y="439"/>
                  <a:pt x="463" y="424"/>
                </a:cubicBezTo>
                <a:cubicBezTo>
                  <a:pt x="470" y="414"/>
                  <a:pt x="474" y="407"/>
                  <a:pt x="473" y="403"/>
                </a:cubicBezTo>
                <a:close/>
                <a:moveTo>
                  <a:pt x="512" y="584"/>
                </a:moveTo>
                <a:cubicBezTo>
                  <a:pt x="510" y="562"/>
                  <a:pt x="496" y="547"/>
                  <a:pt x="482" y="533"/>
                </a:cubicBezTo>
                <a:cubicBezTo>
                  <a:pt x="403" y="533"/>
                  <a:pt x="403" y="533"/>
                  <a:pt x="403" y="533"/>
                </a:cubicBezTo>
                <a:cubicBezTo>
                  <a:pt x="403" y="648"/>
                  <a:pt x="403" y="648"/>
                  <a:pt x="403" y="648"/>
                </a:cubicBezTo>
                <a:cubicBezTo>
                  <a:pt x="492" y="648"/>
                  <a:pt x="492" y="648"/>
                  <a:pt x="492" y="648"/>
                </a:cubicBezTo>
                <a:cubicBezTo>
                  <a:pt x="504" y="625"/>
                  <a:pt x="514" y="602"/>
                  <a:pt x="512" y="584"/>
                </a:cubicBezTo>
                <a:close/>
                <a:moveTo>
                  <a:pt x="224" y="244"/>
                </a:moveTo>
                <a:cubicBezTo>
                  <a:pt x="223" y="249"/>
                  <a:pt x="222" y="254"/>
                  <a:pt x="221" y="259"/>
                </a:cubicBezTo>
                <a:cubicBezTo>
                  <a:pt x="230" y="259"/>
                  <a:pt x="230" y="259"/>
                  <a:pt x="230" y="259"/>
                </a:cubicBezTo>
                <a:cubicBezTo>
                  <a:pt x="228" y="255"/>
                  <a:pt x="226" y="250"/>
                  <a:pt x="224" y="244"/>
                </a:cubicBezTo>
                <a:close/>
                <a:moveTo>
                  <a:pt x="219" y="273"/>
                </a:moveTo>
                <a:cubicBezTo>
                  <a:pt x="212" y="311"/>
                  <a:pt x="209" y="350"/>
                  <a:pt x="209" y="389"/>
                </a:cubicBezTo>
                <a:cubicBezTo>
                  <a:pt x="389" y="389"/>
                  <a:pt x="389" y="389"/>
                  <a:pt x="389" y="389"/>
                </a:cubicBezTo>
                <a:cubicBezTo>
                  <a:pt x="389" y="366"/>
                  <a:pt x="389" y="366"/>
                  <a:pt x="389" y="366"/>
                </a:cubicBezTo>
                <a:cubicBezTo>
                  <a:pt x="374" y="360"/>
                  <a:pt x="357" y="354"/>
                  <a:pt x="340" y="348"/>
                </a:cubicBezTo>
                <a:cubicBezTo>
                  <a:pt x="332" y="345"/>
                  <a:pt x="325" y="342"/>
                  <a:pt x="318" y="339"/>
                </a:cubicBezTo>
                <a:cubicBezTo>
                  <a:pt x="290" y="329"/>
                  <a:pt x="274" y="311"/>
                  <a:pt x="261" y="295"/>
                </a:cubicBezTo>
                <a:cubicBezTo>
                  <a:pt x="254" y="287"/>
                  <a:pt x="248" y="279"/>
                  <a:pt x="241" y="274"/>
                </a:cubicBezTo>
                <a:cubicBezTo>
                  <a:pt x="241" y="274"/>
                  <a:pt x="241" y="274"/>
                  <a:pt x="240" y="273"/>
                </a:cubicBezTo>
                <a:lnTo>
                  <a:pt x="219" y="273"/>
                </a:lnTo>
                <a:close/>
                <a:moveTo>
                  <a:pt x="209" y="403"/>
                </a:moveTo>
                <a:cubicBezTo>
                  <a:pt x="209" y="443"/>
                  <a:pt x="212" y="482"/>
                  <a:pt x="218" y="519"/>
                </a:cubicBezTo>
                <a:cubicBezTo>
                  <a:pt x="389" y="519"/>
                  <a:pt x="389" y="519"/>
                  <a:pt x="389" y="519"/>
                </a:cubicBezTo>
                <a:cubicBezTo>
                  <a:pt x="389" y="403"/>
                  <a:pt x="389" y="403"/>
                  <a:pt x="389" y="403"/>
                </a:cubicBezTo>
                <a:lnTo>
                  <a:pt x="209" y="403"/>
                </a:lnTo>
                <a:close/>
                <a:moveTo>
                  <a:pt x="423" y="389"/>
                </a:moveTo>
                <a:cubicBezTo>
                  <a:pt x="420" y="387"/>
                  <a:pt x="417" y="385"/>
                  <a:pt x="415" y="383"/>
                </a:cubicBezTo>
                <a:cubicBezTo>
                  <a:pt x="413" y="380"/>
                  <a:pt x="409" y="376"/>
                  <a:pt x="403" y="373"/>
                </a:cubicBezTo>
                <a:cubicBezTo>
                  <a:pt x="403" y="389"/>
                  <a:pt x="403" y="389"/>
                  <a:pt x="403" y="389"/>
                </a:cubicBezTo>
                <a:lnTo>
                  <a:pt x="423" y="389"/>
                </a:lnTo>
                <a:close/>
                <a:moveTo>
                  <a:pt x="467" y="369"/>
                </a:moveTo>
                <a:cubicBezTo>
                  <a:pt x="477" y="370"/>
                  <a:pt x="487" y="371"/>
                  <a:pt x="495" y="373"/>
                </a:cubicBezTo>
                <a:cubicBezTo>
                  <a:pt x="497" y="374"/>
                  <a:pt x="503" y="372"/>
                  <a:pt x="509" y="369"/>
                </a:cubicBezTo>
                <a:cubicBezTo>
                  <a:pt x="517" y="364"/>
                  <a:pt x="527" y="359"/>
                  <a:pt x="539" y="359"/>
                </a:cubicBezTo>
                <a:cubicBezTo>
                  <a:pt x="549" y="359"/>
                  <a:pt x="560" y="364"/>
                  <a:pt x="569" y="373"/>
                </a:cubicBezTo>
                <a:cubicBezTo>
                  <a:pt x="572" y="375"/>
                  <a:pt x="577" y="378"/>
                  <a:pt x="583" y="382"/>
                </a:cubicBezTo>
                <a:cubicBezTo>
                  <a:pt x="582" y="344"/>
                  <a:pt x="579" y="308"/>
                  <a:pt x="573" y="273"/>
                </a:cubicBezTo>
                <a:cubicBezTo>
                  <a:pt x="457" y="273"/>
                  <a:pt x="457" y="273"/>
                  <a:pt x="457" y="273"/>
                </a:cubicBezTo>
                <a:cubicBezTo>
                  <a:pt x="457" y="275"/>
                  <a:pt x="456" y="277"/>
                  <a:pt x="456" y="279"/>
                </a:cubicBezTo>
                <a:cubicBezTo>
                  <a:pt x="454" y="282"/>
                  <a:pt x="450" y="284"/>
                  <a:pt x="447" y="284"/>
                </a:cubicBezTo>
                <a:cubicBezTo>
                  <a:pt x="441" y="284"/>
                  <a:pt x="435" y="280"/>
                  <a:pt x="427" y="274"/>
                </a:cubicBezTo>
                <a:cubicBezTo>
                  <a:pt x="427" y="274"/>
                  <a:pt x="426" y="274"/>
                  <a:pt x="426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3" y="303"/>
                  <a:pt x="403" y="303"/>
                  <a:pt x="403" y="303"/>
                </a:cubicBezTo>
                <a:cubicBezTo>
                  <a:pt x="408" y="304"/>
                  <a:pt x="410" y="307"/>
                  <a:pt x="411" y="308"/>
                </a:cubicBezTo>
                <a:cubicBezTo>
                  <a:pt x="412" y="310"/>
                  <a:pt x="416" y="317"/>
                  <a:pt x="420" y="322"/>
                </a:cubicBezTo>
                <a:cubicBezTo>
                  <a:pt x="434" y="342"/>
                  <a:pt x="444" y="357"/>
                  <a:pt x="445" y="366"/>
                </a:cubicBezTo>
                <a:cubicBezTo>
                  <a:pt x="448" y="368"/>
                  <a:pt x="460" y="369"/>
                  <a:pt x="467" y="369"/>
                </a:cubicBezTo>
                <a:close/>
                <a:moveTo>
                  <a:pt x="403" y="258"/>
                </a:moveTo>
                <a:cubicBezTo>
                  <a:pt x="403" y="259"/>
                  <a:pt x="403" y="259"/>
                  <a:pt x="403" y="259"/>
                </a:cubicBezTo>
                <a:cubicBezTo>
                  <a:pt x="406" y="259"/>
                  <a:pt x="406" y="259"/>
                  <a:pt x="406" y="259"/>
                </a:cubicBezTo>
                <a:cubicBezTo>
                  <a:pt x="405" y="259"/>
                  <a:pt x="404" y="258"/>
                  <a:pt x="403" y="258"/>
                </a:cubicBezTo>
                <a:close/>
                <a:moveTo>
                  <a:pt x="389" y="252"/>
                </a:moveTo>
                <a:cubicBezTo>
                  <a:pt x="388" y="252"/>
                  <a:pt x="387" y="252"/>
                  <a:pt x="386" y="251"/>
                </a:cubicBezTo>
                <a:cubicBezTo>
                  <a:pt x="384" y="251"/>
                  <a:pt x="381" y="250"/>
                  <a:pt x="379" y="250"/>
                </a:cubicBezTo>
                <a:cubicBezTo>
                  <a:pt x="371" y="250"/>
                  <a:pt x="364" y="255"/>
                  <a:pt x="359" y="259"/>
                </a:cubicBezTo>
                <a:cubicBezTo>
                  <a:pt x="389" y="259"/>
                  <a:pt x="389" y="259"/>
                  <a:pt x="389" y="259"/>
                </a:cubicBezTo>
                <a:lnTo>
                  <a:pt x="389" y="252"/>
                </a:lnTo>
                <a:close/>
                <a:moveTo>
                  <a:pt x="340" y="310"/>
                </a:moveTo>
                <a:cubicBezTo>
                  <a:pt x="340" y="312"/>
                  <a:pt x="341" y="315"/>
                  <a:pt x="349" y="315"/>
                </a:cubicBezTo>
                <a:cubicBezTo>
                  <a:pt x="359" y="315"/>
                  <a:pt x="372" y="311"/>
                  <a:pt x="383" y="308"/>
                </a:cubicBezTo>
                <a:cubicBezTo>
                  <a:pt x="385" y="307"/>
                  <a:pt x="387" y="307"/>
                  <a:pt x="389" y="306"/>
                </a:cubicBezTo>
                <a:cubicBezTo>
                  <a:pt x="389" y="273"/>
                  <a:pt x="389" y="273"/>
                  <a:pt x="389" y="273"/>
                </a:cubicBezTo>
                <a:cubicBezTo>
                  <a:pt x="349" y="273"/>
                  <a:pt x="349" y="273"/>
                  <a:pt x="349" y="273"/>
                </a:cubicBezTo>
                <a:cubicBezTo>
                  <a:pt x="342" y="285"/>
                  <a:pt x="339" y="300"/>
                  <a:pt x="340" y="310"/>
                </a:cubicBezTo>
                <a:close/>
                <a:moveTo>
                  <a:pt x="777" y="389"/>
                </a:moveTo>
                <a:cubicBezTo>
                  <a:pt x="777" y="349"/>
                  <a:pt x="770" y="310"/>
                  <a:pt x="757" y="273"/>
                </a:cubicBezTo>
                <a:cubicBezTo>
                  <a:pt x="587" y="273"/>
                  <a:pt x="587" y="273"/>
                  <a:pt x="587" y="273"/>
                </a:cubicBezTo>
                <a:cubicBezTo>
                  <a:pt x="593" y="310"/>
                  <a:pt x="597" y="349"/>
                  <a:pt x="597" y="389"/>
                </a:cubicBezTo>
                <a:lnTo>
                  <a:pt x="777" y="389"/>
                </a:lnTo>
                <a:close/>
                <a:moveTo>
                  <a:pt x="536" y="144"/>
                </a:moveTo>
                <a:cubicBezTo>
                  <a:pt x="535" y="144"/>
                  <a:pt x="535" y="144"/>
                  <a:pt x="535" y="144"/>
                </a:cubicBezTo>
                <a:cubicBezTo>
                  <a:pt x="530" y="158"/>
                  <a:pt x="511" y="166"/>
                  <a:pt x="491" y="173"/>
                </a:cubicBezTo>
                <a:cubicBezTo>
                  <a:pt x="482" y="175"/>
                  <a:pt x="472" y="194"/>
                  <a:pt x="464" y="207"/>
                </a:cubicBezTo>
                <a:cubicBezTo>
                  <a:pt x="456" y="221"/>
                  <a:pt x="449" y="231"/>
                  <a:pt x="442" y="235"/>
                </a:cubicBezTo>
                <a:cubicBezTo>
                  <a:pt x="443" y="238"/>
                  <a:pt x="446" y="244"/>
                  <a:pt x="448" y="248"/>
                </a:cubicBezTo>
                <a:cubicBezTo>
                  <a:pt x="450" y="252"/>
                  <a:pt x="452" y="256"/>
                  <a:pt x="453" y="259"/>
                </a:cubicBezTo>
                <a:cubicBezTo>
                  <a:pt x="571" y="259"/>
                  <a:pt x="571" y="259"/>
                  <a:pt x="571" y="259"/>
                </a:cubicBezTo>
                <a:cubicBezTo>
                  <a:pt x="563" y="217"/>
                  <a:pt x="551" y="178"/>
                  <a:pt x="536" y="144"/>
                </a:cubicBezTo>
                <a:close/>
                <a:moveTo>
                  <a:pt x="389" y="76"/>
                </a:moveTo>
                <a:cubicBezTo>
                  <a:pt x="387" y="77"/>
                  <a:pt x="384" y="79"/>
                  <a:pt x="385" y="80"/>
                </a:cubicBezTo>
                <a:cubicBezTo>
                  <a:pt x="385" y="82"/>
                  <a:pt x="387" y="84"/>
                  <a:pt x="389" y="85"/>
                </a:cubicBezTo>
                <a:lnTo>
                  <a:pt x="389" y="76"/>
                </a:lnTo>
                <a:close/>
                <a:moveTo>
                  <a:pt x="403" y="93"/>
                </a:moveTo>
                <a:cubicBezTo>
                  <a:pt x="409" y="95"/>
                  <a:pt x="415" y="96"/>
                  <a:pt x="422" y="96"/>
                </a:cubicBezTo>
                <a:cubicBezTo>
                  <a:pt x="427" y="96"/>
                  <a:pt x="435" y="95"/>
                  <a:pt x="436" y="90"/>
                </a:cubicBezTo>
                <a:cubicBezTo>
                  <a:pt x="438" y="79"/>
                  <a:pt x="445" y="73"/>
                  <a:pt x="456" y="73"/>
                </a:cubicBezTo>
                <a:cubicBezTo>
                  <a:pt x="474" y="73"/>
                  <a:pt x="500" y="91"/>
                  <a:pt x="518" y="107"/>
                </a:cubicBezTo>
                <a:cubicBezTo>
                  <a:pt x="508" y="91"/>
                  <a:pt x="498" y="76"/>
                  <a:pt x="487" y="63"/>
                </a:cubicBezTo>
                <a:cubicBezTo>
                  <a:pt x="479" y="59"/>
                  <a:pt x="471" y="56"/>
                  <a:pt x="463" y="53"/>
                </a:cubicBezTo>
                <a:cubicBezTo>
                  <a:pt x="439" y="46"/>
                  <a:pt x="428" y="52"/>
                  <a:pt x="404" y="67"/>
                </a:cubicBezTo>
                <a:cubicBezTo>
                  <a:pt x="403" y="67"/>
                  <a:pt x="403" y="67"/>
                  <a:pt x="403" y="67"/>
                </a:cubicBezTo>
                <a:lnTo>
                  <a:pt x="403" y="93"/>
                </a:lnTo>
                <a:close/>
                <a:moveTo>
                  <a:pt x="14" y="403"/>
                </a:moveTo>
                <a:cubicBezTo>
                  <a:pt x="15" y="443"/>
                  <a:pt x="22" y="482"/>
                  <a:pt x="34" y="519"/>
                </a:cubicBezTo>
                <a:cubicBezTo>
                  <a:pt x="204" y="519"/>
                  <a:pt x="204" y="519"/>
                  <a:pt x="204" y="519"/>
                </a:cubicBezTo>
                <a:cubicBezTo>
                  <a:pt x="198" y="482"/>
                  <a:pt x="195" y="443"/>
                  <a:pt x="195" y="403"/>
                </a:cubicBezTo>
                <a:lnTo>
                  <a:pt x="14" y="403"/>
                </a:lnTo>
                <a:close/>
                <a:moveTo>
                  <a:pt x="255" y="648"/>
                </a:moveTo>
                <a:cubicBezTo>
                  <a:pt x="389" y="648"/>
                  <a:pt x="389" y="648"/>
                  <a:pt x="389" y="648"/>
                </a:cubicBezTo>
                <a:cubicBezTo>
                  <a:pt x="389" y="533"/>
                  <a:pt x="389" y="533"/>
                  <a:pt x="389" y="533"/>
                </a:cubicBezTo>
                <a:cubicBezTo>
                  <a:pt x="221" y="533"/>
                  <a:pt x="221" y="533"/>
                  <a:pt x="221" y="533"/>
                </a:cubicBezTo>
                <a:cubicBezTo>
                  <a:pt x="229" y="575"/>
                  <a:pt x="241" y="614"/>
                  <a:pt x="255" y="648"/>
                </a:cubicBezTo>
                <a:close/>
                <a:moveTo>
                  <a:pt x="262" y="662"/>
                </a:moveTo>
                <a:cubicBezTo>
                  <a:pt x="294" y="730"/>
                  <a:pt x="339" y="774"/>
                  <a:pt x="389" y="777"/>
                </a:cubicBezTo>
                <a:cubicBezTo>
                  <a:pt x="389" y="662"/>
                  <a:pt x="389" y="662"/>
                  <a:pt x="389" y="662"/>
                </a:cubicBezTo>
                <a:lnTo>
                  <a:pt x="262" y="662"/>
                </a:lnTo>
                <a:close/>
                <a:moveTo>
                  <a:pt x="403" y="777"/>
                </a:moveTo>
                <a:cubicBezTo>
                  <a:pt x="422" y="776"/>
                  <a:pt x="441" y="768"/>
                  <a:pt x="459" y="755"/>
                </a:cubicBezTo>
                <a:cubicBezTo>
                  <a:pt x="452" y="752"/>
                  <a:pt x="447" y="745"/>
                  <a:pt x="446" y="734"/>
                </a:cubicBezTo>
                <a:cubicBezTo>
                  <a:pt x="446" y="724"/>
                  <a:pt x="455" y="709"/>
                  <a:pt x="471" y="683"/>
                </a:cubicBezTo>
                <a:cubicBezTo>
                  <a:pt x="475" y="676"/>
                  <a:pt x="479" y="669"/>
                  <a:pt x="484" y="662"/>
                </a:cubicBezTo>
                <a:cubicBezTo>
                  <a:pt x="403" y="662"/>
                  <a:pt x="403" y="662"/>
                  <a:pt x="403" y="662"/>
                </a:cubicBezTo>
                <a:lnTo>
                  <a:pt x="403" y="777"/>
                </a:lnTo>
                <a:close/>
                <a:moveTo>
                  <a:pt x="618" y="603"/>
                </a:moveTo>
                <a:cubicBezTo>
                  <a:pt x="628" y="598"/>
                  <a:pt x="652" y="569"/>
                  <a:pt x="674" y="536"/>
                </a:cubicBezTo>
                <a:cubicBezTo>
                  <a:pt x="700" y="496"/>
                  <a:pt x="708" y="471"/>
                  <a:pt x="706" y="466"/>
                </a:cubicBezTo>
                <a:cubicBezTo>
                  <a:pt x="701" y="456"/>
                  <a:pt x="653" y="432"/>
                  <a:pt x="621" y="416"/>
                </a:cubicBezTo>
                <a:cubicBezTo>
                  <a:pt x="611" y="411"/>
                  <a:pt x="601" y="407"/>
                  <a:pt x="593" y="403"/>
                </a:cubicBezTo>
                <a:cubicBezTo>
                  <a:pt x="592" y="403"/>
                  <a:pt x="591" y="403"/>
                  <a:pt x="590" y="403"/>
                </a:cubicBezTo>
                <a:cubicBezTo>
                  <a:pt x="587" y="403"/>
                  <a:pt x="584" y="401"/>
                  <a:pt x="583" y="398"/>
                </a:cubicBezTo>
                <a:cubicBezTo>
                  <a:pt x="573" y="392"/>
                  <a:pt x="564" y="387"/>
                  <a:pt x="560" y="383"/>
                </a:cubicBezTo>
                <a:cubicBezTo>
                  <a:pt x="553" y="376"/>
                  <a:pt x="546" y="373"/>
                  <a:pt x="539" y="373"/>
                </a:cubicBezTo>
                <a:cubicBezTo>
                  <a:pt x="530" y="373"/>
                  <a:pt x="523" y="377"/>
                  <a:pt x="515" y="381"/>
                </a:cubicBezTo>
                <a:cubicBezTo>
                  <a:pt x="509" y="384"/>
                  <a:pt x="502" y="388"/>
                  <a:pt x="496" y="388"/>
                </a:cubicBezTo>
                <a:cubicBezTo>
                  <a:pt x="494" y="388"/>
                  <a:pt x="491" y="387"/>
                  <a:pt x="489" y="387"/>
                </a:cubicBezTo>
                <a:cubicBezTo>
                  <a:pt x="486" y="385"/>
                  <a:pt x="480" y="384"/>
                  <a:pt x="474" y="384"/>
                </a:cubicBezTo>
                <a:cubicBezTo>
                  <a:pt x="477" y="386"/>
                  <a:pt x="481" y="388"/>
                  <a:pt x="483" y="392"/>
                </a:cubicBezTo>
                <a:cubicBezTo>
                  <a:pt x="483" y="392"/>
                  <a:pt x="483" y="392"/>
                  <a:pt x="483" y="392"/>
                </a:cubicBezTo>
                <a:cubicBezTo>
                  <a:pt x="484" y="392"/>
                  <a:pt x="484" y="392"/>
                  <a:pt x="484" y="392"/>
                </a:cubicBezTo>
                <a:cubicBezTo>
                  <a:pt x="493" y="405"/>
                  <a:pt x="484" y="419"/>
                  <a:pt x="475" y="432"/>
                </a:cubicBezTo>
                <a:cubicBezTo>
                  <a:pt x="466" y="445"/>
                  <a:pt x="456" y="460"/>
                  <a:pt x="458" y="477"/>
                </a:cubicBezTo>
                <a:cubicBezTo>
                  <a:pt x="461" y="492"/>
                  <a:pt x="473" y="505"/>
                  <a:pt x="487" y="518"/>
                </a:cubicBezTo>
                <a:cubicBezTo>
                  <a:pt x="488" y="519"/>
                  <a:pt x="489" y="520"/>
                  <a:pt x="490" y="521"/>
                </a:cubicBezTo>
                <a:cubicBezTo>
                  <a:pt x="490" y="521"/>
                  <a:pt x="490" y="521"/>
                  <a:pt x="490" y="521"/>
                </a:cubicBezTo>
                <a:cubicBezTo>
                  <a:pt x="506" y="537"/>
                  <a:pt x="523" y="555"/>
                  <a:pt x="526" y="583"/>
                </a:cubicBezTo>
                <a:cubicBezTo>
                  <a:pt x="530" y="614"/>
                  <a:pt x="504" y="657"/>
                  <a:pt x="483" y="690"/>
                </a:cubicBezTo>
                <a:cubicBezTo>
                  <a:pt x="472" y="708"/>
                  <a:pt x="460" y="727"/>
                  <a:pt x="460" y="734"/>
                </a:cubicBezTo>
                <a:cubicBezTo>
                  <a:pt x="461" y="739"/>
                  <a:pt x="463" y="743"/>
                  <a:pt x="466" y="743"/>
                </a:cubicBezTo>
                <a:cubicBezTo>
                  <a:pt x="467" y="743"/>
                  <a:pt x="469" y="742"/>
                  <a:pt x="470" y="741"/>
                </a:cubicBezTo>
                <a:cubicBezTo>
                  <a:pt x="471" y="739"/>
                  <a:pt x="472" y="736"/>
                  <a:pt x="472" y="732"/>
                </a:cubicBezTo>
                <a:cubicBezTo>
                  <a:pt x="471" y="723"/>
                  <a:pt x="482" y="713"/>
                  <a:pt x="503" y="694"/>
                </a:cubicBezTo>
                <a:cubicBezTo>
                  <a:pt x="509" y="689"/>
                  <a:pt x="515" y="684"/>
                  <a:pt x="521" y="678"/>
                </a:cubicBezTo>
                <a:cubicBezTo>
                  <a:pt x="553" y="648"/>
                  <a:pt x="600" y="611"/>
                  <a:pt x="618" y="603"/>
                </a:cubicBezTo>
                <a:close/>
                <a:moveTo>
                  <a:pt x="577" y="648"/>
                </a:moveTo>
                <a:cubicBezTo>
                  <a:pt x="682" y="648"/>
                  <a:pt x="682" y="648"/>
                  <a:pt x="682" y="648"/>
                </a:cubicBezTo>
                <a:cubicBezTo>
                  <a:pt x="712" y="614"/>
                  <a:pt x="736" y="575"/>
                  <a:pt x="752" y="533"/>
                </a:cubicBezTo>
                <a:cubicBezTo>
                  <a:pt x="693" y="533"/>
                  <a:pt x="693" y="533"/>
                  <a:pt x="693" y="533"/>
                </a:cubicBezTo>
                <a:cubicBezTo>
                  <a:pt x="670" y="570"/>
                  <a:pt x="638" y="609"/>
                  <a:pt x="624" y="616"/>
                </a:cubicBezTo>
                <a:cubicBezTo>
                  <a:pt x="615" y="620"/>
                  <a:pt x="598" y="632"/>
                  <a:pt x="577" y="648"/>
                </a:cubicBezTo>
                <a:close/>
                <a:moveTo>
                  <a:pt x="543" y="44"/>
                </a:moveTo>
                <a:cubicBezTo>
                  <a:pt x="547" y="58"/>
                  <a:pt x="549" y="73"/>
                  <a:pt x="542" y="79"/>
                </a:cubicBezTo>
                <a:cubicBezTo>
                  <a:pt x="540" y="81"/>
                  <a:pt x="537" y="82"/>
                  <a:pt x="533" y="82"/>
                </a:cubicBezTo>
                <a:cubicBezTo>
                  <a:pt x="529" y="82"/>
                  <a:pt x="522" y="80"/>
                  <a:pt x="515" y="77"/>
                </a:cubicBezTo>
                <a:cubicBezTo>
                  <a:pt x="526" y="92"/>
                  <a:pt x="536" y="110"/>
                  <a:pt x="545" y="130"/>
                </a:cubicBezTo>
                <a:cubicBezTo>
                  <a:pt x="669" y="130"/>
                  <a:pt x="669" y="130"/>
                  <a:pt x="669" y="130"/>
                </a:cubicBezTo>
                <a:cubicBezTo>
                  <a:pt x="634" y="93"/>
                  <a:pt x="591" y="64"/>
                  <a:pt x="543" y="44"/>
                </a:cubicBezTo>
                <a:close/>
                <a:moveTo>
                  <a:pt x="123" y="130"/>
                </a:moveTo>
                <a:cubicBezTo>
                  <a:pt x="222" y="130"/>
                  <a:pt x="222" y="130"/>
                  <a:pt x="222" y="130"/>
                </a:cubicBezTo>
                <a:cubicBezTo>
                  <a:pt x="225" y="109"/>
                  <a:pt x="224" y="85"/>
                  <a:pt x="219" y="72"/>
                </a:cubicBezTo>
                <a:cubicBezTo>
                  <a:pt x="219" y="71"/>
                  <a:pt x="217" y="70"/>
                  <a:pt x="213" y="70"/>
                </a:cubicBezTo>
                <a:cubicBezTo>
                  <a:pt x="207" y="70"/>
                  <a:pt x="199" y="72"/>
                  <a:pt x="189" y="75"/>
                </a:cubicBezTo>
                <a:cubicBezTo>
                  <a:pt x="165" y="91"/>
                  <a:pt x="143" y="109"/>
                  <a:pt x="123" y="130"/>
                </a:cubicBezTo>
                <a:close/>
                <a:moveTo>
                  <a:pt x="333" y="772"/>
                </a:moveTo>
                <a:cubicBezTo>
                  <a:pt x="303" y="753"/>
                  <a:pt x="275" y="720"/>
                  <a:pt x="252" y="674"/>
                </a:cubicBezTo>
                <a:cubicBezTo>
                  <a:pt x="250" y="670"/>
                  <a:pt x="248" y="666"/>
                  <a:pt x="247" y="662"/>
                </a:cubicBezTo>
                <a:cubicBezTo>
                  <a:pt x="123" y="662"/>
                  <a:pt x="123" y="662"/>
                  <a:pt x="123" y="662"/>
                </a:cubicBezTo>
                <a:cubicBezTo>
                  <a:pt x="178" y="719"/>
                  <a:pt x="251" y="759"/>
                  <a:pt x="333" y="772"/>
                </a:cubicBezTo>
                <a:close/>
                <a:moveTo>
                  <a:pt x="669" y="662"/>
                </a:moveTo>
                <a:cubicBezTo>
                  <a:pt x="560" y="662"/>
                  <a:pt x="560" y="662"/>
                  <a:pt x="560" y="662"/>
                </a:cubicBezTo>
                <a:cubicBezTo>
                  <a:pt x="551" y="670"/>
                  <a:pt x="541" y="678"/>
                  <a:pt x="533" y="686"/>
                </a:cubicBezTo>
                <a:cubicBezTo>
                  <a:pt x="511" y="726"/>
                  <a:pt x="485" y="755"/>
                  <a:pt x="458" y="773"/>
                </a:cubicBezTo>
                <a:cubicBezTo>
                  <a:pt x="540" y="759"/>
                  <a:pt x="613" y="719"/>
                  <a:pt x="669" y="662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latin typeface="Open Sans Light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24380" y="2160104"/>
            <a:ext cx="315085" cy="8233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24380" y="1115988"/>
            <a:ext cx="315085" cy="85269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11256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GFR</a:t>
            </a:r>
            <a:endParaRPr sz="2400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6037" y="673680"/>
            <a:ext cx="3323056" cy="225759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ms-MY" sz="2000" b="0" dirty="0">
                <a:solidFill>
                  <a:srgbClr val="002060"/>
                </a:solidFill>
              </a:rPr>
              <a:t>GFR siyosiy raqiblarining qarama-qarshiliklarini yengib, </a:t>
            </a:r>
            <a:r>
              <a:rPr lang="ms-MY" sz="2000" dirty="0" smtClean="0">
                <a:solidFill>
                  <a:srgbClr val="002060"/>
                </a:solidFill>
              </a:rPr>
              <a:t>1955</a:t>
            </a:r>
            <a:r>
              <a:rPr lang="ms-MY" sz="2000" b="0" dirty="0" smtClean="0">
                <a:solidFill>
                  <a:srgbClr val="002060"/>
                </a:solidFill>
              </a:rPr>
              <a:t>-yili </a:t>
            </a:r>
            <a:r>
              <a:rPr lang="ms-MY" sz="2000" dirty="0">
                <a:solidFill>
                  <a:srgbClr val="002060"/>
                </a:solidFill>
              </a:rPr>
              <a:t>NATO</a:t>
            </a:r>
            <a:r>
              <a:rPr lang="ms-MY" sz="2000" b="0" dirty="0">
                <a:solidFill>
                  <a:srgbClr val="002060"/>
                </a:solidFill>
              </a:rPr>
              <a:t>ga a’zo bo‘ldi, Parij ahdlashuvining kuchga kirishi tufayli </a:t>
            </a:r>
            <a:r>
              <a:rPr lang="ms-MY" sz="2000" dirty="0">
                <a:solidFill>
                  <a:srgbClr val="002060"/>
                </a:solidFill>
              </a:rPr>
              <a:t>GFR</a:t>
            </a:r>
            <a:r>
              <a:rPr lang="ms-MY" sz="2000" b="0" dirty="0">
                <a:solidFill>
                  <a:srgbClr val="002060"/>
                </a:solidFill>
              </a:rPr>
              <a:t> uchun okkupatsiya </a:t>
            </a:r>
            <a:r>
              <a:rPr lang="ms-MY" sz="2000" b="0" dirty="0" smtClean="0">
                <a:solidFill>
                  <a:srgbClr val="002060"/>
                </a:solidFill>
              </a:rPr>
              <a:t>davri </a:t>
            </a:r>
            <a:r>
              <a:rPr lang="ms-MY" sz="2000" b="0" dirty="0">
                <a:solidFill>
                  <a:srgbClr val="002060"/>
                </a:solidFill>
              </a:rPr>
              <a:t>tugadi</a:t>
            </a:r>
            <a:endParaRPr lang="ru-RU" sz="1800" b="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93" y="904218"/>
            <a:ext cx="2122956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11256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GFR</a:t>
            </a:r>
            <a:endParaRPr sz="2400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0836443"/>
              </p:ext>
            </p:extLst>
          </p:nvPr>
        </p:nvGraphicFramePr>
        <p:xfrm>
          <a:off x="85073" y="117167"/>
          <a:ext cx="5602014" cy="306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2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61567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GFR</a:t>
            </a:r>
            <a:endParaRPr sz="2400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14164060"/>
              </p:ext>
            </p:extLst>
          </p:nvPr>
        </p:nvGraphicFramePr>
        <p:xfrm>
          <a:off x="85073" y="575928"/>
          <a:ext cx="5602014" cy="256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3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11256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GFR</a:t>
            </a:r>
            <a:endParaRPr sz="2400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3675" y="638146"/>
            <a:ext cx="3501184" cy="23656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indent="266700" algn="just">
              <a:lnSpc>
                <a:spcPct val="100000"/>
              </a:lnSpc>
            </a:pPr>
            <a:r>
              <a:rPr lang="ms-MY" sz="1600" b="0" dirty="0" smtClean="0">
                <a:solidFill>
                  <a:srgbClr val="002060"/>
                </a:solidFill>
              </a:rPr>
              <a:t>1980-yillar </a:t>
            </a:r>
            <a:r>
              <a:rPr lang="ms-MY" sz="1600" b="0" dirty="0">
                <a:solidFill>
                  <a:srgbClr val="002060"/>
                </a:solidFill>
              </a:rPr>
              <a:t>boshida siyosiy kuchlarda o‘zgarish yuz berdi. 1982-yili xristian-demokrat Gelmut </a:t>
            </a:r>
            <a:r>
              <a:rPr lang="ms-MY" sz="1600" b="0" dirty="0" smtClean="0">
                <a:solidFill>
                  <a:srgbClr val="002060"/>
                </a:solidFill>
              </a:rPr>
              <a:t>Kol GFR </a:t>
            </a:r>
            <a:r>
              <a:rPr lang="ms-MY" sz="1600" b="0" dirty="0">
                <a:solidFill>
                  <a:srgbClr val="002060"/>
                </a:solidFill>
              </a:rPr>
              <a:t>kansleri </a:t>
            </a:r>
            <a:r>
              <a:rPr lang="ms-MY" sz="1600" b="0" dirty="0" smtClean="0">
                <a:solidFill>
                  <a:srgbClr val="002060"/>
                </a:solidFill>
              </a:rPr>
              <a:t>qilib saylandi</a:t>
            </a:r>
            <a:r>
              <a:rPr lang="ms-MY" sz="1600" b="0" dirty="0">
                <a:solidFill>
                  <a:srgbClr val="002060"/>
                </a:solidFill>
              </a:rPr>
              <a:t>. </a:t>
            </a:r>
            <a:endParaRPr lang="ms-MY" sz="1600" b="0" dirty="0" smtClean="0">
              <a:solidFill>
                <a:srgbClr val="002060"/>
              </a:solidFill>
            </a:endParaRPr>
          </a:p>
          <a:p>
            <a:pPr indent="266700" algn="just">
              <a:lnSpc>
                <a:spcPct val="100000"/>
              </a:lnSpc>
            </a:pPr>
            <a:r>
              <a:rPr lang="ms-MY" sz="1600" b="0" dirty="0" smtClean="0">
                <a:solidFill>
                  <a:srgbClr val="002060"/>
                </a:solidFill>
              </a:rPr>
              <a:t>Uning </a:t>
            </a:r>
            <a:r>
              <a:rPr lang="ms-MY" sz="1600" b="0" dirty="0">
                <a:solidFill>
                  <a:srgbClr val="002060"/>
                </a:solidFill>
              </a:rPr>
              <a:t>davrida soliqlar qisqartirildi va davlat xarajatlari </a:t>
            </a:r>
            <a:r>
              <a:rPr lang="ms-MY" sz="1600" b="0" dirty="0" smtClean="0">
                <a:solidFill>
                  <a:srgbClr val="002060"/>
                </a:solidFill>
              </a:rPr>
              <a:t>tartibga solindi</a:t>
            </a:r>
            <a:r>
              <a:rPr lang="ms-MY" sz="1600" b="0" dirty="0">
                <a:solidFill>
                  <a:srgbClr val="002060"/>
                </a:solidFill>
              </a:rPr>
              <a:t>, davlatning biznesga aralashuvini kamaytirish, raqobatni </a:t>
            </a:r>
            <a:r>
              <a:rPr lang="ms-MY" sz="1600" b="0" dirty="0" smtClean="0">
                <a:solidFill>
                  <a:srgbClr val="002060"/>
                </a:solidFill>
              </a:rPr>
              <a:t>rag‘batlantirish bo‘yicha </a:t>
            </a:r>
            <a:r>
              <a:rPr lang="ms-MY" sz="1600" b="0" dirty="0">
                <a:solidFill>
                  <a:srgbClr val="002060"/>
                </a:solidFill>
              </a:rPr>
              <a:t>tadbirlar amalga oshirildi</a:t>
            </a:r>
            <a:r>
              <a:rPr lang="ms-MY" sz="1600" b="0" dirty="0" smtClean="0">
                <a:solidFill>
                  <a:srgbClr val="002060"/>
                </a:solidFill>
              </a:rPr>
              <a:t>.</a:t>
            </a:r>
            <a:endParaRPr lang="ru-RU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55" y="620378"/>
            <a:ext cx="18573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2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Germaniyaning</a:t>
            </a:r>
            <a:r>
              <a:rPr lang="en-US" sz="2400" dirty="0" smtClean="0"/>
              <a:t> </a:t>
            </a:r>
            <a:r>
              <a:rPr lang="en-US" sz="2400" dirty="0" err="1" smtClean="0"/>
              <a:t>birlashuvi</a:t>
            </a:r>
            <a:endParaRPr sz="2400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5925" y="674548"/>
            <a:ext cx="3456384" cy="237626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ms-MY" sz="1600" b="0" dirty="0" smtClean="0">
                <a:solidFill>
                  <a:srgbClr val="002060"/>
                </a:solidFill>
              </a:rPr>
              <a:t>   </a:t>
            </a:r>
            <a:r>
              <a:rPr lang="ms-MY" sz="2400" b="0" dirty="0" smtClean="0">
                <a:solidFill>
                  <a:srgbClr val="002060"/>
                </a:solidFill>
              </a:rPr>
              <a:t>1989-yili </a:t>
            </a:r>
            <a:r>
              <a:rPr lang="ms-MY" sz="2400" b="0" dirty="0">
                <a:solidFill>
                  <a:srgbClr val="002060"/>
                </a:solidFill>
              </a:rPr>
              <a:t>GDRda inqilob boshlanib ketdi, </a:t>
            </a:r>
            <a:r>
              <a:rPr lang="ms-MY" sz="2400" b="0" dirty="0" smtClean="0">
                <a:solidFill>
                  <a:srgbClr val="002060"/>
                </a:solidFill>
              </a:rPr>
              <a:t>ikki  </a:t>
            </a:r>
            <a:r>
              <a:rPr lang="ms-MY" sz="2400" b="0" dirty="0">
                <a:solidFill>
                  <a:srgbClr val="002060"/>
                </a:solidFill>
              </a:rPr>
              <a:t>davlatni </a:t>
            </a:r>
            <a:r>
              <a:rPr lang="ms-MY" sz="2400" b="0" dirty="0" smtClean="0">
                <a:solidFill>
                  <a:srgbClr val="002060"/>
                </a:solidFill>
              </a:rPr>
              <a:t>ajratib turgan</a:t>
            </a:r>
            <a:r>
              <a:rPr lang="ms-MY" sz="2400" b="0" dirty="0">
                <a:solidFill>
                  <a:srgbClr val="002060"/>
                </a:solidFill>
              </a:rPr>
              <a:t>, </a:t>
            </a:r>
            <a:r>
              <a:rPr lang="ms-MY" sz="2400" b="0" dirty="0" smtClean="0">
                <a:solidFill>
                  <a:srgbClr val="002060"/>
                </a:solidFill>
              </a:rPr>
              <a:t>“sovuq urush” </a:t>
            </a:r>
            <a:r>
              <a:rPr lang="ms-MY" sz="2400" b="0" dirty="0">
                <a:solidFill>
                  <a:srgbClr val="002060"/>
                </a:solidFill>
              </a:rPr>
              <a:t>ramzi bo‘lgan Berlin </a:t>
            </a:r>
            <a:r>
              <a:rPr lang="ms-MY" sz="2400" b="0" dirty="0" smtClean="0">
                <a:solidFill>
                  <a:srgbClr val="002060"/>
                </a:solidFill>
              </a:rPr>
              <a:t>devori  </a:t>
            </a:r>
            <a:r>
              <a:rPr lang="ms-MY" sz="2400" b="0" dirty="0">
                <a:solidFill>
                  <a:srgbClr val="002060"/>
                </a:solidFill>
              </a:rPr>
              <a:t>buzib </a:t>
            </a:r>
            <a:r>
              <a:rPr lang="ms-MY" sz="2400" b="0" dirty="0" smtClean="0">
                <a:solidFill>
                  <a:srgbClr val="002060"/>
                </a:solidFill>
              </a:rPr>
              <a:t>tashlandi</a:t>
            </a:r>
            <a:r>
              <a:rPr lang="ms-MY" sz="2400" b="0" dirty="0">
                <a:solidFill>
                  <a:srgbClr val="002060"/>
                </a:solidFill>
              </a:rPr>
              <a:t>. </a:t>
            </a:r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9" y="627827"/>
            <a:ext cx="1908212" cy="1269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9" y="1944080"/>
            <a:ext cx="2052228" cy="11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663" y="33772"/>
            <a:ext cx="5688037" cy="1188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ms-MY" sz="1800" b="0" dirty="0" smtClean="0">
                <a:solidFill>
                  <a:srgbClr val="002060"/>
                </a:solidFill>
              </a:rPr>
              <a:t>Germaniyaning ikki qismini birlashtirish bo‘yicha muzokaralar muvaffaqiyatli yakunlandi.                       </a:t>
            </a:r>
            <a:r>
              <a:rPr lang="ms-MY" sz="1800" dirty="0" smtClean="0">
                <a:solidFill>
                  <a:srgbClr val="002060"/>
                </a:solidFill>
              </a:rPr>
              <a:t>1990-yil 3-oktabr </a:t>
            </a:r>
            <a:r>
              <a:rPr lang="ms-MY" sz="1800" b="0" dirty="0" smtClean="0">
                <a:solidFill>
                  <a:srgbClr val="002060"/>
                </a:solidFill>
              </a:rPr>
              <a:t>kuni yagona Germaniya davlati tashkil topganligi e’lon qilindi.</a:t>
            </a:r>
            <a:r>
              <a:rPr lang="ms-MY" sz="1200" dirty="0" smtClean="0"/>
              <a:t>.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399904"/>
            <a:ext cx="2857500" cy="1693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06" y="1408274"/>
            <a:ext cx="2653226" cy="16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361" y="8372"/>
            <a:ext cx="5688037" cy="95401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ms-MY" sz="2000" b="0" dirty="0" smtClean="0">
                <a:solidFill>
                  <a:srgbClr val="002060"/>
                </a:solidFill>
              </a:rPr>
              <a:t>   1990-yil dekabrda bo‘lib o‘tgan navbatdan tashqari saylovlarda yana G.Kol boshchiligidagi  koalitsiya g‘alaba</a:t>
            </a:r>
            <a:r>
              <a:rPr lang="ms-MY" sz="2000" b="0" dirty="0" smtClean="0"/>
              <a:t> </a:t>
            </a:r>
            <a:r>
              <a:rPr lang="ms-MY" sz="2000" b="0" dirty="0" smtClean="0">
                <a:solidFill>
                  <a:srgbClr val="002060"/>
                </a:solidFill>
              </a:rPr>
              <a:t>qozondi</a:t>
            </a:r>
            <a:r>
              <a:rPr lang="ms-MY" sz="1400" b="0" dirty="0" smtClean="0">
                <a:solidFill>
                  <a:srgbClr val="002060"/>
                </a:solidFill>
              </a:rPr>
              <a:t>. </a:t>
            </a:r>
            <a:endParaRPr lang="ru-RU" sz="1400" b="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57" y="1170087"/>
            <a:ext cx="3264320" cy="18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11256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Italiya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26007" y="453278"/>
            <a:ext cx="2933443" cy="19802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1233" y="677266"/>
            <a:ext cx="3202548" cy="13234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301 263 km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60.36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2019-yil)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Rim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81" y="574290"/>
            <a:ext cx="2213958" cy="25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2099814"/>
            <a:ext cx="1420159" cy="888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79" y="2099813"/>
            <a:ext cx="1368152" cy="8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11256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Italia </a:t>
            </a:r>
            <a:r>
              <a:rPr lang="en-US" sz="2400" dirty="0" err="1" smtClean="0"/>
              <a:t>Respublikasi</a:t>
            </a:r>
            <a:endParaRPr sz="2400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9425" y="683940"/>
            <a:ext cx="3564396" cy="225759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ms-MY" sz="1800" b="0" dirty="0">
                <a:solidFill>
                  <a:srgbClr val="002060"/>
                </a:solidFill>
              </a:rPr>
              <a:t> </a:t>
            </a:r>
            <a:r>
              <a:rPr lang="ms-MY" sz="1800" b="0" dirty="0" smtClean="0">
                <a:solidFill>
                  <a:srgbClr val="002060"/>
                </a:solidFill>
              </a:rPr>
              <a:t> </a:t>
            </a:r>
            <a:r>
              <a:rPr lang="ms-MY" sz="2000" b="0" dirty="0" smtClean="0">
                <a:solidFill>
                  <a:srgbClr val="002060"/>
                </a:solidFill>
              </a:rPr>
              <a:t>Fashistik rejim va Ikkinchi </a:t>
            </a:r>
            <a:r>
              <a:rPr lang="ms-MY" sz="2000" b="0" dirty="0">
                <a:solidFill>
                  <a:srgbClr val="002060"/>
                </a:solidFill>
              </a:rPr>
              <a:t>jahon </a:t>
            </a:r>
            <a:r>
              <a:rPr lang="ms-MY" sz="2000" b="0" dirty="0" smtClean="0">
                <a:solidFill>
                  <a:srgbClr val="002060"/>
                </a:solidFill>
              </a:rPr>
              <a:t>urushi italyan </a:t>
            </a:r>
            <a:r>
              <a:rPr lang="ms-MY" sz="2000" b="0" dirty="0">
                <a:solidFill>
                  <a:srgbClr val="002060"/>
                </a:solidFill>
              </a:rPr>
              <a:t>xalqiga juda </a:t>
            </a:r>
            <a:r>
              <a:rPr lang="ms-MY" sz="2000" b="0" dirty="0" smtClean="0">
                <a:solidFill>
                  <a:srgbClr val="002060"/>
                </a:solidFill>
              </a:rPr>
              <a:t>katta </a:t>
            </a:r>
            <a:r>
              <a:rPr lang="ms-MY" sz="2000" b="0" dirty="0">
                <a:solidFill>
                  <a:srgbClr val="002060"/>
                </a:solidFill>
              </a:rPr>
              <a:t>musibatlar </a:t>
            </a:r>
            <a:r>
              <a:rPr lang="ms-MY" sz="2000" b="0" dirty="0" smtClean="0">
                <a:solidFill>
                  <a:srgbClr val="002060"/>
                </a:solidFill>
              </a:rPr>
              <a:t>keltirdi</a:t>
            </a:r>
            <a:r>
              <a:rPr lang="ms-MY" sz="2000" b="0" dirty="0">
                <a:solidFill>
                  <a:srgbClr val="002060"/>
                </a:solidFill>
              </a:rPr>
              <a:t>. </a:t>
            </a:r>
            <a:r>
              <a:rPr lang="ms-MY" sz="2000" b="0" dirty="0" smtClean="0">
                <a:solidFill>
                  <a:srgbClr val="002060"/>
                </a:solidFill>
              </a:rPr>
              <a:t/>
            </a:r>
            <a:br>
              <a:rPr lang="ms-MY" sz="2000" b="0" dirty="0" smtClean="0">
                <a:solidFill>
                  <a:srgbClr val="002060"/>
                </a:solidFill>
              </a:rPr>
            </a:br>
            <a:r>
              <a:rPr lang="ms-MY" sz="2000" b="0" dirty="0" smtClean="0">
                <a:solidFill>
                  <a:srgbClr val="002060"/>
                </a:solidFill>
              </a:rPr>
              <a:t>Yuz minglab kishilar </a:t>
            </a:r>
            <a:r>
              <a:rPr lang="ms-MY" sz="2000" b="0" dirty="0">
                <a:solidFill>
                  <a:srgbClr val="002060"/>
                </a:solidFill>
              </a:rPr>
              <a:t>halok bo‘ldi, millionlab odamlar boshpanasiz qoldi. </a:t>
            </a:r>
            <a:r>
              <a:rPr lang="ms-MY" sz="2000" b="0" dirty="0" smtClean="0">
                <a:solidFill>
                  <a:srgbClr val="002060"/>
                </a:solidFill>
              </a:rPr>
              <a:t>Pulning qadrsizlanishi </a:t>
            </a:r>
            <a:r>
              <a:rPr lang="ms-MY" sz="2000" b="0" dirty="0">
                <a:solidFill>
                  <a:srgbClr val="002060"/>
                </a:solidFill>
              </a:rPr>
              <a:t>o‘ta yuqori </a:t>
            </a:r>
            <a:r>
              <a:rPr lang="ms-MY" sz="2000" b="0" dirty="0" smtClean="0">
                <a:solidFill>
                  <a:srgbClr val="002060"/>
                </a:solidFill>
              </a:rPr>
              <a:t>darajaga </a:t>
            </a:r>
            <a:r>
              <a:rPr lang="ms-MY" sz="2000" b="0" dirty="0">
                <a:solidFill>
                  <a:srgbClr val="002060"/>
                </a:solidFill>
              </a:rPr>
              <a:t>yetdi.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79" y="658245"/>
            <a:ext cx="1764196" cy="23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11256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endParaRPr sz="2400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3205270"/>
              </p:ext>
            </p:extLst>
          </p:nvPr>
        </p:nvGraphicFramePr>
        <p:xfrm>
          <a:off x="71412" y="102633"/>
          <a:ext cx="5688037" cy="302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8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60" y="94169"/>
            <a:ext cx="4895533" cy="38626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Reja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93401" y="666986"/>
            <a:ext cx="4644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lvl="0" defTabSz="575936">
              <a:spcAft>
                <a:spcPts val="94"/>
              </a:spcAft>
              <a:defRPr/>
            </a:pPr>
            <a:r>
              <a:rPr lang="ms-MY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 Federativ  </a:t>
            </a:r>
            <a:r>
              <a:rPr lang="ms-MY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Respublikasi.</a:t>
            </a:r>
            <a:r>
              <a:rPr lang="ms-MY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8172" y="2054188"/>
            <a:ext cx="465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lvl="0" defTabSz="575936">
              <a:spcAft>
                <a:spcPts val="94"/>
              </a:spcAft>
              <a:defRPr/>
            </a:pPr>
            <a:r>
              <a:rPr lang="ms-MY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 Respublikasi.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376291" y="827479"/>
            <a:ext cx="611561" cy="65274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76291" y="1984276"/>
            <a:ext cx="611561" cy="63123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12830176"/>
              </p:ext>
            </p:extLst>
          </p:nvPr>
        </p:nvGraphicFramePr>
        <p:xfrm>
          <a:off x="31942" y="71872"/>
          <a:ext cx="568803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575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11256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Italiya</a:t>
            </a:r>
            <a:r>
              <a:rPr lang="en-US" sz="2400" dirty="0" smtClean="0"/>
              <a:t> </a:t>
            </a:r>
            <a:r>
              <a:rPr lang="en-US" sz="2400" dirty="0" err="1" smtClean="0"/>
              <a:t>taraqqiyoti</a:t>
            </a:r>
            <a:endParaRPr sz="2400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313" y="35069"/>
            <a:ext cx="5688037" cy="1163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7800" lvl="0" indent="19050" algn="l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ms-MY" alt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1950-1960-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yillardagi</a:t>
            </a:r>
            <a:r>
              <a:rPr lang="ms-MY" alt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jadal rivojlanishga qaramasdan, ishchilar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harakati avvalgi darajasida qoldi, ba’zan 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hatto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faollashdi ham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ms-MY" altLang="ru-RU" sz="18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 tashlash 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harakati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bo‘yicha </a:t>
            </a:r>
            <a:r>
              <a:rPr lang="ms-MY" altLang="ru-RU" sz="18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taliya 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boshqa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mamlakatlardan ancha oldinlab ketdi.</a:t>
            </a:r>
            <a:endParaRPr lang="ru-RU" sz="1200" b="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61" y="136801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11256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Italiyda</a:t>
            </a:r>
            <a:r>
              <a:rPr lang="en-US" sz="2400" dirty="0" smtClean="0"/>
              <a:t> </a:t>
            </a:r>
            <a:r>
              <a:rPr lang="en-US" sz="2400" dirty="0" err="1" smtClean="0"/>
              <a:t>inqiroz</a:t>
            </a:r>
            <a:endParaRPr sz="2400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9533" y="647936"/>
            <a:ext cx="5220580" cy="239825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7800" lvl="0" indent="19050" algn="l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ms-MY" altLang="ru-RU" sz="1800" b="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ms-MY" alt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1974-yili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s-MY" altLang="ru-RU" sz="18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taliyada chuqur iqtisodiy inqiroz boshlandi. </a:t>
            </a:r>
            <a:endParaRPr lang="ms-MY" altLang="ru-RU" sz="1600" b="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63550" lvl="0" indent="-285750" algn="l" defTabSz="914400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ms-MY" altLang="ru-RU" sz="18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shlab chiqarishning 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o‘sishi deyarli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to‘liq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to‘xtadi,</a:t>
            </a:r>
            <a:endParaRPr lang="ms-MY" altLang="ru-RU" sz="1600" b="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63550" lvl="0" indent="-285750" algn="l" defTabSz="914400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ishsizlar 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soni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ko‘paydi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ms-MY" altLang="ru-RU" sz="1600" b="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63550" lvl="0" indent="-285750" algn="l" defTabSz="914400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tashqi 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savdoda defitsit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oshib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ketdi,  </a:t>
            </a:r>
            <a:endParaRPr lang="ms-MY" altLang="ru-RU" sz="1600" b="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63550" lvl="0" indent="-285750" algn="l" defTabSz="914400" eaLnBrk="0" fontAlgn="base" hangingPunct="0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ms-MY" altLang="ru-RU" sz="18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arx-navo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ko‘tarilib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bordi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lang="ms-MY" altLang="ru-RU" sz="1600" b="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7800" lvl="0" indent="19050" algn="l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ms-MY" altLang="ru-RU" sz="18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B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ularning 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barchasi, ayniqsa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aholining 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kam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daromadli  </a:t>
            </a:r>
            <a:r>
              <a:rPr lang="ms-MY" altLang="ru-RU" sz="16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qismi </a:t>
            </a:r>
            <a:r>
              <a:rPr lang="ms-MY" altLang="ru-RU" sz="1600" b="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uchun juda og‘ir bo‘ldi.</a:t>
            </a:r>
            <a:endParaRPr lang="ms-MY" altLang="ru-RU" sz="2800" b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177800" indent="196850">
              <a:tabLst>
                <a:tab pos="177800" algn="l"/>
              </a:tabLst>
            </a:pPr>
            <a:endParaRPr lang="ru-RU" sz="1050" b="0" dirty="0">
              <a:solidFill>
                <a:srgbClr val="002060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575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8358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Italiya</a:t>
            </a:r>
            <a:r>
              <a:rPr lang="en-US" sz="2400" dirty="0" smtClean="0"/>
              <a:t> </a:t>
            </a:r>
            <a:r>
              <a:rPr lang="en-US" sz="2400" dirty="0" err="1" smtClean="0"/>
              <a:t>mafiyasi</a:t>
            </a:r>
            <a:endParaRPr sz="2400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43609039"/>
              </p:ext>
            </p:extLst>
          </p:nvPr>
        </p:nvGraphicFramePr>
        <p:xfrm>
          <a:off x="117717" y="575928"/>
          <a:ext cx="557032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575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69913" y="6270625"/>
            <a:ext cx="4872037" cy="882650"/>
            <a:chOff x="897" y="9155"/>
            <a:chExt cx="7673" cy="1391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897" y="9154"/>
              <a:ext cx="7673" cy="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indent="1968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96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076450" algn="l"/>
                  <a:tab pos="2554288" algn="l"/>
                  <a:tab pos="3309938" algn="l"/>
                  <a:tab pos="4117975" algn="l"/>
                </a:tabLst>
              </a:pP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1957-yili	</a:t>
              </a:r>
              <a:r>
                <a:rPr kumimoji="0" lang="ms-MY" altLang="ru-RU" sz="12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</a:t>
              </a: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evropa	iqtisodiy	hamkorligini	(</a:t>
              </a:r>
              <a:r>
                <a:rPr kumimoji="0" lang="ms-MY" altLang="ru-RU" sz="12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YIH</a:t>
              </a: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) tuzish to‘g‘risida </a:t>
              </a:r>
              <a:r>
                <a:rPr kumimoji="0" lang="ms-MY" altLang="ru-RU" sz="12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im shartnomasi imzolandi.</a:t>
              </a:r>
              <a:endParaRPr kumimoji="0" lang="ms-MY" altLang="ru-RU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196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076450" algn="l"/>
                  <a:tab pos="2554288" algn="l"/>
                  <a:tab pos="3309938" algn="l"/>
                  <a:tab pos="4117975" algn="l"/>
                </a:tabLst>
              </a:pP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1980-yillarga	kelib	</a:t>
              </a:r>
              <a:r>
                <a:rPr kumimoji="0" lang="ms-MY" altLang="ru-RU" sz="12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taliyada	koalitsion	hukumat shakllandi.</a:t>
              </a:r>
              <a:endParaRPr kumimoji="0" lang="ms-MY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0"/>
            <p:cNvSpPr>
              <a:spLocks/>
            </p:cNvSpPr>
            <p:nvPr/>
          </p:nvSpPr>
          <p:spPr bwMode="auto">
            <a:xfrm>
              <a:off x="897" y="9154"/>
              <a:ext cx="7673" cy="1391"/>
            </a:xfrm>
            <a:custGeom>
              <a:avLst/>
              <a:gdLst>
                <a:gd name="T0" fmla="+- 0 1136 897"/>
                <a:gd name="T1" fmla="*/ T0 w 7673"/>
                <a:gd name="T2" fmla="+- 0 9155 9155"/>
                <a:gd name="T3" fmla="*/ 9155 h 1391"/>
                <a:gd name="T4" fmla="+- 0 1069 897"/>
                <a:gd name="T5" fmla="*/ T4 w 7673"/>
                <a:gd name="T6" fmla="+- 0 9168 9155"/>
                <a:gd name="T7" fmla="*/ 9168 h 1391"/>
                <a:gd name="T8" fmla="+- 0 1000 897"/>
                <a:gd name="T9" fmla="*/ T8 w 7673"/>
                <a:gd name="T10" fmla="+- 0 9199 9155"/>
                <a:gd name="T11" fmla="*/ 9199 h 1391"/>
                <a:gd name="T12" fmla="+- 0 956 897"/>
                <a:gd name="T13" fmla="*/ T12 w 7673"/>
                <a:gd name="T14" fmla="+- 0 9236 9155"/>
                <a:gd name="T15" fmla="*/ 9236 h 1391"/>
                <a:gd name="T16" fmla="+- 0 920 897"/>
                <a:gd name="T17" fmla="*/ T16 w 7673"/>
                <a:gd name="T18" fmla="+- 0 9289 9155"/>
                <a:gd name="T19" fmla="*/ 9289 h 1391"/>
                <a:gd name="T20" fmla="+- 0 900 897"/>
                <a:gd name="T21" fmla="*/ T20 w 7673"/>
                <a:gd name="T22" fmla="+- 0 9361 9155"/>
                <a:gd name="T23" fmla="*/ 9361 h 1391"/>
                <a:gd name="T24" fmla="+- 0 897 897"/>
                <a:gd name="T25" fmla="*/ T24 w 7673"/>
                <a:gd name="T26" fmla="+- 0 10299 9155"/>
                <a:gd name="T27" fmla="*/ 10299 h 1391"/>
                <a:gd name="T28" fmla="+- 0 901 897"/>
                <a:gd name="T29" fmla="*/ T28 w 7673"/>
                <a:gd name="T30" fmla="+- 0 10335 9155"/>
                <a:gd name="T31" fmla="*/ 10335 h 1391"/>
                <a:gd name="T32" fmla="+- 0 928 897"/>
                <a:gd name="T33" fmla="*/ T32 w 7673"/>
                <a:gd name="T34" fmla="+- 0 10420 9155"/>
                <a:gd name="T35" fmla="*/ 10420 h 1391"/>
                <a:gd name="T36" fmla="+- 0 958 897"/>
                <a:gd name="T37" fmla="*/ T36 w 7673"/>
                <a:gd name="T38" fmla="+- 0 10466 9155"/>
                <a:gd name="T39" fmla="*/ 10466 h 1391"/>
                <a:gd name="T40" fmla="+- 0 1003 897"/>
                <a:gd name="T41" fmla="*/ T40 w 7673"/>
                <a:gd name="T42" fmla="+- 0 10506 9155"/>
                <a:gd name="T43" fmla="*/ 10506 h 1391"/>
                <a:gd name="T44" fmla="+- 0 1065 897"/>
                <a:gd name="T45" fmla="*/ T44 w 7673"/>
                <a:gd name="T46" fmla="+- 0 10535 9155"/>
                <a:gd name="T47" fmla="*/ 10535 h 1391"/>
                <a:gd name="T48" fmla="+- 0 1147 897"/>
                <a:gd name="T49" fmla="*/ T48 w 7673"/>
                <a:gd name="T50" fmla="+- 0 10546 9155"/>
                <a:gd name="T51" fmla="*/ 10546 h 1391"/>
                <a:gd name="T52" fmla="+- 0 8331 897"/>
                <a:gd name="T53" fmla="*/ T52 w 7673"/>
                <a:gd name="T54" fmla="+- 0 10545 9155"/>
                <a:gd name="T55" fmla="*/ 10545 h 1391"/>
                <a:gd name="T56" fmla="+- 0 8399 897"/>
                <a:gd name="T57" fmla="*/ T56 w 7673"/>
                <a:gd name="T58" fmla="+- 0 10533 9155"/>
                <a:gd name="T59" fmla="*/ 10533 h 1391"/>
                <a:gd name="T60" fmla="+- 0 1147 897"/>
                <a:gd name="T61" fmla="*/ T60 w 7673"/>
                <a:gd name="T62" fmla="+- 0 10526 9155"/>
                <a:gd name="T63" fmla="*/ 10526 h 1391"/>
                <a:gd name="T64" fmla="+- 0 1071 897"/>
                <a:gd name="T65" fmla="*/ T64 w 7673"/>
                <a:gd name="T66" fmla="+- 0 10516 9155"/>
                <a:gd name="T67" fmla="*/ 10516 h 1391"/>
                <a:gd name="T68" fmla="+- 0 1014 897"/>
                <a:gd name="T69" fmla="*/ T68 w 7673"/>
                <a:gd name="T70" fmla="+- 0 10490 9155"/>
                <a:gd name="T71" fmla="*/ 10490 h 1391"/>
                <a:gd name="T72" fmla="+- 0 958 897"/>
                <a:gd name="T73" fmla="*/ T72 w 7673"/>
                <a:gd name="T74" fmla="+- 0 10433 9155"/>
                <a:gd name="T75" fmla="*/ 10433 h 1391"/>
                <a:gd name="T76" fmla="+- 0 930 897"/>
                <a:gd name="T77" fmla="*/ T76 w 7673"/>
                <a:gd name="T78" fmla="+- 0 10369 9155"/>
                <a:gd name="T79" fmla="*/ 10369 h 1391"/>
                <a:gd name="T80" fmla="+- 0 922 897"/>
                <a:gd name="T81" fmla="*/ T80 w 7673"/>
                <a:gd name="T82" fmla="+- 0 10340 9155"/>
                <a:gd name="T83" fmla="*/ 10340 h 1391"/>
                <a:gd name="T84" fmla="+- 0 919 897"/>
                <a:gd name="T85" fmla="*/ T84 w 7673"/>
                <a:gd name="T86" fmla="+- 0 10317 9155"/>
                <a:gd name="T87" fmla="*/ 10317 h 1391"/>
                <a:gd name="T88" fmla="+- 0 918 897"/>
                <a:gd name="T89" fmla="*/ T88 w 7673"/>
                <a:gd name="T90" fmla="+- 0 10305 9155"/>
                <a:gd name="T91" fmla="*/ 10305 h 1391"/>
                <a:gd name="T92" fmla="+- 0 917 897"/>
                <a:gd name="T93" fmla="*/ T92 w 7673"/>
                <a:gd name="T94" fmla="+- 0 9405 9155"/>
                <a:gd name="T95" fmla="*/ 9405 h 1391"/>
                <a:gd name="T96" fmla="+- 0 927 897"/>
                <a:gd name="T97" fmla="*/ T96 w 7673"/>
                <a:gd name="T98" fmla="+- 0 9328 9155"/>
                <a:gd name="T99" fmla="*/ 9328 h 1391"/>
                <a:gd name="T100" fmla="+- 0 953 897"/>
                <a:gd name="T101" fmla="*/ T100 w 7673"/>
                <a:gd name="T102" fmla="+- 0 9271 9155"/>
                <a:gd name="T103" fmla="*/ 9271 h 1391"/>
                <a:gd name="T104" fmla="+- 0 1010 897"/>
                <a:gd name="T105" fmla="*/ T104 w 7673"/>
                <a:gd name="T106" fmla="+- 0 9216 9155"/>
                <a:gd name="T107" fmla="*/ 9216 h 1391"/>
                <a:gd name="T108" fmla="+- 0 1074 897"/>
                <a:gd name="T109" fmla="*/ T108 w 7673"/>
                <a:gd name="T110" fmla="+- 0 9187 9155"/>
                <a:gd name="T111" fmla="*/ 9187 h 1391"/>
                <a:gd name="T112" fmla="+- 0 1103 897"/>
                <a:gd name="T113" fmla="*/ T112 w 7673"/>
                <a:gd name="T114" fmla="+- 0 9180 9155"/>
                <a:gd name="T115" fmla="*/ 9180 h 1391"/>
                <a:gd name="T116" fmla="+- 0 1126 897"/>
                <a:gd name="T117" fmla="*/ T116 w 7673"/>
                <a:gd name="T118" fmla="+- 0 9176 9155"/>
                <a:gd name="T119" fmla="*/ 9176 h 1391"/>
                <a:gd name="T120" fmla="+- 0 1138 897"/>
                <a:gd name="T121" fmla="*/ T120 w 7673"/>
                <a:gd name="T122" fmla="+- 0 9175 9155"/>
                <a:gd name="T123" fmla="*/ 9175 h 1391"/>
                <a:gd name="T124" fmla="+- 0 1147 897"/>
                <a:gd name="T125" fmla="*/ T124 w 7673"/>
                <a:gd name="T126" fmla="+- 0 9175 9155"/>
                <a:gd name="T127" fmla="*/ 9175 h 1391"/>
                <a:gd name="T128" fmla="+- 0 8320 897"/>
                <a:gd name="T129" fmla="*/ T128 w 7673"/>
                <a:gd name="T130" fmla="+- 0 9155 9155"/>
                <a:gd name="T131" fmla="*/ 9155 h 1391"/>
                <a:gd name="T132" fmla="+- 0 1147 897"/>
                <a:gd name="T133" fmla="*/ T132 w 7673"/>
                <a:gd name="T134" fmla="+- 0 9175 9155"/>
                <a:gd name="T135" fmla="*/ 9175 h 1391"/>
                <a:gd name="T136" fmla="+- 0 8361 897"/>
                <a:gd name="T137" fmla="*/ T136 w 7673"/>
                <a:gd name="T138" fmla="+- 0 9177 9155"/>
                <a:gd name="T139" fmla="*/ 9177 h 1391"/>
                <a:gd name="T140" fmla="+- 0 8427 897"/>
                <a:gd name="T141" fmla="*/ T140 w 7673"/>
                <a:gd name="T142" fmla="+- 0 9196 9155"/>
                <a:gd name="T143" fmla="*/ 9196 h 1391"/>
                <a:gd name="T144" fmla="+- 0 8485 897"/>
                <a:gd name="T145" fmla="*/ T144 w 7673"/>
                <a:gd name="T146" fmla="+- 0 9237 9155"/>
                <a:gd name="T147" fmla="*/ 9237 h 1391"/>
                <a:gd name="T148" fmla="+- 0 8527 897"/>
                <a:gd name="T149" fmla="*/ T148 w 7673"/>
                <a:gd name="T150" fmla="+- 0 9300 9155"/>
                <a:gd name="T151" fmla="*/ 9300 h 1391"/>
                <a:gd name="T152" fmla="+- 0 8542 897"/>
                <a:gd name="T153" fmla="*/ T152 w 7673"/>
                <a:gd name="T154" fmla="+- 0 9346 9155"/>
                <a:gd name="T155" fmla="*/ 9346 h 1391"/>
                <a:gd name="T156" fmla="+- 0 8547 897"/>
                <a:gd name="T157" fmla="*/ T156 w 7673"/>
                <a:gd name="T158" fmla="+- 0 9373 9155"/>
                <a:gd name="T159" fmla="*/ 9373 h 1391"/>
                <a:gd name="T160" fmla="+- 0 8550 897"/>
                <a:gd name="T161" fmla="*/ T160 w 7673"/>
                <a:gd name="T162" fmla="+- 0 9390 9155"/>
                <a:gd name="T163" fmla="*/ 9390 h 1391"/>
                <a:gd name="T164" fmla="+- 0 8550 897"/>
                <a:gd name="T165" fmla="*/ T164 w 7673"/>
                <a:gd name="T166" fmla="+- 0 9401 9155"/>
                <a:gd name="T167" fmla="*/ 9401 h 1391"/>
                <a:gd name="T168" fmla="+- 0 8548 897"/>
                <a:gd name="T169" fmla="*/ T168 w 7673"/>
                <a:gd name="T170" fmla="+- 0 10337 9155"/>
                <a:gd name="T171" fmla="*/ 10337 h 1391"/>
                <a:gd name="T172" fmla="+- 0 8529 897"/>
                <a:gd name="T173" fmla="*/ T172 w 7673"/>
                <a:gd name="T174" fmla="+- 0 10403 9155"/>
                <a:gd name="T175" fmla="*/ 10403 h 1391"/>
                <a:gd name="T176" fmla="+- 0 8488 897"/>
                <a:gd name="T177" fmla="*/ T176 w 7673"/>
                <a:gd name="T178" fmla="+- 0 10461 9155"/>
                <a:gd name="T179" fmla="*/ 10461 h 1391"/>
                <a:gd name="T180" fmla="+- 0 8425 897"/>
                <a:gd name="T181" fmla="*/ T180 w 7673"/>
                <a:gd name="T182" fmla="+- 0 10502 9155"/>
                <a:gd name="T183" fmla="*/ 10502 h 1391"/>
                <a:gd name="T184" fmla="+- 0 8379 897"/>
                <a:gd name="T185" fmla="*/ T184 w 7673"/>
                <a:gd name="T186" fmla="+- 0 10517 9155"/>
                <a:gd name="T187" fmla="*/ 10517 h 1391"/>
                <a:gd name="T188" fmla="+- 0 8352 897"/>
                <a:gd name="T189" fmla="*/ T188 w 7673"/>
                <a:gd name="T190" fmla="+- 0 10523 9155"/>
                <a:gd name="T191" fmla="*/ 10523 h 1391"/>
                <a:gd name="T192" fmla="+- 0 8335 897"/>
                <a:gd name="T193" fmla="*/ T192 w 7673"/>
                <a:gd name="T194" fmla="+- 0 10525 9155"/>
                <a:gd name="T195" fmla="*/ 10525 h 1391"/>
                <a:gd name="T196" fmla="+- 0 8324 897"/>
                <a:gd name="T197" fmla="*/ T196 w 7673"/>
                <a:gd name="T198" fmla="+- 0 10525 9155"/>
                <a:gd name="T199" fmla="*/ 10525 h 1391"/>
                <a:gd name="T200" fmla="+- 0 8417 897"/>
                <a:gd name="T201" fmla="*/ T200 w 7673"/>
                <a:gd name="T202" fmla="+- 0 10526 9155"/>
                <a:gd name="T203" fmla="*/ 10526 h 1391"/>
                <a:gd name="T204" fmla="+- 0 8468 897"/>
                <a:gd name="T205" fmla="*/ T204 w 7673"/>
                <a:gd name="T206" fmla="+- 0 10501 9155"/>
                <a:gd name="T207" fmla="*/ 10501 h 1391"/>
                <a:gd name="T208" fmla="+- 0 8512 897"/>
                <a:gd name="T209" fmla="*/ T208 w 7673"/>
                <a:gd name="T210" fmla="+- 0 10464 9155"/>
                <a:gd name="T211" fmla="*/ 10464 h 1391"/>
                <a:gd name="T212" fmla="+- 0 8547 897"/>
                <a:gd name="T213" fmla="*/ T212 w 7673"/>
                <a:gd name="T214" fmla="+- 0 10411 9155"/>
                <a:gd name="T215" fmla="*/ 10411 h 1391"/>
                <a:gd name="T216" fmla="+- 0 8568 897"/>
                <a:gd name="T217" fmla="*/ T216 w 7673"/>
                <a:gd name="T218" fmla="+- 0 10339 9155"/>
                <a:gd name="T219" fmla="*/ 10339 h 1391"/>
                <a:gd name="T220" fmla="+- 0 8570 897"/>
                <a:gd name="T221" fmla="*/ T220 w 7673"/>
                <a:gd name="T222" fmla="+- 0 9401 9155"/>
                <a:gd name="T223" fmla="*/ 9401 h 1391"/>
                <a:gd name="T224" fmla="+- 0 8567 897"/>
                <a:gd name="T225" fmla="*/ T224 w 7673"/>
                <a:gd name="T226" fmla="+- 0 9365 9155"/>
                <a:gd name="T227" fmla="*/ 9365 h 1391"/>
                <a:gd name="T228" fmla="+- 0 8539 897"/>
                <a:gd name="T229" fmla="*/ T228 w 7673"/>
                <a:gd name="T230" fmla="+- 0 9280 9155"/>
                <a:gd name="T231" fmla="*/ 9280 h 1391"/>
                <a:gd name="T232" fmla="+- 0 8509 897"/>
                <a:gd name="T233" fmla="*/ T232 w 7673"/>
                <a:gd name="T234" fmla="+- 0 9234 9155"/>
                <a:gd name="T235" fmla="*/ 9234 h 1391"/>
                <a:gd name="T236" fmla="+- 0 8465 897"/>
                <a:gd name="T237" fmla="*/ T236 w 7673"/>
                <a:gd name="T238" fmla="+- 0 9194 9155"/>
                <a:gd name="T239" fmla="*/ 9194 h 1391"/>
                <a:gd name="T240" fmla="+- 0 8402 897"/>
                <a:gd name="T241" fmla="*/ T240 w 7673"/>
                <a:gd name="T242" fmla="+- 0 9165 9155"/>
                <a:gd name="T243" fmla="*/ 9165 h 1391"/>
                <a:gd name="T244" fmla="+- 0 8320 897"/>
                <a:gd name="T245" fmla="*/ T244 w 7673"/>
                <a:gd name="T246" fmla="+- 0 9155 9155"/>
                <a:gd name="T247" fmla="*/ 9155 h 13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7673" h="1391">
                  <a:moveTo>
                    <a:pt x="250" y="0"/>
                  </a:moveTo>
                  <a:lnTo>
                    <a:pt x="239" y="0"/>
                  </a:lnTo>
                  <a:lnTo>
                    <a:pt x="211" y="4"/>
                  </a:lnTo>
                  <a:lnTo>
                    <a:pt x="172" y="13"/>
                  </a:lnTo>
                  <a:lnTo>
                    <a:pt x="126" y="31"/>
                  </a:lnTo>
                  <a:lnTo>
                    <a:pt x="103" y="44"/>
                  </a:lnTo>
                  <a:lnTo>
                    <a:pt x="80" y="61"/>
                  </a:lnTo>
                  <a:lnTo>
                    <a:pt x="59" y="81"/>
                  </a:lnTo>
                  <a:lnTo>
                    <a:pt x="40" y="105"/>
                  </a:lnTo>
                  <a:lnTo>
                    <a:pt x="23" y="134"/>
                  </a:lnTo>
                  <a:lnTo>
                    <a:pt x="11" y="168"/>
                  </a:lnTo>
                  <a:lnTo>
                    <a:pt x="3" y="206"/>
                  </a:lnTo>
                  <a:lnTo>
                    <a:pt x="1" y="246"/>
                  </a:lnTo>
                  <a:lnTo>
                    <a:pt x="0" y="1144"/>
                  </a:lnTo>
                  <a:lnTo>
                    <a:pt x="1" y="1152"/>
                  </a:lnTo>
                  <a:lnTo>
                    <a:pt x="4" y="1180"/>
                  </a:lnTo>
                  <a:lnTo>
                    <a:pt x="13" y="1219"/>
                  </a:lnTo>
                  <a:lnTo>
                    <a:pt x="31" y="1265"/>
                  </a:lnTo>
                  <a:lnTo>
                    <a:pt x="45" y="1288"/>
                  </a:lnTo>
                  <a:lnTo>
                    <a:pt x="61" y="1311"/>
                  </a:lnTo>
                  <a:lnTo>
                    <a:pt x="82" y="1332"/>
                  </a:lnTo>
                  <a:lnTo>
                    <a:pt x="106" y="1351"/>
                  </a:lnTo>
                  <a:lnTo>
                    <a:pt x="135" y="1368"/>
                  </a:lnTo>
                  <a:lnTo>
                    <a:pt x="168" y="1380"/>
                  </a:lnTo>
                  <a:lnTo>
                    <a:pt x="207" y="1388"/>
                  </a:lnTo>
                  <a:lnTo>
                    <a:pt x="250" y="1391"/>
                  </a:lnTo>
                  <a:lnTo>
                    <a:pt x="7423" y="1391"/>
                  </a:lnTo>
                  <a:lnTo>
                    <a:pt x="7434" y="1390"/>
                  </a:lnTo>
                  <a:lnTo>
                    <a:pt x="7463" y="1387"/>
                  </a:lnTo>
                  <a:lnTo>
                    <a:pt x="7502" y="1378"/>
                  </a:lnTo>
                  <a:lnTo>
                    <a:pt x="7520" y="1371"/>
                  </a:lnTo>
                  <a:lnTo>
                    <a:pt x="250" y="1371"/>
                  </a:lnTo>
                  <a:lnTo>
                    <a:pt x="209" y="1368"/>
                  </a:lnTo>
                  <a:lnTo>
                    <a:pt x="174" y="1361"/>
                  </a:lnTo>
                  <a:lnTo>
                    <a:pt x="143" y="1349"/>
                  </a:lnTo>
                  <a:lnTo>
                    <a:pt x="117" y="1335"/>
                  </a:lnTo>
                  <a:lnTo>
                    <a:pt x="85" y="1308"/>
                  </a:lnTo>
                  <a:lnTo>
                    <a:pt x="61" y="1278"/>
                  </a:lnTo>
                  <a:lnTo>
                    <a:pt x="44" y="1245"/>
                  </a:lnTo>
                  <a:lnTo>
                    <a:pt x="33" y="1214"/>
                  </a:lnTo>
                  <a:lnTo>
                    <a:pt x="29" y="1199"/>
                  </a:lnTo>
                  <a:lnTo>
                    <a:pt x="25" y="1185"/>
                  </a:lnTo>
                  <a:lnTo>
                    <a:pt x="23" y="1172"/>
                  </a:lnTo>
                  <a:lnTo>
                    <a:pt x="22" y="1162"/>
                  </a:lnTo>
                  <a:lnTo>
                    <a:pt x="21" y="1155"/>
                  </a:lnTo>
                  <a:lnTo>
                    <a:pt x="21" y="1150"/>
                  </a:lnTo>
                  <a:lnTo>
                    <a:pt x="20" y="1144"/>
                  </a:lnTo>
                  <a:lnTo>
                    <a:pt x="20" y="250"/>
                  </a:lnTo>
                  <a:lnTo>
                    <a:pt x="23" y="209"/>
                  </a:lnTo>
                  <a:lnTo>
                    <a:pt x="30" y="173"/>
                  </a:lnTo>
                  <a:lnTo>
                    <a:pt x="42" y="143"/>
                  </a:lnTo>
                  <a:lnTo>
                    <a:pt x="56" y="116"/>
                  </a:lnTo>
                  <a:lnTo>
                    <a:pt x="83" y="85"/>
                  </a:lnTo>
                  <a:lnTo>
                    <a:pt x="113" y="61"/>
                  </a:lnTo>
                  <a:lnTo>
                    <a:pt x="146" y="43"/>
                  </a:lnTo>
                  <a:lnTo>
                    <a:pt x="177" y="32"/>
                  </a:lnTo>
                  <a:lnTo>
                    <a:pt x="192" y="28"/>
                  </a:lnTo>
                  <a:lnTo>
                    <a:pt x="206" y="25"/>
                  </a:lnTo>
                  <a:lnTo>
                    <a:pt x="218" y="23"/>
                  </a:lnTo>
                  <a:lnTo>
                    <a:pt x="229" y="21"/>
                  </a:lnTo>
                  <a:lnTo>
                    <a:pt x="236" y="20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0" y="20"/>
                  </a:lnTo>
                  <a:lnTo>
                    <a:pt x="250" y="0"/>
                  </a:lnTo>
                  <a:close/>
                  <a:moveTo>
                    <a:pt x="7423" y="0"/>
                  </a:moveTo>
                  <a:lnTo>
                    <a:pt x="250" y="0"/>
                  </a:lnTo>
                  <a:lnTo>
                    <a:pt x="250" y="20"/>
                  </a:lnTo>
                  <a:lnTo>
                    <a:pt x="7423" y="20"/>
                  </a:lnTo>
                  <a:lnTo>
                    <a:pt x="7464" y="22"/>
                  </a:lnTo>
                  <a:lnTo>
                    <a:pt x="7500" y="30"/>
                  </a:lnTo>
                  <a:lnTo>
                    <a:pt x="7530" y="41"/>
                  </a:lnTo>
                  <a:lnTo>
                    <a:pt x="7557" y="55"/>
                  </a:lnTo>
                  <a:lnTo>
                    <a:pt x="7588" y="82"/>
                  </a:lnTo>
                  <a:lnTo>
                    <a:pt x="7612" y="113"/>
                  </a:lnTo>
                  <a:lnTo>
                    <a:pt x="7630" y="145"/>
                  </a:lnTo>
                  <a:lnTo>
                    <a:pt x="7641" y="177"/>
                  </a:lnTo>
                  <a:lnTo>
                    <a:pt x="7645" y="191"/>
                  </a:lnTo>
                  <a:lnTo>
                    <a:pt x="7648" y="205"/>
                  </a:lnTo>
                  <a:lnTo>
                    <a:pt x="7650" y="218"/>
                  </a:lnTo>
                  <a:lnTo>
                    <a:pt x="7652" y="229"/>
                  </a:lnTo>
                  <a:lnTo>
                    <a:pt x="7653" y="235"/>
                  </a:lnTo>
                  <a:lnTo>
                    <a:pt x="7653" y="241"/>
                  </a:lnTo>
                  <a:lnTo>
                    <a:pt x="7653" y="246"/>
                  </a:lnTo>
                  <a:lnTo>
                    <a:pt x="7653" y="1141"/>
                  </a:lnTo>
                  <a:lnTo>
                    <a:pt x="7651" y="1182"/>
                  </a:lnTo>
                  <a:lnTo>
                    <a:pt x="7643" y="1217"/>
                  </a:lnTo>
                  <a:lnTo>
                    <a:pt x="7632" y="1248"/>
                  </a:lnTo>
                  <a:lnTo>
                    <a:pt x="7618" y="1274"/>
                  </a:lnTo>
                  <a:lnTo>
                    <a:pt x="7591" y="1306"/>
                  </a:lnTo>
                  <a:lnTo>
                    <a:pt x="7560" y="1329"/>
                  </a:lnTo>
                  <a:lnTo>
                    <a:pt x="7528" y="1347"/>
                  </a:lnTo>
                  <a:lnTo>
                    <a:pt x="7496" y="1358"/>
                  </a:lnTo>
                  <a:lnTo>
                    <a:pt x="7482" y="1362"/>
                  </a:lnTo>
                  <a:lnTo>
                    <a:pt x="7468" y="1365"/>
                  </a:lnTo>
                  <a:lnTo>
                    <a:pt x="7455" y="1368"/>
                  </a:lnTo>
                  <a:lnTo>
                    <a:pt x="7444" y="1369"/>
                  </a:lnTo>
                  <a:lnTo>
                    <a:pt x="7438" y="1370"/>
                  </a:lnTo>
                  <a:lnTo>
                    <a:pt x="7432" y="1370"/>
                  </a:lnTo>
                  <a:lnTo>
                    <a:pt x="7427" y="1370"/>
                  </a:lnTo>
                  <a:lnTo>
                    <a:pt x="7423" y="1371"/>
                  </a:lnTo>
                  <a:lnTo>
                    <a:pt x="7520" y="1371"/>
                  </a:lnTo>
                  <a:lnTo>
                    <a:pt x="7548" y="1360"/>
                  </a:lnTo>
                  <a:lnTo>
                    <a:pt x="7571" y="1346"/>
                  </a:lnTo>
                  <a:lnTo>
                    <a:pt x="7594" y="1330"/>
                  </a:lnTo>
                  <a:lnTo>
                    <a:pt x="7615" y="1309"/>
                  </a:lnTo>
                  <a:lnTo>
                    <a:pt x="7634" y="1285"/>
                  </a:lnTo>
                  <a:lnTo>
                    <a:pt x="7650" y="1256"/>
                  </a:lnTo>
                  <a:lnTo>
                    <a:pt x="7663" y="1223"/>
                  </a:lnTo>
                  <a:lnTo>
                    <a:pt x="7671" y="1184"/>
                  </a:lnTo>
                  <a:lnTo>
                    <a:pt x="7673" y="1141"/>
                  </a:lnTo>
                  <a:lnTo>
                    <a:pt x="7673" y="246"/>
                  </a:lnTo>
                  <a:lnTo>
                    <a:pt x="7673" y="239"/>
                  </a:lnTo>
                  <a:lnTo>
                    <a:pt x="7670" y="210"/>
                  </a:lnTo>
                  <a:lnTo>
                    <a:pt x="7660" y="171"/>
                  </a:lnTo>
                  <a:lnTo>
                    <a:pt x="7642" y="125"/>
                  </a:lnTo>
                  <a:lnTo>
                    <a:pt x="7629" y="102"/>
                  </a:lnTo>
                  <a:lnTo>
                    <a:pt x="7612" y="79"/>
                  </a:lnTo>
                  <a:lnTo>
                    <a:pt x="7592" y="58"/>
                  </a:lnTo>
                  <a:lnTo>
                    <a:pt x="7568" y="39"/>
                  </a:lnTo>
                  <a:lnTo>
                    <a:pt x="7539" y="23"/>
                  </a:lnTo>
                  <a:lnTo>
                    <a:pt x="7505" y="10"/>
                  </a:lnTo>
                  <a:lnTo>
                    <a:pt x="7467" y="2"/>
                  </a:lnTo>
                  <a:lnTo>
                    <a:pt x="7423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9364"/>
              <a:ext cx="907" cy="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93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63" y="83583"/>
            <a:ext cx="558393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Italiya</a:t>
            </a:r>
            <a:r>
              <a:rPr lang="en-US" sz="2400" dirty="0" smtClean="0"/>
              <a:t> </a:t>
            </a:r>
            <a:r>
              <a:rPr lang="en-US" sz="2400" dirty="0" err="1" smtClean="0"/>
              <a:t>mafiyasi</a:t>
            </a:r>
            <a:endParaRPr sz="2400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575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69913" y="6270625"/>
            <a:ext cx="4872037" cy="882650"/>
            <a:chOff x="897" y="9155"/>
            <a:chExt cx="7673" cy="1391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897" y="9154"/>
              <a:ext cx="7673" cy="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indent="1968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76450" algn="l"/>
                  <a:tab pos="2554288" algn="l"/>
                  <a:tab pos="3309938" algn="l"/>
                  <a:tab pos="41179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96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076450" algn="l"/>
                  <a:tab pos="2554288" algn="l"/>
                  <a:tab pos="3309938" algn="l"/>
                  <a:tab pos="4117975" algn="l"/>
                </a:tabLst>
              </a:pP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1957-yili	</a:t>
              </a:r>
              <a:r>
                <a:rPr kumimoji="0" lang="ms-MY" altLang="ru-RU" sz="12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</a:t>
              </a: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evropa	iqtisodiy	hamkorligini	(</a:t>
              </a:r>
              <a:r>
                <a:rPr kumimoji="0" lang="ms-MY" altLang="ru-RU" sz="12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YIH</a:t>
              </a: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) tuzish to‘g‘risida </a:t>
              </a:r>
              <a:r>
                <a:rPr kumimoji="0" lang="ms-MY" altLang="ru-RU" sz="12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im shartnomasi imzolandi.</a:t>
              </a:r>
              <a:endParaRPr kumimoji="0" lang="ms-MY" altLang="ru-RU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196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076450" algn="l"/>
                  <a:tab pos="2554288" algn="l"/>
                  <a:tab pos="3309938" algn="l"/>
                  <a:tab pos="4117975" algn="l"/>
                </a:tabLst>
              </a:pP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1980-yillarga	kelib	</a:t>
              </a:r>
              <a:r>
                <a:rPr kumimoji="0" lang="ms-MY" altLang="ru-RU" sz="12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</a:t>
              </a:r>
              <a:r>
                <a:rPr kumimoji="0" lang="ms-MY" altLang="ru-RU" sz="1100" b="1" i="0" u="none" strike="noStrike" cap="none" normalizeH="0" baseline="0" smtClean="0">
                  <a:ln>
                    <a:noFill/>
                  </a:ln>
                  <a:solidFill>
                    <a:srgbClr val="005B7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taliyada	koalitsion	hukumat shakllandi.</a:t>
              </a:r>
              <a:endParaRPr kumimoji="0" lang="ms-MY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0"/>
            <p:cNvSpPr>
              <a:spLocks/>
            </p:cNvSpPr>
            <p:nvPr/>
          </p:nvSpPr>
          <p:spPr bwMode="auto">
            <a:xfrm>
              <a:off x="897" y="9154"/>
              <a:ext cx="7673" cy="1391"/>
            </a:xfrm>
            <a:custGeom>
              <a:avLst/>
              <a:gdLst>
                <a:gd name="T0" fmla="+- 0 1136 897"/>
                <a:gd name="T1" fmla="*/ T0 w 7673"/>
                <a:gd name="T2" fmla="+- 0 9155 9155"/>
                <a:gd name="T3" fmla="*/ 9155 h 1391"/>
                <a:gd name="T4" fmla="+- 0 1069 897"/>
                <a:gd name="T5" fmla="*/ T4 w 7673"/>
                <a:gd name="T6" fmla="+- 0 9168 9155"/>
                <a:gd name="T7" fmla="*/ 9168 h 1391"/>
                <a:gd name="T8" fmla="+- 0 1000 897"/>
                <a:gd name="T9" fmla="*/ T8 w 7673"/>
                <a:gd name="T10" fmla="+- 0 9199 9155"/>
                <a:gd name="T11" fmla="*/ 9199 h 1391"/>
                <a:gd name="T12" fmla="+- 0 956 897"/>
                <a:gd name="T13" fmla="*/ T12 w 7673"/>
                <a:gd name="T14" fmla="+- 0 9236 9155"/>
                <a:gd name="T15" fmla="*/ 9236 h 1391"/>
                <a:gd name="T16" fmla="+- 0 920 897"/>
                <a:gd name="T17" fmla="*/ T16 w 7673"/>
                <a:gd name="T18" fmla="+- 0 9289 9155"/>
                <a:gd name="T19" fmla="*/ 9289 h 1391"/>
                <a:gd name="T20" fmla="+- 0 900 897"/>
                <a:gd name="T21" fmla="*/ T20 w 7673"/>
                <a:gd name="T22" fmla="+- 0 9361 9155"/>
                <a:gd name="T23" fmla="*/ 9361 h 1391"/>
                <a:gd name="T24" fmla="+- 0 897 897"/>
                <a:gd name="T25" fmla="*/ T24 w 7673"/>
                <a:gd name="T26" fmla="+- 0 10299 9155"/>
                <a:gd name="T27" fmla="*/ 10299 h 1391"/>
                <a:gd name="T28" fmla="+- 0 901 897"/>
                <a:gd name="T29" fmla="*/ T28 w 7673"/>
                <a:gd name="T30" fmla="+- 0 10335 9155"/>
                <a:gd name="T31" fmla="*/ 10335 h 1391"/>
                <a:gd name="T32" fmla="+- 0 928 897"/>
                <a:gd name="T33" fmla="*/ T32 w 7673"/>
                <a:gd name="T34" fmla="+- 0 10420 9155"/>
                <a:gd name="T35" fmla="*/ 10420 h 1391"/>
                <a:gd name="T36" fmla="+- 0 958 897"/>
                <a:gd name="T37" fmla="*/ T36 w 7673"/>
                <a:gd name="T38" fmla="+- 0 10466 9155"/>
                <a:gd name="T39" fmla="*/ 10466 h 1391"/>
                <a:gd name="T40" fmla="+- 0 1003 897"/>
                <a:gd name="T41" fmla="*/ T40 w 7673"/>
                <a:gd name="T42" fmla="+- 0 10506 9155"/>
                <a:gd name="T43" fmla="*/ 10506 h 1391"/>
                <a:gd name="T44" fmla="+- 0 1065 897"/>
                <a:gd name="T45" fmla="*/ T44 w 7673"/>
                <a:gd name="T46" fmla="+- 0 10535 9155"/>
                <a:gd name="T47" fmla="*/ 10535 h 1391"/>
                <a:gd name="T48" fmla="+- 0 1147 897"/>
                <a:gd name="T49" fmla="*/ T48 w 7673"/>
                <a:gd name="T50" fmla="+- 0 10546 9155"/>
                <a:gd name="T51" fmla="*/ 10546 h 1391"/>
                <a:gd name="T52" fmla="+- 0 8331 897"/>
                <a:gd name="T53" fmla="*/ T52 w 7673"/>
                <a:gd name="T54" fmla="+- 0 10545 9155"/>
                <a:gd name="T55" fmla="*/ 10545 h 1391"/>
                <a:gd name="T56" fmla="+- 0 8399 897"/>
                <a:gd name="T57" fmla="*/ T56 w 7673"/>
                <a:gd name="T58" fmla="+- 0 10533 9155"/>
                <a:gd name="T59" fmla="*/ 10533 h 1391"/>
                <a:gd name="T60" fmla="+- 0 1147 897"/>
                <a:gd name="T61" fmla="*/ T60 w 7673"/>
                <a:gd name="T62" fmla="+- 0 10526 9155"/>
                <a:gd name="T63" fmla="*/ 10526 h 1391"/>
                <a:gd name="T64" fmla="+- 0 1071 897"/>
                <a:gd name="T65" fmla="*/ T64 w 7673"/>
                <a:gd name="T66" fmla="+- 0 10516 9155"/>
                <a:gd name="T67" fmla="*/ 10516 h 1391"/>
                <a:gd name="T68" fmla="+- 0 1014 897"/>
                <a:gd name="T69" fmla="*/ T68 w 7673"/>
                <a:gd name="T70" fmla="+- 0 10490 9155"/>
                <a:gd name="T71" fmla="*/ 10490 h 1391"/>
                <a:gd name="T72" fmla="+- 0 958 897"/>
                <a:gd name="T73" fmla="*/ T72 w 7673"/>
                <a:gd name="T74" fmla="+- 0 10433 9155"/>
                <a:gd name="T75" fmla="*/ 10433 h 1391"/>
                <a:gd name="T76" fmla="+- 0 930 897"/>
                <a:gd name="T77" fmla="*/ T76 w 7673"/>
                <a:gd name="T78" fmla="+- 0 10369 9155"/>
                <a:gd name="T79" fmla="*/ 10369 h 1391"/>
                <a:gd name="T80" fmla="+- 0 922 897"/>
                <a:gd name="T81" fmla="*/ T80 w 7673"/>
                <a:gd name="T82" fmla="+- 0 10340 9155"/>
                <a:gd name="T83" fmla="*/ 10340 h 1391"/>
                <a:gd name="T84" fmla="+- 0 919 897"/>
                <a:gd name="T85" fmla="*/ T84 w 7673"/>
                <a:gd name="T86" fmla="+- 0 10317 9155"/>
                <a:gd name="T87" fmla="*/ 10317 h 1391"/>
                <a:gd name="T88" fmla="+- 0 918 897"/>
                <a:gd name="T89" fmla="*/ T88 w 7673"/>
                <a:gd name="T90" fmla="+- 0 10305 9155"/>
                <a:gd name="T91" fmla="*/ 10305 h 1391"/>
                <a:gd name="T92" fmla="+- 0 917 897"/>
                <a:gd name="T93" fmla="*/ T92 w 7673"/>
                <a:gd name="T94" fmla="+- 0 9405 9155"/>
                <a:gd name="T95" fmla="*/ 9405 h 1391"/>
                <a:gd name="T96" fmla="+- 0 927 897"/>
                <a:gd name="T97" fmla="*/ T96 w 7673"/>
                <a:gd name="T98" fmla="+- 0 9328 9155"/>
                <a:gd name="T99" fmla="*/ 9328 h 1391"/>
                <a:gd name="T100" fmla="+- 0 953 897"/>
                <a:gd name="T101" fmla="*/ T100 w 7673"/>
                <a:gd name="T102" fmla="+- 0 9271 9155"/>
                <a:gd name="T103" fmla="*/ 9271 h 1391"/>
                <a:gd name="T104" fmla="+- 0 1010 897"/>
                <a:gd name="T105" fmla="*/ T104 w 7673"/>
                <a:gd name="T106" fmla="+- 0 9216 9155"/>
                <a:gd name="T107" fmla="*/ 9216 h 1391"/>
                <a:gd name="T108" fmla="+- 0 1074 897"/>
                <a:gd name="T109" fmla="*/ T108 w 7673"/>
                <a:gd name="T110" fmla="+- 0 9187 9155"/>
                <a:gd name="T111" fmla="*/ 9187 h 1391"/>
                <a:gd name="T112" fmla="+- 0 1103 897"/>
                <a:gd name="T113" fmla="*/ T112 w 7673"/>
                <a:gd name="T114" fmla="+- 0 9180 9155"/>
                <a:gd name="T115" fmla="*/ 9180 h 1391"/>
                <a:gd name="T116" fmla="+- 0 1126 897"/>
                <a:gd name="T117" fmla="*/ T116 w 7673"/>
                <a:gd name="T118" fmla="+- 0 9176 9155"/>
                <a:gd name="T119" fmla="*/ 9176 h 1391"/>
                <a:gd name="T120" fmla="+- 0 1138 897"/>
                <a:gd name="T121" fmla="*/ T120 w 7673"/>
                <a:gd name="T122" fmla="+- 0 9175 9155"/>
                <a:gd name="T123" fmla="*/ 9175 h 1391"/>
                <a:gd name="T124" fmla="+- 0 1147 897"/>
                <a:gd name="T125" fmla="*/ T124 w 7673"/>
                <a:gd name="T126" fmla="+- 0 9175 9155"/>
                <a:gd name="T127" fmla="*/ 9175 h 1391"/>
                <a:gd name="T128" fmla="+- 0 8320 897"/>
                <a:gd name="T129" fmla="*/ T128 w 7673"/>
                <a:gd name="T130" fmla="+- 0 9155 9155"/>
                <a:gd name="T131" fmla="*/ 9155 h 1391"/>
                <a:gd name="T132" fmla="+- 0 1147 897"/>
                <a:gd name="T133" fmla="*/ T132 w 7673"/>
                <a:gd name="T134" fmla="+- 0 9175 9155"/>
                <a:gd name="T135" fmla="*/ 9175 h 1391"/>
                <a:gd name="T136" fmla="+- 0 8361 897"/>
                <a:gd name="T137" fmla="*/ T136 w 7673"/>
                <a:gd name="T138" fmla="+- 0 9177 9155"/>
                <a:gd name="T139" fmla="*/ 9177 h 1391"/>
                <a:gd name="T140" fmla="+- 0 8427 897"/>
                <a:gd name="T141" fmla="*/ T140 w 7673"/>
                <a:gd name="T142" fmla="+- 0 9196 9155"/>
                <a:gd name="T143" fmla="*/ 9196 h 1391"/>
                <a:gd name="T144" fmla="+- 0 8485 897"/>
                <a:gd name="T145" fmla="*/ T144 w 7673"/>
                <a:gd name="T146" fmla="+- 0 9237 9155"/>
                <a:gd name="T147" fmla="*/ 9237 h 1391"/>
                <a:gd name="T148" fmla="+- 0 8527 897"/>
                <a:gd name="T149" fmla="*/ T148 w 7673"/>
                <a:gd name="T150" fmla="+- 0 9300 9155"/>
                <a:gd name="T151" fmla="*/ 9300 h 1391"/>
                <a:gd name="T152" fmla="+- 0 8542 897"/>
                <a:gd name="T153" fmla="*/ T152 w 7673"/>
                <a:gd name="T154" fmla="+- 0 9346 9155"/>
                <a:gd name="T155" fmla="*/ 9346 h 1391"/>
                <a:gd name="T156" fmla="+- 0 8547 897"/>
                <a:gd name="T157" fmla="*/ T156 w 7673"/>
                <a:gd name="T158" fmla="+- 0 9373 9155"/>
                <a:gd name="T159" fmla="*/ 9373 h 1391"/>
                <a:gd name="T160" fmla="+- 0 8550 897"/>
                <a:gd name="T161" fmla="*/ T160 w 7673"/>
                <a:gd name="T162" fmla="+- 0 9390 9155"/>
                <a:gd name="T163" fmla="*/ 9390 h 1391"/>
                <a:gd name="T164" fmla="+- 0 8550 897"/>
                <a:gd name="T165" fmla="*/ T164 w 7673"/>
                <a:gd name="T166" fmla="+- 0 9401 9155"/>
                <a:gd name="T167" fmla="*/ 9401 h 1391"/>
                <a:gd name="T168" fmla="+- 0 8548 897"/>
                <a:gd name="T169" fmla="*/ T168 w 7673"/>
                <a:gd name="T170" fmla="+- 0 10337 9155"/>
                <a:gd name="T171" fmla="*/ 10337 h 1391"/>
                <a:gd name="T172" fmla="+- 0 8529 897"/>
                <a:gd name="T173" fmla="*/ T172 w 7673"/>
                <a:gd name="T174" fmla="+- 0 10403 9155"/>
                <a:gd name="T175" fmla="*/ 10403 h 1391"/>
                <a:gd name="T176" fmla="+- 0 8488 897"/>
                <a:gd name="T177" fmla="*/ T176 w 7673"/>
                <a:gd name="T178" fmla="+- 0 10461 9155"/>
                <a:gd name="T179" fmla="*/ 10461 h 1391"/>
                <a:gd name="T180" fmla="+- 0 8425 897"/>
                <a:gd name="T181" fmla="*/ T180 w 7673"/>
                <a:gd name="T182" fmla="+- 0 10502 9155"/>
                <a:gd name="T183" fmla="*/ 10502 h 1391"/>
                <a:gd name="T184" fmla="+- 0 8379 897"/>
                <a:gd name="T185" fmla="*/ T184 w 7673"/>
                <a:gd name="T186" fmla="+- 0 10517 9155"/>
                <a:gd name="T187" fmla="*/ 10517 h 1391"/>
                <a:gd name="T188" fmla="+- 0 8352 897"/>
                <a:gd name="T189" fmla="*/ T188 w 7673"/>
                <a:gd name="T190" fmla="+- 0 10523 9155"/>
                <a:gd name="T191" fmla="*/ 10523 h 1391"/>
                <a:gd name="T192" fmla="+- 0 8335 897"/>
                <a:gd name="T193" fmla="*/ T192 w 7673"/>
                <a:gd name="T194" fmla="+- 0 10525 9155"/>
                <a:gd name="T195" fmla="*/ 10525 h 1391"/>
                <a:gd name="T196" fmla="+- 0 8324 897"/>
                <a:gd name="T197" fmla="*/ T196 w 7673"/>
                <a:gd name="T198" fmla="+- 0 10525 9155"/>
                <a:gd name="T199" fmla="*/ 10525 h 1391"/>
                <a:gd name="T200" fmla="+- 0 8417 897"/>
                <a:gd name="T201" fmla="*/ T200 w 7673"/>
                <a:gd name="T202" fmla="+- 0 10526 9155"/>
                <a:gd name="T203" fmla="*/ 10526 h 1391"/>
                <a:gd name="T204" fmla="+- 0 8468 897"/>
                <a:gd name="T205" fmla="*/ T204 w 7673"/>
                <a:gd name="T206" fmla="+- 0 10501 9155"/>
                <a:gd name="T207" fmla="*/ 10501 h 1391"/>
                <a:gd name="T208" fmla="+- 0 8512 897"/>
                <a:gd name="T209" fmla="*/ T208 w 7673"/>
                <a:gd name="T210" fmla="+- 0 10464 9155"/>
                <a:gd name="T211" fmla="*/ 10464 h 1391"/>
                <a:gd name="T212" fmla="+- 0 8547 897"/>
                <a:gd name="T213" fmla="*/ T212 w 7673"/>
                <a:gd name="T214" fmla="+- 0 10411 9155"/>
                <a:gd name="T215" fmla="*/ 10411 h 1391"/>
                <a:gd name="T216" fmla="+- 0 8568 897"/>
                <a:gd name="T217" fmla="*/ T216 w 7673"/>
                <a:gd name="T218" fmla="+- 0 10339 9155"/>
                <a:gd name="T219" fmla="*/ 10339 h 1391"/>
                <a:gd name="T220" fmla="+- 0 8570 897"/>
                <a:gd name="T221" fmla="*/ T220 w 7673"/>
                <a:gd name="T222" fmla="+- 0 9401 9155"/>
                <a:gd name="T223" fmla="*/ 9401 h 1391"/>
                <a:gd name="T224" fmla="+- 0 8567 897"/>
                <a:gd name="T225" fmla="*/ T224 w 7673"/>
                <a:gd name="T226" fmla="+- 0 9365 9155"/>
                <a:gd name="T227" fmla="*/ 9365 h 1391"/>
                <a:gd name="T228" fmla="+- 0 8539 897"/>
                <a:gd name="T229" fmla="*/ T228 w 7673"/>
                <a:gd name="T230" fmla="+- 0 9280 9155"/>
                <a:gd name="T231" fmla="*/ 9280 h 1391"/>
                <a:gd name="T232" fmla="+- 0 8509 897"/>
                <a:gd name="T233" fmla="*/ T232 w 7673"/>
                <a:gd name="T234" fmla="+- 0 9234 9155"/>
                <a:gd name="T235" fmla="*/ 9234 h 1391"/>
                <a:gd name="T236" fmla="+- 0 8465 897"/>
                <a:gd name="T237" fmla="*/ T236 w 7673"/>
                <a:gd name="T238" fmla="+- 0 9194 9155"/>
                <a:gd name="T239" fmla="*/ 9194 h 1391"/>
                <a:gd name="T240" fmla="+- 0 8402 897"/>
                <a:gd name="T241" fmla="*/ T240 w 7673"/>
                <a:gd name="T242" fmla="+- 0 9165 9155"/>
                <a:gd name="T243" fmla="*/ 9165 h 1391"/>
                <a:gd name="T244" fmla="+- 0 8320 897"/>
                <a:gd name="T245" fmla="*/ T244 w 7673"/>
                <a:gd name="T246" fmla="+- 0 9155 9155"/>
                <a:gd name="T247" fmla="*/ 9155 h 13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7673" h="1391">
                  <a:moveTo>
                    <a:pt x="250" y="0"/>
                  </a:moveTo>
                  <a:lnTo>
                    <a:pt x="239" y="0"/>
                  </a:lnTo>
                  <a:lnTo>
                    <a:pt x="211" y="4"/>
                  </a:lnTo>
                  <a:lnTo>
                    <a:pt x="172" y="13"/>
                  </a:lnTo>
                  <a:lnTo>
                    <a:pt x="126" y="31"/>
                  </a:lnTo>
                  <a:lnTo>
                    <a:pt x="103" y="44"/>
                  </a:lnTo>
                  <a:lnTo>
                    <a:pt x="80" y="61"/>
                  </a:lnTo>
                  <a:lnTo>
                    <a:pt x="59" y="81"/>
                  </a:lnTo>
                  <a:lnTo>
                    <a:pt x="40" y="105"/>
                  </a:lnTo>
                  <a:lnTo>
                    <a:pt x="23" y="134"/>
                  </a:lnTo>
                  <a:lnTo>
                    <a:pt x="11" y="168"/>
                  </a:lnTo>
                  <a:lnTo>
                    <a:pt x="3" y="206"/>
                  </a:lnTo>
                  <a:lnTo>
                    <a:pt x="1" y="246"/>
                  </a:lnTo>
                  <a:lnTo>
                    <a:pt x="0" y="1144"/>
                  </a:lnTo>
                  <a:lnTo>
                    <a:pt x="1" y="1152"/>
                  </a:lnTo>
                  <a:lnTo>
                    <a:pt x="4" y="1180"/>
                  </a:lnTo>
                  <a:lnTo>
                    <a:pt x="13" y="1219"/>
                  </a:lnTo>
                  <a:lnTo>
                    <a:pt x="31" y="1265"/>
                  </a:lnTo>
                  <a:lnTo>
                    <a:pt x="45" y="1288"/>
                  </a:lnTo>
                  <a:lnTo>
                    <a:pt x="61" y="1311"/>
                  </a:lnTo>
                  <a:lnTo>
                    <a:pt x="82" y="1332"/>
                  </a:lnTo>
                  <a:lnTo>
                    <a:pt x="106" y="1351"/>
                  </a:lnTo>
                  <a:lnTo>
                    <a:pt x="135" y="1368"/>
                  </a:lnTo>
                  <a:lnTo>
                    <a:pt x="168" y="1380"/>
                  </a:lnTo>
                  <a:lnTo>
                    <a:pt x="207" y="1388"/>
                  </a:lnTo>
                  <a:lnTo>
                    <a:pt x="250" y="1391"/>
                  </a:lnTo>
                  <a:lnTo>
                    <a:pt x="7423" y="1391"/>
                  </a:lnTo>
                  <a:lnTo>
                    <a:pt x="7434" y="1390"/>
                  </a:lnTo>
                  <a:lnTo>
                    <a:pt x="7463" y="1387"/>
                  </a:lnTo>
                  <a:lnTo>
                    <a:pt x="7502" y="1378"/>
                  </a:lnTo>
                  <a:lnTo>
                    <a:pt x="7520" y="1371"/>
                  </a:lnTo>
                  <a:lnTo>
                    <a:pt x="250" y="1371"/>
                  </a:lnTo>
                  <a:lnTo>
                    <a:pt x="209" y="1368"/>
                  </a:lnTo>
                  <a:lnTo>
                    <a:pt x="174" y="1361"/>
                  </a:lnTo>
                  <a:lnTo>
                    <a:pt x="143" y="1349"/>
                  </a:lnTo>
                  <a:lnTo>
                    <a:pt x="117" y="1335"/>
                  </a:lnTo>
                  <a:lnTo>
                    <a:pt x="85" y="1308"/>
                  </a:lnTo>
                  <a:lnTo>
                    <a:pt x="61" y="1278"/>
                  </a:lnTo>
                  <a:lnTo>
                    <a:pt x="44" y="1245"/>
                  </a:lnTo>
                  <a:lnTo>
                    <a:pt x="33" y="1214"/>
                  </a:lnTo>
                  <a:lnTo>
                    <a:pt x="29" y="1199"/>
                  </a:lnTo>
                  <a:lnTo>
                    <a:pt x="25" y="1185"/>
                  </a:lnTo>
                  <a:lnTo>
                    <a:pt x="23" y="1172"/>
                  </a:lnTo>
                  <a:lnTo>
                    <a:pt x="22" y="1162"/>
                  </a:lnTo>
                  <a:lnTo>
                    <a:pt x="21" y="1155"/>
                  </a:lnTo>
                  <a:lnTo>
                    <a:pt x="21" y="1150"/>
                  </a:lnTo>
                  <a:lnTo>
                    <a:pt x="20" y="1144"/>
                  </a:lnTo>
                  <a:lnTo>
                    <a:pt x="20" y="250"/>
                  </a:lnTo>
                  <a:lnTo>
                    <a:pt x="23" y="209"/>
                  </a:lnTo>
                  <a:lnTo>
                    <a:pt x="30" y="173"/>
                  </a:lnTo>
                  <a:lnTo>
                    <a:pt x="42" y="143"/>
                  </a:lnTo>
                  <a:lnTo>
                    <a:pt x="56" y="116"/>
                  </a:lnTo>
                  <a:lnTo>
                    <a:pt x="83" y="85"/>
                  </a:lnTo>
                  <a:lnTo>
                    <a:pt x="113" y="61"/>
                  </a:lnTo>
                  <a:lnTo>
                    <a:pt x="146" y="43"/>
                  </a:lnTo>
                  <a:lnTo>
                    <a:pt x="177" y="32"/>
                  </a:lnTo>
                  <a:lnTo>
                    <a:pt x="192" y="28"/>
                  </a:lnTo>
                  <a:lnTo>
                    <a:pt x="206" y="25"/>
                  </a:lnTo>
                  <a:lnTo>
                    <a:pt x="218" y="23"/>
                  </a:lnTo>
                  <a:lnTo>
                    <a:pt x="229" y="21"/>
                  </a:lnTo>
                  <a:lnTo>
                    <a:pt x="236" y="20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0" y="20"/>
                  </a:lnTo>
                  <a:lnTo>
                    <a:pt x="250" y="0"/>
                  </a:lnTo>
                  <a:close/>
                  <a:moveTo>
                    <a:pt x="7423" y="0"/>
                  </a:moveTo>
                  <a:lnTo>
                    <a:pt x="250" y="0"/>
                  </a:lnTo>
                  <a:lnTo>
                    <a:pt x="250" y="20"/>
                  </a:lnTo>
                  <a:lnTo>
                    <a:pt x="7423" y="20"/>
                  </a:lnTo>
                  <a:lnTo>
                    <a:pt x="7464" y="22"/>
                  </a:lnTo>
                  <a:lnTo>
                    <a:pt x="7500" y="30"/>
                  </a:lnTo>
                  <a:lnTo>
                    <a:pt x="7530" y="41"/>
                  </a:lnTo>
                  <a:lnTo>
                    <a:pt x="7557" y="55"/>
                  </a:lnTo>
                  <a:lnTo>
                    <a:pt x="7588" y="82"/>
                  </a:lnTo>
                  <a:lnTo>
                    <a:pt x="7612" y="113"/>
                  </a:lnTo>
                  <a:lnTo>
                    <a:pt x="7630" y="145"/>
                  </a:lnTo>
                  <a:lnTo>
                    <a:pt x="7641" y="177"/>
                  </a:lnTo>
                  <a:lnTo>
                    <a:pt x="7645" y="191"/>
                  </a:lnTo>
                  <a:lnTo>
                    <a:pt x="7648" y="205"/>
                  </a:lnTo>
                  <a:lnTo>
                    <a:pt x="7650" y="218"/>
                  </a:lnTo>
                  <a:lnTo>
                    <a:pt x="7652" y="229"/>
                  </a:lnTo>
                  <a:lnTo>
                    <a:pt x="7653" y="235"/>
                  </a:lnTo>
                  <a:lnTo>
                    <a:pt x="7653" y="241"/>
                  </a:lnTo>
                  <a:lnTo>
                    <a:pt x="7653" y="246"/>
                  </a:lnTo>
                  <a:lnTo>
                    <a:pt x="7653" y="1141"/>
                  </a:lnTo>
                  <a:lnTo>
                    <a:pt x="7651" y="1182"/>
                  </a:lnTo>
                  <a:lnTo>
                    <a:pt x="7643" y="1217"/>
                  </a:lnTo>
                  <a:lnTo>
                    <a:pt x="7632" y="1248"/>
                  </a:lnTo>
                  <a:lnTo>
                    <a:pt x="7618" y="1274"/>
                  </a:lnTo>
                  <a:lnTo>
                    <a:pt x="7591" y="1306"/>
                  </a:lnTo>
                  <a:lnTo>
                    <a:pt x="7560" y="1329"/>
                  </a:lnTo>
                  <a:lnTo>
                    <a:pt x="7528" y="1347"/>
                  </a:lnTo>
                  <a:lnTo>
                    <a:pt x="7496" y="1358"/>
                  </a:lnTo>
                  <a:lnTo>
                    <a:pt x="7482" y="1362"/>
                  </a:lnTo>
                  <a:lnTo>
                    <a:pt x="7468" y="1365"/>
                  </a:lnTo>
                  <a:lnTo>
                    <a:pt x="7455" y="1368"/>
                  </a:lnTo>
                  <a:lnTo>
                    <a:pt x="7444" y="1369"/>
                  </a:lnTo>
                  <a:lnTo>
                    <a:pt x="7438" y="1370"/>
                  </a:lnTo>
                  <a:lnTo>
                    <a:pt x="7432" y="1370"/>
                  </a:lnTo>
                  <a:lnTo>
                    <a:pt x="7427" y="1370"/>
                  </a:lnTo>
                  <a:lnTo>
                    <a:pt x="7423" y="1371"/>
                  </a:lnTo>
                  <a:lnTo>
                    <a:pt x="7520" y="1371"/>
                  </a:lnTo>
                  <a:lnTo>
                    <a:pt x="7548" y="1360"/>
                  </a:lnTo>
                  <a:lnTo>
                    <a:pt x="7571" y="1346"/>
                  </a:lnTo>
                  <a:lnTo>
                    <a:pt x="7594" y="1330"/>
                  </a:lnTo>
                  <a:lnTo>
                    <a:pt x="7615" y="1309"/>
                  </a:lnTo>
                  <a:lnTo>
                    <a:pt x="7634" y="1285"/>
                  </a:lnTo>
                  <a:lnTo>
                    <a:pt x="7650" y="1256"/>
                  </a:lnTo>
                  <a:lnTo>
                    <a:pt x="7663" y="1223"/>
                  </a:lnTo>
                  <a:lnTo>
                    <a:pt x="7671" y="1184"/>
                  </a:lnTo>
                  <a:lnTo>
                    <a:pt x="7673" y="1141"/>
                  </a:lnTo>
                  <a:lnTo>
                    <a:pt x="7673" y="246"/>
                  </a:lnTo>
                  <a:lnTo>
                    <a:pt x="7673" y="239"/>
                  </a:lnTo>
                  <a:lnTo>
                    <a:pt x="7670" y="210"/>
                  </a:lnTo>
                  <a:lnTo>
                    <a:pt x="7660" y="171"/>
                  </a:lnTo>
                  <a:lnTo>
                    <a:pt x="7642" y="125"/>
                  </a:lnTo>
                  <a:lnTo>
                    <a:pt x="7629" y="102"/>
                  </a:lnTo>
                  <a:lnTo>
                    <a:pt x="7612" y="79"/>
                  </a:lnTo>
                  <a:lnTo>
                    <a:pt x="7592" y="58"/>
                  </a:lnTo>
                  <a:lnTo>
                    <a:pt x="7568" y="39"/>
                  </a:lnTo>
                  <a:lnTo>
                    <a:pt x="7539" y="23"/>
                  </a:lnTo>
                  <a:lnTo>
                    <a:pt x="7505" y="10"/>
                  </a:lnTo>
                  <a:lnTo>
                    <a:pt x="7467" y="2"/>
                  </a:lnTo>
                  <a:lnTo>
                    <a:pt x="7423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9364"/>
              <a:ext cx="907" cy="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1" y="899964"/>
            <a:ext cx="2451582" cy="18358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463" y="683940"/>
            <a:ext cx="31132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 defTabSz="914400">
              <a:defRPr/>
            </a:pPr>
            <a:r>
              <a:rPr lang="ms-MY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Mafiya aholiga dahshat soladi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qo‘rqitadi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talonchilik va  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qotillik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 undiradi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 pul 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to‘lab turgan  boylarning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daxlsizligini ta’minlaydi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ms-MY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177800" algn="just" defTabSz="914400">
              <a:defRPr/>
            </a:pP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mafiya bilan 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kelishmasa uni doimiy ta’qib qiladi, o‘ldiradi.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1980-1990-yillar 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 Italiyada </a:t>
            </a:r>
            <a:r>
              <a:rPr lang="ms-MY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mafiyaga qarshi kurash </a:t>
            </a:r>
            <a:r>
              <a:rPr lang="ms-MY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 bo‘ldi.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23" y="101661"/>
            <a:ext cx="5112568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26007" y="453278"/>
            <a:ext cx="2933443" cy="19802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825" y="705086"/>
            <a:ext cx="5436604" cy="178510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-betida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tarixiga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ma‘lumotlarni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8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64533"/>
            <a:ext cx="565262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Germaniya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26007" y="453278"/>
            <a:ext cx="2933443" cy="19802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3421" y="935968"/>
            <a:ext cx="3636404" cy="1785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357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83.02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2019-yil),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Berlin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9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9648" y="580181"/>
            <a:ext cx="1734469" cy="25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511256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Urush</a:t>
            </a:r>
            <a:r>
              <a:rPr lang="en-US" sz="2400" dirty="0" smtClean="0"/>
              <a:t> </a:t>
            </a:r>
            <a:r>
              <a:rPr lang="en-US" sz="2400" dirty="0" err="1" smtClean="0"/>
              <a:t>oqibatlari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5863" y="583862"/>
            <a:ext cx="5544615" cy="987416"/>
          </a:xfrm>
          <a:prstGeom prst="rect">
            <a:avLst/>
          </a:prstGeom>
          <a:solidFill>
            <a:srgbClr val="DDDDDD"/>
          </a:solidFill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88900" indent="273050" algn="just">
              <a:lnSpc>
                <a:spcPct val="100000"/>
              </a:lnSpc>
            </a:pPr>
            <a:r>
              <a:rPr lang="ms-MY" sz="1400" b="0" dirty="0" smtClean="0">
                <a:solidFill>
                  <a:srgbClr val="002060"/>
                </a:solidFill>
              </a:rPr>
              <a:t>Ikkinchi </a:t>
            </a:r>
            <a:r>
              <a:rPr lang="ms-MY" sz="1400" b="0" dirty="0">
                <a:solidFill>
                  <a:srgbClr val="002060"/>
                </a:solidFill>
              </a:rPr>
              <a:t>jahon </a:t>
            </a:r>
            <a:r>
              <a:rPr lang="ms-MY" sz="1400" b="0" dirty="0" smtClean="0">
                <a:solidFill>
                  <a:srgbClr val="002060"/>
                </a:solidFill>
              </a:rPr>
              <a:t>urushi </a:t>
            </a:r>
            <a:r>
              <a:rPr lang="ms-MY" sz="1400" b="0" dirty="0">
                <a:solidFill>
                  <a:srgbClr val="002060"/>
                </a:solidFill>
              </a:rPr>
              <a:t>nemis xalqiga juda katta musibat  keltirdi. </a:t>
            </a:r>
            <a:r>
              <a:rPr lang="ms-MY" sz="1400" b="0" dirty="0" smtClean="0">
                <a:solidFill>
                  <a:srgbClr val="002060"/>
                </a:solidFill>
              </a:rPr>
              <a:t>Germaniya mustaqil davlat sifatida </a:t>
            </a:r>
            <a:r>
              <a:rPr lang="ms-MY" sz="1400" b="0" dirty="0">
                <a:solidFill>
                  <a:srgbClr val="002060"/>
                </a:solidFill>
              </a:rPr>
              <a:t>mavjud </a:t>
            </a:r>
            <a:r>
              <a:rPr lang="ms-MY" sz="1400" b="0" dirty="0" smtClean="0">
                <a:solidFill>
                  <a:srgbClr val="002060"/>
                </a:solidFill>
              </a:rPr>
              <a:t>bo‘lmay qoldi. Germaniya </a:t>
            </a:r>
            <a:r>
              <a:rPr lang="ms-MY" sz="1400" b="0" dirty="0">
                <a:solidFill>
                  <a:srgbClr val="002060"/>
                </a:solidFill>
              </a:rPr>
              <a:t>urushdan oldingi hududining bir qismidan </a:t>
            </a:r>
            <a:r>
              <a:rPr lang="ms-MY" sz="1400" b="0" dirty="0" smtClean="0">
                <a:solidFill>
                  <a:srgbClr val="002060"/>
                </a:solidFill>
              </a:rPr>
              <a:t>ayrildi, okkupatsiya </a:t>
            </a:r>
            <a:r>
              <a:rPr lang="ms-MY" sz="1400" b="0" dirty="0">
                <a:solidFill>
                  <a:srgbClr val="002060"/>
                </a:solidFill>
              </a:rPr>
              <a:t>zonalariga  bo‘lib tashlandi</a:t>
            </a:r>
            <a:r>
              <a:rPr lang="ms-MY" sz="1400" b="0" dirty="0" smtClean="0">
                <a:solidFill>
                  <a:srgbClr val="002060"/>
                </a:solidFill>
              </a:rPr>
              <a:t>.</a:t>
            </a:r>
            <a:endParaRPr lang="ru-RU" sz="1200" b="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09" y="1624236"/>
            <a:ext cx="2268252" cy="14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60" y="100519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Germaniya</a:t>
            </a:r>
            <a:r>
              <a:rPr lang="en-US" dirty="0" smtClean="0"/>
              <a:t> </a:t>
            </a:r>
            <a:r>
              <a:rPr lang="en-US" dirty="0" err="1" smtClean="0"/>
              <a:t>Federativ</a:t>
            </a:r>
            <a:r>
              <a:rPr lang="en-US" dirty="0" smtClean="0"/>
              <a:t> </a:t>
            </a:r>
            <a:r>
              <a:rPr lang="en-US" dirty="0" err="1" smtClean="0"/>
              <a:t>Respublikasi</a:t>
            </a:r>
            <a:endParaRPr lang="en-US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44241" y="555604"/>
            <a:ext cx="1943396" cy="56443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1949-yil mayda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44241" y="1819750"/>
            <a:ext cx="1943396" cy="64194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3421" y="2461690"/>
            <a:ext cx="1944216" cy="57909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44241" y="1170086"/>
            <a:ext cx="1943396" cy="64966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2087637" y="1120043"/>
            <a:ext cx="1944216" cy="1414166"/>
          </a:xfrm>
          <a:prstGeom prst="wedgeEllipseCallou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 </a:t>
            </a:r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Respublika-si </a:t>
            </a:r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GFR)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3815830" y="484766"/>
            <a:ext cx="1830924" cy="996926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Demokratik davlat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3599805" y="2101260"/>
            <a:ext cx="2010945" cy="1080120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Konrad Adenauer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9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0630" y="1332012"/>
            <a:ext cx="1080120" cy="972108"/>
          </a:xfrm>
          <a:prstGeom prst="rect">
            <a:avLst/>
          </a:prstGeom>
        </p:spPr>
      </p:pic>
      <p:sp>
        <p:nvSpPr>
          <p:cNvPr id="27" name="Выноска со стрелкой вниз 26"/>
          <p:cNvSpPr/>
          <p:nvPr/>
        </p:nvSpPr>
        <p:spPr>
          <a:xfrm>
            <a:off x="2253034" y="572012"/>
            <a:ext cx="1505087" cy="524380"/>
          </a:xfrm>
          <a:prstGeom prst="downArrowCallou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Bonn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60" y="100519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Germaniya</a:t>
            </a:r>
            <a:r>
              <a:rPr lang="en-US" sz="2000" dirty="0" smtClean="0"/>
              <a:t> </a:t>
            </a:r>
            <a:r>
              <a:rPr lang="en-US" sz="2000" dirty="0" err="1" smtClean="0"/>
              <a:t>Demokratik</a:t>
            </a:r>
            <a:r>
              <a:rPr lang="en-US" sz="2000" dirty="0" smtClean="0"/>
              <a:t> </a:t>
            </a:r>
            <a:r>
              <a:rPr lang="en-US" sz="2000" dirty="0" err="1" smtClean="0"/>
              <a:t>Respublikasi</a:t>
            </a:r>
            <a:endParaRPr lang="en-US"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44241" y="555604"/>
            <a:ext cx="1943396" cy="56443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1949-yil 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7-oktabr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57904" y="2461690"/>
            <a:ext cx="1943396" cy="64194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 Berlin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9161" y="1819750"/>
            <a:ext cx="1944216" cy="64194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44241" y="1170086"/>
            <a:ext cx="1943396" cy="64966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SSSR (OZ)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2051633" y="935968"/>
            <a:ext cx="1921875" cy="1414166"/>
          </a:xfrm>
          <a:prstGeom prst="wedgeEllipseCallou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 Demokratik Respublika-si </a:t>
            </a:r>
            <a:r>
              <a:rPr lang="ms-M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s-MY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GDR)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3815830" y="484766"/>
            <a:ext cx="1830924" cy="1171282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Sotsialistik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32" y="1764060"/>
            <a:ext cx="1438275" cy="866775"/>
          </a:xfrm>
          <a:prstGeom prst="rect">
            <a:avLst/>
          </a:prstGeom>
        </p:spPr>
      </p:pic>
      <p:sp>
        <p:nvSpPr>
          <p:cNvPr id="4" name="Выноска со стрелкой вверх 3"/>
          <p:cNvSpPr/>
          <p:nvPr/>
        </p:nvSpPr>
        <p:spPr>
          <a:xfrm>
            <a:off x="2145084" y="2442400"/>
            <a:ext cx="1994843" cy="673224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oktabr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1990-yil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960" y="87819"/>
            <a:ext cx="489553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Germaniyaning</a:t>
            </a:r>
            <a:r>
              <a:rPr lang="en-US" sz="2000" dirty="0" smtClean="0"/>
              <a:t> </a:t>
            </a:r>
            <a:r>
              <a:rPr lang="en-US" sz="2000" dirty="0" err="1" smtClean="0"/>
              <a:t>ikkiga</a:t>
            </a:r>
            <a:r>
              <a:rPr lang="en-US" sz="2000" dirty="0" smtClean="0"/>
              <a:t> </a:t>
            </a:r>
            <a:r>
              <a:rPr lang="en-US" sz="2000" dirty="0" err="1" smtClean="0"/>
              <a:t>bo‘linishi</a:t>
            </a:r>
            <a:endParaRPr lang="en-US"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3766592" y="649689"/>
            <a:ext cx="1872208" cy="1548172"/>
          </a:xfrm>
          <a:prstGeom prst="wedgeEllipseCallou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 Demokratik Respublika-si </a:t>
            </a:r>
            <a:r>
              <a:rPr lang="ms-MY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s-MY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GDR)</a:t>
            </a:r>
            <a:endParaRPr lang="ru-RU" sz="1500" dirty="0"/>
          </a:p>
        </p:txBody>
      </p:sp>
      <p:pic>
        <p:nvPicPr>
          <p:cNvPr id="13" name="image9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8360" y="639428"/>
            <a:ext cx="1788985" cy="2450025"/>
          </a:xfrm>
          <a:prstGeom prst="rect">
            <a:avLst/>
          </a:prstGeom>
        </p:spPr>
      </p:pic>
      <p:sp>
        <p:nvSpPr>
          <p:cNvPr id="14" name="Овальная выноска 13"/>
          <p:cNvSpPr/>
          <p:nvPr/>
        </p:nvSpPr>
        <p:spPr>
          <a:xfrm>
            <a:off x="107417" y="631018"/>
            <a:ext cx="1817130" cy="1580121"/>
          </a:xfrm>
          <a:prstGeom prst="wedgeEllipseCallou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 </a:t>
            </a:r>
            <a:r>
              <a:rPr lang="ms-MY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 </a:t>
            </a:r>
            <a:r>
              <a:rPr lang="ms-MY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Respublika-si </a:t>
            </a:r>
            <a:r>
              <a:rPr lang="ms-MY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s-MY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GFR)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669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GFR</a:t>
            </a:r>
            <a:endParaRPr lang="en-US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29250722"/>
              </p:ext>
            </p:extLst>
          </p:nvPr>
        </p:nvGraphicFramePr>
        <p:xfrm>
          <a:off x="83264" y="71872"/>
          <a:ext cx="5652033" cy="301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5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GFR</a:t>
            </a:r>
            <a:endParaRPr lang="en-US" dirty="0"/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0637093"/>
              </p:ext>
            </p:extLst>
          </p:nvPr>
        </p:nvGraphicFramePr>
        <p:xfrm>
          <a:off x="134064" y="611932"/>
          <a:ext cx="5517969" cy="247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152604</TotalTime>
  <Words>666</Words>
  <Application>Microsoft Office PowerPoint</Application>
  <PresentationFormat>Произвольный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41" baseType="lpstr">
      <vt:lpstr>Arial</vt:lpstr>
      <vt:lpstr>Calibri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JAHON TARIXI</vt:lpstr>
      <vt:lpstr>Reja</vt:lpstr>
      <vt:lpstr>    Germaniya haqida</vt:lpstr>
      <vt:lpstr>Urush oqibatlari</vt:lpstr>
      <vt:lpstr>Germaniya Federativ Respublikasi</vt:lpstr>
      <vt:lpstr>Germaniya Demokratik Respublikasi</vt:lpstr>
      <vt:lpstr>Germaniyaning ikkiga bo‘linishi</vt:lpstr>
      <vt:lpstr>GFR</vt:lpstr>
      <vt:lpstr>GFR</vt:lpstr>
      <vt:lpstr>GFR</vt:lpstr>
      <vt:lpstr>GFR</vt:lpstr>
      <vt:lpstr>GFR</vt:lpstr>
      <vt:lpstr>GFR</vt:lpstr>
      <vt:lpstr>Germaniyaning birlashuvi</vt:lpstr>
      <vt:lpstr>Презентация PowerPoint</vt:lpstr>
      <vt:lpstr>Презентация PowerPoint</vt:lpstr>
      <vt:lpstr>    Italiya haqida</vt:lpstr>
      <vt:lpstr>Italia Respublikasi</vt:lpstr>
      <vt:lpstr>Презентация PowerPoint</vt:lpstr>
      <vt:lpstr>Презентация PowerPoint</vt:lpstr>
      <vt:lpstr>Italiya taraqqiyoti</vt:lpstr>
      <vt:lpstr>Italiyda inqiroz</vt:lpstr>
      <vt:lpstr>Italiya mafiyasi</vt:lpstr>
      <vt:lpstr>Italiya mafiyasi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1567</cp:revision>
  <dcterms:created xsi:type="dcterms:W3CDTF">2014-10-08T23:03:32Z</dcterms:created>
  <dcterms:modified xsi:type="dcterms:W3CDTF">2021-01-30T13:23:39Z</dcterms:modified>
</cp:coreProperties>
</file>